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66" r:id="rId5"/>
    <p:sldId id="264" r:id="rId6"/>
    <p:sldId id="260" r:id="rId7"/>
    <p:sldId id="261" r:id="rId8"/>
    <p:sldId id="262" r:id="rId9"/>
    <p:sldId id="267"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030896-9458-4ACD-929E-CC31066EF01F}"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0C8433FB-EE5E-400E-8270-E977D0031C09}">
      <dgm:prSet phldrT="[Text]" custT="1"/>
      <dgm:spPr>
        <a:solidFill>
          <a:schemeClr val="tx1">
            <a:lumMod val="50000"/>
            <a:lumOff val="50000"/>
          </a:schemeClr>
        </a:solidFill>
      </dgm:spPr>
      <dgm:t>
        <a:bodyPr/>
        <a:lstStyle/>
        <a:p>
          <a:r>
            <a:rPr lang="en-IN" sz="1400" dirty="0">
              <a:latin typeface="Arial" panose="020B0604020202020204" pitchFamily="34" charset="0"/>
              <a:cs typeface="Arial" panose="020B0604020202020204" pitchFamily="34" charset="0"/>
            </a:rPr>
            <a:t>Data processing techniques</a:t>
          </a:r>
        </a:p>
      </dgm:t>
    </dgm:pt>
    <dgm:pt modelId="{02D35B3A-BF31-47B3-861D-97D83BE90A02}" type="parTrans" cxnId="{7C902E75-3FA5-442A-A3C9-1EE7A723E801}">
      <dgm:prSet/>
      <dgm:spPr/>
      <dgm:t>
        <a:bodyPr/>
        <a:lstStyle/>
        <a:p>
          <a:endParaRPr lang="en-IN"/>
        </a:p>
      </dgm:t>
    </dgm:pt>
    <dgm:pt modelId="{8C29E2C8-7256-4783-84E7-70824C796228}" type="sibTrans" cxnId="{7C902E75-3FA5-442A-A3C9-1EE7A723E801}">
      <dgm:prSet/>
      <dgm:spPr/>
      <dgm:t>
        <a:bodyPr/>
        <a:lstStyle/>
        <a:p>
          <a:endParaRPr lang="en-IN"/>
        </a:p>
      </dgm:t>
    </dgm:pt>
    <dgm:pt modelId="{6ACB1CAD-09AD-4B7B-8953-32741E06F20D}">
      <dgm:prSet phldrT="[Text]" custT="1"/>
      <dgm:spPr>
        <a:solidFill>
          <a:schemeClr val="bg2">
            <a:lumMod val="90000"/>
          </a:schemeClr>
        </a:solidFill>
      </dgm:spPr>
      <dgm:t>
        <a:bodyPr/>
        <a:lstStyle/>
        <a:p>
          <a:pPr algn="ctr"/>
          <a:endParaRPr lang="en-US" sz="1600" dirty="0">
            <a:solidFill>
              <a:schemeClr val="bg2">
                <a:lumMod val="25000"/>
              </a:schemeClr>
            </a:solidFill>
          </a:endParaRPr>
        </a:p>
        <a:p>
          <a:pPr algn="ctr"/>
          <a:endParaRPr lang="en-US" sz="1600" dirty="0">
            <a:solidFill>
              <a:schemeClr val="bg2">
                <a:lumMod val="25000"/>
              </a:schemeClr>
            </a:solidFill>
          </a:endParaRPr>
        </a:p>
        <a:p>
          <a:pPr algn="ctr"/>
          <a:r>
            <a:rPr lang="en-IN" sz="1400" b="1" dirty="0">
              <a:solidFill>
                <a:schemeClr val="bg2">
                  <a:lumMod val="25000"/>
                </a:schemeClr>
              </a:solidFill>
              <a:latin typeface="Arial" panose="020B0604020202020204" pitchFamily="34" charset="0"/>
              <a:cs typeface="Arial" panose="020B0604020202020204" pitchFamily="34" charset="0"/>
            </a:rPr>
            <a:t>Standardizing Numerical Features:</a:t>
          </a:r>
          <a:endParaRPr lang="en-US" sz="1400" b="1" dirty="0">
            <a:solidFill>
              <a:schemeClr val="bg2">
                <a:lumMod val="25000"/>
              </a:schemeClr>
            </a:solidFill>
            <a:latin typeface="Arial" panose="020B0604020202020204" pitchFamily="34" charset="0"/>
            <a:cs typeface="Arial" panose="020B0604020202020204" pitchFamily="34" charset="0"/>
          </a:endParaRPr>
        </a:p>
        <a:p>
          <a:pPr algn="ctr"/>
          <a:r>
            <a:rPr lang="en-US" sz="1400" dirty="0">
              <a:solidFill>
                <a:schemeClr val="bg2">
                  <a:lumMod val="25000"/>
                </a:schemeClr>
              </a:solidFill>
              <a:latin typeface="Arial" panose="020B0604020202020204" pitchFamily="34" charset="0"/>
              <a:cs typeface="Arial" panose="020B0604020202020204" pitchFamily="34" charset="0"/>
            </a:rPr>
            <a:t>Numerical features such as 'Discounted Price,' 'Actual Price,' 'Discount Percentage,' and 'Rating Count' are standardized to a uniform scale. This process involves converting relevant columns to the 'string' data type and then removing symbolic characters such as currency symbols and percentage signs. Subsequently, the columns are converted to the 'float64' data type, ensuring numerical consistency.</a:t>
          </a:r>
          <a:endParaRPr lang="en-IN" sz="1400" dirty="0">
            <a:solidFill>
              <a:schemeClr val="bg2">
                <a:lumMod val="25000"/>
              </a:schemeClr>
            </a:solidFill>
            <a:latin typeface="Arial" panose="020B0604020202020204" pitchFamily="34" charset="0"/>
            <a:cs typeface="Arial" panose="020B0604020202020204" pitchFamily="34" charset="0"/>
          </a:endParaRPr>
        </a:p>
      </dgm:t>
    </dgm:pt>
    <dgm:pt modelId="{344434F4-9B91-4FF5-BC78-575AA7F025B2}" type="parTrans" cxnId="{8D671BB7-E66B-48FB-A6D7-8E9D381D261B}">
      <dgm:prSet/>
      <dgm:spPr/>
      <dgm:t>
        <a:bodyPr/>
        <a:lstStyle/>
        <a:p>
          <a:endParaRPr lang="en-IN"/>
        </a:p>
      </dgm:t>
    </dgm:pt>
    <dgm:pt modelId="{6CC4580C-A5C5-4F88-8F31-04B55D0139BB}" type="sibTrans" cxnId="{8D671BB7-E66B-48FB-A6D7-8E9D381D261B}">
      <dgm:prSet/>
      <dgm:spPr/>
      <dgm:t>
        <a:bodyPr/>
        <a:lstStyle/>
        <a:p>
          <a:endParaRPr lang="en-IN"/>
        </a:p>
      </dgm:t>
    </dgm:pt>
    <dgm:pt modelId="{AD8076AD-D9EC-4507-B2F5-630CF70DA4EE}">
      <dgm:prSet phldrT="[Text]" custT="1"/>
      <dgm:spPr>
        <a:solidFill>
          <a:schemeClr val="bg2">
            <a:lumMod val="90000"/>
          </a:schemeClr>
        </a:solidFill>
      </dgm:spPr>
      <dgm:t>
        <a:bodyPr/>
        <a:lstStyle/>
        <a:p>
          <a:r>
            <a:rPr lang="en-IN" sz="1400" b="1" dirty="0">
              <a:solidFill>
                <a:schemeClr val="bg2">
                  <a:lumMod val="25000"/>
                </a:schemeClr>
              </a:solidFill>
              <a:latin typeface="Arial" panose="020B0604020202020204" pitchFamily="34" charset="0"/>
              <a:cs typeface="Arial" panose="020B0604020202020204" pitchFamily="34" charset="0"/>
            </a:rPr>
            <a:t>Renaming Columns</a:t>
          </a:r>
          <a:r>
            <a:rPr lang="en-IN" sz="1400" dirty="0">
              <a:solidFill>
                <a:schemeClr val="bg2">
                  <a:lumMod val="25000"/>
                </a:schemeClr>
              </a:solidFill>
              <a:latin typeface="Arial" panose="020B0604020202020204" pitchFamily="34" charset="0"/>
              <a:cs typeface="Arial" panose="020B0604020202020204" pitchFamily="34" charset="0"/>
            </a:rPr>
            <a:t>:</a:t>
          </a:r>
        </a:p>
        <a:p>
          <a:r>
            <a:rPr lang="en-US" sz="1400" dirty="0">
              <a:solidFill>
                <a:schemeClr val="bg2">
                  <a:lumMod val="25000"/>
                </a:schemeClr>
              </a:solidFill>
              <a:latin typeface="Arial" panose="020B0604020202020204" pitchFamily="34" charset="0"/>
              <a:cs typeface="Arial" panose="020B0604020202020204" pitchFamily="34" charset="0"/>
            </a:rPr>
            <a:t>To improve clarity and readability, column names are renamed using a dictionary mapping provided in the code. This step involves replacing original column names with more descriptive and intuitive names, enhancing the interpretability of the dataset.</a:t>
          </a:r>
          <a:endParaRPr lang="en-IN" sz="1400" dirty="0">
            <a:solidFill>
              <a:schemeClr val="bg2">
                <a:lumMod val="25000"/>
              </a:schemeClr>
            </a:solidFill>
            <a:latin typeface="Arial" panose="020B0604020202020204" pitchFamily="34" charset="0"/>
            <a:cs typeface="Arial" panose="020B0604020202020204" pitchFamily="34" charset="0"/>
          </a:endParaRPr>
        </a:p>
      </dgm:t>
    </dgm:pt>
    <dgm:pt modelId="{0AE069D8-8373-4805-9768-5EAC02FC86E2}" type="parTrans" cxnId="{1F6E99EB-0003-4039-8B47-E1BA18EF0DD2}">
      <dgm:prSet/>
      <dgm:spPr/>
      <dgm:t>
        <a:bodyPr/>
        <a:lstStyle/>
        <a:p>
          <a:endParaRPr lang="en-IN"/>
        </a:p>
      </dgm:t>
    </dgm:pt>
    <dgm:pt modelId="{07E4CEE1-70C4-4CD0-BA8A-51A04AA15CFE}" type="sibTrans" cxnId="{1F6E99EB-0003-4039-8B47-E1BA18EF0DD2}">
      <dgm:prSet/>
      <dgm:spPr/>
      <dgm:t>
        <a:bodyPr/>
        <a:lstStyle/>
        <a:p>
          <a:endParaRPr lang="en-IN"/>
        </a:p>
      </dgm:t>
    </dgm:pt>
    <dgm:pt modelId="{8A13EBE0-6461-4CEB-A10F-5CA8EDA99E8B}">
      <dgm:prSet phldrT="[Text]" custT="1"/>
      <dgm:spPr>
        <a:solidFill>
          <a:schemeClr val="bg2">
            <a:lumMod val="90000"/>
          </a:schemeClr>
        </a:solidFill>
      </dgm:spPr>
      <dgm:t>
        <a:bodyPr/>
        <a:lstStyle/>
        <a:p>
          <a:r>
            <a:rPr lang="en-IN" sz="1400" b="1" i="0" dirty="0">
              <a:solidFill>
                <a:schemeClr val="bg2">
                  <a:lumMod val="25000"/>
                </a:schemeClr>
              </a:solidFill>
              <a:latin typeface="Arial" panose="020B0604020202020204" pitchFamily="34" charset="0"/>
              <a:cs typeface="Arial" panose="020B0604020202020204" pitchFamily="34" charset="0"/>
            </a:rPr>
            <a:t>Handling Missing Values:</a:t>
          </a:r>
        </a:p>
        <a:p>
          <a:pPr>
            <a:buFont typeface="Arial" panose="020B0604020202020204" pitchFamily="34" charset="0"/>
            <a:buChar char="•"/>
          </a:pPr>
          <a:r>
            <a:rPr lang="en-US" sz="1400" b="0" i="0" dirty="0">
              <a:solidFill>
                <a:schemeClr val="bg2">
                  <a:lumMod val="25000"/>
                </a:schemeClr>
              </a:solidFill>
              <a:latin typeface="Arial" panose="020B0604020202020204" pitchFamily="34" charset="0"/>
              <a:cs typeface="Arial" panose="020B0604020202020204" pitchFamily="34" charset="0"/>
            </a:rPr>
            <a:t>The preprocessing begins with the identification and handling of missing values in the dataset. Rows containing null values, particularly in the '</a:t>
          </a:r>
          <a:r>
            <a:rPr lang="en-US" sz="1400" b="0" i="0" dirty="0" err="1">
              <a:solidFill>
                <a:schemeClr val="bg2">
                  <a:lumMod val="25000"/>
                </a:schemeClr>
              </a:solidFill>
              <a:latin typeface="Arial" panose="020B0604020202020204" pitchFamily="34" charset="0"/>
              <a:cs typeface="Arial" panose="020B0604020202020204" pitchFamily="34" charset="0"/>
            </a:rPr>
            <a:t>rating_count</a:t>
          </a:r>
          <a:r>
            <a:rPr lang="en-US" sz="1400" b="0" i="0" dirty="0">
              <a:solidFill>
                <a:schemeClr val="bg2">
                  <a:lumMod val="25000"/>
                </a:schemeClr>
              </a:solidFill>
              <a:latin typeface="Arial" panose="020B0604020202020204" pitchFamily="34" charset="0"/>
              <a:cs typeface="Arial" panose="020B0604020202020204" pitchFamily="34" charset="0"/>
            </a:rPr>
            <a:t>' column, are removed using the </a:t>
          </a:r>
          <a:r>
            <a:rPr lang="en-US" sz="1400" b="0" i="0" dirty="0" err="1">
              <a:solidFill>
                <a:schemeClr val="bg2">
                  <a:lumMod val="25000"/>
                </a:schemeClr>
              </a:solidFill>
              <a:latin typeface="Arial" panose="020B0604020202020204" pitchFamily="34" charset="0"/>
              <a:cs typeface="Arial" panose="020B0604020202020204" pitchFamily="34" charset="0"/>
            </a:rPr>
            <a:t>dropna</a:t>
          </a:r>
          <a:r>
            <a:rPr lang="en-US" sz="1400" b="0" i="0" dirty="0">
              <a:solidFill>
                <a:schemeClr val="bg2">
                  <a:lumMod val="25000"/>
                </a:schemeClr>
              </a:solidFill>
              <a:latin typeface="Arial" panose="020B0604020202020204" pitchFamily="34" charset="0"/>
              <a:cs typeface="Arial" panose="020B0604020202020204" pitchFamily="34" charset="0"/>
            </a:rPr>
            <a:t>() function. This step ensures the integrity of the dataset by eliminating incomplete or unreliable data points</a:t>
          </a:r>
          <a:endParaRPr lang="en-IN" sz="1400" dirty="0">
            <a:solidFill>
              <a:schemeClr val="bg2">
                <a:lumMod val="25000"/>
              </a:schemeClr>
            </a:solidFill>
            <a:latin typeface="Arial" panose="020B0604020202020204" pitchFamily="34" charset="0"/>
            <a:cs typeface="Arial" panose="020B0604020202020204" pitchFamily="34" charset="0"/>
          </a:endParaRPr>
        </a:p>
      </dgm:t>
    </dgm:pt>
    <dgm:pt modelId="{A63BD858-E105-4CD3-9163-382B8F60AA17}" type="parTrans" cxnId="{1CDF834F-7919-486D-A45C-58FD5064FB19}">
      <dgm:prSet/>
      <dgm:spPr/>
      <dgm:t>
        <a:bodyPr/>
        <a:lstStyle/>
        <a:p>
          <a:endParaRPr lang="en-IN"/>
        </a:p>
      </dgm:t>
    </dgm:pt>
    <dgm:pt modelId="{8884751B-4FC9-4C21-96AE-9DA3FBB5F368}" type="sibTrans" cxnId="{1CDF834F-7919-486D-A45C-58FD5064FB19}">
      <dgm:prSet/>
      <dgm:spPr/>
      <dgm:t>
        <a:bodyPr/>
        <a:lstStyle/>
        <a:p>
          <a:endParaRPr lang="en-IN"/>
        </a:p>
      </dgm:t>
    </dgm:pt>
    <dgm:pt modelId="{75ED64B7-87D5-4FF7-84BD-872674D823ED}">
      <dgm:prSet phldrT="[Text]" custT="1"/>
      <dgm:spPr>
        <a:solidFill>
          <a:schemeClr val="bg2">
            <a:lumMod val="90000"/>
          </a:schemeClr>
        </a:solidFill>
      </dgm:spPr>
      <dgm:t>
        <a:bodyPr/>
        <a:lstStyle/>
        <a:p>
          <a:r>
            <a:rPr lang="en-IN" sz="1400" b="1" dirty="0">
              <a:solidFill>
                <a:schemeClr val="bg2">
                  <a:lumMod val="25000"/>
                </a:schemeClr>
              </a:solidFill>
              <a:latin typeface="Arial" panose="020B0604020202020204" pitchFamily="34" charset="0"/>
              <a:cs typeface="Arial" panose="020B0604020202020204" pitchFamily="34" charset="0"/>
            </a:rPr>
            <a:t>Replacing Symbols:</a:t>
          </a:r>
        </a:p>
        <a:p>
          <a:r>
            <a:rPr lang="en-US" sz="1400" dirty="0">
              <a:solidFill>
                <a:schemeClr val="bg2">
                  <a:lumMod val="25000"/>
                </a:schemeClr>
              </a:solidFill>
              <a:latin typeface="Arial" panose="020B0604020202020204" pitchFamily="34" charset="0"/>
              <a:cs typeface="Arial" panose="020B0604020202020204" pitchFamily="34" charset="0"/>
            </a:rPr>
            <a:t>Symbolic characters, including currency symbols ('₹') and commas (','), are replaced in relevant columns using string manipulation techniques.</a:t>
          </a:r>
        </a:p>
        <a:p>
          <a:r>
            <a:rPr lang="en-US" sz="1400" dirty="0">
              <a:solidFill>
                <a:schemeClr val="bg2">
                  <a:lumMod val="25000"/>
                </a:schemeClr>
              </a:solidFill>
              <a:latin typeface="Arial" panose="020B0604020202020204" pitchFamily="34" charset="0"/>
              <a:cs typeface="Arial" panose="020B0604020202020204" pitchFamily="34" charset="0"/>
            </a:rPr>
            <a:t>This step enables numerical operations on these columns, such as mathematical calculations and statistical analysis, without encountering parsing errors.</a:t>
          </a:r>
        </a:p>
      </dgm:t>
    </dgm:pt>
    <dgm:pt modelId="{74D1F3ED-401B-47F5-B42C-F78BA9AEDC56}" type="parTrans" cxnId="{9326A95B-80B9-42C5-967A-C3E0999E96FB}">
      <dgm:prSet/>
      <dgm:spPr/>
      <dgm:t>
        <a:bodyPr/>
        <a:lstStyle/>
        <a:p>
          <a:endParaRPr lang="en-IN"/>
        </a:p>
      </dgm:t>
    </dgm:pt>
    <dgm:pt modelId="{2B87A964-7D9F-4AFC-849F-DFE1708B4E3E}" type="sibTrans" cxnId="{9326A95B-80B9-42C5-967A-C3E0999E96FB}">
      <dgm:prSet/>
      <dgm:spPr/>
      <dgm:t>
        <a:bodyPr/>
        <a:lstStyle/>
        <a:p>
          <a:endParaRPr lang="en-IN"/>
        </a:p>
      </dgm:t>
    </dgm:pt>
    <dgm:pt modelId="{81401A29-84FF-4BF4-BEA7-2569B5928230}" type="pres">
      <dgm:prSet presAssocID="{EA030896-9458-4ACD-929E-CC31066EF01F}" presName="diagram" presStyleCnt="0">
        <dgm:presLayoutVars>
          <dgm:chMax val="1"/>
          <dgm:dir/>
          <dgm:animLvl val="ctr"/>
          <dgm:resizeHandles val="exact"/>
        </dgm:presLayoutVars>
      </dgm:prSet>
      <dgm:spPr/>
      <dgm:t>
        <a:bodyPr/>
        <a:lstStyle/>
        <a:p>
          <a:endParaRPr lang="en-GB"/>
        </a:p>
      </dgm:t>
    </dgm:pt>
    <dgm:pt modelId="{0D09EF4F-2DC1-433C-B16F-C1BE32755C06}" type="pres">
      <dgm:prSet presAssocID="{EA030896-9458-4ACD-929E-CC31066EF01F}" presName="matrix" presStyleCnt="0"/>
      <dgm:spPr/>
    </dgm:pt>
    <dgm:pt modelId="{F479A604-5B03-44F6-BEB3-805FC846D757}" type="pres">
      <dgm:prSet presAssocID="{EA030896-9458-4ACD-929E-CC31066EF01F}" presName="tile1" presStyleLbl="node1" presStyleIdx="0" presStyleCnt="4" custLinFactNeighborX="-480"/>
      <dgm:spPr/>
      <dgm:t>
        <a:bodyPr/>
        <a:lstStyle/>
        <a:p>
          <a:endParaRPr lang="en-GB"/>
        </a:p>
      </dgm:t>
    </dgm:pt>
    <dgm:pt modelId="{71A7B9EF-81A8-4178-8BA8-A4E6650107EB}" type="pres">
      <dgm:prSet presAssocID="{EA030896-9458-4ACD-929E-CC31066EF01F}" presName="tile1text" presStyleLbl="node1" presStyleIdx="0" presStyleCnt="4">
        <dgm:presLayoutVars>
          <dgm:chMax val="0"/>
          <dgm:chPref val="0"/>
          <dgm:bulletEnabled val="1"/>
        </dgm:presLayoutVars>
      </dgm:prSet>
      <dgm:spPr/>
      <dgm:t>
        <a:bodyPr/>
        <a:lstStyle/>
        <a:p>
          <a:endParaRPr lang="en-GB"/>
        </a:p>
      </dgm:t>
    </dgm:pt>
    <dgm:pt modelId="{E3338A31-4C5C-407F-B1DF-BB96421B61A8}" type="pres">
      <dgm:prSet presAssocID="{EA030896-9458-4ACD-929E-CC31066EF01F}" presName="tile2" presStyleLbl="node1" presStyleIdx="1" presStyleCnt="4" custScaleX="102068" custScaleY="99127" custLinFactNeighborX="2010" custLinFactNeighborY="-359"/>
      <dgm:spPr/>
      <dgm:t>
        <a:bodyPr/>
        <a:lstStyle/>
        <a:p>
          <a:endParaRPr lang="en-GB"/>
        </a:p>
      </dgm:t>
    </dgm:pt>
    <dgm:pt modelId="{9B39321E-FA9E-4F3E-98BB-ED75B3E61353}" type="pres">
      <dgm:prSet presAssocID="{EA030896-9458-4ACD-929E-CC31066EF01F}" presName="tile2text" presStyleLbl="node1" presStyleIdx="1" presStyleCnt="4">
        <dgm:presLayoutVars>
          <dgm:chMax val="0"/>
          <dgm:chPref val="0"/>
          <dgm:bulletEnabled val="1"/>
        </dgm:presLayoutVars>
      </dgm:prSet>
      <dgm:spPr/>
      <dgm:t>
        <a:bodyPr/>
        <a:lstStyle/>
        <a:p>
          <a:endParaRPr lang="en-GB"/>
        </a:p>
      </dgm:t>
    </dgm:pt>
    <dgm:pt modelId="{ECE76F11-7229-462C-A2DF-38C00B8F1F93}" type="pres">
      <dgm:prSet presAssocID="{EA030896-9458-4ACD-929E-CC31066EF01F}" presName="tile3" presStyleLbl="node1" presStyleIdx="2" presStyleCnt="4" custScaleX="100737" custLinFactNeighborX="-1639" custLinFactNeighborY="-322"/>
      <dgm:spPr/>
      <dgm:t>
        <a:bodyPr/>
        <a:lstStyle/>
        <a:p>
          <a:endParaRPr lang="en-GB"/>
        </a:p>
      </dgm:t>
    </dgm:pt>
    <dgm:pt modelId="{C489842F-A9D4-4AB2-83C9-D9EF07E6041A}" type="pres">
      <dgm:prSet presAssocID="{EA030896-9458-4ACD-929E-CC31066EF01F}" presName="tile3text" presStyleLbl="node1" presStyleIdx="2" presStyleCnt="4">
        <dgm:presLayoutVars>
          <dgm:chMax val="0"/>
          <dgm:chPref val="0"/>
          <dgm:bulletEnabled val="1"/>
        </dgm:presLayoutVars>
      </dgm:prSet>
      <dgm:spPr/>
      <dgm:t>
        <a:bodyPr/>
        <a:lstStyle/>
        <a:p>
          <a:endParaRPr lang="en-GB"/>
        </a:p>
      </dgm:t>
    </dgm:pt>
    <dgm:pt modelId="{96C52B1C-F920-4D45-B61E-8FB973279F3B}" type="pres">
      <dgm:prSet presAssocID="{EA030896-9458-4ACD-929E-CC31066EF01F}" presName="tile4" presStyleLbl="node1" presStyleIdx="3" presStyleCnt="4" custScaleX="103182" custScaleY="104358" custLinFactNeighborX="2004" custLinFactNeighborY="-2899"/>
      <dgm:spPr/>
      <dgm:t>
        <a:bodyPr/>
        <a:lstStyle/>
        <a:p>
          <a:endParaRPr lang="en-GB"/>
        </a:p>
      </dgm:t>
    </dgm:pt>
    <dgm:pt modelId="{2D86D53C-82D7-4D0C-8FC6-6BC79D8ADC30}" type="pres">
      <dgm:prSet presAssocID="{EA030896-9458-4ACD-929E-CC31066EF01F}" presName="tile4text" presStyleLbl="node1" presStyleIdx="3" presStyleCnt="4">
        <dgm:presLayoutVars>
          <dgm:chMax val="0"/>
          <dgm:chPref val="0"/>
          <dgm:bulletEnabled val="1"/>
        </dgm:presLayoutVars>
      </dgm:prSet>
      <dgm:spPr/>
      <dgm:t>
        <a:bodyPr/>
        <a:lstStyle/>
        <a:p>
          <a:endParaRPr lang="en-GB"/>
        </a:p>
      </dgm:t>
    </dgm:pt>
    <dgm:pt modelId="{5A11E0BE-D0C0-4790-B881-4FE275DC8022}" type="pres">
      <dgm:prSet presAssocID="{EA030896-9458-4ACD-929E-CC31066EF01F}" presName="centerTile" presStyleLbl="fgShp" presStyleIdx="0" presStyleCnt="1" custScaleX="90117" custScaleY="52968">
        <dgm:presLayoutVars>
          <dgm:chMax val="0"/>
          <dgm:chPref val="0"/>
        </dgm:presLayoutVars>
      </dgm:prSet>
      <dgm:spPr/>
      <dgm:t>
        <a:bodyPr/>
        <a:lstStyle/>
        <a:p>
          <a:endParaRPr lang="en-GB"/>
        </a:p>
      </dgm:t>
    </dgm:pt>
  </dgm:ptLst>
  <dgm:cxnLst>
    <dgm:cxn modelId="{0C2433BE-23DD-4013-8C70-E7FFEEC06CEE}" type="presOf" srcId="{AD8076AD-D9EC-4507-B2F5-630CF70DA4EE}" destId="{9B39321E-FA9E-4F3E-98BB-ED75B3E61353}" srcOrd="1" destOrd="0" presId="urn:microsoft.com/office/officeart/2005/8/layout/matrix1"/>
    <dgm:cxn modelId="{35A657F4-9851-4B36-9E73-D6360C1E1F8C}" type="presOf" srcId="{0C8433FB-EE5E-400E-8270-E977D0031C09}" destId="{5A11E0BE-D0C0-4790-B881-4FE275DC8022}" srcOrd="0" destOrd="0" presId="urn:microsoft.com/office/officeart/2005/8/layout/matrix1"/>
    <dgm:cxn modelId="{FCFEA45B-AF75-4ED4-9F63-D0622B65FDC2}" type="presOf" srcId="{AD8076AD-D9EC-4507-B2F5-630CF70DA4EE}" destId="{E3338A31-4C5C-407F-B1DF-BB96421B61A8}" srcOrd="0" destOrd="0" presId="urn:microsoft.com/office/officeart/2005/8/layout/matrix1"/>
    <dgm:cxn modelId="{DCF0404F-225A-4C45-A37C-965C8F91676B}" type="presOf" srcId="{8A13EBE0-6461-4CEB-A10F-5CA8EDA99E8B}" destId="{C489842F-A9D4-4AB2-83C9-D9EF07E6041A}" srcOrd="1" destOrd="0" presId="urn:microsoft.com/office/officeart/2005/8/layout/matrix1"/>
    <dgm:cxn modelId="{1CDF834F-7919-486D-A45C-58FD5064FB19}" srcId="{0C8433FB-EE5E-400E-8270-E977D0031C09}" destId="{8A13EBE0-6461-4CEB-A10F-5CA8EDA99E8B}" srcOrd="2" destOrd="0" parTransId="{A63BD858-E105-4CD3-9163-382B8F60AA17}" sibTransId="{8884751B-4FC9-4C21-96AE-9DA3FBB5F368}"/>
    <dgm:cxn modelId="{41D907EF-8ED9-41B1-A928-E70B5613D5FB}" type="presOf" srcId="{6ACB1CAD-09AD-4B7B-8953-32741E06F20D}" destId="{71A7B9EF-81A8-4178-8BA8-A4E6650107EB}" srcOrd="1" destOrd="0" presId="urn:microsoft.com/office/officeart/2005/8/layout/matrix1"/>
    <dgm:cxn modelId="{8D671BB7-E66B-48FB-A6D7-8E9D381D261B}" srcId="{0C8433FB-EE5E-400E-8270-E977D0031C09}" destId="{6ACB1CAD-09AD-4B7B-8953-32741E06F20D}" srcOrd="0" destOrd="0" parTransId="{344434F4-9B91-4FF5-BC78-575AA7F025B2}" sibTransId="{6CC4580C-A5C5-4F88-8F31-04B55D0139BB}"/>
    <dgm:cxn modelId="{E6B52079-9C86-47EB-A84B-DF1C5FD578C7}" type="presOf" srcId="{EA030896-9458-4ACD-929E-CC31066EF01F}" destId="{81401A29-84FF-4BF4-BEA7-2569B5928230}" srcOrd="0" destOrd="0" presId="urn:microsoft.com/office/officeart/2005/8/layout/matrix1"/>
    <dgm:cxn modelId="{9326A95B-80B9-42C5-967A-C3E0999E96FB}" srcId="{0C8433FB-EE5E-400E-8270-E977D0031C09}" destId="{75ED64B7-87D5-4FF7-84BD-872674D823ED}" srcOrd="3" destOrd="0" parTransId="{74D1F3ED-401B-47F5-B42C-F78BA9AEDC56}" sibTransId="{2B87A964-7D9F-4AFC-849F-DFE1708B4E3E}"/>
    <dgm:cxn modelId="{12505AF2-579F-48E8-8E8F-CB3F0D9AFF17}" type="presOf" srcId="{6ACB1CAD-09AD-4B7B-8953-32741E06F20D}" destId="{F479A604-5B03-44F6-BEB3-805FC846D757}" srcOrd="0" destOrd="0" presId="urn:microsoft.com/office/officeart/2005/8/layout/matrix1"/>
    <dgm:cxn modelId="{1FC20448-835F-4A64-82E5-EE6F39A07B23}" type="presOf" srcId="{8A13EBE0-6461-4CEB-A10F-5CA8EDA99E8B}" destId="{ECE76F11-7229-462C-A2DF-38C00B8F1F93}" srcOrd="0" destOrd="0" presId="urn:microsoft.com/office/officeart/2005/8/layout/matrix1"/>
    <dgm:cxn modelId="{92681562-DC01-44B4-B18D-1EF1093A6302}" type="presOf" srcId="{75ED64B7-87D5-4FF7-84BD-872674D823ED}" destId="{96C52B1C-F920-4D45-B61E-8FB973279F3B}" srcOrd="0" destOrd="0" presId="urn:microsoft.com/office/officeart/2005/8/layout/matrix1"/>
    <dgm:cxn modelId="{1F6E99EB-0003-4039-8B47-E1BA18EF0DD2}" srcId="{0C8433FB-EE5E-400E-8270-E977D0031C09}" destId="{AD8076AD-D9EC-4507-B2F5-630CF70DA4EE}" srcOrd="1" destOrd="0" parTransId="{0AE069D8-8373-4805-9768-5EAC02FC86E2}" sibTransId="{07E4CEE1-70C4-4CD0-BA8A-51A04AA15CFE}"/>
    <dgm:cxn modelId="{709470DC-F740-4494-AB3A-0C249640A8B6}" type="presOf" srcId="{75ED64B7-87D5-4FF7-84BD-872674D823ED}" destId="{2D86D53C-82D7-4D0C-8FC6-6BC79D8ADC30}" srcOrd="1" destOrd="0" presId="urn:microsoft.com/office/officeart/2005/8/layout/matrix1"/>
    <dgm:cxn modelId="{7C902E75-3FA5-442A-A3C9-1EE7A723E801}" srcId="{EA030896-9458-4ACD-929E-CC31066EF01F}" destId="{0C8433FB-EE5E-400E-8270-E977D0031C09}" srcOrd="0" destOrd="0" parTransId="{02D35B3A-BF31-47B3-861D-97D83BE90A02}" sibTransId="{8C29E2C8-7256-4783-84E7-70824C796228}"/>
    <dgm:cxn modelId="{9CC65314-38DE-40F1-982A-531325EFE49A}" type="presParOf" srcId="{81401A29-84FF-4BF4-BEA7-2569B5928230}" destId="{0D09EF4F-2DC1-433C-B16F-C1BE32755C06}" srcOrd="0" destOrd="0" presId="urn:microsoft.com/office/officeart/2005/8/layout/matrix1"/>
    <dgm:cxn modelId="{E246C71D-BB66-4888-9D3B-EE25948597AC}" type="presParOf" srcId="{0D09EF4F-2DC1-433C-B16F-C1BE32755C06}" destId="{F479A604-5B03-44F6-BEB3-805FC846D757}" srcOrd="0" destOrd="0" presId="urn:microsoft.com/office/officeart/2005/8/layout/matrix1"/>
    <dgm:cxn modelId="{CB4880F7-1A83-4292-B7B6-A0ACA02B45EA}" type="presParOf" srcId="{0D09EF4F-2DC1-433C-B16F-C1BE32755C06}" destId="{71A7B9EF-81A8-4178-8BA8-A4E6650107EB}" srcOrd="1" destOrd="0" presId="urn:microsoft.com/office/officeart/2005/8/layout/matrix1"/>
    <dgm:cxn modelId="{D91C6730-5B14-4383-95F4-BA1470FA1614}" type="presParOf" srcId="{0D09EF4F-2DC1-433C-B16F-C1BE32755C06}" destId="{E3338A31-4C5C-407F-B1DF-BB96421B61A8}" srcOrd="2" destOrd="0" presId="urn:microsoft.com/office/officeart/2005/8/layout/matrix1"/>
    <dgm:cxn modelId="{1EE7960B-3BB0-4BF1-9626-4D8027E0A42A}" type="presParOf" srcId="{0D09EF4F-2DC1-433C-B16F-C1BE32755C06}" destId="{9B39321E-FA9E-4F3E-98BB-ED75B3E61353}" srcOrd="3" destOrd="0" presId="urn:microsoft.com/office/officeart/2005/8/layout/matrix1"/>
    <dgm:cxn modelId="{AE06568A-4D9A-47AC-85AA-5786C9283209}" type="presParOf" srcId="{0D09EF4F-2DC1-433C-B16F-C1BE32755C06}" destId="{ECE76F11-7229-462C-A2DF-38C00B8F1F93}" srcOrd="4" destOrd="0" presId="urn:microsoft.com/office/officeart/2005/8/layout/matrix1"/>
    <dgm:cxn modelId="{0F29ED72-E8F7-400F-B119-43097CD43E91}" type="presParOf" srcId="{0D09EF4F-2DC1-433C-B16F-C1BE32755C06}" destId="{C489842F-A9D4-4AB2-83C9-D9EF07E6041A}" srcOrd="5" destOrd="0" presId="urn:microsoft.com/office/officeart/2005/8/layout/matrix1"/>
    <dgm:cxn modelId="{3F2F5EE3-101E-4BB6-8280-C708FD96EB53}" type="presParOf" srcId="{0D09EF4F-2DC1-433C-B16F-C1BE32755C06}" destId="{96C52B1C-F920-4D45-B61E-8FB973279F3B}" srcOrd="6" destOrd="0" presId="urn:microsoft.com/office/officeart/2005/8/layout/matrix1"/>
    <dgm:cxn modelId="{2868FD7F-6165-421D-A809-3053E7B68631}" type="presParOf" srcId="{0D09EF4F-2DC1-433C-B16F-C1BE32755C06}" destId="{2D86D53C-82D7-4D0C-8FC6-6BC79D8ADC30}" srcOrd="7" destOrd="0" presId="urn:microsoft.com/office/officeart/2005/8/layout/matrix1"/>
    <dgm:cxn modelId="{9CDE3077-EBE8-4E5D-8455-F53680B492C1}" type="presParOf" srcId="{81401A29-84FF-4BF4-BEA7-2569B5928230}" destId="{5A11E0BE-D0C0-4790-B881-4FE275DC8022}"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211BCF-C31C-157D-F8FF-EC8C066135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E8680A3D-46A4-A16B-BEDC-73FA2E1E3E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6747E107-2B69-EE8D-98F7-F0B85FB33AF6}"/>
              </a:ext>
            </a:extLst>
          </p:cNvPr>
          <p:cNvSpPr>
            <a:spLocks noGrp="1"/>
          </p:cNvSpPr>
          <p:nvPr>
            <p:ph type="dt" sz="half" idx="10"/>
          </p:nvPr>
        </p:nvSpPr>
        <p:spPr/>
        <p:txBody>
          <a:bodyPr/>
          <a:lstStyle/>
          <a:p>
            <a:fld id="{71A6A4E6-887D-4034-BD29-2F45E02C924D}" type="datetimeFigureOut">
              <a:rPr lang="en-IN" smtClean="0"/>
              <a:t>11-05-2025</a:t>
            </a:fld>
            <a:endParaRPr lang="en-IN"/>
          </a:p>
        </p:txBody>
      </p:sp>
      <p:sp>
        <p:nvSpPr>
          <p:cNvPr id="5" name="Footer Placeholder 4">
            <a:extLst>
              <a:ext uri="{FF2B5EF4-FFF2-40B4-BE49-F238E27FC236}">
                <a16:creationId xmlns="" xmlns:a16="http://schemas.microsoft.com/office/drawing/2014/main" id="{B10B8395-6250-71B1-3060-70090A47F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F8ADEA95-9AC1-0540-3AB7-2C74BCE547C2}"/>
              </a:ext>
            </a:extLst>
          </p:cNvPr>
          <p:cNvSpPr>
            <a:spLocks noGrp="1"/>
          </p:cNvSpPr>
          <p:nvPr>
            <p:ph type="sldNum" sz="quarter" idx="12"/>
          </p:nvPr>
        </p:nvSpPr>
        <p:spPr/>
        <p:txBody>
          <a:bodyPr/>
          <a:lstStyle/>
          <a:p>
            <a:fld id="{62747003-DCFE-4AFA-87B8-B1F06619E3CD}" type="slidenum">
              <a:rPr lang="en-IN" smtClean="0"/>
              <a:t>‹#›</a:t>
            </a:fld>
            <a:endParaRPr lang="en-IN"/>
          </a:p>
        </p:txBody>
      </p:sp>
    </p:spTree>
    <p:extLst>
      <p:ext uri="{BB962C8B-B14F-4D97-AF65-F5344CB8AC3E}">
        <p14:creationId xmlns:p14="http://schemas.microsoft.com/office/powerpoint/2010/main" val="3805718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63DFFC-5FAD-A6FA-2867-A4284A0D5AF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53CE62C2-D37E-4A69-97B7-21D59F8D7F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4BC20871-46AA-AA59-77FA-64C8B65BB808}"/>
              </a:ext>
            </a:extLst>
          </p:cNvPr>
          <p:cNvSpPr>
            <a:spLocks noGrp="1"/>
          </p:cNvSpPr>
          <p:nvPr>
            <p:ph type="dt" sz="half" idx="10"/>
          </p:nvPr>
        </p:nvSpPr>
        <p:spPr/>
        <p:txBody>
          <a:bodyPr/>
          <a:lstStyle/>
          <a:p>
            <a:fld id="{71A6A4E6-887D-4034-BD29-2F45E02C924D}" type="datetimeFigureOut">
              <a:rPr lang="en-IN" smtClean="0"/>
              <a:t>11-05-2025</a:t>
            </a:fld>
            <a:endParaRPr lang="en-IN"/>
          </a:p>
        </p:txBody>
      </p:sp>
      <p:sp>
        <p:nvSpPr>
          <p:cNvPr id="5" name="Footer Placeholder 4">
            <a:extLst>
              <a:ext uri="{FF2B5EF4-FFF2-40B4-BE49-F238E27FC236}">
                <a16:creationId xmlns="" xmlns:a16="http://schemas.microsoft.com/office/drawing/2014/main" id="{D3013548-6DA1-FC2B-01BB-A414F566B9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2A27CCF-5DB9-6B02-5A94-1CED2078C5C4}"/>
              </a:ext>
            </a:extLst>
          </p:cNvPr>
          <p:cNvSpPr>
            <a:spLocks noGrp="1"/>
          </p:cNvSpPr>
          <p:nvPr>
            <p:ph type="sldNum" sz="quarter" idx="12"/>
          </p:nvPr>
        </p:nvSpPr>
        <p:spPr/>
        <p:txBody>
          <a:bodyPr/>
          <a:lstStyle/>
          <a:p>
            <a:fld id="{62747003-DCFE-4AFA-87B8-B1F06619E3CD}" type="slidenum">
              <a:rPr lang="en-IN" smtClean="0"/>
              <a:t>‹#›</a:t>
            </a:fld>
            <a:endParaRPr lang="en-IN"/>
          </a:p>
        </p:txBody>
      </p:sp>
    </p:spTree>
    <p:extLst>
      <p:ext uri="{BB962C8B-B14F-4D97-AF65-F5344CB8AC3E}">
        <p14:creationId xmlns:p14="http://schemas.microsoft.com/office/powerpoint/2010/main" val="247673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5D8DC05-CEB4-6A31-F7B2-C32B387458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3D65161A-0963-B8C8-7FB7-640A2E4487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146933A-717C-BADE-979D-73D7FCE4C5D4}"/>
              </a:ext>
            </a:extLst>
          </p:cNvPr>
          <p:cNvSpPr>
            <a:spLocks noGrp="1"/>
          </p:cNvSpPr>
          <p:nvPr>
            <p:ph type="dt" sz="half" idx="10"/>
          </p:nvPr>
        </p:nvSpPr>
        <p:spPr/>
        <p:txBody>
          <a:bodyPr/>
          <a:lstStyle/>
          <a:p>
            <a:fld id="{71A6A4E6-887D-4034-BD29-2F45E02C924D}" type="datetimeFigureOut">
              <a:rPr lang="en-IN" smtClean="0"/>
              <a:t>11-05-2025</a:t>
            </a:fld>
            <a:endParaRPr lang="en-IN"/>
          </a:p>
        </p:txBody>
      </p:sp>
      <p:sp>
        <p:nvSpPr>
          <p:cNvPr id="5" name="Footer Placeholder 4">
            <a:extLst>
              <a:ext uri="{FF2B5EF4-FFF2-40B4-BE49-F238E27FC236}">
                <a16:creationId xmlns="" xmlns:a16="http://schemas.microsoft.com/office/drawing/2014/main" id="{300A5DCD-F950-8D65-6E9A-CBEA90E804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2F9A9B50-108F-C44B-3052-ED5624809424}"/>
              </a:ext>
            </a:extLst>
          </p:cNvPr>
          <p:cNvSpPr>
            <a:spLocks noGrp="1"/>
          </p:cNvSpPr>
          <p:nvPr>
            <p:ph type="sldNum" sz="quarter" idx="12"/>
          </p:nvPr>
        </p:nvSpPr>
        <p:spPr/>
        <p:txBody>
          <a:bodyPr/>
          <a:lstStyle/>
          <a:p>
            <a:fld id="{62747003-DCFE-4AFA-87B8-B1F06619E3CD}" type="slidenum">
              <a:rPr lang="en-IN" smtClean="0"/>
              <a:t>‹#›</a:t>
            </a:fld>
            <a:endParaRPr lang="en-IN"/>
          </a:p>
        </p:txBody>
      </p:sp>
    </p:spTree>
    <p:extLst>
      <p:ext uri="{BB962C8B-B14F-4D97-AF65-F5344CB8AC3E}">
        <p14:creationId xmlns:p14="http://schemas.microsoft.com/office/powerpoint/2010/main" val="3788393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01545B-8D7E-46B5-C443-0312E904BEB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49DE35FF-73D9-8DBB-A074-3CCE6FC99D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24F2B98-DF4F-A076-1DAE-296CFDB7F668}"/>
              </a:ext>
            </a:extLst>
          </p:cNvPr>
          <p:cNvSpPr>
            <a:spLocks noGrp="1"/>
          </p:cNvSpPr>
          <p:nvPr>
            <p:ph type="dt" sz="half" idx="10"/>
          </p:nvPr>
        </p:nvSpPr>
        <p:spPr/>
        <p:txBody>
          <a:bodyPr/>
          <a:lstStyle/>
          <a:p>
            <a:fld id="{71A6A4E6-887D-4034-BD29-2F45E02C924D}" type="datetimeFigureOut">
              <a:rPr lang="en-IN" smtClean="0"/>
              <a:t>11-05-2025</a:t>
            </a:fld>
            <a:endParaRPr lang="en-IN"/>
          </a:p>
        </p:txBody>
      </p:sp>
      <p:sp>
        <p:nvSpPr>
          <p:cNvPr id="5" name="Footer Placeholder 4">
            <a:extLst>
              <a:ext uri="{FF2B5EF4-FFF2-40B4-BE49-F238E27FC236}">
                <a16:creationId xmlns="" xmlns:a16="http://schemas.microsoft.com/office/drawing/2014/main" id="{26CFC451-DAB6-234E-2919-9193F68BA5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600BEAA-CE3B-96B3-D7BB-13B31817ED53}"/>
              </a:ext>
            </a:extLst>
          </p:cNvPr>
          <p:cNvSpPr>
            <a:spLocks noGrp="1"/>
          </p:cNvSpPr>
          <p:nvPr>
            <p:ph type="sldNum" sz="quarter" idx="12"/>
          </p:nvPr>
        </p:nvSpPr>
        <p:spPr/>
        <p:txBody>
          <a:bodyPr/>
          <a:lstStyle/>
          <a:p>
            <a:fld id="{62747003-DCFE-4AFA-87B8-B1F06619E3CD}" type="slidenum">
              <a:rPr lang="en-IN" smtClean="0"/>
              <a:t>‹#›</a:t>
            </a:fld>
            <a:endParaRPr lang="en-IN"/>
          </a:p>
        </p:txBody>
      </p:sp>
    </p:spTree>
    <p:extLst>
      <p:ext uri="{BB962C8B-B14F-4D97-AF65-F5344CB8AC3E}">
        <p14:creationId xmlns:p14="http://schemas.microsoft.com/office/powerpoint/2010/main" val="2094718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35D62A-8395-0AD5-5F19-E2A6E985D7C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543D614-CA2B-72AA-DC51-94241847A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F7A17912-46CA-23EB-5C1E-A2C929CBBCD7}"/>
              </a:ext>
            </a:extLst>
          </p:cNvPr>
          <p:cNvSpPr>
            <a:spLocks noGrp="1"/>
          </p:cNvSpPr>
          <p:nvPr>
            <p:ph type="dt" sz="half" idx="10"/>
          </p:nvPr>
        </p:nvSpPr>
        <p:spPr/>
        <p:txBody>
          <a:bodyPr/>
          <a:lstStyle/>
          <a:p>
            <a:fld id="{71A6A4E6-887D-4034-BD29-2F45E02C924D}" type="datetimeFigureOut">
              <a:rPr lang="en-IN" smtClean="0"/>
              <a:t>11-05-2025</a:t>
            </a:fld>
            <a:endParaRPr lang="en-IN"/>
          </a:p>
        </p:txBody>
      </p:sp>
      <p:sp>
        <p:nvSpPr>
          <p:cNvPr id="5" name="Footer Placeholder 4">
            <a:extLst>
              <a:ext uri="{FF2B5EF4-FFF2-40B4-BE49-F238E27FC236}">
                <a16:creationId xmlns="" xmlns:a16="http://schemas.microsoft.com/office/drawing/2014/main" id="{A6DDEB49-FC8F-FC63-9B99-55DCD30305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558A5E17-CB42-D11D-1179-0B38B2F7661A}"/>
              </a:ext>
            </a:extLst>
          </p:cNvPr>
          <p:cNvSpPr>
            <a:spLocks noGrp="1"/>
          </p:cNvSpPr>
          <p:nvPr>
            <p:ph type="sldNum" sz="quarter" idx="12"/>
          </p:nvPr>
        </p:nvSpPr>
        <p:spPr/>
        <p:txBody>
          <a:bodyPr/>
          <a:lstStyle/>
          <a:p>
            <a:fld id="{62747003-DCFE-4AFA-87B8-B1F06619E3CD}" type="slidenum">
              <a:rPr lang="en-IN" smtClean="0"/>
              <a:t>‹#›</a:t>
            </a:fld>
            <a:endParaRPr lang="en-IN"/>
          </a:p>
        </p:txBody>
      </p:sp>
    </p:spTree>
    <p:extLst>
      <p:ext uri="{BB962C8B-B14F-4D97-AF65-F5344CB8AC3E}">
        <p14:creationId xmlns:p14="http://schemas.microsoft.com/office/powerpoint/2010/main" val="289648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307F03-9E95-EE67-07A8-282710F614F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18096D58-6D61-71F8-F7D4-A669B3A77B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3CE57D16-E61A-FBD9-0B61-119B618C41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2345CB92-9F9D-F33B-58A7-70AA3400EE40}"/>
              </a:ext>
            </a:extLst>
          </p:cNvPr>
          <p:cNvSpPr>
            <a:spLocks noGrp="1"/>
          </p:cNvSpPr>
          <p:nvPr>
            <p:ph type="dt" sz="half" idx="10"/>
          </p:nvPr>
        </p:nvSpPr>
        <p:spPr/>
        <p:txBody>
          <a:bodyPr/>
          <a:lstStyle/>
          <a:p>
            <a:fld id="{71A6A4E6-887D-4034-BD29-2F45E02C924D}" type="datetimeFigureOut">
              <a:rPr lang="en-IN" smtClean="0"/>
              <a:t>11-05-2025</a:t>
            </a:fld>
            <a:endParaRPr lang="en-IN"/>
          </a:p>
        </p:txBody>
      </p:sp>
      <p:sp>
        <p:nvSpPr>
          <p:cNvPr id="6" name="Footer Placeholder 5">
            <a:extLst>
              <a:ext uri="{FF2B5EF4-FFF2-40B4-BE49-F238E27FC236}">
                <a16:creationId xmlns="" xmlns:a16="http://schemas.microsoft.com/office/drawing/2014/main" id="{721D1864-7BF9-B0E8-4FC6-9D4B42FA1A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3E1A093-5150-6D0C-5D80-C78E7E42465A}"/>
              </a:ext>
            </a:extLst>
          </p:cNvPr>
          <p:cNvSpPr>
            <a:spLocks noGrp="1"/>
          </p:cNvSpPr>
          <p:nvPr>
            <p:ph type="sldNum" sz="quarter" idx="12"/>
          </p:nvPr>
        </p:nvSpPr>
        <p:spPr/>
        <p:txBody>
          <a:bodyPr/>
          <a:lstStyle/>
          <a:p>
            <a:fld id="{62747003-DCFE-4AFA-87B8-B1F06619E3CD}" type="slidenum">
              <a:rPr lang="en-IN" smtClean="0"/>
              <a:t>‹#›</a:t>
            </a:fld>
            <a:endParaRPr lang="en-IN"/>
          </a:p>
        </p:txBody>
      </p:sp>
    </p:spTree>
    <p:extLst>
      <p:ext uri="{BB962C8B-B14F-4D97-AF65-F5344CB8AC3E}">
        <p14:creationId xmlns:p14="http://schemas.microsoft.com/office/powerpoint/2010/main" val="139002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46C9C5-2F15-3BD0-1903-55180B08DE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1B9BC7CC-872F-9017-16B4-F723921EED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82FE682B-1037-E116-3036-60B11224FC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0D10E88F-99E5-72BE-00D2-937929FEA3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02B5213C-2C17-70FE-4C62-1CD00943B5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95E2378B-89AC-8C70-DDB4-0C50E52ECD2A}"/>
              </a:ext>
            </a:extLst>
          </p:cNvPr>
          <p:cNvSpPr>
            <a:spLocks noGrp="1"/>
          </p:cNvSpPr>
          <p:nvPr>
            <p:ph type="dt" sz="half" idx="10"/>
          </p:nvPr>
        </p:nvSpPr>
        <p:spPr/>
        <p:txBody>
          <a:bodyPr/>
          <a:lstStyle/>
          <a:p>
            <a:fld id="{71A6A4E6-887D-4034-BD29-2F45E02C924D}" type="datetimeFigureOut">
              <a:rPr lang="en-IN" smtClean="0"/>
              <a:t>11-05-2025</a:t>
            </a:fld>
            <a:endParaRPr lang="en-IN"/>
          </a:p>
        </p:txBody>
      </p:sp>
      <p:sp>
        <p:nvSpPr>
          <p:cNvPr id="8" name="Footer Placeholder 7">
            <a:extLst>
              <a:ext uri="{FF2B5EF4-FFF2-40B4-BE49-F238E27FC236}">
                <a16:creationId xmlns="" xmlns:a16="http://schemas.microsoft.com/office/drawing/2014/main" id="{74632B4B-2AC8-7EF3-E432-C173930AD9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41A37619-F57F-CF62-0665-F225CE4B4C32}"/>
              </a:ext>
            </a:extLst>
          </p:cNvPr>
          <p:cNvSpPr>
            <a:spLocks noGrp="1"/>
          </p:cNvSpPr>
          <p:nvPr>
            <p:ph type="sldNum" sz="quarter" idx="12"/>
          </p:nvPr>
        </p:nvSpPr>
        <p:spPr/>
        <p:txBody>
          <a:bodyPr/>
          <a:lstStyle/>
          <a:p>
            <a:fld id="{62747003-DCFE-4AFA-87B8-B1F06619E3CD}" type="slidenum">
              <a:rPr lang="en-IN" smtClean="0"/>
              <a:t>‹#›</a:t>
            </a:fld>
            <a:endParaRPr lang="en-IN"/>
          </a:p>
        </p:txBody>
      </p:sp>
    </p:spTree>
    <p:extLst>
      <p:ext uri="{BB962C8B-B14F-4D97-AF65-F5344CB8AC3E}">
        <p14:creationId xmlns:p14="http://schemas.microsoft.com/office/powerpoint/2010/main" val="2001970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A75D943-1188-7CBA-4F69-01CBCF76799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0419E097-7A00-2C54-D504-BF9DFA09ECFC}"/>
              </a:ext>
            </a:extLst>
          </p:cNvPr>
          <p:cNvSpPr>
            <a:spLocks noGrp="1"/>
          </p:cNvSpPr>
          <p:nvPr>
            <p:ph type="dt" sz="half" idx="10"/>
          </p:nvPr>
        </p:nvSpPr>
        <p:spPr/>
        <p:txBody>
          <a:bodyPr/>
          <a:lstStyle/>
          <a:p>
            <a:fld id="{71A6A4E6-887D-4034-BD29-2F45E02C924D}" type="datetimeFigureOut">
              <a:rPr lang="en-IN" smtClean="0"/>
              <a:t>11-05-2025</a:t>
            </a:fld>
            <a:endParaRPr lang="en-IN"/>
          </a:p>
        </p:txBody>
      </p:sp>
      <p:sp>
        <p:nvSpPr>
          <p:cNvPr id="4" name="Footer Placeholder 3">
            <a:extLst>
              <a:ext uri="{FF2B5EF4-FFF2-40B4-BE49-F238E27FC236}">
                <a16:creationId xmlns="" xmlns:a16="http://schemas.microsoft.com/office/drawing/2014/main" id="{E2606D5D-B5AF-75EA-4E35-B559C0EB541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30D55EE5-02E5-419A-DD85-D03083B85149}"/>
              </a:ext>
            </a:extLst>
          </p:cNvPr>
          <p:cNvSpPr>
            <a:spLocks noGrp="1"/>
          </p:cNvSpPr>
          <p:nvPr>
            <p:ph type="sldNum" sz="quarter" idx="12"/>
          </p:nvPr>
        </p:nvSpPr>
        <p:spPr/>
        <p:txBody>
          <a:bodyPr/>
          <a:lstStyle/>
          <a:p>
            <a:fld id="{62747003-DCFE-4AFA-87B8-B1F06619E3CD}" type="slidenum">
              <a:rPr lang="en-IN" smtClean="0"/>
              <a:t>‹#›</a:t>
            </a:fld>
            <a:endParaRPr lang="en-IN"/>
          </a:p>
        </p:txBody>
      </p:sp>
    </p:spTree>
    <p:extLst>
      <p:ext uri="{BB962C8B-B14F-4D97-AF65-F5344CB8AC3E}">
        <p14:creationId xmlns:p14="http://schemas.microsoft.com/office/powerpoint/2010/main" val="1881378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631535A-9F16-859C-EE58-7814A6097699}"/>
              </a:ext>
            </a:extLst>
          </p:cNvPr>
          <p:cNvSpPr>
            <a:spLocks noGrp="1"/>
          </p:cNvSpPr>
          <p:nvPr>
            <p:ph type="dt" sz="half" idx="10"/>
          </p:nvPr>
        </p:nvSpPr>
        <p:spPr/>
        <p:txBody>
          <a:bodyPr/>
          <a:lstStyle/>
          <a:p>
            <a:fld id="{71A6A4E6-887D-4034-BD29-2F45E02C924D}" type="datetimeFigureOut">
              <a:rPr lang="en-IN" smtClean="0"/>
              <a:t>11-05-2025</a:t>
            </a:fld>
            <a:endParaRPr lang="en-IN"/>
          </a:p>
        </p:txBody>
      </p:sp>
      <p:sp>
        <p:nvSpPr>
          <p:cNvPr id="3" name="Footer Placeholder 2">
            <a:extLst>
              <a:ext uri="{FF2B5EF4-FFF2-40B4-BE49-F238E27FC236}">
                <a16:creationId xmlns="" xmlns:a16="http://schemas.microsoft.com/office/drawing/2014/main" id="{37CECCB7-7979-CE39-121B-32E79F4D80E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6D5AA765-2C57-F9C7-9051-683FDEA63E9E}"/>
              </a:ext>
            </a:extLst>
          </p:cNvPr>
          <p:cNvSpPr>
            <a:spLocks noGrp="1"/>
          </p:cNvSpPr>
          <p:nvPr>
            <p:ph type="sldNum" sz="quarter" idx="12"/>
          </p:nvPr>
        </p:nvSpPr>
        <p:spPr/>
        <p:txBody>
          <a:bodyPr/>
          <a:lstStyle/>
          <a:p>
            <a:fld id="{62747003-DCFE-4AFA-87B8-B1F06619E3CD}" type="slidenum">
              <a:rPr lang="en-IN" smtClean="0"/>
              <a:t>‹#›</a:t>
            </a:fld>
            <a:endParaRPr lang="en-IN"/>
          </a:p>
        </p:txBody>
      </p:sp>
    </p:spTree>
    <p:extLst>
      <p:ext uri="{BB962C8B-B14F-4D97-AF65-F5344CB8AC3E}">
        <p14:creationId xmlns:p14="http://schemas.microsoft.com/office/powerpoint/2010/main" val="2388685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810952-7783-4F4A-FF19-3E905B6C3A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2EAC181-F3F2-3D4C-C36D-49A93433A8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E64ADEF7-9466-9CD7-1513-5B56563F19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816DC91-E1E4-E968-E9C5-CB98023D0969}"/>
              </a:ext>
            </a:extLst>
          </p:cNvPr>
          <p:cNvSpPr>
            <a:spLocks noGrp="1"/>
          </p:cNvSpPr>
          <p:nvPr>
            <p:ph type="dt" sz="half" idx="10"/>
          </p:nvPr>
        </p:nvSpPr>
        <p:spPr/>
        <p:txBody>
          <a:bodyPr/>
          <a:lstStyle/>
          <a:p>
            <a:fld id="{71A6A4E6-887D-4034-BD29-2F45E02C924D}" type="datetimeFigureOut">
              <a:rPr lang="en-IN" smtClean="0"/>
              <a:t>11-05-2025</a:t>
            </a:fld>
            <a:endParaRPr lang="en-IN"/>
          </a:p>
        </p:txBody>
      </p:sp>
      <p:sp>
        <p:nvSpPr>
          <p:cNvPr id="6" name="Footer Placeholder 5">
            <a:extLst>
              <a:ext uri="{FF2B5EF4-FFF2-40B4-BE49-F238E27FC236}">
                <a16:creationId xmlns="" xmlns:a16="http://schemas.microsoft.com/office/drawing/2014/main" id="{8EA0F0DD-02D6-4E5C-2F25-3296FC8D5C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B41164C8-D8A6-8B17-C94E-A6056CCED92A}"/>
              </a:ext>
            </a:extLst>
          </p:cNvPr>
          <p:cNvSpPr>
            <a:spLocks noGrp="1"/>
          </p:cNvSpPr>
          <p:nvPr>
            <p:ph type="sldNum" sz="quarter" idx="12"/>
          </p:nvPr>
        </p:nvSpPr>
        <p:spPr/>
        <p:txBody>
          <a:bodyPr/>
          <a:lstStyle/>
          <a:p>
            <a:fld id="{62747003-DCFE-4AFA-87B8-B1F06619E3CD}" type="slidenum">
              <a:rPr lang="en-IN" smtClean="0"/>
              <a:t>‹#›</a:t>
            </a:fld>
            <a:endParaRPr lang="en-IN"/>
          </a:p>
        </p:txBody>
      </p:sp>
    </p:spTree>
    <p:extLst>
      <p:ext uri="{BB962C8B-B14F-4D97-AF65-F5344CB8AC3E}">
        <p14:creationId xmlns:p14="http://schemas.microsoft.com/office/powerpoint/2010/main" val="1517680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DD7E1E-EC81-08F2-FEC4-5FA5D74B0F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9C40CB94-C2FE-3BC8-837F-F426EF5810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CE5908EA-1886-9C63-38F4-CAD2BC6CFB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DB0FEA3-17BE-4A22-3FFC-E2778E850232}"/>
              </a:ext>
            </a:extLst>
          </p:cNvPr>
          <p:cNvSpPr>
            <a:spLocks noGrp="1"/>
          </p:cNvSpPr>
          <p:nvPr>
            <p:ph type="dt" sz="half" idx="10"/>
          </p:nvPr>
        </p:nvSpPr>
        <p:spPr/>
        <p:txBody>
          <a:bodyPr/>
          <a:lstStyle/>
          <a:p>
            <a:fld id="{71A6A4E6-887D-4034-BD29-2F45E02C924D}" type="datetimeFigureOut">
              <a:rPr lang="en-IN" smtClean="0"/>
              <a:t>11-05-2025</a:t>
            </a:fld>
            <a:endParaRPr lang="en-IN"/>
          </a:p>
        </p:txBody>
      </p:sp>
      <p:sp>
        <p:nvSpPr>
          <p:cNvPr id="6" name="Footer Placeholder 5">
            <a:extLst>
              <a:ext uri="{FF2B5EF4-FFF2-40B4-BE49-F238E27FC236}">
                <a16:creationId xmlns="" xmlns:a16="http://schemas.microsoft.com/office/drawing/2014/main" id="{B52CA446-8C43-4C9E-42B7-5C1D713C27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CF71221-8385-D0D6-0051-E3ACD8E2B6D4}"/>
              </a:ext>
            </a:extLst>
          </p:cNvPr>
          <p:cNvSpPr>
            <a:spLocks noGrp="1"/>
          </p:cNvSpPr>
          <p:nvPr>
            <p:ph type="sldNum" sz="quarter" idx="12"/>
          </p:nvPr>
        </p:nvSpPr>
        <p:spPr/>
        <p:txBody>
          <a:bodyPr/>
          <a:lstStyle/>
          <a:p>
            <a:fld id="{62747003-DCFE-4AFA-87B8-B1F06619E3CD}" type="slidenum">
              <a:rPr lang="en-IN" smtClean="0"/>
              <a:t>‹#›</a:t>
            </a:fld>
            <a:endParaRPr lang="en-IN"/>
          </a:p>
        </p:txBody>
      </p:sp>
    </p:spTree>
    <p:extLst>
      <p:ext uri="{BB962C8B-B14F-4D97-AF65-F5344CB8AC3E}">
        <p14:creationId xmlns:p14="http://schemas.microsoft.com/office/powerpoint/2010/main" val="638675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01647BBF-AE97-DD5D-1A55-1F834EB57D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E64D24E-F23B-5F00-3C93-F87F1D237B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7CCF05B-D485-5DD7-DB54-8ED39E8950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6A4E6-887D-4034-BD29-2F45E02C924D}" type="datetimeFigureOut">
              <a:rPr lang="en-IN" smtClean="0"/>
              <a:t>11-05-2025</a:t>
            </a:fld>
            <a:endParaRPr lang="en-IN"/>
          </a:p>
        </p:txBody>
      </p:sp>
      <p:sp>
        <p:nvSpPr>
          <p:cNvPr id="5" name="Footer Placeholder 4">
            <a:extLst>
              <a:ext uri="{FF2B5EF4-FFF2-40B4-BE49-F238E27FC236}">
                <a16:creationId xmlns="" xmlns:a16="http://schemas.microsoft.com/office/drawing/2014/main" id="{AB1E6D90-79D9-69BC-5D28-511D474527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669C2427-2301-DF53-AF68-BC41201AF1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747003-DCFE-4AFA-87B8-B1F06619E3CD}" type="slidenum">
              <a:rPr lang="en-IN" smtClean="0"/>
              <a:t>‹#›</a:t>
            </a:fld>
            <a:endParaRPr lang="en-IN"/>
          </a:p>
        </p:txBody>
      </p:sp>
    </p:spTree>
    <p:extLst>
      <p:ext uri="{BB962C8B-B14F-4D97-AF65-F5344CB8AC3E}">
        <p14:creationId xmlns:p14="http://schemas.microsoft.com/office/powerpoint/2010/main" val="3652478761"/>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karkavelrajaj/amazon-sales-dataset/code"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Amazon Photos">
            <a:extLst>
              <a:ext uri="{FF2B5EF4-FFF2-40B4-BE49-F238E27FC236}">
                <a16:creationId xmlns="" xmlns:a16="http://schemas.microsoft.com/office/drawing/2014/main" id="{34E13AF2-6938-5073-5C3E-B34464ECD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03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 xmlns:a16="http://schemas.microsoft.com/office/drawing/2014/main" id="{9FB08319-6426-3E8B-17FA-5EC92A9FAC8F}"/>
              </a:ext>
            </a:extLst>
          </p:cNvPr>
          <p:cNvSpPr>
            <a:spLocks noGrp="1"/>
          </p:cNvSpPr>
          <p:nvPr>
            <p:ph type="ctrTitle"/>
          </p:nvPr>
        </p:nvSpPr>
        <p:spPr>
          <a:xfrm>
            <a:off x="1409699" y="790576"/>
            <a:ext cx="9553575" cy="1200150"/>
          </a:xfrm>
        </p:spPr>
        <p:txBody>
          <a:bodyPr>
            <a:noAutofit/>
          </a:bodyPr>
          <a:lstStyle/>
          <a:p>
            <a:r>
              <a:rPr lang="en-US" sz="4000" b="0" i="0" dirty="0">
                <a:effectLst/>
                <a:latin typeface="Söhne"/>
              </a:rPr>
              <a:t>Enhancing Product Rating Predictions on </a:t>
            </a:r>
            <a:endParaRPr lang="en-IN" sz="4000" dirty="0"/>
          </a:p>
        </p:txBody>
      </p:sp>
      <p:sp>
        <p:nvSpPr>
          <p:cNvPr id="3" name="Subtitle 2">
            <a:extLst>
              <a:ext uri="{FF2B5EF4-FFF2-40B4-BE49-F238E27FC236}">
                <a16:creationId xmlns="" xmlns:a16="http://schemas.microsoft.com/office/drawing/2014/main" id="{7970F065-89B2-9D6C-B9A0-436982661709}"/>
              </a:ext>
            </a:extLst>
          </p:cNvPr>
          <p:cNvSpPr>
            <a:spLocks noGrp="1"/>
          </p:cNvSpPr>
          <p:nvPr>
            <p:ph type="subTitle" idx="1"/>
          </p:nvPr>
        </p:nvSpPr>
        <p:spPr>
          <a:xfrm>
            <a:off x="204788" y="4778733"/>
            <a:ext cx="11782424" cy="1943100"/>
          </a:xfrm>
        </p:spPr>
        <p:txBody>
          <a:bodyPr>
            <a:normAutofit lnSpcReduction="10000"/>
          </a:bodyPr>
          <a:lstStyle/>
          <a:p>
            <a:r>
              <a:rPr lang="en-IN" b="1" dirty="0"/>
              <a:t>NAME: HARI BAHADUR GHARTI MAGAR</a:t>
            </a:r>
          </a:p>
          <a:p>
            <a:r>
              <a:rPr lang="en-IN" b="1" dirty="0"/>
              <a:t>STUDENT ID: 22075765</a:t>
            </a:r>
          </a:p>
          <a:p>
            <a:r>
              <a:rPr lang="en-IN" b="1" dirty="0"/>
              <a:t>GOOGLE COLLAB  </a:t>
            </a:r>
            <a:r>
              <a:rPr lang="en-IN" b="1"/>
              <a:t>LINK</a:t>
            </a:r>
            <a:r>
              <a:rPr lang="en-IN" b="1"/>
              <a:t>: https://colab.research.google.com/drive/1yB2Vb0olwTvfTVOGehipLv-khAr55Ue1?usp=sharing</a:t>
            </a:r>
            <a:endParaRPr lang="en-IN" b="1" dirty="0"/>
          </a:p>
        </p:txBody>
      </p:sp>
    </p:spTree>
    <p:extLst>
      <p:ext uri="{BB962C8B-B14F-4D97-AF65-F5344CB8AC3E}">
        <p14:creationId xmlns:p14="http://schemas.microsoft.com/office/powerpoint/2010/main" val="26599826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BCB373-B4A6-AC10-F96C-FC9125E23913}"/>
              </a:ext>
            </a:extLst>
          </p:cNvPr>
          <p:cNvSpPr>
            <a:spLocks noGrp="1"/>
          </p:cNvSpPr>
          <p:nvPr>
            <p:ph type="title"/>
          </p:nvPr>
        </p:nvSpPr>
        <p:spPr>
          <a:xfrm>
            <a:off x="0" y="0"/>
            <a:ext cx="12192000" cy="857250"/>
          </a:xfrm>
          <a:solidFill>
            <a:schemeClr val="bg2">
              <a:lumMod val="75000"/>
            </a:schemeClr>
          </a:solidFill>
        </p:spPr>
        <p:txBody>
          <a:bodyPr/>
          <a:lstStyle/>
          <a:p>
            <a:r>
              <a:rPr lang="en-IN" dirty="0"/>
              <a:t>    </a:t>
            </a:r>
            <a:r>
              <a:rPr lang="en-IN" sz="4000" dirty="0"/>
              <a:t>CONCLUSION</a:t>
            </a:r>
            <a:r>
              <a:rPr lang="en-IN" dirty="0"/>
              <a:t>                            </a:t>
            </a:r>
            <a:r>
              <a:rPr lang="en-IN" sz="4000" dirty="0"/>
              <a:t>REFERENCES</a:t>
            </a:r>
            <a:endParaRPr lang="en-IN" dirty="0"/>
          </a:p>
        </p:txBody>
      </p:sp>
      <p:sp>
        <p:nvSpPr>
          <p:cNvPr id="3" name="Content Placeholder 2">
            <a:extLst>
              <a:ext uri="{FF2B5EF4-FFF2-40B4-BE49-F238E27FC236}">
                <a16:creationId xmlns="" xmlns:a16="http://schemas.microsoft.com/office/drawing/2014/main" id="{633A98F5-7F3E-C9A1-16CC-6037D9C60807}"/>
              </a:ext>
            </a:extLst>
          </p:cNvPr>
          <p:cNvSpPr>
            <a:spLocks noGrp="1"/>
          </p:cNvSpPr>
          <p:nvPr>
            <p:ph sz="half" idx="1"/>
          </p:nvPr>
        </p:nvSpPr>
        <p:spPr>
          <a:xfrm>
            <a:off x="0" y="1104900"/>
            <a:ext cx="5886450" cy="5753100"/>
          </a:xfrm>
          <a:noFill/>
        </p:spPr>
        <p:txBody>
          <a:bodyPr>
            <a:normAutofit/>
          </a:bodyPr>
          <a:lstStyle/>
          <a:p>
            <a:pPr algn="just"/>
            <a:r>
              <a:rPr lang="en-US" sz="1800" b="0" i="0" dirty="0">
                <a:solidFill>
                  <a:srgbClr val="0D0D0D"/>
                </a:solidFill>
                <a:effectLst/>
                <a:latin typeface="Arial" panose="020B0604020202020204" pitchFamily="34" charset="0"/>
                <a:cs typeface="Arial" panose="020B0604020202020204" pitchFamily="34" charset="0"/>
              </a:rPr>
              <a:t>In conclusion, this study demonstrates the application of machine learning techniques for predicting product ratings on an e-commerce platform especially </a:t>
            </a:r>
            <a:r>
              <a:rPr lang="en-US" sz="1800" dirty="0">
                <a:solidFill>
                  <a:srgbClr val="0D0D0D"/>
                </a:solidFill>
                <a:latin typeface="Arial" panose="020B0604020202020204" pitchFamily="34" charset="0"/>
                <a:cs typeface="Arial" panose="020B0604020202020204" pitchFamily="34" charset="0"/>
              </a:rPr>
              <a:t>AMAZON</a:t>
            </a:r>
            <a:r>
              <a:rPr lang="en-US" sz="1800" b="0" i="0" dirty="0">
                <a:solidFill>
                  <a:srgbClr val="0D0D0D"/>
                </a:solidFill>
                <a:effectLst/>
                <a:latin typeface="Arial" panose="020B0604020202020204" pitchFamily="34" charset="0"/>
                <a:cs typeface="Arial" panose="020B0604020202020204" pitchFamily="34" charset="0"/>
              </a:rPr>
              <a:t>. Logistic regression and LSTM networks are employed as predictive models, with each offering unique advantages. </a:t>
            </a:r>
          </a:p>
          <a:p>
            <a:pPr algn="just"/>
            <a:r>
              <a:rPr lang="en-US" sz="1800" b="0" i="0" dirty="0">
                <a:solidFill>
                  <a:srgbClr val="0D0D0D"/>
                </a:solidFill>
                <a:effectLst/>
                <a:latin typeface="Arial" panose="020B0604020202020204" pitchFamily="34" charset="0"/>
                <a:cs typeface="Arial" panose="020B0604020202020204" pitchFamily="34" charset="0"/>
              </a:rPr>
              <a:t>While logistic regression provides interpretability, LSTM networks capture temporal dependencies in the data. The evaluation of both models highlights their efficacy in predicting product ratings, albeit with certain limitations. </a:t>
            </a:r>
          </a:p>
          <a:p>
            <a:pPr algn="just"/>
            <a:r>
              <a:rPr lang="en-US" sz="1800" b="0" i="0" dirty="0">
                <a:solidFill>
                  <a:srgbClr val="0D0D0D"/>
                </a:solidFill>
                <a:effectLst/>
                <a:latin typeface="Arial" panose="020B0604020202020204" pitchFamily="34" charset="0"/>
                <a:cs typeface="Arial" panose="020B0604020202020204" pitchFamily="34" charset="0"/>
              </a:rPr>
              <a:t>This research contributes to the growing body of literature on machine learning applications in e-commerce and provides insights for businesses seeking to enhance customer satisfaction and optimize product offerings</a:t>
            </a:r>
            <a:endParaRPr lang="en-IN" sz="1800" dirty="0">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 xmlns:a16="http://schemas.microsoft.com/office/drawing/2014/main" id="{791C6ED7-3F86-89E6-7FBC-45604E9A9001}"/>
              </a:ext>
            </a:extLst>
          </p:cNvPr>
          <p:cNvSpPr>
            <a:spLocks noGrp="1"/>
          </p:cNvSpPr>
          <p:nvPr>
            <p:ph sz="half" idx="2"/>
          </p:nvPr>
        </p:nvSpPr>
        <p:spPr>
          <a:xfrm>
            <a:off x="6096000" y="1104900"/>
            <a:ext cx="5886450" cy="5753100"/>
          </a:xfrm>
        </p:spPr>
        <p:txBody>
          <a:bodyPr>
            <a:normAutofit/>
          </a:bodyPr>
          <a:lstStyle/>
          <a:p>
            <a:pPr algn="just"/>
            <a:r>
              <a:rPr lang="en-US" sz="1800" b="0" i="0" dirty="0">
                <a:solidFill>
                  <a:srgbClr val="0D0D0D"/>
                </a:solidFill>
                <a:effectLst/>
                <a:latin typeface="Arial" panose="020B0604020202020204" pitchFamily="34" charset="0"/>
                <a:cs typeface="Arial" panose="020B0604020202020204" pitchFamily="34" charset="0"/>
              </a:rPr>
              <a:t>Covington, P., Adams, J., &amp; </a:t>
            </a:r>
            <a:r>
              <a:rPr lang="en-US" sz="1800" b="0" i="0" dirty="0" err="1">
                <a:solidFill>
                  <a:srgbClr val="0D0D0D"/>
                </a:solidFill>
                <a:effectLst/>
                <a:latin typeface="Arial" panose="020B0604020202020204" pitchFamily="34" charset="0"/>
                <a:cs typeface="Arial" panose="020B0604020202020204" pitchFamily="34" charset="0"/>
              </a:rPr>
              <a:t>Sargin</a:t>
            </a:r>
            <a:r>
              <a:rPr lang="en-US" sz="1800" b="0" i="0" dirty="0">
                <a:solidFill>
                  <a:srgbClr val="0D0D0D"/>
                </a:solidFill>
                <a:effectLst/>
                <a:latin typeface="Arial" panose="020B0604020202020204" pitchFamily="34" charset="0"/>
                <a:cs typeface="Arial" panose="020B0604020202020204" pitchFamily="34" charset="0"/>
              </a:rPr>
              <a:t>, E. (2016). Deep neural networks for YouTube recommendations. In Proceedings of the 10th ACM Conference on Recommender Systems (pp. 191-198).</a:t>
            </a:r>
            <a:endParaRPr lang="en-IN" sz="1800" dirty="0">
              <a:latin typeface="Arial" panose="020B0604020202020204" pitchFamily="34" charset="0"/>
              <a:cs typeface="Arial" panose="020B0604020202020204" pitchFamily="34" charset="0"/>
            </a:endParaRPr>
          </a:p>
          <a:p>
            <a:pPr algn="just"/>
            <a:r>
              <a:rPr lang="en-US" sz="1800" b="0" i="0" dirty="0">
                <a:solidFill>
                  <a:srgbClr val="0D0D0D"/>
                </a:solidFill>
                <a:effectLst/>
                <a:latin typeface="Arial" panose="020B0604020202020204" pitchFamily="34" charset="0"/>
                <a:cs typeface="Arial" panose="020B0604020202020204" pitchFamily="34" charset="0"/>
              </a:rPr>
              <a:t>Lee, Y., &amp; Seo, J. (2017). Predicting product sales using LSTM recurrent neural networks with Bayesian optimization. Expert Systems with Applications, 83, 242-250.</a:t>
            </a:r>
          </a:p>
          <a:p>
            <a:pPr algn="just"/>
            <a:r>
              <a:rPr lang="en-US" sz="1800" b="0" i="0" dirty="0">
                <a:solidFill>
                  <a:srgbClr val="0D0D0D"/>
                </a:solidFill>
                <a:effectLst/>
                <a:latin typeface="Arial" panose="020B0604020202020204" pitchFamily="34" charset="0"/>
                <a:cs typeface="Arial" panose="020B0604020202020204" pitchFamily="34" charset="0"/>
              </a:rPr>
              <a:t>He, X., Liao, L., Zhang, H., </a:t>
            </a:r>
            <a:r>
              <a:rPr lang="en-US" sz="1800" b="0" i="0" dirty="0" err="1">
                <a:solidFill>
                  <a:srgbClr val="0D0D0D"/>
                </a:solidFill>
                <a:effectLst/>
                <a:latin typeface="Arial" panose="020B0604020202020204" pitchFamily="34" charset="0"/>
                <a:cs typeface="Arial" panose="020B0604020202020204" pitchFamily="34" charset="0"/>
              </a:rPr>
              <a:t>Nie</a:t>
            </a:r>
            <a:r>
              <a:rPr lang="en-US" sz="1800" b="0" i="0" dirty="0">
                <a:solidFill>
                  <a:srgbClr val="0D0D0D"/>
                </a:solidFill>
                <a:effectLst/>
                <a:latin typeface="Arial" panose="020B0604020202020204" pitchFamily="34" charset="0"/>
                <a:cs typeface="Arial" panose="020B0604020202020204" pitchFamily="34" charset="0"/>
              </a:rPr>
              <a:t>, L., Hu, X., &amp; Chua, T. S. (2017). Neural collaborative filtering. In Proceedings of the 26th International Conference on World Wide Web (pp. 173-182).</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72021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80CE05-36A1-5D48-3BFB-C905A904C784}"/>
              </a:ext>
            </a:extLst>
          </p:cNvPr>
          <p:cNvSpPr>
            <a:spLocks noGrp="1"/>
          </p:cNvSpPr>
          <p:nvPr>
            <p:ph type="title"/>
          </p:nvPr>
        </p:nvSpPr>
        <p:spPr>
          <a:xfrm>
            <a:off x="0" y="0"/>
            <a:ext cx="12192000" cy="881120"/>
          </a:xfrm>
          <a:solidFill>
            <a:schemeClr val="bg2">
              <a:lumMod val="75000"/>
            </a:schemeClr>
          </a:solidFill>
        </p:spPr>
        <p:txBody>
          <a:bodyPr>
            <a:normAutofit fontScale="90000"/>
          </a:bodyPr>
          <a:lstStyle/>
          <a:p>
            <a:r>
              <a:rPr lang="en-IN" dirty="0"/>
              <a:t/>
            </a:r>
            <a:br>
              <a:rPr lang="en-IN" dirty="0"/>
            </a:br>
            <a:r>
              <a:rPr lang="en-IN" dirty="0"/>
              <a:t>                                        ABSTRACT</a:t>
            </a:r>
            <a:br>
              <a:rPr lang="en-IN" dirty="0"/>
            </a:br>
            <a:endParaRPr lang="en-IN" dirty="0"/>
          </a:p>
        </p:txBody>
      </p:sp>
      <p:sp>
        <p:nvSpPr>
          <p:cNvPr id="4" name="Rectangle 1">
            <a:extLst>
              <a:ext uri="{FF2B5EF4-FFF2-40B4-BE49-F238E27FC236}">
                <a16:creationId xmlns="" xmlns:a16="http://schemas.microsoft.com/office/drawing/2014/main" id="{E6B6FD89-BABA-F53F-B8A5-DE804410E35C}"/>
              </a:ext>
            </a:extLst>
          </p:cNvPr>
          <p:cNvSpPr>
            <a:spLocks noGrp="1" noChangeArrowheads="1"/>
          </p:cNvSpPr>
          <p:nvPr>
            <p:ph idx="1"/>
          </p:nvPr>
        </p:nvSpPr>
        <p:spPr bwMode="auto">
          <a:xfrm>
            <a:off x="76200" y="1114096"/>
            <a:ext cx="1202055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This case study explores how machine learning (ML) techniques can be applied to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predict product ratings from customers on an e-commerce platform like amazon</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The dataset includes a number of variables, including rating count, discount percentage,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discounted price, and actual price.</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Preprocessing involves renaming columns, filling in missing values, and standardizing numerical properties.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Two different machine learning techniques are applied: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Long Short-Term Memory (LSTM) networks for regression tasks to directly anticipate product ratings,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and logistic regression for binary classification to predict whether a product earns a high rating (4.5 or above).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Metrics like mean squared error (MSE) and confusion matrices are used to evaluate the performance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of the models.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p:txBody>
      </p:sp>
      <p:sp>
        <p:nvSpPr>
          <p:cNvPr id="5" name="Star: 5 Points 4">
            <a:extLst>
              <a:ext uri="{FF2B5EF4-FFF2-40B4-BE49-F238E27FC236}">
                <a16:creationId xmlns="" xmlns:a16="http://schemas.microsoft.com/office/drawing/2014/main" id="{421B7120-9518-DAD7-ADB7-66297B8EF884}"/>
              </a:ext>
            </a:extLst>
          </p:cNvPr>
          <p:cNvSpPr/>
          <p:nvPr/>
        </p:nvSpPr>
        <p:spPr>
          <a:xfrm>
            <a:off x="66675" y="1752765"/>
            <a:ext cx="228600" cy="198779"/>
          </a:xfrm>
          <a:prstGeom prst="star5">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Star: 5 Points 5">
            <a:extLst>
              <a:ext uri="{FF2B5EF4-FFF2-40B4-BE49-F238E27FC236}">
                <a16:creationId xmlns="" xmlns:a16="http://schemas.microsoft.com/office/drawing/2014/main" id="{51BE47CD-DFF9-1F5E-5577-D6202818507F}"/>
              </a:ext>
            </a:extLst>
          </p:cNvPr>
          <p:cNvSpPr/>
          <p:nvPr/>
        </p:nvSpPr>
        <p:spPr>
          <a:xfrm>
            <a:off x="66675" y="2568361"/>
            <a:ext cx="228600" cy="186802"/>
          </a:xfrm>
          <a:prstGeom prst="star5">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Star: 5 Points 6">
            <a:extLst>
              <a:ext uri="{FF2B5EF4-FFF2-40B4-BE49-F238E27FC236}">
                <a16:creationId xmlns="" xmlns:a16="http://schemas.microsoft.com/office/drawing/2014/main" id="{30835D42-4E02-3DD7-9A83-6B6C7144AD29}"/>
              </a:ext>
            </a:extLst>
          </p:cNvPr>
          <p:cNvSpPr/>
          <p:nvPr/>
        </p:nvSpPr>
        <p:spPr>
          <a:xfrm>
            <a:off x="95250" y="3935141"/>
            <a:ext cx="200025" cy="186802"/>
          </a:xfrm>
          <a:prstGeom prst="star5">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Star: 5 Points 7">
            <a:extLst>
              <a:ext uri="{FF2B5EF4-FFF2-40B4-BE49-F238E27FC236}">
                <a16:creationId xmlns="" xmlns:a16="http://schemas.microsoft.com/office/drawing/2014/main" id="{311B3E32-B944-69BB-9CC2-7D03A40BD17C}"/>
              </a:ext>
            </a:extLst>
          </p:cNvPr>
          <p:cNvSpPr/>
          <p:nvPr/>
        </p:nvSpPr>
        <p:spPr>
          <a:xfrm>
            <a:off x="76200" y="3391887"/>
            <a:ext cx="219075" cy="186802"/>
          </a:xfrm>
          <a:prstGeom prst="star5">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Star: 5 Points 8">
            <a:extLst>
              <a:ext uri="{FF2B5EF4-FFF2-40B4-BE49-F238E27FC236}">
                <a16:creationId xmlns="" xmlns:a16="http://schemas.microsoft.com/office/drawing/2014/main" id="{FFC87EB0-ABFE-8FBE-FBD3-21ACB233ABA9}"/>
              </a:ext>
            </a:extLst>
          </p:cNvPr>
          <p:cNvSpPr/>
          <p:nvPr/>
        </p:nvSpPr>
        <p:spPr>
          <a:xfrm>
            <a:off x="85725" y="5060830"/>
            <a:ext cx="228600" cy="186802"/>
          </a:xfrm>
          <a:prstGeom prst="star5">
            <a:avLst/>
          </a:prstGeom>
          <a:solidFill>
            <a:schemeClr val="bg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85806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2CC583-0217-7805-EFA4-D55F7C6E3AC4}"/>
              </a:ext>
            </a:extLst>
          </p:cNvPr>
          <p:cNvSpPr>
            <a:spLocks noGrp="1"/>
          </p:cNvSpPr>
          <p:nvPr>
            <p:ph type="title"/>
          </p:nvPr>
        </p:nvSpPr>
        <p:spPr>
          <a:xfrm>
            <a:off x="0" y="0"/>
            <a:ext cx="12192000" cy="847725"/>
          </a:xfrm>
          <a:solidFill>
            <a:schemeClr val="bg2">
              <a:lumMod val="75000"/>
            </a:schemeClr>
          </a:solidFill>
        </p:spPr>
        <p:txBody>
          <a:bodyPr>
            <a:normAutofit/>
          </a:bodyPr>
          <a:lstStyle/>
          <a:p>
            <a:r>
              <a:rPr lang="en-IN" sz="4000" dirty="0" smtClean="0">
                <a:latin typeface="Calibri Light (Headings)"/>
              </a:rPr>
              <a:t>                             INTRODUCTION</a:t>
            </a:r>
            <a:endParaRPr lang="en-IN" sz="4000" dirty="0">
              <a:latin typeface="Calibri Light (Headings)"/>
            </a:endParaRPr>
          </a:p>
        </p:txBody>
      </p:sp>
      <p:sp>
        <p:nvSpPr>
          <p:cNvPr id="3" name="Content Placeholder 2">
            <a:extLst>
              <a:ext uri="{FF2B5EF4-FFF2-40B4-BE49-F238E27FC236}">
                <a16:creationId xmlns="" xmlns:a16="http://schemas.microsoft.com/office/drawing/2014/main" id="{E2511F52-E1C1-6032-44BD-3128040336D8}"/>
              </a:ext>
            </a:extLst>
          </p:cNvPr>
          <p:cNvSpPr>
            <a:spLocks noGrp="1"/>
          </p:cNvSpPr>
          <p:nvPr>
            <p:ph idx="1"/>
          </p:nvPr>
        </p:nvSpPr>
        <p:spPr>
          <a:xfrm>
            <a:off x="838200" y="1533525"/>
            <a:ext cx="10515600" cy="4643438"/>
          </a:xfrm>
        </p:spPr>
        <p:txBody>
          <a:bodyPr>
            <a:normAutofit/>
          </a:bodyPr>
          <a:lstStyle/>
          <a:p>
            <a:pPr algn="just"/>
            <a:r>
              <a:rPr lang="en-US" sz="1800" b="0" i="0" dirty="0">
                <a:solidFill>
                  <a:srgbClr val="13343B"/>
                </a:solidFill>
                <a:effectLst/>
                <a:latin typeface="Arial" panose="020B0604020202020204" pitchFamily="34" charset="0"/>
                <a:cs typeface="Arial" panose="020B0604020202020204" pitchFamily="34" charset="0"/>
              </a:rPr>
              <a:t>In today's e-commerce world, customer ratings play a vital role in shaping buying choices by signaling product satisfaction and quality. Businesses striving to refine their strategies understand the significance of accurately forecasting these ratings. </a:t>
            </a:r>
          </a:p>
          <a:p>
            <a:pPr algn="just"/>
            <a:r>
              <a:rPr lang="en-US" sz="1800" b="0" i="0" dirty="0">
                <a:solidFill>
                  <a:srgbClr val="13343B"/>
                </a:solidFill>
                <a:effectLst/>
                <a:latin typeface="Arial" panose="020B0604020202020204" pitchFamily="34" charset="0"/>
                <a:cs typeface="Arial" panose="020B0604020202020204" pitchFamily="34" charset="0"/>
              </a:rPr>
              <a:t>Our study employs machine learning techniques to build models predicting product ratings using diverse attributes from pricing data to user reviews .</a:t>
            </a:r>
          </a:p>
          <a:p>
            <a:pPr algn="just"/>
            <a:r>
              <a:rPr lang="en-US" sz="1800" b="0" i="0" dirty="0">
                <a:solidFill>
                  <a:srgbClr val="13343B"/>
                </a:solidFill>
                <a:effectLst/>
                <a:latin typeface="Arial" panose="020B0604020202020204" pitchFamily="34" charset="0"/>
                <a:cs typeface="Arial" panose="020B0604020202020204" pitchFamily="34" charset="0"/>
              </a:rPr>
              <a:t>We investigate two main methods: logistic regression for straightforward rating categorization and Long Short-Term Memory (LSTM) networks for detailed rating predictions due to their ability to capture complex temporal relationships.</a:t>
            </a:r>
          </a:p>
          <a:p>
            <a:pPr algn="just"/>
            <a:r>
              <a:rPr lang="en-US" sz="1800" b="0" i="0" dirty="0">
                <a:solidFill>
                  <a:srgbClr val="13343B"/>
                </a:solidFill>
                <a:effectLst/>
                <a:latin typeface="Arial" panose="020B0604020202020204" pitchFamily="34" charset="0"/>
                <a:cs typeface="Arial" panose="020B0604020202020204" pitchFamily="34" charset="0"/>
              </a:rPr>
              <a:t>Our aim is to provide businesses with practical insights from predictive analytics, enhancing customer engagement and decision-making. By applying advanced machine learning algorithms, we aim to contribute to e-commerce analytics, supporting sustainable growth in the digital marketplace.</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391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0FD3C91-FA9B-827C-16D9-6509FCF1DF73}"/>
              </a:ext>
            </a:extLst>
          </p:cNvPr>
          <p:cNvSpPr>
            <a:spLocks noGrp="1"/>
          </p:cNvSpPr>
          <p:nvPr>
            <p:ph type="title"/>
          </p:nvPr>
        </p:nvSpPr>
        <p:spPr>
          <a:xfrm>
            <a:off x="0" y="0"/>
            <a:ext cx="12192000" cy="726757"/>
          </a:xfrm>
          <a:solidFill>
            <a:schemeClr val="bg2">
              <a:lumMod val="75000"/>
            </a:schemeClr>
          </a:solidFill>
        </p:spPr>
        <p:txBody>
          <a:bodyPr>
            <a:normAutofit/>
          </a:bodyPr>
          <a:lstStyle/>
          <a:p>
            <a:r>
              <a:rPr lang="en-IN" sz="4000" dirty="0"/>
              <a:t>  </a:t>
            </a:r>
            <a:r>
              <a:rPr lang="en-IN" sz="4000" dirty="0" smtClean="0"/>
              <a:t>DATASET OVERVIEW           	  PROBLEM </a:t>
            </a:r>
            <a:r>
              <a:rPr lang="en-IN" sz="4000" dirty="0"/>
              <a:t>STATEMENT</a:t>
            </a:r>
          </a:p>
        </p:txBody>
      </p:sp>
      <p:sp>
        <p:nvSpPr>
          <p:cNvPr id="4" name="Content Placeholder 3">
            <a:extLst>
              <a:ext uri="{FF2B5EF4-FFF2-40B4-BE49-F238E27FC236}">
                <a16:creationId xmlns="" xmlns:a16="http://schemas.microsoft.com/office/drawing/2014/main" id="{7459F4F6-561C-0D28-7D25-480EE5A270B4}"/>
              </a:ext>
            </a:extLst>
          </p:cNvPr>
          <p:cNvSpPr>
            <a:spLocks noGrp="1"/>
          </p:cNvSpPr>
          <p:nvPr>
            <p:ph sz="half" idx="2"/>
          </p:nvPr>
        </p:nvSpPr>
        <p:spPr>
          <a:xfrm>
            <a:off x="6096000" y="573645"/>
            <a:ext cx="5953125" cy="6063198"/>
          </a:xfrm>
        </p:spPr>
        <p:txBody>
          <a:bodyPr>
            <a:normAutofit fontScale="92500"/>
          </a:bodyPr>
          <a:lstStyle/>
          <a:p>
            <a:pPr algn="just"/>
            <a:endParaRPr lang="en-US" b="0" i="0" dirty="0">
              <a:solidFill>
                <a:srgbClr val="0D0D0D"/>
              </a:solidFill>
              <a:effectLst/>
              <a:latin typeface="Söhne"/>
            </a:endParaRPr>
          </a:p>
          <a:p>
            <a:pPr algn="just"/>
            <a:r>
              <a:rPr lang="en-US" sz="2100" b="0" i="0" dirty="0">
                <a:solidFill>
                  <a:srgbClr val="0D0D0D"/>
                </a:solidFill>
                <a:effectLst/>
                <a:latin typeface="Arial" panose="020B0604020202020204" pitchFamily="34" charset="0"/>
                <a:cs typeface="Arial" panose="020B0604020202020204" pitchFamily="34" charset="0"/>
              </a:rPr>
              <a:t>How can machine learning techniques be leveraged to predict customer ratings for products on an e-commerce platform, specifically Amazon?</a:t>
            </a:r>
          </a:p>
          <a:p>
            <a:pPr algn="just"/>
            <a:r>
              <a:rPr lang="en-US" sz="2100" dirty="0">
                <a:latin typeface="Arial" panose="020B0604020202020204" pitchFamily="34" charset="0"/>
                <a:cs typeface="Arial" panose="020B0604020202020204" pitchFamily="34" charset="0"/>
              </a:rPr>
              <a:t>My main  goal is to create models that predict    customer ratings accurately using logistic regression and Long Short-Term Memory (LSTM) networks for which both contributed a lot to this case study.</a:t>
            </a:r>
          </a:p>
          <a:p>
            <a:pPr algn="just"/>
            <a:r>
              <a:rPr lang="en-US" sz="2100" dirty="0">
                <a:latin typeface="Arial" panose="020B0604020202020204" pitchFamily="34" charset="0"/>
                <a:cs typeface="Arial" panose="020B0604020202020204" pitchFamily="34" charset="0"/>
              </a:rPr>
              <a:t>Logistic regression aids in categorizing products as high or low rated, providing clear insights into influential attributes through interpretable coefficients, and its performance is evaluated using metrics such as accuracy and precision.</a:t>
            </a:r>
          </a:p>
          <a:p>
            <a:pPr algn="just"/>
            <a:r>
              <a:rPr lang="en-US" sz="2100" dirty="0">
                <a:latin typeface="Arial" panose="020B0604020202020204" pitchFamily="34" charset="0"/>
                <a:cs typeface="Arial" panose="020B0604020202020204" pitchFamily="34" charset="0"/>
              </a:rPr>
              <a:t>LSTM networks excel in capturing sequential patterns within the data, allowing for direct prediction of product ratings while automatically extracting relevant features, thereby enhancing predictive accuracy and providing a nuanced understanding of customer preferences</a:t>
            </a:r>
            <a:r>
              <a:rPr lang="en-US" dirty="0"/>
              <a: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IN" dirty="0"/>
          </a:p>
        </p:txBody>
      </p:sp>
      <p:cxnSp>
        <p:nvCxnSpPr>
          <p:cNvPr id="6" name="Straight Connector 5">
            <a:extLst>
              <a:ext uri="{FF2B5EF4-FFF2-40B4-BE49-F238E27FC236}">
                <a16:creationId xmlns="" xmlns:a16="http://schemas.microsoft.com/office/drawing/2014/main" id="{694480C0-8732-2589-9723-192B6D546058}"/>
              </a:ext>
            </a:extLst>
          </p:cNvPr>
          <p:cNvCxnSpPr>
            <a:cxnSpLocks/>
          </p:cNvCxnSpPr>
          <p:nvPr/>
        </p:nvCxnSpPr>
        <p:spPr>
          <a:xfrm>
            <a:off x="6019802" y="0"/>
            <a:ext cx="0" cy="726757"/>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 name="Rectangle 1">
            <a:extLst>
              <a:ext uri="{FF2B5EF4-FFF2-40B4-BE49-F238E27FC236}">
                <a16:creationId xmlns="" xmlns:a16="http://schemas.microsoft.com/office/drawing/2014/main" id="{AD56CF02-A23A-E45B-1C49-75C3ED75C04D}"/>
              </a:ext>
            </a:extLst>
          </p:cNvPr>
          <p:cNvSpPr>
            <a:spLocks noGrp="1" noChangeArrowheads="1"/>
          </p:cNvSpPr>
          <p:nvPr>
            <p:ph sz="half" idx="1"/>
          </p:nvPr>
        </p:nvSpPr>
        <p:spPr bwMode="auto">
          <a:xfrm>
            <a:off x="76206" y="866033"/>
            <a:ext cx="5943596" cy="547842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Our dataset, "amazon.csv,“ is extracted from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from Kaggle, is vital for our e-commerce predictive analytics study.</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Arial" panose="020B0604020202020204" pitchFamily="34" charset="0"/>
                <a:cs typeface="Arial" panose="020B0604020202020204" pitchFamily="34" charset="0"/>
              </a:rPr>
              <a:t>Link : </a:t>
            </a:r>
            <a:r>
              <a:rPr lang="en-US" altLang="en-US" sz="1800" dirty="0">
                <a:solidFill>
                  <a:srgbClr val="000000"/>
                </a:solidFill>
                <a:latin typeface="Arial" panose="020B0604020202020204" pitchFamily="34" charset="0"/>
                <a:cs typeface="Arial" panose="020B0604020202020204" pitchFamily="34" charset="0"/>
                <a:hlinkClick r:id="rId2"/>
              </a:rPr>
              <a:t>dataset link</a:t>
            </a: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It contains product details like ID, name, category,   prices, and reviews from Amazon.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We use this data to uncover patterns and insights for decision-making and strategy.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Before analysis, we carefully preprocess the dataset by handling missing values, renaming</a:t>
            </a:r>
            <a:r>
              <a:rPr lang="en-US" altLang="en-US" sz="1800" dirty="0">
                <a:solidFill>
                  <a:srgbClr val="000000"/>
                </a:solidFill>
                <a:latin typeface="Arial" panose="020B0604020202020204" pitchFamily="34" charset="0"/>
                <a:cs typeface="Arial" panose="020B0604020202020204" pitchFamily="34" charset="0"/>
              </a:rPr>
              <a:t> </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columns, and standardizing numerical features. This ensures data quality for training machine learning models.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solidFill>
                <a:srgbClr val="000000"/>
              </a:solidFill>
              <a:latin typeface="Arial" panose="020B0604020202020204" pitchFamily="34" charset="0"/>
              <a:cs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800" dirty="0">
                <a:solidFill>
                  <a:srgbClr val="000000"/>
                </a:solidFill>
                <a:latin typeface="Arial" panose="020B0604020202020204" pitchFamily="34" charset="0"/>
                <a:cs typeface="Arial" panose="020B0604020202020204" pitchFamily="34" charset="0"/>
              </a:rPr>
              <a:t>I</a:t>
            </a:r>
            <a:r>
              <a:rPr kumimoji="0" lang="en-US" altLang="en-US" sz="1800" b="0" i="0" u="none" strike="noStrike" cap="none" normalizeH="0" baseline="0" dirty="0">
                <a:ln>
                  <a:noFill/>
                </a:ln>
                <a:solidFill>
                  <a:srgbClr val="000000"/>
                </a:solidFill>
                <a:effectLst/>
                <a:latin typeface="Arial" panose="020B0604020202020204" pitchFamily="34" charset="0"/>
                <a:cs typeface="Arial" panose="020B0604020202020204" pitchFamily="34" charset="0"/>
              </a:rPr>
              <a:t> aim to provide actionable insights for businesses to improve customer satisfaction, optimize products, and succeed in the dynamic e-commerce landscape.</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037517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CFEA4F-ED47-19A1-DB1E-A08774C9B2DD}"/>
              </a:ext>
            </a:extLst>
          </p:cNvPr>
          <p:cNvSpPr>
            <a:spLocks noGrp="1"/>
          </p:cNvSpPr>
          <p:nvPr>
            <p:ph type="title"/>
          </p:nvPr>
        </p:nvSpPr>
        <p:spPr>
          <a:xfrm>
            <a:off x="0" y="0"/>
            <a:ext cx="12192000" cy="673100"/>
          </a:xfrm>
          <a:solidFill>
            <a:schemeClr val="bg2">
              <a:lumMod val="75000"/>
            </a:schemeClr>
          </a:solidFill>
        </p:spPr>
        <p:txBody>
          <a:bodyPr>
            <a:normAutofit fontScale="90000"/>
          </a:bodyPr>
          <a:lstStyle/>
          <a:p>
            <a:r>
              <a:rPr lang="en-IN" dirty="0"/>
              <a:t>                         PREPROCESSING TECHNIQUES</a:t>
            </a:r>
          </a:p>
        </p:txBody>
      </p:sp>
      <p:graphicFrame>
        <p:nvGraphicFramePr>
          <p:cNvPr id="4" name="Content Placeholder 3">
            <a:extLst>
              <a:ext uri="{FF2B5EF4-FFF2-40B4-BE49-F238E27FC236}">
                <a16:creationId xmlns="" xmlns:a16="http://schemas.microsoft.com/office/drawing/2014/main" id="{709CC2E8-F7C7-B5E3-CD63-66D9FEFD700D}"/>
              </a:ext>
            </a:extLst>
          </p:cNvPr>
          <p:cNvGraphicFramePr>
            <a:graphicFrameLocks noGrp="1"/>
          </p:cNvGraphicFramePr>
          <p:nvPr>
            <p:ph idx="1"/>
            <p:extLst>
              <p:ext uri="{D42A27DB-BD31-4B8C-83A1-F6EECF244321}">
                <p14:modId xmlns:p14="http://schemas.microsoft.com/office/powerpoint/2010/main" val="2876710596"/>
              </p:ext>
            </p:extLst>
          </p:nvPr>
        </p:nvGraphicFramePr>
        <p:xfrm>
          <a:off x="1595436" y="785767"/>
          <a:ext cx="9001125" cy="4752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 xmlns:a16="http://schemas.microsoft.com/office/drawing/2014/main" id="{B34ACA35-01C6-4115-51F4-1818EC503476}"/>
              </a:ext>
            </a:extLst>
          </p:cNvPr>
          <p:cNvSpPr txBox="1"/>
          <p:nvPr/>
        </p:nvSpPr>
        <p:spPr>
          <a:xfrm>
            <a:off x="171450" y="5667285"/>
            <a:ext cx="11849100" cy="738664"/>
          </a:xfrm>
          <a:prstGeom prst="rect">
            <a:avLst/>
          </a:prstGeom>
          <a:noFill/>
        </p:spPr>
        <p:txBody>
          <a:bodyPr wrap="square" rtlCol="0">
            <a:spAutoFit/>
          </a:bodyPr>
          <a:lstStyle/>
          <a:p>
            <a:pPr algn="just"/>
            <a:r>
              <a:rPr lang="en-US" sz="1400" dirty="0">
                <a:latin typeface="Arial" panose="020B0604020202020204" pitchFamily="34" charset="0"/>
                <a:cs typeface="Arial" panose="020B0604020202020204" pitchFamily="34" charset="0"/>
              </a:rPr>
              <a:t>Overall, the preprocessing techniques applied to the dataset aim to enhance its quality, consistency, and compatibility with machine learning algorithms. By addressing missing values, standardizing numerical features, and improving column names, the dataset becomes well-prepared for subsequent modeling tasks, ensuring robust and reliable results in predictive analytics.</a:t>
            </a:r>
          </a:p>
        </p:txBody>
      </p:sp>
    </p:spTree>
    <p:extLst>
      <p:ext uri="{BB962C8B-B14F-4D97-AF65-F5344CB8AC3E}">
        <p14:creationId xmlns:p14="http://schemas.microsoft.com/office/powerpoint/2010/main" val="40985588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4C4C4F-E832-D8D0-92E9-32AEBEF4DB92}"/>
              </a:ext>
            </a:extLst>
          </p:cNvPr>
          <p:cNvSpPr>
            <a:spLocks noGrp="1"/>
          </p:cNvSpPr>
          <p:nvPr>
            <p:ph type="title"/>
          </p:nvPr>
        </p:nvSpPr>
        <p:spPr>
          <a:xfrm>
            <a:off x="0" y="0"/>
            <a:ext cx="12192000" cy="781050"/>
          </a:xfrm>
          <a:solidFill>
            <a:schemeClr val="bg2">
              <a:lumMod val="75000"/>
            </a:schemeClr>
          </a:solidFill>
        </p:spPr>
        <p:txBody>
          <a:bodyPr>
            <a:normAutofit/>
          </a:bodyPr>
          <a:lstStyle/>
          <a:p>
            <a:r>
              <a:rPr lang="en-IN" sz="4000" dirty="0" smtClean="0">
                <a:latin typeface="Calibri Light (Headings)"/>
                <a:cs typeface="Arial" panose="020B0604020202020204" pitchFamily="34" charset="0"/>
              </a:rPr>
              <a:t>                                    MODELS</a:t>
            </a:r>
            <a:endParaRPr lang="en-IN" sz="4000" dirty="0">
              <a:latin typeface="Calibri Light (Headings)"/>
              <a:cs typeface="Arial" panose="020B0604020202020204" pitchFamily="34" charset="0"/>
            </a:endParaRPr>
          </a:p>
        </p:txBody>
      </p:sp>
      <p:sp>
        <p:nvSpPr>
          <p:cNvPr id="3" name="Content Placeholder 2">
            <a:extLst>
              <a:ext uri="{FF2B5EF4-FFF2-40B4-BE49-F238E27FC236}">
                <a16:creationId xmlns="" xmlns:a16="http://schemas.microsoft.com/office/drawing/2014/main" id="{286AD804-AF9F-2F17-5D6C-EE2C1592A9DE}"/>
              </a:ext>
            </a:extLst>
          </p:cNvPr>
          <p:cNvSpPr>
            <a:spLocks noGrp="1"/>
          </p:cNvSpPr>
          <p:nvPr>
            <p:ph sz="half" idx="1"/>
          </p:nvPr>
        </p:nvSpPr>
        <p:spPr>
          <a:xfrm>
            <a:off x="0" y="1120865"/>
            <a:ext cx="6019800" cy="6200774"/>
          </a:xfrm>
        </p:spPr>
        <p:txBody>
          <a:bodyPr>
            <a:noAutofit/>
          </a:bodyPr>
          <a:lstStyle/>
          <a:p>
            <a:pPr marL="0" indent="0">
              <a:buNone/>
            </a:pPr>
            <a:r>
              <a:rPr lang="en-US" sz="1800" dirty="0">
                <a:latin typeface="Arial" panose="020B0604020202020204" pitchFamily="34" charset="0"/>
                <a:cs typeface="Arial" panose="020B0604020202020204" pitchFamily="34" charset="0"/>
              </a:rPr>
              <a:t>                            </a:t>
            </a:r>
            <a:r>
              <a:rPr lang="en-US" sz="1800" b="1" u="sng" dirty="0">
                <a:solidFill>
                  <a:srgbClr val="FF0000"/>
                </a:solidFill>
                <a:latin typeface="Arial" panose="020B0604020202020204" pitchFamily="34" charset="0"/>
                <a:cs typeface="Arial" panose="020B0604020202020204" pitchFamily="34" charset="0"/>
              </a:rPr>
              <a:t>LOGISTIC REGRESSION</a:t>
            </a:r>
          </a:p>
          <a:p>
            <a:pPr algn="just"/>
            <a:r>
              <a:rPr lang="en-US" sz="1400" dirty="0">
                <a:latin typeface="Arial" panose="020B0604020202020204" pitchFamily="34" charset="0"/>
                <a:cs typeface="Arial" panose="020B0604020202020204" pitchFamily="34" charset="0"/>
              </a:rPr>
              <a:t>the model exhibits excellent performance on the majority class (0), with a precision of 0.97, recall of 1.00, and F1-score of 0.98. However, the model struggles with the minority class (1), with a precision, recall, and F1-score of 0.00. This suggests that the model may be biased towards the majority class and requires further optimization or the use of techniques to address class imbalance. </a:t>
            </a:r>
          </a:p>
          <a:p>
            <a:pPr algn="just"/>
            <a:r>
              <a:rPr lang="en-US" sz="1400" dirty="0">
                <a:latin typeface="Arial" panose="020B0604020202020204" pitchFamily="34" charset="0"/>
                <a:cs typeface="Arial" panose="020B0604020202020204" pitchFamily="34" charset="0"/>
              </a:rPr>
              <a:t>The overall accuracy of the model is 0.97, indicating that it correctly classifies 97% of the instances. The macro-average and weighted-average metrics provide additional insights into the model's overall performance.</a:t>
            </a:r>
          </a:p>
          <a:p>
            <a:pPr algn="just"/>
            <a:r>
              <a:rPr lang="en-US" sz="1400" dirty="0">
                <a:latin typeface="Arial" panose="020B0604020202020204" pitchFamily="34" charset="0"/>
                <a:cs typeface="Arial" panose="020B0604020202020204" pitchFamily="34" charset="0"/>
              </a:rPr>
              <a:t>The logistic regression model, a key tool for binary classification, is applied to predict whether a product attains a high rating of 4.5 or above. This model is implemented through scikit-</a:t>
            </a:r>
            <a:r>
              <a:rPr lang="en-US" sz="1400" dirty="0" err="1">
                <a:latin typeface="Arial" panose="020B0604020202020204" pitchFamily="34" charset="0"/>
                <a:cs typeface="Arial" panose="020B0604020202020204" pitchFamily="34" charset="0"/>
              </a:rPr>
              <a:t>learn's</a:t>
            </a:r>
            <a:r>
              <a:rPr lang="en-US" sz="1400" dirty="0">
                <a:latin typeface="Arial" panose="020B0604020202020204" pitchFamily="34" charset="0"/>
                <a:cs typeface="Arial" panose="020B0604020202020204" pitchFamily="34" charset="0"/>
              </a:rPr>
              <a:t> Logistic Regression class, a widely used library for classification tasks. By incorporating features like discounted price and actual price of products, the model makes predictions based on these inputs. During training, default parameters of the Logistic Regression class are utilized without specific hyperparameter tuning mentioned in the provided code. </a:t>
            </a:r>
          </a:p>
          <a:p>
            <a:pPr algn="just"/>
            <a:r>
              <a:rPr lang="en-US" sz="1400" dirty="0">
                <a:latin typeface="Arial" panose="020B0604020202020204" pitchFamily="34" charset="0"/>
                <a:cs typeface="Arial" panose="020B0604020202020204" pitchFamily="34" charset="0"/>
              </a:rPr>
              <a:t>To evaluate the model's performance, common classification metrics such as accuracy, precision, recall, and F1-score are employed, derived from the confusion matrix and classification report.</a:t>
            </a:r>
          </a:p>
        </p:txBody>
      </p:sp>
      <p:sp>
        <p:nvSpPr>
          <p:cNvPr id="4" name="Content Placeholder 3">
            <a:extLst>
              <a:ext uri="{FF2B5EF4-FFF2-40B4-BE49-F238E27FC236}">
                <a16:creationId xmlns="" xmlns:a16="http://schemas.microsoft.com/office/drawing/2014/main" id="{8653EFDF-9222-1E91-844C-56FF1D6D1EB6}"/>
              </a:ext>
            </a:extLst>
          </p:cNvPr>
          <p:cNvSpPr>
            <a:spLocks noGrp="1"/>
          </p:cNvSpPr>
          <p:nvPr>
            <p:ph sz="half" idx="2"/>
          </p:nvPr>
        </p:nvSpPr>
        <p:spPr>
          <a:xfrm>
            <a:off x="6286500" y="1185259"/>
            <a:ext cx="5905500" cy="6200774"/>
          </a:xfrm>
        </p:spPr>
        <p:txBody>
          <a:bodyPr>
            <a:normAutofit/>
          </a:bodyPr>
          <a:lstStyle/>
          <a:p>
            <a:pPr marL="0" indent="0">
              <a:buNone/>
            </a:pPr>
            <a:r>
              <a:rPr lang="en-IN" sz="1800" dirty="0">
                <a:latin typeface="Arial" panose="020B0604020202020204" pitchFamily="34" charset="0"/>
                <a:cs typeface="Arial" panose="020B0604020202020204" pitchFamily="34" charset="0"/>
              </a:rPr>
              <a:t>          </a:t>
            </a:r>
            <a:r>
              <a:rPr lang="en-IN" sz="1800" b="1" u="sng" dirty="0">
                <a:solidFill>
                  <a:srgbClr val="FF0000"/>
                </a:solidFill>
                <a:latin typeface="Arial" panose="020B0604020202020204" pitchFamily="34" charset="0"/>
                <a:cs typeface="Arial" panose="020B0604020202020204" pitchFamily="34" charset="0"/>
              </a:rPr>
              <a:t>LONG SHORT TERM MEMORY NETWORKS  </a:t>
            </a:r>
            <a:endParaRPr lang="en-US" sz="1800" b="1" u="sng" dirty="0">
              <a:solidFill>
                <a:srgbClr val="FF0000"/>
              </a:solidFill>
              <a:latin typeface="Arial" panose="020B0604020202020204" pitchFamily="34" charset="0"/>
              <a:cs typeface="Arial" panose="020B0604020202020204" pitchFamily="34" charset="0"/>
            </a:endParaRPr>
          </a:p>
          <a:p>
            <a:pPr marL="0" indent="0" algn="just">
              <a:buNone/>
            </a:pPr>
            <a:r>
              <a:rPr lang="en-US" sz="1400" dirty="0">
                <a:latin typeface="Arial" panose="020B0604020202020204" pitchFamily="34" charset="0"/>
                <a:cs typeface="Arial" panose="020B0604020202020204" pitchFamily="34" charset="0"/>
              </a:rPr>
              <a:t>The LSTM networks are employed for regression tasks, with the aim of directly predicting product ratings. The LSTM network architecture consists of two LSTM layers followed by a dense output layer. </a:t>
            </a:r>
          </a:p>
          <a:p>
            <a:pPr marL="0" indent="0" algn="just">
              <a:buNone/>
            </a:pPr>
            <a:r>
              <a:rPr lang="en-US" sz="1400" dirty="0">
                <a:latin typeface="Arial" panose="020B0604020202020204" pitchFamily="34" charset="0"/>
                <a:cs typeface="Arial" panose="020B0604020202020204" pitchFamily="34" charset="0"/>
              </a:rPr>
              <a:t>This LSTM model is implemented using TensorFlow's </a:t>
            </a:r>
            <a:r>
              <a:rPr lang="en-US" sz="1400" dirty="0" err="1">
                <a:latin typeface="Arial" panose="020B0604020202020204" pitchFamily="34" charset="0"/>
                <a:cs typeface="Arial" panose="020B0604020202020204" pitchFamily="34" charset="0"/>
              </a:rPr>
              <a:t>Keras</a:t>
            </a:r>
            <a:r>
              <a:rPr lang="en-US" sz="1400" dirty="0">
                <a:latin typeface="Arial" panose="020B0604020202020204" pitchFamily="34" charset="0"/>
                <a:cs typeface="Arial" panose="020B0604020202020204" pitchFamily="34" charset="0"/>
              </a:rPr>
              <a:t> API, a versatile framework for building and training neural networks.</a:t>
            </a:r>
          </a:p>
          <a:p>
            <a:pPr marL="0" indent="0" algn="just">
              <a:buNone/>
            </a:pPr>
            <a:r>
              <a:rPr lang="en-US" sz="1400" dirty="0">
                <a:latin typeface="Arial" panose="020B0604020202020204" pitchFamily="34" charset="0"/>
                <a:cs typeface="Arial" panose="020B0604020202020204" pitchFamily="34" charset="0"/>
              </a:rPr>
              <a:t>The model takes features including discounted price, actual price, discount percentage, and rating count as input to predict product ratings. The model is compiled with the Adam optimizer and mean squared error (MSE) loss function, which is suitable for regression tasks. </a:t>
            </a:r>
          </a:p>
          <a:p>
            <a:pPr marL="0" indent="0" algn="just">
              <a:buNone/>
            </a:pPr>
            <a:r>
              <a:rPr lang="en-US" sz="1400" dirty="0">
                <a:latin typeface="Arial" panose="020B0604020202020204" pitchFamily="34" charset="0"/>
                <a:cs typeface="Arial" panose="020B0604020202020204" pitchFamily="34" charset="0"/>
              </a:rPr>
              <a:t>The number of LSTM units in each layer is set to 50, and the model is trained over 10 epochs with a batch size of 32. No specific hyperparameter tuning is mentioned in the provided code.</a:t>
            </a:r>
          </a:p>
          <a:p>
            <a:pPr marL="0" indent="0" algn="just">
              <a:buNone/>
            </a:pPr>
            <a:r>
              <a:rPr lang="en-US" sz="1400" dirty="0">
                <a:latin typeface="Arial" panose="020B0604020202020204" pitchFamily="34" charset="0"/>
                <a:cs typeface="Arial" panose="020B0604020202020204" pitchFamily="34" charset="0"/>
              </a:rPr>
              <a:t>Evaluation of the LSTM model is likely performed using regression evaluation metrics such as mean squared error (MSE), and potentially other relevant metrics as well. The search results provide additional context on the use of LSTM networks for various applications, highlighting their ability to capture long-term dependencies in sequential data, making them well-suited for tasks like time series forecasting, natural language processing, and speech recognition.</a:t>
            </a:r>
          </a:p>
        </p:txBody>
      </p:sp>
    </p:spTree>
    <p:extLst>
      <p:ext uri="{BB962C8B-B14F-4D97-AF65-F5344CB8AC3E}">
        <p14:creationId xmlns:p14="http://schemas.microsoft.com/office/powerpoint/2010/main" val="622407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CBF7EA1-185C-B8B3-B049-97B6A33D4B7F}"/>
              </a:ext>
            </a:extLst>
          </p:cNvPr>
          <p:cNvSpPr>
            <a:spLocks noGrp="1"/>
          </p:cNvSpPr>
          <p:nvPr>
            <p:ph type="title"/>
          </p:nvPr>
        </p:nvSpPr>
        <p:spPr>
          <a:xfrm>
            <a:off x="0" y="0"/>
            <a:ext cx="12192000" cy="676273"/>
          </a:xfrm>
          <a:solidFill>
            <a:schemeClr val="bg2">
              <a:lumMod val="75000"/>
            </a:schemeClr>
          </a:solidFill>
        </p:spPr>
        <p:txBody>
          <a:bodyPr>
            <a:normAutofit fontScale="90000"/>
          </a:bodyPr>
          <a:lstStyle/>
          <a:p>
            <a:pPr algn="ctr"/>
            <a:r>
              <a:rPr lang="en-IN" dirty="0"/>
              <a:t>ML ARCHITECTURE  AND  PARAMETERS</a:t>
            </a:r>
          </a:p>
        </p:txBody>
      </p:sp>
      <p:sp>
        <p:nvSpPr>
          <p:cNvPr id="3" name="Content Placeholder 2">
            <a:extLst>
              <a:ext uri="{FF2B5EF4-FFF2-40B4-BE49-F238E27FC236}">
                <a16:creationId xmlns="" xmlns:a16="http://schemas.microsoft.com/office/drawing/2014/main" id="{0A6F485D-55CA-954B-378D-9C58F191E0EB}"/>
              </a:ext>
            </a:extLst>
          </p:cNvPr>
          <p:cNvSpPr>
            <a:spLocks noGrp="1"/>
          </p:cNvSpPr>
          <p:nvPr>
            <p:ph idx="1"/>
          </p:nvPr>
        </p:nvSpPr>
        <p:spPr>
          <a:xfrm>
            <a:off x="95249" y="1019576"/>
            <a:ext cx="7067550" cy="6095999"/>
          </a:xfrm>
        </p:spPr>
        <p:txBody>
          <a:bodyPr>
            <a:normAutofit/>
          </a:bodyPr>
          <a:lstStyle/>
          <a:p>
            <a:pPr marL="0" indent="0" algn="just">
              <a:buNone/>
            </a:pPr>
            <a:r>
              <a:rPr lang="en-US" sz="1400" b="1" u="sng" dirty="0">
                <a:latin typeface="Arial" panose="020B0604020202020204" pitchFamily="34" charset="0"/>
                <a:cs typeface="Arial" panose="020B0604020202020204" pitchFamily="34" charset="0"/>
              </a:rPr>
              <a:t>Logistic Regression:</a:t>
            </a:r>
          </a:p>
          <a:p>
            <a:pPr marL="0" indent="0" algn="just">
              <a:buNone/>
            </a:pPr>
            <a:r>
              <a:rPr lang="en-US" sz="1400" dirty="0">
                <a:latin typeface="Arial" panose="020B0604020202020204" pitchFamily="34" charset="0"/>
                <a:cs typeface="Arial" panose="020B0604020202020204" pitchFamily="34" charset="0"/>
              </a:rPr>
              <a:t>The logistic regression model is implemented using scikit-</a:t>
            </a:r>
            <a:r>
              <a:rPr lang="en-US" sz="1400" dirty="0" err="1">
                <a:latin typeface="Arial" panose="020B0604020202020204" pitchFamily="34" charset="0"/>
                <a:cs typeface="Arial" panose="020B0604020202020204" pitchFamily="34" charset="0"/>
              </a:rPr>
              <a:t>learn's</a:t>
            </a:r>
            <a:r>
              <a:rPr lang="en-US" sz="1400" dirty="0">
                <a:latin typeface="Arial" panose="020B0604020202020204" pitchFamily="34" charset="0"/>
                <a:cs typeface="Arial" panose="020B0604020202020204" pitchFamily="34" charset="0"/>
              </a:rPr>
              <a:t> Logistic Regression class, a widely-used library for machine learning tasks. The model utilizes two features, namely the discounted price and actual price of products, as input to predict whether a product receives a high rating or not. The logistic regression model uses default parameters, which typically include regularization strength (C), penalty type (L1 or L2), solver algorithm, and convergence tolerance. The model's performance is evaluated using common classification metrics such as accuracy, precision, recall, and F1-score, computed from the confusion matrix.</a:t>
            </a:r>
          </a:p>
          <a:p>
            <a:pPr marL="0" indent="0" algn="just">
              <a:buNone/>
            </a:pPr>
            <a:r>
              <a:rPr lang="en-US" sz="1400" b="1" u="sng" dirty="0">
                <a:latin typeface="Arial" panose="020B0604020202020204" pitchFamily="34" charset="0"/>
                <a:cs typeface="Arial" panose="020B0604020202020204" pitchFamily="34" charset="0"/>
              </a:rPr>
              <a:t>LSTM Network:</a:t>
            </a:r>
          </a:p>
          <a:p>
            <a:pPr marL="0" indent="0" algn="just">
              <a:buNone/>
            </a:pPr>
            <a:r>
              <a:rPr lang="en-US" sz="1400" dirty="0">
                <a:latin typeface="Arial" panose="020B0604020202020204" pitchFamily="34" charset="0"/>
                <a:cs typeface="Arial" panose="020B0604020202020204" pitchFamily="34" charset="0"/>
              </a:rPr>
              <a:t>The LSTM network architecture consists of two LSTM layers followed by a dense output layer. This architecture allows the model to capture sequential dependencies and temporal patterns present in the dataset, crucial for predicting product ratings accurately. The model is compiled with the Adam optimizer, a popular choice for training neural networks due to its adaptive learning rate capabilities. The mean squared error (MSE) loss function is utilized to measure the discrepancy between predicted and actual ratings. The number of LSTM units in each layer is set to 50, a hyperparameter that determines the complexity and capacity of the network. Training is conducted over 10 epochs with a batch size of 32, defining the number of iterations and data samples processed during each training step. During training, the model learns to minimize the MSE loss by adjusting its parameters (weights and biases) using the backpropagation algorithm, optimizing its ability to predict product ratings based on the provided features. By leveraging these architectures and parameters, both models aim to effectively capture the underlying patterns in the data and make accurate predictions regarding product ratings, albeit through different methodologies and approaches.</a:t>
            </a:r>
          </a:p>
          <a:p>
            <a:pPr algn="just"/>
            <a:endParaRPr lang="en-US" sz="1400" dirty="0">
              <a:latin typeface="Arial" panose="020B0604020202020204" pitchFamily="34" charset="0"/>
              <a:cs typeface="Arial" panose="020B0604020202020204" pitchFamily="34" charset="0"/>
            </a:endParaRPr>
          </a:p>
          <a:p>
            <a:pPr algn="just"/>
            <a:endParaRPr lang="en-IN" sz="14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 xmlns:a16="http://schemas.microsoft.com/office/drawing/2014/main" id="{F1F64A37-6A2C-DDEA-8471-344649ABBECC}"/>
              </a:ext>
            </a:extLst>
          </p:cNvPr>
          <p:cNvPicPr>
            <a:picLocks noChangeAspect="1"/>
          </p:cNvPicPr>
          <p:nvPr/>
        </p:nvPicPr>
        <p:blipFill>
          <a:blip r:embed="rId2"/>
          <a:stretch>
            <a:fillRect/>
          </a:stretch>
        </p:blipFill>
        <p:spPr>
          <a:xfrm>
            <a:off x="7162799" y="880050"/>
            <a:ext cx="4848225" cy="2814637"/>
          </a:xfrm>
          <a:prstGeom prst="rect">
            <a:avLst/>
          </a:prstGeom>
        </p:spPr>
      </p:pic>
      <p:pic>
        <p:nvPicPr>
          <p:cNvPr id="4098" name="Picture 2">
            <a:extLst>
              <a:ext uri="{FF2B5EF4-FFF2-40B4-BE49-F238E27FC236}">
                <a16:creationId xmlns="" xmlns:a16="http://schemas.microsoft.com/office/drawing/2014/main" id="{2314EFC6-9A5B-AF26-8DF7-47187459BE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799" y="3866339"/>
            <a:ext cx="4848225" cy="29860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05434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1D957E6-662A-A99B-AB3E-E5D78D3107DB}"/>
              </a:ext>
            </a:extLst>
          </p:cNvPr>
          <p:cNvSpPr>
            <a:spLocks noGrp="1"/>
          </p:cNvSpPr>
          <p:nvPr>
            <p:ph type="title"/>
          </p:nvPr>
        </p:nvSpPr>
        <p:spPr>
          <a:xfrm>
            <a:off x="0" y="-957573"/>
            <a:ext cx="12192000" cy="781049"/>
          </a:xfrm>
          <a:solidFill>
            <a:schemeClr val="bg2">
              <a:lumMod val="75000"/>
            </a:schemeClr>
          </a:solidFill>
        </p:spPr>
        <p:txBody>
          <a:bodyPr>
            <a:normAutofit/>
          </a:bodyPr>
          <a:lstStyle/>
          <a:p>
            <a:r>
              <a:rPr lang="en-IN" dirty="0"/>
              <a:t>         RESULTS</a:t>
            </a:r>
          </a:p>
        </p:txBody>
      </p:sp>
      <p:sp>
        <p:nvSpPr>
          <p:cNvPr id="4" name="Content Placeholder 3">
            <a:extLst>
              <a:ext uri="{FF2B5EF4-FFF2-40B4-BE49-F238E27FC236}">
                <a16:creationId xmlns="" xmlns:a16="http://schemas.microsoft.com/office/drawing/2014/main" id="{DDF35D8E-1066-6ED9-4214-D360DC6EBFB8}"/>
              </a:ext>
            </a:extLst>
          </p:cNvPr>
          <p:cNvSpPr>
            <a:spLocks noGrp="1"/>
          </p:cNvSpPr>
          <p:nvPr>
            <p:ph sz="half" idx="2"/>
          </p:nvPr>
        </p:nvSpPr>
        <p:spPr>
          <a:xfrm>
            <a:off x="6448426" y="3583546"/>
            <a:ext cx="5400676" cy="3429000"/>
          </a:xfrm>
        </p:spPr>
        <p:txBody>
          <a:bodyPr>
            <a:normAutofit/>
          </a:bodyPr>
          <a:lstStyle/>
          <a:p>
            <a:pPr marL="0" indent="0" algn="just">
              <a:buNone/>
            </a:pPr>
            <a:r>
              <a:rPr lang="en-IN" sz="1400" dirty="0">
                <a:latin typeface="Arial" panose="020B0604020202020204" pitchFamily="34" charset="0"/>
                <a:cs typeface="Arial" panose="020B0604020202020204" pitchFamily="34" charset="0"/>
              </a:rPr>
              <a:t>It is important to recognize that both models possess distinct strengths and weaknesses, and their performance can vary based on the specific characteristics of the data and the problem at hand. In this context, the LSTM model's ability to effectively model sequential data, coupled with its capacity to maintain long-term dependencies, proved advantageous in predicting product ratings accurately. However, further experimentation and analysis are warranted to fully understand the nuances of each model and optimize their performance for specific use cases</a:t>
            </a:r>
          </a:p>
          <a:p>
            <a:endParaRPr lang="en-IN" sz="2000" dirty="0"/>
          </a:p>
        </p:txBody>
      </p:sp>
      <p:pic>
        <p:nvPicPr>
          <p:cNvPr id="3074" name="Picture 2">
            <a:extLst>
              <a:ext uri="{FF2B5EF4-FFF2-40B4-BE49-F238E27FC236}">
                <a16:creationId xmlns="" xmlns:a16="http://schemas.microsoft.com/office/drawing/2014/main" id="{4633BEC8-045E-79CB-2F73-1A264A1E8450}"/>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217447" y="174694"/>
            <a:ext cx="5862635" cy="32543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 xmlns:a16="http://schemas.microsoft.com/office/drawing/2014/main" id="{02B13690-80E1-8FD4-20C9-BE97FE220781}"/>
              </a:ext>
            </a:extLst>
          </p:cNvPr>
          <p:cNvSpPr txBox="1"/>
          <p:nvPr/>
        </p:nvSpPr>
        <p:spPr>
          <a:xfrm>
            <a:off x="288132" y="69919"/>
            <a:ext cx="5638800" cy="4185761"/>
          </a:xfrm>
          <a:prstGeom prst="rect">
            <a:avLst/>
          </a:prstGeom>
          <a:noFill/>
        </p:spPr>
        <p:txBody>
          <a:bodyPr wrap="square">
            <a:spAutoFit/>
          </a:bodyPr>
          <a:lstStyle/>
          <a:p>
            <a:pPr algn="just"/>
            <a:r>
              <a:rPr lang="en-IN" sz="1400" dirty="0">
                <a:latin typeface="Arial" panose="020B0604020202020204" pitchFamily="34" charset="0"/>
                <a:cs typeface="Arial" panose="020B0604020202020204" pitchFamily="34" charset="0"/>
              </a:rPr>
              <a:t>Based on the results obtained from the implementation of logistic regression and LSTM networks, certain challenges were encountered initially, primarily related to model performance. Neither model exhibited satisfactory accuracy levels, indicating a disparity between the actual and predicted product ratings. However, upon conducting hyperparameter tuning, which involved adjusting various aspects such as model architecture, activation functions, and training epochs, notable improvements were observed.</a:t>
            </a:r>
          </a:p>
          <a:p>
            <a:pPr algn="just"/>
            <a:r>
              <a:rPr lang="en-US" sz="1400" dirty="0">
                <a:latin typeface="Arial" panose="020B0604020202020204" pitchFamily="34" charset="0"/>
                <a:cs typeface="Arial" panose="020B0604020202020204" pitchFamily="34" charset="0"/>
              </a:rPr>
              <a:t>Visual analysis of the data revealed that the LSTM model performed better than the logistic regression model in terms of more accurate product rating prediction. With a mean squared error that was almost 3% less than the logistic regression model's, the LSTM model outperformed it. </a:t>
            </a:r>
            <a:r>
              <a:rPr lang="en-IN" sz="1400" dirty="0">
                <a:latin typeface="Arial" panose="020B0604020202020204" pitchFamily="34" charset="0"/>
                <a:cs typeface="Arial" panose="020B0604020202020204" pitchFamily="34" charset="0"/>
              </a:rPr>
              <a:t>This outcome underscores the effectiveness of LSTM networks in capturing and preserving long-term dependencies present in the dataset, thereby enhancing prediction accuracy.</a:t>
            </a:r>
          </a:p>
          <a:p>
            <a:pPr algn="just"/>
            <a:r>
              <a:rPr lang="en-IN" sz="1400" dirty="0">
                <a:latin typeface="Arial" panose="020B0604020202020204" pitchFamily="34" charset="0"/>
                <a:cs typeface="Arial" panose="020B0604020202020204" pitchFamily="34" charset="0"/>
              </a:rPr>
              <a:t>. This outcome underscores the effectiveness of LSTM networks in capturing and preserving long-term dependencies present in the dataset, thereby enhancing prediction accuracy.</a:t>
            </a:r>
          </a:p>
          <a:p>
            <a:pPr algn="just"/>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6337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E6EE0E-7D44-C729-DC4C-7848E8D3CF47}"/>
              </a:ext>
            </a:extLst>
          </p:cNvPr>
          <p:cNvSpPr>
            <a:spLocks noGrp="1"/>
          </p:cNvSpPr>
          <p:nvPr>
            <p:ph type="title"/>
          </p:nvPr>
        </p:nvSpPr>
        <p:spPr>
          <a:xfrm>
            <a:off x="1" y="0"/>
            <a:ext cx="12191999" cy="762000"/>
          </a:xfrm>
          <a:solidFill>
            <a:schemeClr val="bg2">
              <a:lumMod val="75000"/>
            </a:schemeClr>
          </a:solidFill>
        </p:spPr>
        <p:txBody>
          <a:bodyPr>
            <a:normAutofit/>
          </a:bodyPr>
          <a:lstStyle/>
          <a:p>
            <a:pPr algn="ctr"/>
            <a:r>
              <a:rPr lang="en-IN" sz="4000" dirty="0"/>
              <a:t>LIMITATIONS</a:t>
            </a:r>
          </a:p>
        </p:txBody>
      </p:sp>
      <p:sp>
        <p:nvSpPr>
          <p:cNvPr id="3" name="Content Placeholder 2">
            <a:extLst>
              <a:ext uri="{FF2B5EF4-FFF2-40B4-BE49-F238E27FC236}">
                <a16:creationId xmlns="" xmlns:a16="http://schemas.microsoft.com/office/drawing/2014/main" id="{B184160A-795C-C854-D83B-FAD755B93DFA}"/>
              </a:ext>
            </a:extLst>
          </p:cNvPr>
          <p:cNvSpPr>
            <a:spLocks noGrp="1"/>
          </p:cNvSpPr>
          <p:nvPr>
            <p:ph idx="1"/>
          </p:nvPr>
        </p:nvSpPr>
        <p:spPr>
          <a:xfrm>
            <a:off x="1" y="1166343"/>
            <a:ext cx="12191999" cy="5895975"/>
          </a:xfrm>
        </p:spPr>
        <p:txBody>
          <a:bodyPr>
            <a:normAutofit/>
          </a:bodyPr>
          <a:lstStyle/>
          <a:p>
            <a:pPr marL="0" indent="0" algn="just">
              <a:buNone/>
            </a:pPr>
            <a:r>
              <a:rPr lang="en-US" sz="1400" b="1" dirty="0">
                <a:solidFill>
                  <a:srgbClr val="FF0000"/>
                </a:solidFill>
                <a:latin typeface="Arial" panose="020B0604020202020204" pitchFamily="34" charset="0"/>
                <a:cs typeface="Arial" panose="020B0604020202020204" pitchFamily="34" charset="0"/>
              </a:rPr>
              <a:t>Single Dataset Reliance:</a:t>
            </a:r>
          </a:p>
          <a:p>
            <a:pPr algn="just"/>
            <a:r>
              <a:rPr lang="en-US" sz="1400" dirty="0">
                <a:latin typeface="Arial" panose="020B0604020202020204" pitchFamily="34" charset="0"/>
                <a:cs typeface="Arial" panose="020B0604020202020204" pitchFamily="34" charset="0"/>
              </a:rPr>
              <a:t>Limitation: Relying solely on a single dataset may restrict the generalizability of the models. The dataset's characteristics and biases could be specific to the platform or timeframe from which it was sourced, potentially limiting the models' applicability to broader contexts or different e-commerce platforms.</a:t>
            </a:r>
          </a:p>
          <a:p>
            <a:pPr algn="just"/>
            <a:r>
              <a:rPr lang="en-US" sz="1400" dirty="0">
                <a:latin typeface="Arial" panose="020B0604020202020204" pitchFamily="34" charset="0"/>
                <a:cs typeface="Arial" panose="020B0604020202020204" pitchFamily="34" charset="0"/>
              </a:rPr>
              <a:t>Improvement: To mitigate this limitation, future studies could consider incorporating multiple datasets from diverse sources or time periods. Utilizing data from various platforms or regions could provide a more comprehensive understanding of product ratings and enhance the models' robustness and generalizability.</a:t>
            </a:r>
          </a:p>
          <a:p>
            <a:pPr marL="0" indent="0" algn="just">
              <a:buNone/>
            </a:pPr>
            <a:r>
              <a:rPr lang="en-US" sz="1400" b="1" dirty="0">
                <a:solidFill>
                  <a:srgbClr val="FF0000"/>
                </a:solidFill>
                <a:latin typeface="Arial" panose="020B0604020202020204" pitchFamily="34" charset="0"/>
                <a:cs typeface="Arial" panose="020B0604020202020204" pitchFamily="34" charset="0"/>
              </a:rPr>
              <a:t>Limited Feature Set and Models Complexity:</a:t>
            </a:r>
          </a:p>
          <a:p>
            <a:pPr algn="just"/>
            <a:r>
              <a:rPr lang="en-US" sz="1400" dirty="0">
                <a:latin typeface="Arial" panose="020B0604020202020204" pitchFamily="34" charset="0"/>
                <a:cs typeface="Arial" panose="020B0604020202020204" pitchFamily="34" charset="0"/>
              </a:rPr>
              <a:t>Limitation: The choice of features and model architectures may not fully capture the complexity of product ratings. While features like discounted price and rating count are informative, they may overlook other crucial factors influencing ratings, such as product quality, brand reputation, or user sentiment derived from textual reviews.</a:t>
            </a:r>
          </a:p>
          <a:p>
            <a:pPr algn="just"/>
            <a:r>
              <a:rPr lang="en-US" sz="1400" dirty="0">
                <a:latin typeface="Arial" panose="020B0604020202020204" pitchFamily="34" charset="0"/>
                <a:cs typeface="Arial" panose="020B0604020202020204" pitchFamily="34" charset="0"/>
              </a:rPr>
              <a:t>Improvement: Future research could explore the incorporation of additional features beyond the ones considered in the current study. Textual reviews, sentiment analysis, product descriptions, or user demographics could offer valuable insights into customer preferences and behaviors, enriching the feature set and enhancing the models' predictive capabilities.</a:t>
            </a:r>
          </a:p>
          <a:p>
            <a:pPr marL="0" indent="0" algn="just">
              <a:buNone/>
            </a:pPr>
            <a:r>
              <a:rPr lang="en-US" sz="1400" b="1" dirty="0">
                <a:solidFill>
                  <a:srgbClr val="FF0000"/>
                </a:solidFill>
                <a:latin typeface="Arial" panose="020B0604020202020204" pitchFamily="34" charset="0"/>
                <a:cs typeface="Arial" panose="020B0604020202020204" pitchFamily="34" charset="0"/>
              </a:rPr>
              <a:t>Exploration of Advanced Techniques:</a:t>
            </a:r>
          </a:p>
          <a:p>
            <a:pPr algn="just"/>
            <a:r>
              <a:rPr lang="en-US" sz="1400" dirty="0">
                <a:latin typeface="Arial" panose="020B0604020202020204" pitchFamily="34" charset="0"/>
                <a:cs typeface="Arial" panose="020B0604020202020204" pitchFamily="34" charset="0"/>
              </a:rPr>
              <a:t>Limitation: The study primarily employs logistic regression and LSTM networks, potentially overlooking more advanced techniques that could further improve predictive performance.</a:t>
            </a:r>
          </a:p>
          <a:p>
            <a:pPr algn="just"/>
            <a:r>
              <a:rPr lang="en-US" sz="1400" dirty="0">
                <a:latin typeface="Arial" panose="020B0604020202020204" pitchFamily="34" charset="0"/>
                <a:cs typeface="Arial" panose="020B0604020202020204" pitchFamily="34" charset="0"/>
              </a:rPr>
              <a:t>Improvement: Future studies could explore ensemble methods or more sophisticated deep learning architectures to enhance prediction accuracy and model flexibility. Ensemble methods, such as random forests or gradient boosting, combine multiple models to leverage their collective strengths and mitigate individual weaknesses. Similarly, exploring complex deep learning architectures beyond LSTM networks could capture intricate patterns in the data and unlock deeper insights into product ratings.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7525509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1948</TotalTime>
  <Words>2400</Words>
  <Application>Microsoft Office PowerPoint</Application>
  <PresentationFormat>Widescreen</PresentationFormat>
  <Paragraphs>101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Calibri Light (Headings)</vt:lpstr>
      <vt:lpstr>Söhne</vt:lpstr>
      <vt:lpstr>Office Theme</vt:lpstr>
      <vt:lpstr>Enhancing Product Rating Predictions on </vt:lpstr>
      <vt:lpstr>                                         ABSTRACT </vt:lpstr>
      <vt:lpstr>                             INTRODUCTION</vt:lpstr>
      <vt:lpstr>  DATASET OVERVIEW              PROBLEM STATEMENT</vt:lpstr>
      <vt:lpstr>                         PREPROCESSING TECHNIQUES</vt:lpstr>
      <vt:lpstr>                                    MODELS</vt:lpstr>
      <vt:lpstr>ML ARCHITECTURE  AND  PARAMETERS</vt:lpstr>
      <vt:lpstr>         RESULTS</vt:lpstr>
      <vt:lpstr>LIMITATIONS</vt:lpstr>
      <vt:lpstr>    CONCLUSION                            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Enhancing Product Rating Predictions on</dc:title>
  <dc:creator>rani panneru</dc:creator>
  <cp:lastModifiedBy>Microsoft account</cp:lastModifiedBy>
  <cp:revision>28</cp:revision>
  <dcterms:created xsi:type="dcterms:W3CDTF">2024-03-26T08:59:12Z</dcterms:created>
  <dcterms:modified xsi:type="dcterms:W3CDTF">2025-05-11T10:37:56Z</dcterms:modified>
</cp:coreProperties>
</file>