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97" autoAdjust="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61DF30-88E4-F26D-BD59-D0A566FC6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BA1FB2-4E6F-EA14-A3DC-39ED9615A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3DD5F7-10B1-267F-F0C0-59CAD9BE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4E95-DE99-41AA-8E09-2B7177DB7D55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508DD0-F181-E22C-64AD-544F4253E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75D3F2-250E-634E-C4C3-8A7511F8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91DE-5A87-4F4D-8A0C-24793E330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64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DF7FA-6148-88C7-3034-B4C3DCF8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163ABA-9D0D-BA31-B5EF-02E2A3919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7B7DC6-C5AB-ED7B-D46B-44002A8E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4E95-DE99-41AA-8E09-2B7177DB7D55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642FC3-58D5-A6E7-85E0-900DCF5F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30E768-E7D8-CAB6-D7F5-399AC1EB7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91DE-5A87-4F4D-8A0C-24793E330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88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B3CBBE3-71C6-529B-1616-689011604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0C46C5-D742-9089-913E-5A3763167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2B3FBC-B18C-9590-26BA-8FA1DAB6B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4E95-DE99-41AA-8E09-2B7177DB7D55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BE6FB4-96E2-0954-F348-F4A855CE0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34980D-4DF5-2F6F-38A0-E0B30AE2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91DE-5A87-4F4D-8A0C-24793E330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733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8AAAF9-DA3D-0961-42CC-21317003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58B85E-0CF6-3918-F668-81ABF51A8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540995-6F45-4831-3254-53D5F071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4E95-DE99-41AA-8E09-2B7177DB7D55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FF117B-5780-BF49-380C-32B856206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0B9776-5942-CC9B-8DD6-8A222752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91DE-5A87-4F4D-8A0C-24793E330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26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DCBF03-FF4F-A785-C1EF-E1EDF86E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CD3DF0-201F-454A-6180-623AFA905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6792FC-CC61-9C5F-2ACA-71C92AA7D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4E95-DE99-41AA-8E09-2B7177DB7D55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27B88-FB6B-D69B-5DD8-D5E879BA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DFB866-5204-D280-AC0E-2278D6EE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91DE-5A87-4F4D-8A0C-24793E330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73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118A47-F13B-94C2-A343-7A04A257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05BB19-0FB4-3F44-287B-687EFD935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B40F9D-C921-1F91-E2C2-464D3A061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9BA023-8280-CFB7-6D63-AC0A7D38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4E95-DE99-41AA-8E09-2B7177DB7D55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08B827-D078-E5BF-B369-7B500E52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D94C7D-CD2F-8B0C-8C84-4B6A3DC9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91DE-5A87-4F4D-8A0C-24793E330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32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3114BA-50B4-9FBC-8D48-681D853E7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3E11AE-6187-4C57-1DB6-D8F78372E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5EFE1B-3DA4-947C-D79A-F0C237F30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2AA24F5-0727-B357-D9FA-D87D976D3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949C263-C8AA-8D3B-1DEC-652CFF801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1E8B202-1DF1-A41E-6501-FF3DEA430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4E95-DE99-41AA-8E09-2B7177DB7D55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2E19E20-862C-6BD2-F354-FC555B56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EA972A5-9A84-C590-D4A2-ED3E8671F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91DE-5A87-4F4D-8A0C-24793E330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55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ED7637-C235-8370-4922-6AAF669B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1BCAE1-DBCE-8A08-2542-D9384F77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4E95-DE99-41AA-8E09-2B7177DB7D55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DF1193-025F-97AA-CEDB-D5714055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F12448-68ED-2572-620B-374BC924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91DE-5A87-4F4D-8A0C-24793E330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60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6A2353E-36A9-7F2B-C54D-0748AED9D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4E95-DE99-41AA-8E09-2B7177DB7D55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CB365BE-3153-8084-4615-0D86E725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592390-F055-6FB7-828B-CA0163F1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91DE-5A87-4F4D-8A0C-24793E330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80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D84575-F0BB-0A65-A326-BDB890955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135699-FA55-45D5-DC5B-B9E234F70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0083EE-7078-80E0-19BF-15BEF5C9B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B1C924-F804-6B50-9315-8953B33A8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4E95-DE99-41AA-8E09-2B7177DB7D55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95D117-BC4D-91E9-67E2-9D80AD60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14A326-B14D-9945-C2B3-8973EE659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91DE-5A87-4F4D-8A0C-24793E330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58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F64077-B742-06F8-667A-B3552299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0EC713D-B0CE-C40F-57CA-CE4AC2548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C7F580-D15E-8D9E-5FC2-6B25F7E41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A7D809-95F3-6539-6031-D6180E82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4E95-DE99-41AA-8E09-2B7177DB7D55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2B1B3D-F8E2-D625-95EF-787D8423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23E797-5A65-A2A8-4D17-C578C0A6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91DE-5A87-4F4D-8A0C-24793E330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23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F6AFC7E-B75F-506E-92EB-93296D96F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FED3F8-9086-34EB-265F-84B8A57F2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B83B5A-2FB8-D1DF-41E1-8D2DF3467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44E95-DE99-41AA-8E09-2B7177DB7D55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7FA981-10A1-3716-38FC-91BEDE03E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B71E4C-FFA6-8199-5B18-5CF84A12D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91DE-5A87-4F4D-8A0C-24793E330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35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39FADC-4347-4B46-2911-22DBE972E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88982"/>
            <a:ext cx="9144000" cy="2387600"/>
          </a:xfrm>
        </p:spPr>
        <p:txBody>
          <a:bodyPr/>
          <a:lstStyle/>
          <a:p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  <a:t>LADIES WARRIOR AGENCY</a:t>
            </a:r>
          </a:p>
        </p:txBody>
      </p: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25ECE00B-AC90-0C80-95C3-E3929272815C}"/>
              </a:ext>
            </a:extLst>
          </p:cNvPr>
          <p:cNvCxnSpPr/>
          <p:nvPr/>
        </p:nvCxnSpPr>
        <p:spPr>
          <a:xfrm rot="10800000">
            <a:off x="5578764" y="3297382"/>
            <a:ext cx="6003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39E06CBA-26AE-5E06-41AD-775DE090A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49" y="573995"/>
            <a:ext cx="1600339" cy="1036410"/>
          </a:xfrm>
          <a:prstGeom prst="rect">
            <a:avLst/>
          </a:prstGeom>
        </p:spPr>
      </p:pic>
      <p:pic>
        <p:nvPicPr>
          <p:cNvPr id="12" name="Image1">
            <a:extLst>
              <a:ext uri="{FF2B5EF4-FFF2-40B4-BE49-F238E27FC236}">
                <a16:creationId xmlns:a16="http://schemas.microsoft.com/office/drawing/2014/main" id="{672214EE-1B38-9493-9C95-541B33E175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20036" y="217633"/>
            <a:ext cx="1409700" cy="14097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D445CEB-329D-B160-2E69-6ACCC3C7D4C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73384" y="399627"/>
            <a:ext cx="1441450" cy="94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81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25ECE00B-AC90-0C80-95C3-E3929272815C}"/>
              </a:ext>
            </a:extLst>
          </p:cNvPr>
          <p:cNvCxnSpPr/>
          <p:nvPr/>
        </p:nvCxnSpPr>
        <p:spPr>
          <a:xfrm rot="10800000">
            <a:off x="5578764" y="3297382"/>
            <a:ext cx="6003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39E06CBA-26AE-5E06-41AD-775DE090A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49" y="573995"/>
            <a:ext cx="1600339" cy="1036410"/>
          </a:xfrm>
          <a:prstGeom prst="rect">
            <a:avLst/>
          </a:prstGeom>
        </p:spPr>
      </p:pic>
      <p:pic>
        <p:nvPicPr>
          <p:cNvPr id="12" name="Image1">
            <a:extLst>
              <a:ext uri="{FF2B5EF4-FFF2-40B4-BE49-F238E27FC236}">
                <a16:creationId xmlns:a16="http://schemas.microsoft.com/office/drawing/2014/main" id="{672214EE-1B38-9493-9C95-541B33E175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20036" y="217633"/>
            <a:ext cx="1409700" cy="14097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D445CEB-329D-B160-2E69-6ACCC3C7D4C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73384" y="399627"/>
            <a:ext cx="1441450" cy="941705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1A1A0AAC-889D-37A8-A684-E3870BCD6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88982"/>
            <a:ext cx="8831179" cy="161621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  <a:t>Concurrents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B7F5F64-B5FF-E180-FD9D-44478CAD6185}"/>
              </a:ext>
            </a:extLst>
          </p:cNvPr>
          <p:cNvSpPr txBox="1"/>
          <p:nvPr/>
        </p:nvSpPr>
        <p:spPr>
          <a:xfrm>
            <a:off x="1524000" y="3766849"/>
            <a:ext cx="9737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Locale: aucun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National: </a:t>
            </a:r>
            <a:r>
              <a:rPr lang="fr-FR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Ravell</a:t>
            </a:r>
            <a:r>
              <a:rPr lang="fr-FR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Garden</a:t>
            </a:r>
          </a:p>
          <a:p>
            <a:r>
              <a:rPr lang="fr-FR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       </a:t>
            </a:r>
            <a:r>
              <a:rPr lang="fr-FR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Miu</a:t>
            </a:r>
            <a:r>
              <a:rPr lang="fr-FR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Garden</a:t>
            </a:r>
          </a:p>
        </p:txBody>
      </p:sp>
    </p:spTree>
    <p:extLst>
      <p:ext uri="{BB962C8B-B14F-4D97-AF65-F5344CB8AC3E}">
        <p14:creationId xmlns:p14="http://schemas.microsoft.com/office/powerpoint/2010/main" val="3439940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25ECE00B-AC90-0C80-95C3-E3929272815C}"/>
              </a:ext>
            </a:extLst>
          </p:cNvPr>
          <p:cNvCxnSpPr/>
          <p:nvPr/>
        </p:nvCxnSpPr>
        <p:spPr>
          <a:xfrm rot="10800000">
            <a:off x="5578764" y="3297382"/>
            <a:ext cx="6003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39E06CBA-26AE-5E06-41AD-775DE090A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49" y="573995"/>
            <a:ext cx="1600339" cy="1036410"/>
          </a:xfrm>
          <a:prstGeom prst="rect">
            <a:avLst/>
          </a:prstGeom>
        </p:spPr>
      </p:pic>
      <p:pic>
        <p:nvPicPr>
          <p:cNvPr id="12" name="Image1">
            <a:extLst>
              <a:ext uri="{FF2B5EF4-FFF2-40B4-BE49-F238E27FC236}">
                <a16:creationId xmlns:a16="http://schemas.microsoft.com/office/drawing/2014/main" id="{672214EE-1B38-9493-9C95-541B33E175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20036" y="217633"/>
            <a:ext cx="1409700" cy="14097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D445CEB-329D-B160-2E69-6ACCC3C7D4C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73384" y="399627"/>
            <a:ext cx="1441450" cy="941705"/>
          </a:xfrm>
          <a:prstGeom prst="rect">
            <a:avLst/>
          </a:prstGeom>
        </p:spPr>
      </p:pic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9CE2321C-4364-E602-D365-92454867C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258149"/>
              </p:ext>
            </p:extLst>
          </p:nvPr>
        </p:nvGraphicFramePr>
        <p:xfrm>
          <a:off x="2032000" y="2687320"/>
          <a:ext cx="81280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3782264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72789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Ravell</a:t>
                      </a:r>
                      <a:r>
                        <a:rPr lang="fr-FR" dirty="0"/>
                        <a:t> Garden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Miu</a:t>
                      </a:r>
                      <a:r>
                        <a:rPr lang="fr-FR" dirty="0"/>
                        <a:t> Garden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61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Décoration intérieure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Localité: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Tanjombato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à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Ampandrana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lv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Fourchette de prix : 1 euro</a:t>
                      </a:r>
                    </a:p>
                    <a:p>
                      <a:pPr lv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Différentes gammes de produits : </a:t>
                      </a:r>
                    </a:p>
                    <a:p>
                      <a:pPr lv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Pots sans peinture : 2500 ariary</a:t>
                      </a:r>
                    </a:p>
                    <a:p>
                      <a:pPr lv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Pots avec peinture : 5000 ariary</a:t>
                      </a:r>
                    </a:p>
                    <a:p>
                      <a:pPr lv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Pots avec peinture et motif : 5500 ariary </a:t>
                      </a:r>
                    </a:p>
                    <a:p>
                      <a:pPr lv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Pots personnalisés : 6000 ariary</a:t>
                      </a:r>
                    </a:p>
                    <a:p>
                      <a:pPr lv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Pots avec plantes : 10.000 ariary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Jardinerie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Localité: Morondava et à Antananarivo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Produits: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Pots (en plastique) avec plantes :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15.000 ariary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20.000 ariary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60.000 ariary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043641"/>
                  </a:ext>
                </a:extLst>
              </a:tr>
            </a:tbl>
          </a:graphicData>
        </a:graphic>
      </p:graphicFrame>
      <p:pic>
        <p:nvPicPr>
          <p:cNvPr id="14" name="Image 13">
            <a:extLst>
              <a:ext uri="{FF2B5EF4-FFF2-40B4-BE49-F238E27FC236}">
                <a16:creationId xmlns:a16="http://schemas.microsoft.com/office/drawing/2014/main" id="{0FFD194E-BC6F-54C5-008A-2274EEF21F4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03984" y="2687320"/>
            <a:ext cx="381000" cy="3810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E62D325-369F-C2C9-5C6D-53B56F2E41C8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35541" y="2714787"/>
            <a:ext cx="11239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91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25ECE00B-AC90-0C80-95C3-E3929272815C}"/>
              </a:ext>
            </a:extLst>
          </p:cNvPr>
          <p:cNvCxnSpPr/>
          <p:nvPr/>
        </p:nvCxnSpPr>
        <p:spPr>
          <a:xfrm rot="10800000">
            <a:off x="5578764" y="3297382"/>
            <a:ext cx="6003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39E06CBA-26AE-5E06-41AD-775DE090A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49" y="573995"/>
            <a:ext cx="1600339" cy="1036410"/>
          </a:xfrm>
          <a:prstGeom prst="rect">
            <a:avLst/>
          </a:prstGeom>
        </p:spPr>
      </p:pic>
      <p:pic>
        <p:nvPicPr>
          <p:cNvPr id="12" name="Image1">
            <a:extLst>
              <a:ext uri="{FF2B5EF4-FFF2-40B4-BE49-F238E27FC236}">
                <a16:creationId xmlns:a16="http://schemas.microsoft.com/office/drawing/2014/main" id="{672214EE-1B38-9493-9C95-541B33E175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20036" y="217633"/>
            <a:ext cx="1409700" cy="14097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D445CEB-329D-B160-2E69-6ACCC3C7D4C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73384" y="399627"/>
            <a:ext cx="1441450" cy="94170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6EEBB32-37E1-B05F-F525-5547280FAB8B}"/>
              </a:ext>
            </a:extLst>
          </p:cNvPr>
          <p:cNvSpPr txBox="1"/>
          <p:nvPr/>
        </p:nvSpPr>
        <p:spPr>
          <a:xfrm>
            <a:off x="2736254" y="2690882"/>
            <a:ext cx="700130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dirty="0">
                <a:latin typeface="Cooper Black" panose="0208090404030B020404" pitchFamily="18" charset="0"/>
              </a:rPr>
              <a:t>Communication de l’entreprise</a:t>
            </a:r>
          </a:p>
        </p:txBody>
      </p:sp>
    </p:spTree>
    <p:extLst>
      <p:ext uri="{BB962C8B-B14F-4D97-AF65-F5344CB8AC3E}">
        <p14:creationId xmlns:p14="http://schemas.microsoft.com/office/powerpoint/2010/main" val="2208514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25ECE00B-AC90-0C80-95C3-E3929272815C}"/>
              </a:ext>
            </a:extLst>
          </p:cNvPr>
          <p:cNvCxnSpPr/>
          <p:nvPr/>
        </p:nvCxnSpPr>
        <p:spPr>
          <a:xfrm rot="10800000">
            <a:off x="5578764" y="3297382"/>
            <a:ext cx="6003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39E06CBA-26AE-5E06-41AD-775DE090A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49" y="573995"/>
            <a:ext cx="1600339" cy="1036410"/>
          </a:xfrm>
          <a:prstGeom prst="rect">
            <a:avLst/>
          </a:prstGeom>
        </p:spPr>
      </p:pic>
      <p:pic>
        <p:nvPicPr>
          <p:cNvPr id="12" name="Image1">
            <a:extLst>
              <a:ext uri="{FF2B5EF4-FFF2-40B4-BE49-F238E27FC236}">
                <a16:creationId xmlns:a16="http://schemas.microsoft.com/office/drawing/2014/main" id="{672214EE-1B38-9493-9C95-541B33E175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20036" y="217633"/>
            <a:ext cx="1409700" cy="14097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D445CEB-329D-B160-2E69-6ACCC3C7D4C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73384" y="399627"/>
            <a:ext cx="1441450" cy="94170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BA121BE-16D9-F8DC-1F17-FD410D023D14}"/>
              </a:ext>
            </a:extLst>
          </p:cNvPr>
          <p:cNvSpPr txBox="1"/>
          <p:nvPr/>
        </p:nvSpPr>
        <p:spPr>
          <a:xfrm>
            <a:off x="1524000" y="3766849"/>
            <a:ext cx="97375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Traditionnel: bouche à oreille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Réseaux sociaux:</a:t>
            </a:r>
          </a:p>
          <a:p>
            <a:r>
              <a:rPr lang="fr-FR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page </a:t>
            </a:r>
            <a:r>
              <a:rPr lang="fr-FR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facebook</a:t>
            </a:r>
            <a:r>
              <a:rPr lang="fr-FR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fr-FR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orelia.deco</a:t>
            </a:r>
            <a:endParaRPr lang="fr-FR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fr-FR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fr-FR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instagram</a:t>
            </a:r>
            <a:r>
              <a:rPr lang="fr-FR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fr-FR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orelia.deco</a:t>
            </a:r>
            <a:endParaRPr lang="fr-FR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726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25ECE00B-AC90-0C80-95C3-E3929272815C}"/>
              </a:ext>
            </a:extLst>
          </p:cNvPr>
          <p:cNvCxnSpPr/>
          <p:nvPr/>
        </p:nvCxnSpPr>
        <p:spPr>
          <a:xfrm rot="10800000">
            <a:off x="5578764" y="3297382"/>
            <a:ext cx="6003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39E06CBA-26AE-5E06-41AD-775DE090A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49" y="573995"/>
            <a:ext cx="1600339" cy="1036410"/>
          </a:xfrm>
          <a:prstGeom prst="rect">
            <a:avLst/>
          </a:prstGeom>
        </p:spPr>
      </p:pic>
      <p:pic>
        <p:nvPicPr>
          <p:cNvPr id="12" name="Image1">
            <a:extLst>
              <a:ext uri="{FF2B5EF4-FFF2-40B4-BE49-F238E27FC236}">
                <a16:creationId xmlns:a16="http://schemas.microsoft.com/office/drawing/2014/main" id="{672214EE-1B38-9493-9C95-541B33E175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20036" y="217633"/>
            <a:ext cx="1409700" cy="14097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D445CEB-329D-B160-2E69-6ACCC3C7D4C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73384" y="399627"/>
            <a:ext cx="1441450" cy="94170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99BFDC09-895D-34DD-55A4-AAB7CE7A9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2021" y="1925052"/>
            <a:ext cx="9127958" cy="2351529"/>
          </a:xfrm>
        </p:spPr>
        <p:txBody>
          <a:bodyPr/>
          <a:lstStyle/>
          <a:p>
            <a:r>
              <a:rPr lang="fr-FR" dirty="0">
                <a:latin typeface="Cooper Black" panose="0208090404030B020404" pitchFamily="18" charset="0"/>
              </a:rPr>
              <a:t>Présence sur le numérique</a:t>
            </a:r>
          </a:p>
        </p:txBody>
      </p:sp>
    </p:spTree>
    <p:extLst>
      <p:ext uri="{BB962C8B-B14F-4D97-AF65-F5344CB8AC3E}">
        <p14:creationId xmlns:p14="http://schemas.microsoft.com/office/powerpoint/2010/main" val="2427903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25ECE00B-AC90-0C80-95C3-E3929272815C}"/>
              </a:ext>
            </a:extLst>
          </p:cNvPr>
          <p:cNvCxnSpPr/>
          <p:nvPr/>
        </p:nvCxnSpPr>
        <p:spPr>
          <a:xfrm rot="10800000">
            <a:off x="5578764" y="3297382"/>
            <a:ext cx="6003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39E06CBA-26AE-5E06-41AD-775DE090A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49" y="573995"/>
            <a:ext cx="1600339" cy="1036410"/>
          </a:xfrm>
          <a:prstGeom prst="rect">
            <a:avLst/>
          </a:prstGeom>
        </p:spPr>
      </p:pic>
      <p:pic>
        <p:nvPicPr>
          <p:cNvPr id="12" name="Image1">
            <a:extLst>
              <a:ext uri="{FF2B5EF4-FFF2-40B4-BE49-F238E27FC236}">
                <a16:creationId xmlns:a16="http://schemas.microsoft.com/office/drawing/2014/main" id="{672214EE-1B38-9493-9C95-541B33E175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20036" y="217633"/>
            <a:ext cx="1409700" cy="14097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D445CEB-329D-B160-2E69-6ACCC3C7D4C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73384" y="399627"/>
            <a:ext cx="1441450" cy="941705"/>
          </a:xfrm>
          <a:prstGeom prst="rect">
            <a:avLst/>
          </a:prstGeom>
        </p:spPr>
      </p:pic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977CED2D-41DF-7656-A60F-0125C0B81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39638"/>
              </p:ext>
            </p:extLst>
          </p:nvPr>
        </p:nvGraphicFramePr>
        <p:xfrm>
          <a:off x="576049" y="2536820"/>
          <a:ext cx="10244352" cy="2547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458">
                  <a:extLst>
                    <a:ext uri="{9D8B030D-6E8A-4147-A177-3AD203B41FA5}">
                      <a16:colId xmlns:a16="http://schemas.microsoft.com/office/drawing/2014/main" val="1960264960"/>
                    </a:ext>
                  </a:extLst>
                </a:gridCol>
                <a:gridCol w="2571978">
                  <a:extLst>
                    <a:ext uri="{9D8B030D-6E8A-4147-A177-3AD203B41FA5}">
                      <a16:colId xmlns:a16="http://schemas.microsoft.com/office/drawing/2014/main" val="2357845886"/>
                    </a:ext>
                  </a:extLst>
                </a:gridCol>
                <a:gridCol w="2557458">
                  <a:extLst>
                    <a:ext uri="{9D8B030D-6E8A-4147-A177-3AD203B41FA5}">
                      <a16:colId xmlns:a16="http://schemas.microsoft.com/office/drawing/2014/main" val="697091481"/>
                    </a:ext>
                  </a:extLst>
                </a:gridCol>
                <a:gridCol w="2557458">
                  <a:extLst>
                    <a:ext uri="{9D8B030D-6E8A-4147-A177-3AD203B41FA5}">
                      <a16:colId xmlns:a16="http://schemas.microsoft.com/office/drawing/2014/main" val="285669978"/>
                    </a:ext>
                  </a:extLst>
                </a:gridCol>
              </a:tblGrid>
              <a:tr h="6938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Ravell</a:t>
                      </a:r>
                      <a:r>
                        <a:rPr lang="fr-FR" dirty="0"/>
                        <a:t> Garden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Miu</a:t>
                      </a:r>
                      <a:r>
                        <a:rPr lang="fr-FR" dirty="0"/>
                        <a:t> Garden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Or’elia</a:t>
                      </a:r>
                      <a:r>
                        <a:rPr lang="fr-FR" dirty="0"/>
                        <a:t> déco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47543"/>
                  </a:ext>
                </a:extLst>
              </a:tr>
              <a:tr h="3051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Site web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sites actifs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  cours de création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9612046"/>
                  </a:ext>
                </a:extLst>
              </a:tr>
              <a:tr h="52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Nombre d’abonnés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Facebook : 24 533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Instagram : 229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Facebook : 1 000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Facebook : 143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1449340"/>
                  </a:ext>
                </a:extLst>
              </a:tr>
              <a:tr h="3051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Taux d’engagement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Mentions j’aime : 23 709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Mentions j’aime : 143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7261254"/>
                  </a:ext>
                </a:extLst>
              </a:tr>
              <a:tr h="3051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de contenus publiés                                                                  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Photos et vidéos.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Photos.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Photos.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09571"/>
                  </a:ext>
                </a:extLst>
              </a:tr>
              <a:tr h="4139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Sujets sur lesquels l’entreprise publie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Photos des produits avec prix.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Photos des produits avec prix.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Photos des produits avec prix.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0385585"/>
                  </a:ext>
                </a:extLst>
              </a:tr>
            </a:tbl>
          </a:graphicData>
        </a:graphic>
      </p:graphicFrame>
      <p:pic>
        <p:nvPicPr>
          <p:cNvPr id="10" name="Image 9">
            <a:extLst>
              <a:ext uri="{FF2B5EF4-FFF2-40B4-BE49-F238E27FC236}">
                <a16:creationId xmlns:a16="http://schemas.microsoft.com/office/drawing/2014/main" id="{16A1BEFA-23BD-E2CC-6319-E10C1C16611A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71604" y="2668732"/>
            <a:ext cx="381000" cy="3810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B84BD37-D202-0A35-F84D-9448610E8251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18425" y="2651414"/>
            <a:ext cx="1123950" cy="3429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21A5A2C-74D5-D5BB-6F79-652C845913E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87471" y="2352011"/>
            <a:ext cx="1441450" cy="94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35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25ECE00B-AC90-0C80-95C3-E3929272815C}"/>
              </a:ext>
            </a:extLst>
          </p:cNvPr>
          <p:cNvCxnSpPr/>
          <p:nvPr/>
        </p:nvCxnSpPr>
        <p:spPr>
          <a:xfrm rot="10800000">
            <a:off x="5578764" y="3297382"/>
            <a:ext cx="6003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39E06CBA-26AE-5E06-41AD-775DE090A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49" y="573995"/>
            <a:ext cx="1600339" cy="1036410"/>
          </a:xfrm>
          <a:prstGeom prst="rect">
            <a:avLst/>
          </a:prstGeom>
        </p:spPr>
      </p:pic>
      <p:pic>
        <p:nvPicPr>
          <p:cNvPr id="12" name="Image1">
            <a:extLst>
              <a:ext uri="{FF2B5EF4-FFF2-40B4-BE49-F238E27FC236}">
                <a16:creationId xmlns:a16="http://schemas.microsoft.com/office/drawing/2014/main" id="{672214EE-1B38-9493-9C95-541B33E175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20036" y="217633"/>
            <a:ext cx="1409700" cy="14097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D445CEB-329D-B160-2E69-6ACCC3C7D4C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73384" y="399627"/>
            <a:ext cx="1441450" cy="941705"/>
          </a:xfrm>
          <a:prstGeom prst="rect">
            <a:avLst/>
          </a:prstGeom>
        </p:spPr>
      </p:pic>
      <p:sp>
        <p:nvSpPr>
          <p:cNvPr id="16" name="Titre 1">
            <a:extLst>
              <a:ext uri="{FF2B5EF4-FFF2-40B4-BE49-F238E27FC236}">
                <a16:creationId xmlns:a16="http://schemas.microsoft.com/office/drawing/2014/main" id="{5A46ED5A-3B12-FA28-0473-39B04C3CA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2021" y="1925052"/>
            <a:ext cx="9127958" cy="2351529"/>
          </a:xfrm>
        </p:spPr>
        <p:txBody>
          <a:bodyPr/>
          <a:lstStyle/>
          <a:p>
            <a:r>
              <a:rPr lang="fr-FR" dirty="0">
                <a:latin typeface="Cooper Black" panose="0208090404030B020404" pitchFamily="18" charset="0"/>
              </a:rPr>
              <a:t>Proposition de stratégie</a:t>
            </a:r>
          </a:p>
        </p:txBody>
      </p:sp>
    </p:spTree>
    <p:extLst>
      <p:ext uri="{BB962C8B-B14F-4D97-AF65-F5344CB8AC3E}">
        <p14:creationId xmlns:p14="http://schemas.microsoft.com/office/powerpoint/2010/main" val="44048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25ECE00B-AC90-0C80-95C3-E3929272815C}"/>
              </a:ext>
            </a:extLst>
          </p:cNvPr>
          <p:cNvCxnSpPr/>
          <p:nvPr/>
        </p:nvCxnSpPr>
        <p:spPr>
          <a:xfrm rot="10800000">
            <a:off x="5578764" y="3297382"/>
            <a:ext cx="6003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39E06CBA-26AE-5E06-41AD-775DE090A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49" y="573995"/>
            <a:ext cx="1600339" cy="1036410"/>
          </a:xfrm>
          <a:prstGeom prst="rect">
            <a:avLst/>
          </a:prstGeom>
        </p:spPr>
      </p:pic>
      <p:pic>
        <p:nvPicPr>
          <p:cNvPr id="12" name="Image1">
            <a:extLst>
              <a:ext uri="{FF2B5EF4-FFF2-40B4-BE49-F238E27FC236}">
                <a16:creationId xmlns:a16="http://schemas.microsoft.com/office/drawing/2014/main" id="{672214EE-1B38-9493-9C95-541B33E175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20036" y="217633"/>
            <a:ext cx="1409700" cy="14097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D445CEB-329D-B160-2E69-6ACCC3C7D4C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73384" y="399627"/>
            <a:ext cx="1441450" cy="94170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44527E4-6AFF-D0C7-0B8F-857503A2DC3B}"/>
              </a:ext>
            </a:extLst>
          </p:cNvPr>
          <p:cNvSpPr txBox="1"/>
          <p:nvPr/>
        </p:nvSpPr>
        <p:spPr>
          <a:xfrm>
            <a:off x="1884947" y="2019722"/>
            <a:ext cx="8895347" cy="4438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fr-FR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tratégie </a:t>
            </a:r>
            <a:r>
              <a:rPr lang="fr-FR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mixbound</a:t>
            </a:r>
            <a:r>
              <a:rPr lang="fr-FR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fr-FR" sz="18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Outbound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Promotion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Investir dans la Publicité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Utiliser des bannières (roll-up)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Modèles consultables sur place (flyers, carte de visite, catalogue.)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Création d’une autre annexe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Inbound</a:t>
            </a:r>
            <a:endParaRPr lang="fr-FR" sz="18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Créer un site web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Recruter un Community manager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Améliorer le contenu de la page : Conseils, partage photo, Information sur les fleurs, ...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Animer la page (Interactions avec les abonnés :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Giveaway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solde...)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1099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25ECE00B-AC90-0C80-95C3-E3929272815C}"/>
              </a:ext>
            </a:extLst>
          </p:cNvPr>
          <p:cNvCxnSpPr/>
          <p:nvPr/>
        </p:nvCxnSpPr>
        <p:spPr>
          <a:xfrm rot="10800000">
            <a:off x="5578764" y="3297382"/>
            <a:ext cx="6003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39E06CBA-26AE-5E06-41AD-775DE090A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49" y="573995"/>
            <a:ext cx="1600339" cy="1036410"/>
          </a:xfrm>
          <a:prstGeom prst="rect">
            <a:avLst/>
          </a:prstGeom>
        </p:spPr>
      </p:pic>
      <p:pic>
        <p:nvPicPr>
          <p:cNvPr id="12" name="Image1">
            <a:extLst>
              <a:ext uri="{FF2B5EF4-FFF2-40B4-BE49-F238E27FC236}">
                <a16:creationId xmlns:a16="http://schemas.microsoft.com/office/drawing/2014/main" id="{672214EE-1B38-9493-9C95-541B33E175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20036" y="217633"/>
            <a:ext cx="1409700" cy="14097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D445CEB-329D-B160-2E69-6ACCC3C7D4C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73384" y="399627"/>
            <a:ext cx="1441450" cy="94170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1CCDEAE-A13A-AC68-3586-65D61CC42237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9313" y="1409878"/>
            <a:ext cx="9490876" cy="456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81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25ECE00B-AC90-0C80-95C3-E3929272815C}"/>
              </a:ext>
            </a:extLst>
          </p:cNvPr>
          <p:cNvCxnSpPr/>
          <p:nvPr/>
        </p:nvCxnSpPr>
        <p:spPr>
          <a:xfrm rot="10800000">
            <a:off x="5578764" y="3297382"/>
            <a:ext cx="6003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39E06CBA-26AE-5E06-41AD-775DE090A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49" y="573995"/>
            <a:ext cx="1600339" cy="1036410"/>
          </a:xfrm>
          <a:prstGeom prst="rect">
            <a:avLst/>
          </a:prstGeom>
        </p:spPr>
      </p:pic>
      <p:pic>
        <p:nvPicPr>
          <p:cNvPr id="12" name="Image1">
            <a:extLst>
              <a:ext uri="{FF2B5EF4-FFF2-40B4-BE49-F238E27FC236}">
                <a16:creationId xmlns:a16="http://schemas.microsoft.com/office/drawing/2014/main" id="{672214EE-1B38-9493-9C95-541B33E175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20036" y="217633"/>
            <a:ext cx="1409700" cy="14097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D445CEB-329D-B160-2E69-6ACCC3C7D4C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73384" y="399627"/>
            <a:ext cx="1441450" cy="94170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E1AE903-E8D3-B005-5CC5-A8349BDD3420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6218" y="1550158"/>
            <a:ext cx="9277350" cy="473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8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25ECE00B-AC90-0C80-95C3-E3929272815C}"/>
              </a:ext>
            </a:extLst>
          </p:cNvPr>
          <p:cNvCxnSpPr/>
          <p:nvPr/>
        </p:nvCxnSpPr>
        <p:spPr>
          <a:xfrm rot="10800000">
            <a:off x="5578764" y="3297382"/>
            <a:ext cx="6003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39E06CBA-26AE-5E06-41AD-775DE090A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49" y="573995"/>
            <a:ext cx="1600339" cy="1036410"/>
          </a:xfrm>
          <a:prstGeom prst="rect">
            <a:avLst/>
          </a:prstGeom>
        </p:spPr>
      </p:pic>
      <p:pic>
        <p:nvPicPr>
          <p:cNvPr id="12" name="Image1">
            <a:extLst>
              <a:ext uri="{FF2B5EF4-FFF2-40B4-BE49-F238E27FC236}">
                <a16:creationId xmlns:a16="http://schemas.microsoft.com/office/drawing/2014/main" id="{672214EE-1B38-9493-9C95-541B33E175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20036" y="217633"/>
            <a:ext cx="1409700" cy="14097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D445CEB-329D-B160-2E69-6ACCC3C7D4C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73384" y="399627"/>
            <a:ext cx="1441450" cy="94170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DB83C39-F564-2823-D192-07128E6101C5}"/>
              </a:ext>
            </a:extLst>
          </p:cNvPr>
          <p:cNvSpPr txBox="1"/>
          <p:nvPr/>
        </p:nvSpPr>
        <p:spPr>
          <a:xfrm>
            <a:off x="421713" y="1530899"/>
            <a:ext cx="2634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34D10758-5079-BABE-54DB-FE99B8135E2B}"/>
              </a:ext>
            </a:extLst>
          </p:cNvPr>
          <p:cNvSpPr/>
          <p:nvPr/>
        </p:nvSpPr>
        <p:spPr>
          <a:xfrm>
            <a:off x="6447445" y="342900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34390AB-86DD-687A-FA74-33045D8DAC27}"/>
              </a:ext>
            </a:extLst>
          </p:cNvPr>
          <p:cNvSpPr txBox="1"/>
          <p:nvPr/>
        </p:nvSpPr>
        <p:spPr>
          <a:xfrm>
            <a:off x="713874" y="2584237"/>
            <a:ext cx="49249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Présentation des membres du Groupe.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Présentation de l’entreprise.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Etude de marché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Communication de l’entreprise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Présence sur le numérique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Proposition de stratégie	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7115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25ECE00B-AC90-0C80-95C3-E3929272815C}"/>
              </a:ext>
            </a:extLst>
          </p:cNvPr>
          <p:cNvCxnSpPr/>
          <p:nvPr/>
        </p:nvCxnSpPr>
        <p:spPr>
          <a:xfrm rot="10800000">
            <a:off x="5578764" y="3297382"/>
            <a:ext cx="6003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39E06CBA-26AE-5E06-41AD-775DE090A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49" y="573995"/>
            <a:ext cx="1600339" cy="1036410"/>
          </a:xfrm>
          <a:prstGeom prst="rect">
            <a:avLst/>
          </a:prstGeom>
        </p:spPr>
      </p:pic>
      <p:pic>
        <p:nvPicPr>
          <p:cNvPr id="12" name="Image1">
            <a:extLst>
              <a:ext uri="{FF2B5EF4-FFF2-40B4-BE49-F238E27FC236}">
                <a16:creationId xmlns:a16="http://schemas.microsoft.com/office/drawing/2014/main" id="{672214EE-1B38-9493-9C95-541B33E175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20036" y="217633"/>
            <a:ext cx="1409700" cy="14097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D445CEB-329D-B160-2E69-6ACCC3C7D4C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73384" y="399627"/>
            <a:ext cx="1441450" cy="94170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6061561-F171-244E-E0B9-7E1EC16668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736" y="1341332"/>
            <a:ext cx="2683279" cy="460408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182AB20-EEA0-3B61-9364-F9038F476E29}"/>
              </a:ext>
            </a:extLst>
          </p:cNvPr>
          <p:cNvSpPr txBox="1"/>
          <p:nvPr/>
        </p:nvSpPr>
        <p:spPr>
          <a:xfrm>
            <a:off x="2778985" y="2844225"/>
            <a:ext cx="1784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Stories</a:t>
            </a:r>
          </a:p>
        </p:txBody>
      </p:sp>
    </p:spTree>
    <p:extLst>
      <p:ext uri="{BB962C8B-B14F-4D97-AF65-F5344CB8AC3E}">
        <p14:creationId xmlns:p14="http://schemas.microsoft.com/office/powerpoint/2010/main" val="1223815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25ECE00B-AC90-0C80-95C3-E3929272815C}"/>
              </a:ext>
            </a:extLst>
          </p:cNvPr>
          <p:cNvCxnSpPr/>
          <p:nvPr/>
        </p:nvCxnSpPr>
        <p:spPr>
          <a:xfrm rot="10800000">
            <a:off x="5578764" y="3297382"/>
            <a:ext cx="6003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39E06CBA-26AE-5E06-41AD-775DE090A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49" y="573995"/>
            <a:ext cx="1600339" cy="1036410"/>
          </a:xfrm>
          <a:prstGeom prst="rect">
            <a:avLst/>
          </a:prstGeom>
        </p:spPr>
      </p:pic>
      <p:pic>
        <p:nvPicPr>
          <p:cNvPr id="12" name="Image1">
            <a:extLst>
              <a:ext uri="{FF2B5EF4-FFF2-40B4-BE49-F238E27FC236}">
                <a16:creationId xmlns:a16="http://schemas.microsoft.com/office/drawing/2014/main" id="{672214EE-1B38-9493-9C95-541B33E175C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20036" y="217633"/>
            <a:ext cx="1409700" cy="14097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D445CEB-329D-B160-2E69-6ACCC3C7D4CA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73384" y="399627"/>
            <a:ext cx="1441450" cy="94170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182AB20-EEA0-3B61-9364-F9038F476E29}"/>
              </a:ext>
            </a:extLst>
          </p:cNvPr>
          <p:cNvSpPr txBox="1"/>
          <p:nvPr/>
        </p:nvSpPr>
        <p:spPr>
          <a:xfrm>
            <a:off x="2778985" y="3058599"/>
            <a:ext cx="1784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Vidéo</a:t>
            </a:r>
          </a:p>
        </p:txBody>
      </p:sp>
      <p:pic>
        <p:nvPicPr>
          <p:cNvPr id="2" name="Video_presentation_orelia_deco">
            <a:hlinkClick r:id="" action="ppaction://media"/>
            <a:extLst>
              <a:ext uri="{FF2B5EF4-FFF2-40B4-BE49-F238E27FC236}">
                <a16:creationId xmlns:a16="http://schemas.microsoft.com/office/drawing/2014/main" id="{A6D68535-773B-EC65-6206-F6ED74F4F8D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024886" y="1341332"/>
            <a:ext cx="2918588" cy="520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1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73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25ECE00B-AC90-0C80-95C3-E3929272815C}"/>
              </a:ext>
            </a:extLst>
          </p:cNvPr>
          <p:cNvCxnSpPr/>
          <p:nvPr/>
        </p:nvCxnSpPr>
        <p:spPr>
          <a:xfrm rot="10800000">
            <a:off x="5578764" y="3297382"/>
            <a:ext cx="6003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39E06CBA-26AE-5E06-41AD-775DE090A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49" y="573995"/>
            <a:ext cx="1600339" cy="103641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D445CEB-329D-B160-2E69-6ACCC3C7D4C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73384" y="399627"/>
            <a:ext cx="1441450" cy="94170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7C502DC-735D-6119-D79C-57E78BF38C27}"/>
              </a:ext>
            </a:extLst>
          </p:cNvPr>
          <p:cNvSpPr txBox="1"/>
          <p:nvPr/>
        </p:nvSpPr>
        <p:spPr>
          <a:xfrm>
            <a:off x="2021305" y="1876926"/>
            <a:ext cx="78520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Ladies warrior vous remercie</a:t>
            </a:r>
          </a:p>
          <a:p>
            <a:pPr algn="ctr"/>
            <a:endParaRPr lang="fr-FR" sz="6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Image1">
            <a:extLst>
              <a:ext uri="{FF2B5EF4-FFF2-40B4-BE49-F238E27FC236}">
                <a16:creationId xmlns:a16="http://schemas.microsoft.com/office/drawing/2014/main" id="{452B38FC-729F-9138-FF7D-8B189372BA2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79177" y="3684830"/>
            <a:ext cx="2091417" cy="209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4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25ECE00B-AC90-0C80-95C3-E3929272815C}"/>
              </a:ext>
            </a:extLst>
          </p:cNvPr>
          <p:cNvCxnSpPr/>
          <p:nvPr/>
        </p:nvCxnSpPr>
        <p:spPr>
          <a:xfrm rot="10800000">
            <a:off x="5578764" y="3297382"/>
            <a:ext cx="6003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39E06CBA-26AE-5E06-41AD-775DE090A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49" y="573995"/>
            <a:ext cx="1600339" cy="103641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D445CEB-329D-B160-2E69-6ACCC3C7D4C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73384" y="399627"/>
            <a:ext cx="1441450" cy="94170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7C502DC-735D-6119-D79C-57E78BF38C27}"/>
              </a:ext>
            </a:extLst>
          </p:cNvPr>
          <p:cNvSpPr txBox="1"/>
          <p:nvPr/>
        </p:nvSpPr>
        <p:spPr>
          <a:xfrm>
            <a:off x="2021305" y="1876926"/>
            <a:ext cx="78520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Faraniaina</a:t>
            </a:r>
            <a:r>
              <a:rPr lang="fr-F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 Elia RAJAOFETRA</a:t>
            </a:r>
            <a:endParaRPr lang="fr-FR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fr-F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Katty Cilla NOMENJANAHARY</a:t>
            </a:r>
          </a:p>
          <a:p>
            <a:pPr algn="ctr"/>
            <a:r>
              <a:rPr lang="fr-FR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Felaniaina</a:t>
            </a:r>
            <a:r>
              <a:rPr lang="fr-F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Harimalala</a:t>
            </a:r>
            <a:r>
              <a:rPr lang="fr-F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Francia HAINGONIRINA</a:t>
            </a:r>
          </a:p>
          <a:p>
            <a:pPr algn="ctr"/>
            <a:r>
              <a:rPr lang="fr-FR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Tahinasoa</a:t>
            </a:r>
            <a:r>
              <a:rPr lang="fr-F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Misandratra RAZAFINTSALAMA</a:t>
            </a:r>
          </a:p>
          <a:p>
            <a:pPr algn="ctr"/>
            <a:r>
              <a:rPr lang="fr-F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Mélissa RAFALIARISON</a:t>
            </a:r>
          </a:p>
          <a:p>
            <a:pPr algn="ctr"/>
            <a:endParaRPr lang="fr-FR" sz="6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Image1">
            <a:extLst>
              <a:ext uri="{FF2B5EF4-FFF2-40B4-BE49-F238E27FC236}">
                <a16:creationId xmlns:a16="http://schemas.microsoft.com/office/drawing/2014/main" id="{452B38FC-729F-9138-FF7D-8B189372BA2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79177" y="0"/>
            <a:ext cx="1772653" cy="177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0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39FADC-4347-4B46-2911-22DBE972E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0042" y="1925052"/>
            <a:ext cx="9127958" cy="2351529"/>
          </a:xfrm>
        </p:spPr>
        <p:txBody>
          <a:bodyPr/>
          <a:lstStyle/>
          <a:p>
            <a:r>
              <a:rPr lang="fr-FR" dirty="0">
                <a:latin typeface="Cooper Black" panose="0208090404030B020404" pitchFamily="18" charset="0"/>
              </a:rPr>
              <a:t>Présentation du groupe</a:t>
            </a:r>
          </a:p>
        </p:txBody>
      </p: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25ECE00B-AC90-0C80-95C3-E3929272815C}"/>
              </a:ext>
            </a:extLst>
          </p:cNvPr>
          <p:cNvCxnSpPr/>
          <p:nvPr/>
        </p:nvCxnSpPr>
        <p:spPr>
          <a:xfrm rot="10800000">
            <a:off x="5578764" y="3297382"/>
            <a:ext cx="6003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39E06CBA-26AE-5E06-41AD-775DE090A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49" y="573995"/>
            <a:ext cx="1600339" cy="1036410"/>
          </a:xfrm>
          <a:prstGeom prst="rect">
            <a:avLst/>
          </a:prstGeom>
        </p:spPr>
      </p:pic>
      <p:pic>
        <p:nvPicPr>
          <p:cNvPr id="12" name="Image1">
            <a:extLst>
              <a:ext uri="{FF2B5EF4-FFF2-40B4-BE49-F238E27FC236}">
                <a16:creationId xmlns:a16="http://schemas.microsoft.com/office/drawing/2014/main" id="{672214EE-1B38-9493-9C95-541B33E175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20036" y="217633"/>
            <a:ext cx="1409700" cy="14097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D445CEB-329D-B160-2E69-6ACCC3C7D4C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73384" y="399627"/>
            <a:ext cx="1441450" cy="94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8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39FADC-4347-4B46-2911-22DBE972E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88982"/>
            <a:ext cx="8887326" cy="1269974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  <a:t>LADIES WARRIOR AGENCY</a:t>
            </a:r>
          </a:p>
        </p:txBody>
      </p: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25ECE00B-AC90-0C80-95C3-E3929272815C}"/>
              </a:ext>
            </a:extLst>
          </p:cNvPr>
          <p:cNvCxnSpPr/>
          <p:nvPr/>
        </p:nvCxnSpPr>
        <p:spPr>
          <a:xfrm rot="10800000">
            <a:off x="5578764" y="3297382"/>
            <a:ext cx="6003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39E06CBA-26AE-5E06-41AD-775DE090A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49" y="573995"/>
            <a:ext cx="1600339" cy="1036410"/>
          </a:xfrm>
          <a:prstGeom prst="rect">
            <a:avLst/>
          </a:prstGeom>
        </p:spPr>
      </p:pic>
      <p:pic>
        <p:nvPicPr>
          <p:cNvPr id="12" name="Image1">
            <a:extLst>
              <a:ext uri="{FF2B5EF4-FFF2-40B4-BE49-F238E27FC236}">
                <a16:creationId xmlns:a16="http://schemas.microsoft.com/office/drawing/2014/main" id="{672214EE-1B38-9493-9C95-541B33E175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20036" y="217633"/>
            <a:ext cx="1409700" cy="14097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D445CEB-329D-B160-2E69-6ACCC3C7D4C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73384" y="399627"/>
            <a:ext cx="1441450" cy="94170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283FD2-B88A-077B-8F45-E86B21CAAD0F}"/>
              </a:ext>
            </a:extLst>
          </p:cNvPr>
          <p:cNvSpPr txBox="1"/>
          <p:nvPr/>
        </p:nvSpPr>
        <p:spPr>
          <a:xfrm>
            <a:off x="1475874" y="3786816"/>
            <a:ext cx="9737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Groupe de </a:t>
            </a:r>
            <a:r>
              <a:rPr lang="fr-FR" sz="2000">
                <a:solidFill>
                  <a:schemeClr val="accent2">
                    <a:lumMod val="40000"/>
                    <a:lumOff val="60000"/>
                  </a:schemeClr>
                </a:solidFill>
              </a:rPr>
              <a:t>cinq jeunes femmes</a:t>
            </a:r>
            <a:endParaRPr lang="fr-FR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Couleur rose: douceur, tendresse, fémininité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Des femmes douces et fortes</a:t>
            </a:r>
          </a:p>
        </p:txBody>
      </p:sp>
    </p:spTree>
    <p:extLst>
      <p:ext uri="{BB962C8B-B14F-4D97-AF65-F5344CB8AC3E}">
        <p14:creationId xmlns:p14="http://schemas.microsoft.com/office/powerpoint/2010/main" val="186252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39FADC-4347-4B46-2911-22DBE972E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88982"/>
            <a:ext cx="9144000" cy="2387600"/>
          </a:xfrm>
        </p:spPr>
        <p:txBody>
          <a:bodyPr>
            <a:normAutofit/>
          </a:bodyPr>
          <a:lstStyle/>
          <a:p>
            <a:r>
              <a:rPr lang="fr-FR" dirty="0">
                <a:latin typeface="Cooper Black" panose="0208090404030B020404" pitchFamily="18" charset="0"/>
              </a:rPr>
              <a:t>Présentation de l’entreprise</a:t>
            </a:r>
            <a:endParaRPr lang="fr-FR" dirty="0">
              <a:solidFill>
                <a:schemeClr val="accent2">
                  <a:lumMod val="60000"/>
                  <a:lumOff val="40000"/>
                </a:schemeClr>
              </a:solidFill>
              <a:latin typeface="Cooper Black" panose="0208090404030B020404" pitchFamily="18" charset="0"/>
            </a:endParaRPr>
          </a:p>
        </p:txBody>
      </p: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25ECE00B-AC90-0C80-95C3-E3929272815C}"/>
              </a:ext>
            </a:extLst>
          </p:cNvPr>
          <p:cNvCxnSpPr/>
          <p:nvPr/>
        </p:nvCxnSpPr>
        <p:spPr>
          <a:xfrm rot="10800000">
            <a:off x="5578764" y="3297382"/>
            <a:ext cx="6003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39E06CBA-26AE-5E06-41AD-775DE090A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49" y="573995"/>
            <a:ext cx="1600339" cy="1036410"/>
          </a:xfrm>
          <a:prstGeom prst="rect">
            <a:avLst/>
          </a:prstGeom>
        </p:spPr>
      </p:pic>
      <p:pic>
        <p:nvPicPr>
          <p:cNvPr id="12" name="Image1">
            <a:extLst>
              <a:ext uri="{FF2B5EF4-FFF2-40B4-BE49-F238E27FC236}">
                <a16:creationId xmlns:a16="http://schemas.microsoft.com/office/drawing/2014/main" id="{672214EE-1B38-9493-9C95-541B33E175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20036" y="217633"/>
            <a:ext cx="1409700" cy="14097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D445CEB-329D-B160-2E69-6ACCC3C7D4C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73384" y="399627"/>
            <a:ext cx="1441450" cy="94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4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25ECE00B-AC90-0C80-95C3-E3929272815C}"/>
              </a:ext>
            </a:extLst>
          </p:cNvPr>
          <p:cNvCxnSpPr/>
          <p:nvPr/>
        </p:nvCxnSpPr>
        <p:spPr>
          <a:xfrm rot="10800000">
            <a:off x="5578764" y="3297382"/>
            <a:ext cx="6003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39E06CBA-26AE-5E06-41AD-775DE090A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49" y="573995"/>
            <a:ext cx="1600339" cy="1036410"/>
          </a:xfrm>
          <a:prstGeom prst="rect">
            <a:avLst/>
          </a:prstGeom>
        </p:spPr>
      </p:pic>
      <p:pic>
        <p:nvPicPr>
          <p:cNvPr id="12" name="Image1">
            <a:extLst>
              <a:ext uri="{FF2B5EF4-FFF2-40B4-BE49-F238E27FC236}">
                <a16:creationId xmlns:a16="http://schemas.microsoft.com/office/drawing/2014/main" id="{672214EE-1B38-9493-9C95-541B33E175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20036" y="217633"/>
            <a:ext cx="1409700" cy="14097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D445CEB-329D-B160-2E69-6ACCC3C7D4C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73384" y="399627"/>
            <a:ext cx="1441450" cy="94170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59E2DC2-F400-1C11-9B72-9AAA3EB977FC}"/>
              </a:ext>
            </a:extLst>
          </p:cNvPr>
          <p:cNvSpPr txBox="1"/>
          <p:nvPr/>
        </p:nvSpPr>
        <p:spPr>
          <a:xfrm>
            <a:off x="1475874" y="3749056"/>
            <a:ext cx="9737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Crée en novembre 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Spécialisé dans la décoration intérieur et extérieur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Localité: Galerie commerciale O’MATSIATRA- FIANARANTSOA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7EFD417-6E0C-18F3-361D-B873BDE6914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55957" y="1815769"/>
            <a:ext cx="2796476" cy="129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3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25ECE00B-AC90-0C80-95C3-E3929272815C}"/>
              </a:ext>
            </a:extLst>
          </p:cNvPr>
          <p:cNvCxnSpPr/>
          <p:nvPr/>
        </p:nvCxnSpPr>
        <p:spPr>
          <a:xfrm rot="10800000">
            <a:off x="5578764" y="3297382"/>
            <a:ext cx="6003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39E06CBA-26AE-5E06-41AD-775DE090A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49" y="573995"/>
            <a:ext cx="1600339" cy="1036410"/>
          </a:xfrm>
          <a:prstGeom prst="rect">
            <a:avLst/>
          </a:prstGeom>
        </p:spPr>
      </p:pic>
      <p:pic>
        <p:nvPicPr>
          <p:cNvPr id="12" name="Image1">
            <a:extLst>
              <a:ext uri="{FF2B5EF4-FFF2-40B4-BE49-F238E27FC236}">
                <a16:creationId xmlns:a16="http://schemas.microsoft.com/office/drawing/2014/main" id="{672214EE-1B38-9493-9C95-541B33E175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20036" y="217633"/>
            <a:ext cx="1409700" cy="14097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D445CEB-329D-B160-2E69-6ACCC3C7D4C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73384" y="399627"/>
            <a:ext cx="1441450" cy="94170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59E2DC2-F400-1C11-9B72-9AAA3EB977FC}"/>
              </a:ext>
            </a:extLst>
          </p:cNvPr>
          <p:cNvSpPr txBox="1"/>
          <p:nvPr/>
        </p:nvSpPr>
        <p:spPr>
          <a:xfrm>
            <a:off x="1475874" y="3749056"/>
            <a:ext cx="97375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Produits: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Pots céramiques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Pots avec fleurs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Portrait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Jardinerie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7EFD417-6E0C-18F3-361D-B873BDE6914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55957" y="1815769"/>
            <a:ext cx="2796476" cy="129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1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25ECE00B-AC90-0C80-95C3-E3929272815C}"/>
              </a:ext>
            </a:extLst>
          </p:cNvPr>
          <p:cNvCxnSpPr/>
          <p:nvPr/>
        </p:nvCxnSpPr>
        <p:spPr>
          <a:xfrm rot="10800000">
            <a:off x="5578764" y="3297382"/>
            <a:ext cx="6003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39E06CBA-26AE-5E06-41AD-775DE090A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49" y="573995"/>
            <a:ext cx="1600339" cy="1036410"/>
          </a:xfrm>
          <a:prstGeom prst="rect">
            <a:avLst/>
          </a:prstGeom>
        </p:spPr>
      </p:pic>
      <p:pic>
        <p:nvPicPr>
          <p:cNvPr id="12" name="Image1">
            <a:extLst>
              <a:ext uri="{FF2B5EF4-FFF2-40B4-BE49-F238E27FC236}">
                <a16:creationId xmlns:a16="http://schemas.microsoft.com/office/drawing/2014/main" id="{672214EE-1B38-9493-9C95-541B33E175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20036" y="217633"/>
            <a:ext cx="1409700" cy="14097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D445CEB-329D-B160-2E69-6ACCC3C7D4C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73384" y="399627"/>
            <a:ext cx="1441450" cy="941705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1A1A0AAC-889D-37A8-A684-E3870BCD6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88982"/>
            <a:ext cx="8831179" cy="1616218"/>
          </a:xfrm>
        </p:spPr>
        <p:txBody>
          <a:bodyPr>
            <a:normAutofit/>
          </a:bodyPr>
          <a:lstStyle/>
          <a:p>
            <a:r>
              <a:rPr lang="fr-FR" dirty="0">
                <a:latin typeface="Cooper Black" panose="0208090404030B020404" pitchFamily="18" charset="0"/>
              </a:rPr>
              <a:t>Etude de marché</a:t>
            </a:r>
            <a:endParaRPr lang="fr-FR" dirty="0">
              <a:solidFill>
                <a:schemeClr val="accent2">
                  <a:lumMod val="60000"/>
                  <a:lumOff val="4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30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25ECE00B-AC90-0C80-95C3-E3929272815C}"/>
              </a:ext>
            </a:extLst>
          </p:cNvPr>
          <p:cNvCxnSpPr/>
          <p:nvPr/>
        </p:nvCxnSpPr>
        <p:spPr>
          <a:xfrm rot="10800000">
            <a:off x="5578764" y="3297382"/>
            <a:ext cx="6003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39E06CBA-26AE-5E06-41AD-775DE090A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49" y="573995"/>
            <a:ext cx="1600339" cy="1036410"/>
          </a:xfrm>
          <a:prstGeom prst="rect">
            <a:avLst/>
          </a:prstGeom>
        </p:spPr>
      </p:pic>
      <p:pic>
        <p:nvPicPr>
          <p:cNvPr id="12" name="Image1">
            <a:extLst>
              <a:ext uri="{FF2B5EF4-FFF2-40B4-BE49-F238E27FC236}">
                <a16:creationId xmlns:a16="http://schemas.microsoft.com/office/drawing/2014/main" id="{672214EE-1B38-9493-9C95-541B33E175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20036" y="217633"/>
            <a:ext cx="1409700" cy="14097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D445CEB-329D-B160-2E69-6ACCC3C7D4C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73384" y="399627"/>
            <a:ext cx="1441450" cy="941705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1A1A0AAC-889D-37A8-A684-E3870BCD6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88982"/>
            <a:ext cx="8831179" cy="161621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  <a:t>Cibles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B7F5F64-B5FF-E180-FD9D-44478CAD6185}"/>
              </a:ext>
            </a:extLst>
          </p:cNvPr>
          <p:cNvSpPr txBox="1"/>
          <p:nvPr/>
        </p:nvSpPr>
        <p:spPr>
          <a:xfrm>
            <a:off x="1475874" y="3749056"/>
            <a:ext cx="9737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Femmes mariées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Jeunes femmes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Les hommes</a:t>
            </a:r>
          </a:p>
        </p:txBody>
      </p:sp>
    </p:spTree>
    <p:extLst>
      <p:ext uri="{BB962C8B-B14F-4D97-AF65-F5344CB8AC3E}">
        <p14:creationId xmlns:p14="http://schemas.microsoft.com/office/powerpoint/2010/main" val="865608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388</Words>
  <Application>Microsoft Office PowerPoint</Application>
  <PresentationFormat>Grand écran</PresentationFormat>
  <Paragraphs>102</Paragraphs>
  <Slides>23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Cooper Black</vt:lpstr>
      <vt:lpstr>Symbol</vt:lpstr>
      <vt:lpstr>Times New Roman</vt:lpstr>
      <vt:lpstr>Wingdings</vt:lpstr>
      <vt:lpstr>Thème Office</vt:lpstr>
      <vt:lpstr>LADIES WARRIOR AGENCY</vt:lpstr>
      <vt:lpstr>Présentation PowerPoint</vt:lpstr>
      <vt:lpstr>Présentation du groupe</vt:lpstr>
      <vt:lpstr>LADIES WARRIOR AGENCY</vt:lpstr>
      <vt:lpstr>Présentation de l’entreprise</vt:lpstr>
      <vt:lpstr>Présentation PowerPoint</vt:lpstr>
      <vt:lpstr>Présentation PowerPoint</vt:lpstr>
      <vt:lpstr>Etude de marché</vt:lpstr>
      <vt:lpstr>Cibles</vt:lpstr>
      <vt:lpstr>Concurrents</vt:lpstr>
      <vt:lpstr>Présentation PowerPoint</vt:lpstr>
      <vt:lpstr>Présentation PowerPoint</vt:lpstr>
      <vt:lpstr>Présentation PowerPoint</vt:lpstr>
      <vt:lpstr>Présence sur le numérique</vt:lpstr>
      <vt:lpstr>Présentation PowerPoint</vt:lpstr>
      <vt:lpstr>Proposition de stratégie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Misandratra Razafintsalama</dc:creator>
  <cp:lastModifiedBy>Misandratra Razafintsalama</cp:lastModifiedBy>
  <cp:revision>4</cp:revision>
  <dcterms:created xsi:type="dcterms:W3CDTF">2022-07-29T13:17:12Z</dcterms:created>
  <dcterms:modified xsi:type="dcterms:W3CDTF">2022-07-30T13:38:30Z</dcterms:modified>
</cp:coreProperties>
</file>