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Int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51d9a3761d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51d9a3761d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2a5edeed5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2a5edeed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2a5edeed5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2a5edeed5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2a5edeed5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2a5edeed5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51d9a3761d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51d9a3761d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1d9a3761d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1d9a3761d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1d9a3761d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1d9a3761d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1d9a3761d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1d9a3761d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1d9a3761d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1d9a3761d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2a5edeed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2a5edeed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2a5edeed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2a5edeed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52a5edeed5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52a5edeed5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6" name="Google Shape;76;p17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8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8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3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6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6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93" name="Google Shape;193;p3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6" name="Google Shape;196;p30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7" name="Google Shape;197;p30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1" name="Google Shape;201;p31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2" name="Google Shape;202;p31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7" name="Google Shape;207;p31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2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32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9" name="Google Shape;219;p32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32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3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33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33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3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3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3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33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4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43" name="Google Shape;243;p34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4" name="Google Shape;244;p34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4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34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47" name="Google Shape;247;p34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8" name="Google Shape;248;p34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34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34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51" name="Google Shape;251;p34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52" name="Google Shape;252;p34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34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4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55" name="Google Shape;255;p34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3" name="Google Shape;263;p35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4" name="Google Shape;264;p35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5" name="Google Shape;265;p35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6" name="Google Shape;266;p35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7" name="Google Shape;267;p35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8" name="Google Shape;268;p35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9" name="Google Shape;269;p35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0" name="Google Shape;270;p35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71" name="Google Shape;271;p35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2" name="Google Shape;272;p35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5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5" name="Google Shape;275;p35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5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35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35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35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35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35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5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36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36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36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36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6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6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3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6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7" name="Google Shape;297;p37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7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4" name="Google Shape;30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3" name="Google Shape;323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4" name="Google Shape;324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4" name="Google Shape;334;p4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5" name="Google Shape;335;p4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6" name="Google Shape;336;p4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2" name="Google Shape;342;p5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6" name="Google Shape;346;p5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7" name="Google Shape;347;p5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8" name="Google Shape;348;p5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1" name="Google Shape;351;p5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2" name="Google Shape;352;p5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53" name="Google Shape;353;p52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52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52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6" name="Google Shape;356;p52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9" name="Google Shape;359;p5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5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1" name="Google Shape;361;p5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2" name="Google Shape;362;p5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3" name="Google Shape;363;p5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4" name="Google Shape;364;p5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5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5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5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2" name="Google Shape;372;p5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5" name="Google Shape;37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7" name="Google Shape;377;p5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0" name="Google Shape;380;p5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5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5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5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5" name="Google Shape;38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7" name="Google Shape;387;p5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8" name="Google Shape;388;p5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5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5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5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5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5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harimanasa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 of Data Engineering</a:t>
            </a:r>
            <a:endParaRPr/>
          </a:p>
        </p:txBody>
      </p:sp>
      <p:sp>
        <p:nvSpPr>
          <p:cNvPr id="407" name="Google Shape;407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Manasa Hari</a:t>
            </a:r>
            <a:endParaRPr/>
          </a:p>
        </p:txBody>
      </p:sp>
      <p:sp>
        <p:nvSpPr>
          <p:cNvPr id="408" name="Google Shape;408;p59"/>
          <p:cNvSpPr txBox="1"/>
          <p:nvPr/>
        </p:nvSpPr>
        <p:spPr>
          <a:xfrm>
            <a:off x="6455550" y="3935825"/>
            <a:ext cx="27723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April 30th, 2025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8"/>
          <p:cNvSpPr txBox="1"/>
          <p:nvPr>
            <p:ph idx="4" type="title"/>
          </p:nvPr>
        </p:nvSpPr>
        <p:spPr>
          <a:xfrm>
            <a:off x="283850" y="285900"/>
            <a:ext cx="56742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Case Study</a:t>
            </a:r>
            <a:endParaRPr/>
          </a:p>
        </p:txBody>
      </p:sp>
      <p:sp>
        <p:nvSpPr>
          <p:cNvPr id="520" name="Google Shape;520;p68"/>
          <p:cNvSpPr txBox="1"/>
          <p:nvPr/>
        </p:nvSpPr>
        <p:spPr>
          <a:xfrm>
            <a:off x="284862" y="1238475"/>
            <a:ext cx="81225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Let’s walk through a simplified version of Netflix’s data platform.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Generation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App logs (play/pause/search).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Ingestion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Kafka collects events.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Storage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Stored in S3 and Delta Lake.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Transformation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Processed using Spark jobs.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Serving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Data exposed to ML models for recommendations.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Can you think of the most important aspects?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9"/>
          <p:cNvSpPr txBox="1"/>
          <p:nvPr>
            <p:ph idx="4" type="title"/>
          </p:nvPr>
        </p:nvSpPr>
        <p:spPr>
          <a:xfrm>
            <a:off x="283850" y="285900"/>
            <a:ext cx="7763700" cy="9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❓ When would you use a data lake vs. a data warehouse?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0"/>
          <p:cNvSpPr txBox="1"/>
          <p:nvPr>
            <p:ph idx="4" type="title"/>
          </p:nvPr>
        </p:nvSpPr>
        <p:spPr>
          <a:xfrm>
            <a:off x="283850" y="285900"/>
            <a:ext cx="7763700" cy="9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❓ When would you use a data lake vs. a data warehouse?</a:t>
            </a:r>
            <a:endParaRPr/>
          </a:p>
        </p:txBody>
      </p:sp>
      <p:pic>
        <p:nvPicPr>
          <p:cNvPr id="531" name="Google Shape;53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50" y="1380300"/>
            <a:ext cx="6178770" cy="36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1"/>
          <p:cNvSpPr txBox="1"/>
          <p:nvPr>
            <p:ph idx="4" type="title"/>
          </p:nvPr>
        </p:nvSpPr>
        <p:spPr>
          <a:xfrm>
            <a:off x="2929075" y="2100750"/>
            <a:ext cx="56742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0"/>
          <p:cNvSpPr txBox="1"/>
          <p:nvPr>
            <p:ph type="title"/>
          </p:nvPr>
        </p:nvSpPr>
        <p:spPr>
          <a:xfrm>
            <a:off x="233000" y="749338"/>
            <a:ext cx="8383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intro about me</a:t>
            </a:r>
            <a:endParaRPr/>
          </a:p>
        </p:txBody>
      </p:sp>
      <p:sp>
        <p:nvSpPr>
          <p:cNvPr id="414" name="Google Shape;414;p6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60"/>
          <p:cNvSpPr txBox="1"/>
          <p:nvPr>
            <p:ph idx="1" type="body"/>
          </p:nvPr>
        </p:nvSpPr>
        <p:spPr>
          <a:xfrm>
            <a:off x="4571100" y="37169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https://www.linkedin.com/in/harimanasa/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60"/>
          <p:cNvCxnSpPr/>
          <p:nvPr/>
        </p:nvCxnSpPr>
        <p:spPr>
          <a:xfrm>
            <a:off x="283850" y="2895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60"/>
          <p:cNvCxnSpPr/>
          <p:nvPr/>
        </p:nvCxnSpPr>
        <p:spPr>
          <a:xfrm>
            <a:off x="283850" y="1751842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60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9" name="Google Shape;41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900" y="2146787"/>
            <a:ext cx="2320200" cy="189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Google Shape;424;p61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61"/>
          <p:cNvCxnSpPr/>
          <p:nvPr/>
        </p:nvCxnSpPr>
        <p:spPr>
          <a:xfrm>
            <a:off x="283850" y="21780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Young woman in empty subway platform, leaning out to see." id="426" name="Google Shape;426;p61"/>
          <p:cNvPicPr preferRelativeResize="0"/>
          <p:nvPr/>
        </p:nvPicPr>
        <p:blipFill rotWithShape="1">
          <a:blip r:embed="rId3">
            <a:alphaModFix/>
          </a:blip>
          <a:srcRect b="43024" l="6228" r="17254" t="12965"/>
          <a:stretch/>
        </p:blipFill>
        <p:spPr>
          <a:xfrm>
            <a:off x="283850" y="2172662"/>
            <a:ext cx="2901850" cy="250427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1"/>
          <p:cNvSpPr txBox="1"/>
          <p:nvPr/>
        </p:nvSpPr>
        <p:spPr>
          <a:xfrm>
            <a:off x="6084613" y="2483875"/>
            <a:ext cx="2772300" cy="15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8" name="Google Shape;428;p61"/>
          <p:cNvSpPr/>
          <p:nvPr/>
        </p:nvSpPr>
        <p:spPr>
          <a:xfrm>
            <a:off x="4629688" y="2483875"/>
            <a:ext cx="345900" cy="34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9" name="Google Shape;429;p61"/>
          <p:cNvSpPr txBox="1"/>
          <p:nvPr/>
        </p:nvSpPr>
        <p:spPr>
          <a:xfrm>
            <a:off x="5195084" y="2483875"/>
            <a:ext cx="32403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Data engineering is the development, implementation, and maintenance of systems and processes that take in raw data and produce high-quality, consistent information that supports downstream use cases, such as analysis and machine learning. Data engineering is the intersection of security, data management, DataOps, data architecture, orchestration, and software engineering. A data engineer manages the data engineering lifecycle, beginning with getting data from source systems and ending with serving data for use cases, such as analysis or machine learning.</a:t>
            </a:r>
            <a:endParaRPr sz="10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Subway train coming into the station. " id="430" name="Google Shape;430;p61"/>
          <p:cNvPicPr preferRelativeResize="0"/>
          <p:nvPr/>
        </p:nvPicPr>
        <p:blipFill rotWithShape="1">
          <a:blip r:embed="rId4">
            <a:alphaModFix/>
          </a:blip>
          <a:srcRect b="0" l="65370" r="0" t="0"/>
          <a:stretch/>
        </p:blipFill>
        <p:spPr>
          <a:xfrm flipH="1">
            <a:off x="3182750" y="2172662"/>
            <a:ext cx="1328399" cy="25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61"/>
          <p:cNvSpPr txBox="1"/>
          <p:nvPr>
            <p:ph idx="4" type="title"/>
          </p:nvPr>
        </p:nvSpPr>
        <p:spPr>
          <a:xfrm>
            <a:off x="283850" y="285900"/>
            <a:ext cx="5674200" cy="9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What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Engineering?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2838"/>
            <a:ext cx="8839204" cy="253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"/>
          <p:cNvSpPr txBox="1"/>
          <p:nvPr>
            <p:ph idx="4" type="title"/>
          </p:nvPr>
        </p:nvSpPr>
        <p:spPr>
          <a:xfrm>
            <a:off x="283850" y="285900"/>
            <a:ext cx="78663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Lifecycle</a:t>
            </a:r>
            <a:endParaRPr/>
          </a:p>
        </p:txBody>
      </p:sp>
      <p:pic>
        <p:nvPicPr>
          <p:cNvPr id="443" name="Google Shape;44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50" y="966450"/>
            <a:ext cx="7125608" cy="37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idx="4" type="title"/>
          </p:nvPr>
        </p:nvSpPr>
        <p:spPr>
          <a:xfrm>
            <a:off x="283850" y="285900"/>
            <a:ext cx="78663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Lifecycle</a:t>
            </a:r>
            <a:endParaRPr/>
          </a:p>
        </p:txBody>
      </p:sp>
      <p:sp>
        <p:nvSpPr>
          <p:cNvPr id="449" name="Google Shape;449;p64"/>
          <p:cNvSpPr txBox="1"/>
          <p:nvPr>
            <p:ph idx="4294967295" type="subTitle"/>
          </p:nvPr>
        </p:nvSpPr>
        <p:spPr>
          <a:xfrm>
            <a:off x="231763" y="1440575"/>
            <a:ext cx="20508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1: Generation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2: </a:t>
            </a:r>
            <a:r>
              <a:rPr lang="en">
                <a:solidFill>
                  <a:schemeClr val="accent1"/>
                </a:solidFill>
              </a:rPr>
              <a:t>Ingestion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0" name="Google Shape;450;p64"/>
          <p:cNvSpPr txBox="1"/>
          <p:nvPr>
            <p:ph idx="4294967295" type="subTitle"/>
          </p:nvPr>
        </p:nvSpPr>
        <p:spPr>
          <a:xfrm>
            <a:off x="2404438" y="1440575"/>
            <a:ext cx="20508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3: Storage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1" name="Google Shape;451;p64"/>
          <p:cNvSpPr txBox="1"/>
          <p:nvPr>
            <p:ph idx="4294967295" type="subTitle"/>
          </p:nvPr>
        </p:nvSpPr>
        <p:spPr>
          <a:xfrm>
            <a:off x="4577126" y="1440575"/>
            <a:ext cx="21726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4: Transformation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2" name="Google Shape;452;p64"/>
          <p:cNvSpPr txBox="1"/>
          <p:nvPr>
            <p:ph idx="4294967295" type="subTitle"/>
          </p:nvPr>
        </p:nvSpPr>
        <p:spPr>
          <a:xfrm>
            <a:off x="6749788" y="1440575"/>
            <a:ext cx="20508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5: Serving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453" name="Google Shape;453;p64"/>
          <p:cNvCxnSpPr/>
          <p:nvPr/>
        </p:nvCxnSpPr>
        <p:spPr>
          <a:xfrm>
            <a:off x="231577" y="2151900"/>
            <a:ext cx="8575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64"/>
          <p:cNvSpPr/>
          <p:nvPr/>
        </p:nvSpPr>
        <p:spPr>
          <a:xfrm>
            <a:off x="2430707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5" name="Google Shape;455;p64"/>
          <p:cNvSpPr/>
          <p:nvPr/>
        </p:nvSpPr>
        <p:spPr>
          <a:xfrm>
            <a:off x="217057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6" name="Google Shape;456;p64"/>
          <p:cNvSpPr/>
          <p:nvPr/>
        </p:nvSpPr>
        <p:spPr>
          <a:xfrm>
            <a:off x="4629845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7" name="Google Shape;457;p64"/>
          <p:cNvSpPr/>
          <p:nvPr/>
        </p:nvSpPr>
        <p:spPr>
          <a:xfrm>
            <a:off x="6825213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8" name="Google Shape;458;p64"/>
          <p:cNvSpPr/>
          <p:nvPr/>
        </p:nvSpPr>
        <p:spPr>
          <a:xfrm>
            <a:off x="8735045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9" name="Google Shape;459;p64"/>
          <p:cNvSpPr txBox="1"/>
          <p:nvPr/>
        </p:nvSpPr>
        <p:spPr>
          <a:xfrm>
            <a:off x="236363" y="2409525"/>
            <a:ext cx="20508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2372" lvl="0" marL="23774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→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is created at source (apps, sensors, logs).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2372" lvl="0" marL="23774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→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Bringing data in (batch/stream).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0" name="Google Shape;460;p64"/>
          <p:cNvSpPr txBox="1"/>
          <p:nvPr/>
        </p:nvSpPr>
        <p:spPr>
          <a:xfrm>
            <a:off x="2404438" y="2409525"/>
            <a:ext cx="2050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2372" lvl="0" marL="23774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→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Persisting data efficiently.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1" name="Google Shape;461;p64"/>
          <p:cNvSpPr txBox="1"/>
          <p:nvPr/>
        </p:nvSpPr>
        <p:spPr>
          <a:xfrm>
            <a:off x="4577113" y="2409525"/>
            <a:ext cx="2050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2372" lvl="0" marL="23774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→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Cleaning, structuring, enriching data.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2" name="Google Shape;462;p64"/>
          <p:cNvSpPr txBox="1"/>
          <p:nvPr/>
        </p:nvSpPr>
        <p:spPr>
          <a:xfrm>
            <a:off x="6749788" y="2409525"/>
            <a:ext cx="2050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2372" lvl="0" marL="23774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→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Delivering the final form to users, APIs, dashboards.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64"/>
          <p:cNvSpPr txBox="1"/>
          <p:nvPr/>
        </p:nvSpPr>
        <p:spPr>
          <a:xfrm>
            <a:off x="283862" y="3482850"/>
            <a:ext cx="812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real-world example: A mobile app like Uber creates data (Generation), collects it using Kafka (Ingestion), stores it in S3 (Storage), transforms it using Spark (Transformation), and delivers it to dashboards (Serving).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>
            <p:ph idx="4" type="title"/>
          </p:nvPr>
        </p:nvSpPr>
        <p:spPr>
          <a:xfrm>
            <a:off x="283850" y="285900"/>
            <a:ext cx="78663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&amp; 2 - </a:t>
            </a:r>
            <a:r>
              <a:rPr lang="en"/>
              <a:t>Generation &amp; Ingestion</a:t>
            </a:r>
            <a:endParaRPr/>
          </a:p>
        </p:txBody>
      </p:sp>
      <p:sp>
        <p:nvSpPr>
          <p:cNvPr id="469" name="Google Shape;469;p65"/>
          <p:cNvSpPr txBox="1"/>
          <p:nvPr>
            <p:ph idx="4294967295" type="subTitle"/>
          </p:nvPr>
        </p:nvSpPr>
        <p:spPr>
          <a:xfrm>
            <a:off x="231763" y="1440575"/>
            <a:ext cx="20508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1: Generation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2: Ingestion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470" name="Google Shape;470;p65"/>
          <p:cNvCxnSpPr/>
          <p:nvPr/>
        </p:nvCxnSpPr>
        <p:spPr>
          <a:xfrm>
            <a:off x="231577" y="2151900"/>
            <a:ext cx="8575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65"/>
          <p:cNvSpPr/>
          <p:nvPr/>
        </p:nvSpPr>
        <p:spPr>
          <a:xfrm>
            <a:off x="2430707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2" name="Google Shape;472;p65"/>
          <p:cNvSpPr/>
          <p:nvPr/>
        </p:nvSpPr>
        <p:spPr>
          <a:xfrm>
            <a:off x="217057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3" name="Google Shape;473;p65"/>
          <p:cNvSpPr/>
          <p:nvPr/>
        </p:nvSpPr>
        <p:spPr>
          <a:xfrm>
            <a:off x="4629845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4" name="Google Shape;474;p65"/>
          <p:cNvSpPr/>
          <p:nvPr/>
        </p:nvSpPr>
        <p:spPr>
          <a:xfrm>
            <a:off x="6825213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5" name="Google Shape;475;p65"/>
          <p:cNvSpPr/>
          <p:nvPr/>
        </p:nvSpPr>
        <p:spPr>
          <a:xfrm>
            <a:off x="8735045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65"/>
          <p:cNvSpPr txBox="1"/>
          <p:nvPr/>
        </p:nvSpPr>
        <p:spPr>
          <a:xfrm>
            <a:off x="236363" y="2409525"/>
            <a:ext cx="20508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2372" lvl="0" marL="23774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→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is created at source (apps, sensors, logs).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2372" lvl="0" marL="23774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→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Bringing data in (batch/stream).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7" name="Google Shape;477;p65"/>
          <p:cNvSpPr txBox="1"/>
          <p:nvPr/>
        </p:nvSpPr>
        <p:spPr>
          <a:xfrm>
            <a:off x="3774287" y="2409525"/>
            <a:ext cx="8122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Technologies: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Kafka: Event streaming. Used for real-time logs, e.g., Uber's ride data.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NiFi: Visual ETL, great for legacy ingestion.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AWS Kinesis: Managed streaming on AWS. Used by Netflix.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8" name="Google Shape;478;p65"/>
          <p:cNvSpPr txBox="1"/>
          <p:nvPr/>
        </p:nvSpPr>
        <p:spPr>
          <a:xfrm>
            <a:off x="217062" y="3601975"/>
            <a:ext cx="81225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Examples: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IoT sensor data streaming in real-time (Kafka).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Daily batch export of transaction logs (Airflow + S3).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Analogy: Streaming is like live TV; batch is like recording a show and watching later.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6"/>
          <p:cNvSpPr txBox="1"/>
          <p:nvPr>
            <p:ph idx="4" type="title"/>
          </p:nvPr>
        </p:nvSpPr>
        <p:spPr>
          <a:xfrm>
            <a:off x="283850" y="285900"/>
            <a:ext cx="78663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Lifecycle</a:t>
            </a:r>
            <a:endParaRPr/>
          </a:p>
        </p:txBody>
      </p:sp>
      <p:sp>
        <p:nvSpPr>
          <p:cNvPr id="484" name="Google Shape;484;p66"/>
          <p:cNvSpPr txBox="1"/>
          <p:nvPr>
            <p:ph idx="4294967295" type="subTitle"/>
          </p:nvPr>
        </p:nvSpPr>
        <p:spPr>
          <a:xfrm>
            <a:off x="231763" y="1440575"/>
            <a:ext cx="20508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1: Generation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2: Ingestion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5" name="Google Shape;485;p66"/>
          <p:cNvSpPr txBox="1"/>
          <p:nvPr>
            <p:ph idx="4294967295" type="subTitle"/>
          </p:nvPr>
        </p:nvSpPr>
        <p:spPr>
          <a:xfrm>
            <a:off x="2404453" y="1555575"/>
            <a:ext cx="25431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3: Storage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486" name="Google Shape;486;p66"/>
          <p:cNvCxnSpPr/>
          <p:nvPr/>
        </p:nvCxnSpPr>
        <p:spPr>
          <a:xfrm>
            <a:off x="231577" y="2151900"/>
            <a:ext cx="8575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66"/>
          <p:cNvSpPr/>
          <p:nvPr/>
        </p:nvSpPr>
        <p:spPr>
          <a:xfrm>
            <a:off x="2430707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8" name="Google Shape;488;p66"/>
          <p:cNvSpPr/>
          <p:nvPr/>
        </p:nvSpPr>
        <p:spPr>
          <a:xfrm>
            <a:off x="217057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9" name="Google Shape;489;p66"/>
          <p:cNvSpPr/>
          <p:nvPr/>
        </p:nvSpPr>
        <p:spPr>
          <a:xfrm>
            <a:off x="4629845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0" name="Google Shape;490;p66"/>
          <p:cNvSpPr/>
          <p:nvPr/>
        </p:nvSpPr>
        <p:spPr>
          <a:xfrm>
            <a:off x="6825213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1" name="Google Shape;491;p66"/>
          <p:cNvSpPr/>
          <p:nvPr/>
        </p:nvSpPr>
        <p:spPr>
          <a:xfrm>
            <a:off x="8735045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2" name="Google Shape;492;p66"/>
          <p:cNvSpPr txBox="1"/>
          <p:nvPr/>
        </p:nvSpPr>
        <p:spPr>
          <a:xfrm>
            <a:off x="2404438" y="2395550"/>
            <a:ext cx="2050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2372" lvl="0" marL="23774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→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Persisting data efficiently.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3" name="Google Shape;493;p66"/>
          <p:cNvSpPr txBox="1"/>
          <p:nvPr/>
        </p:nvSpPr>
        <p:spPr>
          <a:xfrm>
            <a:off x="4512087" y="2360925"/>
            <a:ext cx="8122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Storage Technologies: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➔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S3 / GCS / Azure Blob: Cheap, durable object storage.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➔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Snowflake: Cloud-native warehouse with elastic compute.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➔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Delta Lake: Adds reliability to raw data lakes.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Transformation Tools: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Apache Spark: Scalable batch + stream processing.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4" name="Google Shape;494;p66"/>
          <p:cNvSpPr txBox="1"/>
          <p:nvPr/>
        </p:nvSpPr>
        <p:spPr>
          <a:xfrm>
            <a:off x="283862" y="3436775"/>
            <a:ext cx="81225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Examples: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➔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Store raw JSON files from app logs in S3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➔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Use dbt to build dimensional models → Query in Snowflake.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Note: Emphasize schema evolution and tracking data lineage.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5" name="Google Shape;495;p66"/>
          <p:cNvSpPr txBox="1"/>
          <p:nvPr>
            <p:ph idx="4294967295" type="subTitle"/>
          </p:nvPr>
        </p:nvSpPr>
        <p:spPr>
          <a:xfrm>
            <a:off x="4629753" y="1555575"/>
            <a:ext cx="25431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Step 4: Transformation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7"/>
          <p:cNvSpPr txBox="1"/>
          <p:nvPr>
            <p:ph idx="4" type="title"/>
          </p:nvPr>
        </p:nvSpPr>
        <p:spPr>
          <a:xfrm>
            <a:off x="283850" y="285900"/>
            <a:ext cx="78663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Lifecycle</a:t>
            </a:r>
            <a:endParaRPr/>
          </a:p>
        </p:txBody>
      </p:sp>
      <p:sp>
        <p:nvSpPr>
          <p:cNvPr id="501" name="Google Shape;501;p67"/>
          <p:cNvSpPr txBox="1"/>
          <p:nvPr>
            <p:ph idx="4294967295" type="subTitle"/>
          </p:nvPr>
        </p:nvSpPr>
        <p:spPr>
          <a:xfrm>
            <a:off x="231763" y="1440575"/>
            <a:ext cx="20508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1: Generation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2: Ingestion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2" name="Google Shape;502;p67"/>
          <p:cNvSpPr txBox="1"/>
          <p:nvPr>
            <p:ph idx="4294967295" type="subTitle"/>
          </p:nvPr>
        </p:nvSpPr>
        <p:spPr>
          <a:xfrm>
            <a:off x="2404453" y="1555575"/>
            <a:ext cx="25431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3: Storage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503" name="Google Shape;503;p67"/>
          <p:cNvCxnSpPr/>
          <p:nvPr/>
        </p:nvCxnSpPr>
        <p:spPr>
          <a:xfrm>
            <a:off x="231577" y="2151900"/>
            <a:ext cx="8575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67"/>
          <p:cNvSpPr/>
          <p:nvPr/>
        </p:nvSpPr>
        <p:spPr>
          <a:xfrm>
            <a:off x="2430707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5" name="Google Shape;505;p67"/>
          <p:cNvSpPr/>
          <p:nvPr/>
        </p:nvSpPr>
        <p:spPr>
          <a:xfrm>
            <a:off x="217057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6" name="Google Shape;506;p67"/>
          <p:cNvSpPr/>
          <p:nvPr/>
        </p:nvSpPr>
        <p:spPr>
          <a:xfrm>
            <a:off x="4629845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7" name="Google Shape;507;p67"/>
          <p:cNvSpPr/>
          <p:nvPr/>
        </p:nvSpPr>
        <p:spPr>
          <a:xfrm>
            <a:off x="6825213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8" name="Google Shape;508;p67"/>
          <p:cNvSpPr/>
          <p:nvPr/>
        </p:nvSpPr>
        <p:spPr>
          <a:xfrm>
            <a:off x="8735045" y="2115950"/>
            <a:ext cx="72000" cy="72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9" name="Google Shape;509;p67"/>
          <p:cNvSpPr txBox="1"/>
          <p:nvPr/>
        </p:nvSpPr>
        <p:spPr>
          <a:xfrm>
            <a:off x="4512087" y="2822775"/>
            <a:ext cx="8122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0" name="Google Shape;510;p67"/>
          <p:cNvSpPr txBox="1"/>
          <p:nvPr/>
        </p:nvSpPr>
        <p:spPr>
          <a:xfrm>
            <a:off x="283862" y="2785975"/>
            <a:ext cx="8122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Serving Methods: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➔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Dashboards (Tableau, Looker)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➔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APIs (Flask, FastAPI)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➔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Direct SQL Access (via Redshift, BigQuery)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1" name="Google Shape;511;p67"/>
          <p:cNvSpPr txBox="1"/>
          <p:nvPr>
            <p:ph idx="4294967295" type="subTitle"/>
          </p:nvPr>
        </p:nvSpPr>
        <p:spPr>
          <a:xfrm>
            <a:off x="6756238" y="1555575"/>
            <a:ext cx="20508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5: Serving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12" name="Google Shape;512;p67"/>
          <p:cNvSpPr txBox="1"/>
          <p:nvPr>
            <p:ph idx="4294967295" type="subTitle"/>
          </p:nvPr>
        </p:nvSpPr>
        <p:spPr>
          <a:xfrm>
            <a:off x="4629753" y="1555575"/>
            <a:ext cx="25431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Step 4: Transformation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13" name="Google Shape;513;p67"/>
          <p:cNvSpPr txBox="1"/>
          <p:nvPr/>
        </p:nvSpPr>
        <p:spPr>
          <a:xfrm>
            <a:off x="283862" y="2418163"/>
            <a:ext cx="81225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Serving is where value is realized. It’s how we make data usable for business.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4" name="Google Shape;514;p67"/>
          <p:cNvSpPr txBox="1"/>
          <p:nvPr/>
        </p:nvSpPr>
        <p:spPr>
          <a:xfrm>
            <a:off x="3620337" y="2785975"/>
            <a:ext cx="8122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Undercurrents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Orchestration: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Apache Airflow to schedule workflows.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Security: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 roles, encryption, audit trails.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DataOps: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Version control, CI/CD for data pipelines.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Analogy: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Serving is plating the meal. Orchestration is the head chef making sure all dishes come out together.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