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771f3adcc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771f3adc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771f3adcc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771f3adcc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771f3adcc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771f3adcc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771f3adcc_1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771f3adcc_1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771f3adcc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771f3adcc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Twitter has been the most important part of digital communication these days. It has been the channel of communication across the world for daily news starting from television gossips to case-of-emergency news. But due to large amounts of data flooding into the twitter base every minute, sometimes, a highly important piece of news such as a disaster occurrence can be submerged amidst not at all important tweets. Due to this, it may take days or even weeks before the disaster news reaches to people, meanwhile, a huge irrevocable loss can happen already.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771f3adcc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771f3adcc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This project aims to highlight the disaster emergency news so that users can be constantly notified on the emergency issues out of millions of other tweets.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771f3adc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771f3adc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771f3adcc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771f3adcc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We take the challenge to build a machine learning model that classifies between tweets about real disasters and the rest. The key challenge is to distinguish metaphorical usage of tragedy vocabulary and the real intended usage of disaster terms. For example, a user tweets ‘Thoughts are a storm, unexpected’. This is clearly a metaphorical statement. Even though it is obvious for humans to interpret that this tweet is not about a real disaster, but it is less clear to a machine.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771f3adc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771f3adc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771f3adcc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771f3adcc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“Recurrent neural networks (RNNs) are naturally suitable for speech recognition because of their ability of utilizing dynamically changing temporal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Gradients are values used to update neural network weights, which will shrink during back-propagation. When the gradient becomes too small, it doesn't contribute to the learning process.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771f3adcc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771f3adcc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771f3adcc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771f3adcc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
              <a:t>·</a:t>
            </a:r>
            <a:r>
              <a:rPr lang="en" sz="700">
                <a:latin typeface="Times New Roman"/>
                <a:ea typeface="Times New Roman"/>
                <a:cs typeface="Times New Roman"/>
                <a:sym typeface="Times New Roman"/>
              </a:rPr>
              <a:t>   	</a:t>
            </a:r>
            <a:r>
              <a:rPr lang="en"/>
              <a:t>Forget gate: used to decide what detail can be discarded from the block</a:t>
            </a:r>
            <a:endParaRPr/>
          </a:p>
          <a:p>
            <a:pPr indent="0" lvl="0" marL="457200" rtl="0" algn="just">
              <a:lnSpc>
                <a:spcPct val="115000"/>
              </a:lnSpc>
              <a:spcBef>
                <a:spcPts val="0"/>
              </a:spcBef>
              <a:spcAft>
                <a:spcPts val="0"/>
              </a:spcAft>
              <a:buNone/>
            </a:pPr>
            <a:r>
              <a:rPr lang="en"/>
              <a:t>·</a:t>
            </a:r>
            <a:r>
              <a:rPr lang="en" sz="700">
                <a:latin typeface="Times New Roman"/>
                <a:ea typeface="Times New Roman"/>
                <a:cs typeface="Times New Roman"/>
                <a:sym typeface="Times New Roman"/>
              </a:rPr>
              <a:t>   	</a:t>
            </a:r>
            <a:r>
              <a:rPr lang="en"/>
              <a:t>Input gate: used to decide which input should be used to modify the memory</a:t>
            </a:r>
            <a:endParaRPr/>
          </a:p>
          <a:p>
            <a:pPr indent="0" lvl="0" marL="457200" rtl="0" algn="just">
              <a:lnSpc>
                <a:spcPct val="115000"/>
              </a:lnSpc>
              <a:spcBef>
                <a:spcPts val="0"/>
              </a:spcBef>
              <a:spcAft>
                <a:spcPts val="0"/>
              </a:spcAft>
              <a:buNone/>
            </a:pPr>
            <a:r>
              <a:rPr lang="en"/>
              <a:t>·</a:t>
            </a:r>
            <a:r>
              <a:rPr lang="en" sz="700">
                <a:latin typeface="Times New Roman"/>
                <a:ea typeface="Times New Roman"/>
                <a:cs typeface="Times New Roman"/>
                <a:sym typeface="Times New Roman"/>
              </a:rPr>
              <a:t>   	</a:t>
            </a:r>
            <a:r>
              <a:rPr lang="en"/>
              <a:t>Output gate: used to calculate the cell state</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hyperlink" Target="https://www.kaggle.com/c/nlp-getting-started/leaderboard#scor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nvSpPr>
        <p:spPr>
          <a:xfrm>
            <a:off x="2510125" y="1658475"/>
            <a:ext cx="3563400" cy="20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Open Sans"/>
              <a:ea typeface="Open Sans"/>
              <a:cs typeface="Open Sans"/>
              <a:sym typeface="Open Sans"/>
            </a:endParaRPr>
          </a:p>
        </p:txBody>
      </p:sp>
      <p:sp>
        <p:nvSpPr>
          <p:cNvPr id="68" name="Google Shape;68;p13"/>
          <p:cNvSpPr txBox="1"/>
          <p:nvPr>
            <p:ph type="ctrTitle"/>
          </p:nvPr>
        </p:nvSpPr>
        <p:spPr>
          <a:xfrm>
            <a:off x="311700" y="549100"/>
            <a:ext cx="8428800" cy="150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Disaster Tweets </a:t>
            </a:r>
            <a:r>
              <a:rPr lang="en"/>
              <a:t>Classification</a:t>
            </a:r>
            <a:endParaRPr/>
          </a:p>
        </p:txBody>
      </p:sp>
      <p:sp>
        <p:nvSpPr>
          <p:cNvPr id="69" name="Google Shape;69;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00"/>
                </a:solidFill>
              </a:rPr>
              <a:t>Group #2</a:t>
            </a:r>
            <a:endParaRPr>
              <a:solidFill>
                <a:srgbClr val="FFFF00"/>
              </a:solidFill>
            </a:endParaRPr>
          </a:p>
        </p:txBody>
      </p:sp>
      <p:sp>
        <p:nvSpPr>
          <p:cNvPr id="70" name="Google Shape;70;p13"/>
          <p:cNvSpPr txBox="1"/>
          <p:nvPr>
            <p:ph idx="1" type="subTitle"/>
          </p:nvPr>
        </p:nvSpPr>
        <p:spPr>
          <a:xfrm>
            <a:off x="4879575" y="3434600"/>
            <a:ext cx="4062600" cy="16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rPr>
              <a:t>Manasa Hari (013855075)</a:t>
            </a:r>
            <a:endParaRPr>
              <a:solidFill>
                <a:srgbClr val="FFFF00"/>
              </a:solidFill>
            </a:endParaRPr>
          </a:p>
          <a:p>
            <a:pPr indent="0" lvl="0" marL="0" rtl="0" algn="l">
              <a:spcBef>
                <a:spcPts val="0"/>
              </a:spcBef>
              <a:spcAft>
                <a:spcPts val="0"/>
              </a:spcAft>
              <a:buNone/>
            </a:pPr>
            <a:r>
              <a:rPr lang="en">
                <a:solidFill>
                  <a:srgbClr val="FFFF00"/>
                </a:solidFill>
              </a:rPr>
              <a:t>Feiyu Cai (008879234)</a:t>
            </a:r>
            <a:endParaRPr>
              <a:solidFill>
                <a:srgbClr val="FFFF00"/>
              </a:solidFill>
            </a:endParaRPr>
          </a:p>
          <a:p>
            <a:pPr indent="0" lvl="0" marL="0" rtl="0" algn="l">
              <a:spcBef>
                <a:spcPts val="0"/>
              </a:spcBef>
              <a:spcAft>
                <a:spcPts val="0"/>
              </a:spcAft>
              <a:buNone/>
            </a:pPr>
            <a:r>
              <a:rPr lang="en">
                <a:solidFill>
                  <a:srgbClr val="FFFF00"/>
                </a:solidFill>
              </a:rPr>
              <a:t>Tushar Sharma (009803885)</a:t>
            </a:r>
            <a:endParaRPr>
              <a:solidFill>
                <a:srgbClr val="FFFF00"/>
              </a:solidFill>
            </a:endParaRPr>
          </a:p>
          <a:p>
            <a:pPr indent="0" lvl="0" marL="0" rtl="0" algn="l">
              <a:spcBef>
                <a:spcPts val="0"/>
              </a:spcBef>
              <a:spcAft>
                <a:spcPts val="0"/>
              </a:spcAft>
              <a:buNone/>
            </a:pPr>
            <a:r>
              <a:rPr lang="en">
                <a:solidFill>
                  <a:srgbClr val="FFFF00"/>
                </a:solidFill>
              </a:rPr>
              <a:t>Amit Kamboj (013827489)</a:t>
            </a:r>
            <a:endParaRPr>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 in Python notebook</a:t>
            </a:r>
            <a:endParaRPr/>
          </a:p>
        </p:txBody>
      </p:sp>
      <p:sp>
        <p:nvSpPr>
          <p:cNvPr id="124" name="Google Shape;124;p22"/>
          <p:cNvSpPr txBox="1"/>
          <p:nvPr/>
        </p:nvSpPr>
        <p:spPr>
          <a:xfrm>
            <a:off x="547025" y="1623225"/>
            <a:ext cx="7829100" cy="25887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700">
                <a:latin typeface="Roboto"/>
                <a:ea typeface="Roboto"/>
                <a:cs typeface="Roboto"/>
                <a:sym typeface="Roboto"/>
              </a:rPr>
              <a:t>In the attached python notebook, we covered:</a:t>
            </a:r>
            <a:endParaRPr sz="1700">
              <a:latin typeface="Roboto"/>
              <a:ea typeface="Roboto"/>
              <a:cs typeface="Roboto"/>
              <a:sym typeface="Roboto"/>
            </a:endParaRPr>
          </a:p>
          <a:p>
            <a:pPr indent="-336550" lvl="0" marL="457200" rtl="0" algn="l">
              <a:lnSpc>
                <a:spcPct val="200000"/>
              </a:lnSpc>
              <a:spcBef>
                <a:spcPts val="0"/>
              </a:spcBef>
              <a:spcAft>
                <a:spcPts val="0"/>
              </a:spcAft>
              <a:buSzPts val="1700"/>
              <a:buFont typeface="Roboto"/>
              <a:buChar char="●"/>
            </a:pPr>
            <a:r>
              <a:rPr lang="en" sz="1700">
                <a:latin typeface="Roboto"/>
                <a:ea typeface="Roboto"/>
                <a:cs typeface="Roboto"/>
                <a:sym typeface="Roboto"/>
              </a:rPr>
              <a:t>Step by step process of this project</a:t>
            </a:r>
            <a:endParaRPr sz="1700">
              <a:latin typeface="Roboto"/>
              <a:ea typeface="Roboto"/>
              <a:cs typeface="Roboto"/>
              <a:sym typeface="Roboto"/>
            </a:endParaRPr>
          </a:p>
          <a:p>
            <a:pPr indent="-336550" lvl="0" marL="457200" rtl="0" algn="l">
              <a:lnSpc>
                <a:spcPct val="200000"/>
              </a:lnSpc>
              <a:spcBef>
                <a:spcPts val="0"/>
              </a:spcBef>
              <a:spcAft>
                <a:spcPts val="0"/>
              </a:spcAft>
              <a:buSzPts val="1700"/>
              <a:buFont typeface="Roboto"/>
              <a:buChar char="●"/>
            </a:pPr>
            <a:r>
              <a:rPr lang="en" sz="1700">
                <a:latin typeface="Roboto"/>
                <a:ea typeface="Roboto"/>
                <a:cs typeface="Roboto"/>
                <a:sym typeface="Roboto"/>
              </a:rPr>
              <a:t>Code (right from data pre-processing till predictions in Kaggle)</a:t>
            </a:r>
            <a:endParaRPr sz="1700">
              <a:latin typeface="Roboto"/>
              <a:ea typeface="Roboto"/>
              <a:cs typeface="Roboto"/>
              <a:sym typeface="Roboto"/>
            </a:endParaRPr>
          </a:p>
          <a:p>
            <a:pPr indent="-336550" lvl="0" marL="457200" rtl="0" algn="l">
              <a:lnSpc>
                <a:spcPct val="200000"/>
              </a:lnSpc>
              <a:spcBef>
                <a:spcPts val="0"/>
              </a:spcBef>
              <a:spcAft>
                <a:spcPts val="0"/>
              </a:spcAft>
              <a:buSzPts val="1700"/>
              <a:buFont typeface="Roboto"/>
              <a:buChar char="●"/>
            </a:pPr>
            <a:r>
              <a:rPr lang="en" sz="1700">
                <a:latin typeface="Roboto"/>
                <a:ea typeface="Roboto"/>
                <a:cs typeface="Roboto"/>
                <a:sym typeface="Roboto"/>
              </a:rPr>
              <a:t>Process of choosing optimal parameters for the LSTM model</a:t>
            </a:r>
            <a:endParaRPr sz="1700">
              <a:latin typeface="Roboto"/>
              <a:ea typeface="Roboto"/>
              <a:cs typeface="Roboto"/>
              <a:sym typeface="Roboto"/>
            </a:endParaRPr>
          </a:p>
          <a:p>
            <a:pPr indent="-336550" lvl="0" marL="457200" rtl="0" algn="l">
              <a:lnSpc>
                <a:spcPct val="200000"/>
              </a:lnSpc>
              <a:spcBef>
                <a:spcPts val="0"/>
              </a:spcBef>
              <a:spcAft>
                <a:spcPts val="0"/>
              </a:spcAft>
              <a:buSzPts val="1700"/>
              <a:buFont typeface="Roboto"/>
              <a:buChar char="●"/>
            </a:pPr>
            <a:r>
              <a:rPr lang="en" sz="1700">
                <a:latin typeface="Roboto"/>
                <a:ea typeface="Roboto"/>
                <a:cs typeface="Roboto"/>
                <a:sym typeface="Roboto"/>
              </a:rPr>
              <a:t>Performance analysis</a:t>
            </a:r>
            <a:endParaRPr sz="1700">
              <a:latin typeface="Roboto"/>
              <a:ea typeface="Roboto"/>
              <a:cs typeface="Roboto"/>
              <a:sym typeface="Roboto"/>
            </a:endParaRPr>
          </a:p>
          <a:p>
            <a:pPr indent="-336550" lvl="0" marL="457200" rtl="0" algn="l">
              <a:lnSpc>
                <a:spcPct val="200000"/>
              </a:lnSpc>
              <a:spcBef>
                <a:spcPts val="0"/>
              </a:spcBef>
              <a:spcAft>
                <a:spcPts val="0"/>
              </a:spcAft>
              <a:buSzPts val="1700"/>
              <a:buFont typeface="Roboto"/>
              <a:buChar char="●"/>
            </a:pPr>
            <a:r>
              <a:rPr lang="en" sz="1700">
                <a:latin typeface="Roboto"/>
                <a:ea typeface="Roboto"/>
                <a:cs typeface="Roboto"/>
                <a:sym typeface="Roboto"/>
              </a:rPr>
              <a:t>Visualization of the performance and comparison</a:t>
            </a:r>
            <a:endParaRPr sz="1700">
              <a:latin typeface="Roboto"/>
              <a:ea typeface="Roboto"/>
              <a:cs typeface="Roboto"/>
              <a:sym typeface="Roboto"/>
            </a:endParaRPr>
          </a:p>
          <a:p>
            <a:pPr indent="-336550" lvl="0" marL="457200" rtl="0" algn="l">
              <a:lnSpc>
                <a:spcPct val="200000"/>
              </a:lnSpc>
              <a:spcBef>
                <a:spcPts val="0"/>
              </a:spcBef>
              <a:spcAft>
                <a:spcPts val="0"/>
              </a:spcAft>
              <a:buSzPts val="1700"/>
              <a:buFont typeface="Roboto"/>
              <a:buChar char="●"/>
            </a:pPr>
            <a:r>
              <a:rPr lang="en" sz="1700">
                <a:latin typeface="Roboto"/>
                <a:ea typeface="Roboto"/>
                <a:cs typeface="Roboto"/>
                <a:sym typeface="Roboto"/>
              </a:rPr>
              <a:t>Kaggle scores at each step</a:t>
            </a:r>
            <a:endParaRPr sz="17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30" name="Google Shape;130;p23"/>
          <p:cNvSpPr txBox="1"/>
          <p:nvPr/>
        </p:nvSpPr>
        <p:spPr>
          <a:xfrm>
            <a:off x="555900" y="1747575"/>
            <a:ext cx="7829100" cy="25887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Achieved 0.81492 accuracy in the ongoing Kaggle competition, by 4th submission itself.</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Standing at 671th position in the leaderboard out of a total of 2299 submissions.</a:t>
            </a:r>
            <a:endParaRPr sz="18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4"/>
          <p:cNvPicPr preferRelativeResize="0"/>
          <p:nvPr/>
        </p:nvPicPr>
        <p:blipFill>
          <a:blip r:embed="rId3">
            <a:alphaModFix/>
          </a:blip>
          <a:stretch>
            <a:fillRect/>
          </a:stretch>
        </p:blipFill>
        <p:spPr>
          <a:xfrm>
            <a:off x="196825" y="943025"/>
            <a:ext cx="8839201" cy="3405580"/>
          </a:xfrm>
          <a:prstGeom prst="rect">
            <a:avLst/>
          </a:prstGeom>
          <a:noFill/>
          <a:ln>
            <a:noFill/>
          </a:ln>
        </p:spPr>
      </p:pic>
      <p:sp>
        <p:nvSpPr>
          <p:cNvPr id="136" name="Google Shape;136;p24"/>
          <p:cNvSpPr txBox="1"/>
          <p:nvPr/>
        </p:nvSpPr>
        <p:spPr>
          <a:xfrm>
            <a:off x="840925" y="4495025"/>
            <a:ext cx="7551000" cy="5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Kaggle link: </a:t>
            </a:r>
            <a:r>
              <a:rPr lang="en" u="sng">
                <a:solidFill>
                  <a:schemeClr val="hlink"/>
                </a:solidFill>
                <a:latin typeface="Roboto"/>
                <a:ea typeface="Roboto"/>
                <a:cs typeface="Roboto"/>
                <a:sym typeface="Roboto"/>
                <a:hlinkClick r:id="rId4"/>
              </a:rPr>
              <a:t>https://www.kaggle.com/c/nlp-getting-started/leaderboard#score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37" name="Google Shape;137;p24"/>
          <p:cNvSpPr txBox="1"/>
          <p:nvPr>
            <p:ph type="title"/>
          </p:nvPr>
        </p:nvSpPr>
        <p:spPr>
          <a:xfrm>
            <a:off x="196825" y="1753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Kaggle competition (ongoing)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6" name="Google Shape;76;p14"/>
          <p:cNvSpPr txBox="1"/>
          <p:nvPr>
            <p:ph idx="1" type="body"/>
          </p:nvPr>
        </p:nvSpPr>
        <p:spPr>
          <a:xfrm>
            <a:off x="460950" y="2302800"/>
            <a:ext cx="8222100" cy="19218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24292E"/>
              </a:buClr>
              <a:buSzPts val="1800"/>
              <a:buFont typeface="Arial"/>
              <a:buChar char="●"/>
            </a:pPr>
            <a:r>
              <a:rPr lang="en">
                <a:solidFill>
                  <a:srgbClr val="222222"/>
                </a:solidFill>
                <a:latin typeface="Arial"/>
                <a:ea typeface="Arial"/>
                <a:cs typeface="Arial"/>
                <a:sym typeface="Arial"/>
              </a:rPr>
              <a:t>500 million tweets</a:t>
            </a:r>
            <a:r>
              <a:rPr lang="en">
                <a:solidFill>
                  <a:srgbClr val="24292E"/>
                </a:solidFill>
                <a:latin typeface="Arial"/>
                <a:ea typeface="Arial"/>
                <a:cs typeface="Arial"/>
                <a:sym typeface="Arial"/>
              </a:rPr>
              <a:t> everyday</a:t>
            </a:r>
            <a:endParaRPr>
              <a:solidFill>
                <a:srgbClr val="24292E"/>
              </a:solidFill>
              <a:latin typeface="Arial"/>
              <a:ea typeface="Arial"/>
              <a:cs typeface="Arial"/>
              <a:sym typeface="Arial"/>
            </a:endParaRPr>
          </a:p>
          <a:p>
            <a:pPr indent="-342900" lvl="0" marL="457200" rtl="0" algn="l">
              <a:lnSpc>
                <a:spcPct val="200000"/>
              </a:lnSpc>
              <a:spcBef>
                <a:spcPts val="0"/>
              </a:spcBef>
              <a:spcAft>
                <a:spcPts val="0"/>
              </a:spcAft>
              <a:buClr>
                <a:srgbClr val="24292E"/>
              </a:buClr>
              <a:buSzPts val="1800"/>
              <a:buFont typeface="Arial"/>
              <a:buChar char="●"/>
            </a:pPr>
            <a:r>
              <a:rPr lang="en">
                <a:solidFill>
                  <a:srgbClr val="24292E"/>
                </a:solidFill>
                <a:latin typeface="Arial"/>
                <a:ea typeface="Arial"/>
                <a:cs typeface="Arial"/>
                <a:sym typeface="Arial"/>
              </a:rPr>
              <a:t>Disaster tweets often </a:t>
            </a:r>
            <a:r>
              <a:rPr lang="en">
                <a:solidFill>
                  <a:srgbClr val="24292E"/>
                </a:solidFill>
                <a:latin typeface="Arial"/>
                <a:ea typeface="Arial"/>
                <a:cs typeface="Arial"/>
                <a:sym typeface="Arial"/>
              </a:rPr>
              <a:t>get lost</a:t>
            </a:r>
            <a:r>
              <a:rPr lang="en">
                <a:solidFill>
                  <a:srgbClr val="24292E"/>
                </a:solidFill>
                <a:latin typeface="Arial"/>
                <a:ea typeface="Arial"/>
                <a:cs typeface="Arial"/>
                <a:sym typeface="Arial"/>
              </a:rPr>
              <a:t> in the flood of tweets</a:t>
            </a:r>
            <a:endParaRPr>
              <a:solidFill>
                <a:srgbClr val="24292E"/>
              </a:solidFill>
              <a:latin typeface="Arial"/>
              <a:ea typeface="Arial"/>
              <a:cs typeface="Arial"/>
              <a:sym typeface="Arial"/>
            </a:endParaRPr>
          </a:p>
          <a:p>
            <a:pPr indent="-342900" lvl="0" marL="457200" rtl="0" algn="l">
              <a:lnSpc>
                <a:spcPct val="200000"/>
              </a:lnSpc>
              <a:spcBef>
                <a:spcPts val="0"/>
              </a:spcBef>
              <a:spcAft>
                <a:spcPts val="0"/>
              </a:spcAft>
              <a:buClr>
                <a:srgbClr val="24292E"/>
              </a:buClr>
              <a:buSzPts val="1800"/>
              <a:buFont typeface="Arial"/>
              <a:buChar char="●"/>
            </a:pPr>
            <a:r>
              <a:rPr lang="en">
                <a:solidFill>
                  <a:srgbClr val="24292E"/>
                </a:solidFill>
                <a:latin typeface="Arial"/>
                <a:ea typeface="Arial"/>
                <a:cs typeface="Arial"/>
                <a:sym typeface="Arial"/>
              </a:rPr>
              <a:t>Irrevocable loss if disaster news didn’t reach out to people in the right time</a:t>
            </a:r>
            <a:endParaRPr>
              <a:solidFill>
                <a:srgbClr val="24292E"/>
              </a:solidFill>
              <a:latin typeface="Arial"/>
              <a:ea typeface="Arial"/>
              <a:cs typeface="Arial"/>
              <a:sym typeface="Arial"/>
            </a:endParaRPr>
          </a:p>
          <a:p>
            <a:pPr indent="0" lvl="0" marL="0" rtl="0" algn="l">
              <a:lnSpc>
                <a:spcPct val="150000"/>
              </a:lnSpc>
              <a:spcBef>
                <a:spcPts val="1600"/>
              </a:spcBef>
              <a:spcAft>
                <a:spcPts val="1600"/>
              </a:spcAft>
              <a:buNone/>
            </a:pPr>
            <a:r>
              <a:t/>
            </a:r>
            <a:endParaRPr sz="1400">
              <a:solidFill>
                <a:srgbClr val="24292E"/>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82" name="Google Shape;82;p15"/>
          <p:cNvSpPr txBox="1"/>
          <p:nvPr>
            <p:ph idx="1" type="body"/>
          </p:nvPr>
        </p:nvSpPr>
        <p:spPr>
          <a:xfrm>
            <a:off x="471900" y="2164375"/>
            <a:ext cx="8222100" cy="18249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182875">
            <a:noAutofit/>
          </a:bodyPr>
          <a:lstStyle/>
          <a:p>
            <a:pPr indent="-342900" lvl="0" marL="457200" rtl="0" algn="l">
              <a:lnSpc>
                <a:spcPct val="2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To classify the tweets into real disaster tweets or not</a:t>
            </a:r>
            <a:endParaRPr>
              <a:solidFill>
                <a:srgbClr val="000000"/>
              </a:solidFill>
              <a:latin typeface="Arial"/>
              <a:ea typeface="Arial"/>
              <a:cs typeface="Arial"/>
              <a:sym typeface="Arial"/>
            </a:endParaRPr>
          </a:p>
          <a:p>
            <a:pPr indent="-342900" lvl="0" marL="457200" rtl="0" algn="l">
              <a:lnSpc>
                <a:spcPct val="2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Highlight the disaster emergency news</a:t>
            </a:r>
            <a:endParaRPr>
              <a:solidFill>
                <a:srgbClr val="000000"/>
              </a:solidFill>
              <a:latin typeface="Arial"/>
              <a:ea typeface="Arial"/>
              <a:cs typeface="Arial"/>
              <a:sym typeface="Arial"/>
            </a:endParaRPr>
          </a:p>
          <a:p>
            <a:pPr indent="-342900" lvl="0" marL="457200" rtl="0" algn="l">
              <a:lnSpc>
                <a:spcPct val="2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Users are notified on the emergency issues out of millions of other tweets</a:t>
            </a:r>
            <a:endParaRPr>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88" name="Google Shape;88;p16"/>
          <p:cNvSpPr txBox="1"/>
          <p:nvPr>
            <p:ph idx="1" type="body"/>
          </p:nvPr>
        </p:nvSpPr>
        <p:spPr>
          <a:xfrm>
            <a:off x="460950" y="2120800"/>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arenR"/>
            </a:pPr>
            <a:r>
              <a:rPr lang="en">
                <a:solidFill>
                  <a:srgbClr val="000000"/>
                </a:solidFill>
              </a:rPr>
              <a:t>t</a:t>
            </a:r>
            <a:r>
              <a:rPr lang="en">
                <a:solidFill>
                  <a:srgbClr val="000000"/>
                </a:solidFill>
              </a:rPr>
              <a:t>rain.csv - 7613 samples</a:t>
            </a:r>
            <a:endParaRPr>
              <a:solidFill>
                <a:srgbClr val="000000"/>
              </a:solidFill>
            </a:endParaRPr>
          </a:p>
          <a:p>
            <a:pPr indent="-342900" lvl="0" marL="457200" rtl="0" algn="l">
              <a:spcBef>
                <a:spcPts val="0"/>
              </a:spcBef>
              <a:spcAft>
                <a:spcPts val="0"/>
              </a:spcAft>
              <a:buClr>
                <a:srgbClr val="000000"/>
              </a:buClr>
              <a:buSzPts val="1800"/>
              <a:buAutoNum type="arabicParenR"/>
            </a:pPr>
            <a:r>
              <a:rPr lang="en">
                <a:solidFill>
                  <a:srgbClr val="000000"/>
                </a:solidFill>
              </a:rPr>
              <a:t>test.csv - 3263 samples</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Columns:</a:t>
            </a:r>
            <a:endParaRPr>
              <a:solidFill>
                <a:srgbClr val="000000"/>
              </a:solidFill>
            </a:endParaRPr>
          </a:p>
          <a:p>
            <a:pPr indent="0" lvl="0" marL="457200" rtl="0" algn="l">
              <a:spcBef>
                <a:spcPts val="1600"/>
              </a:spcBef>
              <a:spcAft>
                <a:spcPts val="0"/>
              </a:spcAft>
              <a:buNone/>
            </a:pPr>
            <a:r>
              <a:rPr lang="en">
                <a:solidFill>
                  <a:srgbClr val="000000"/>
                </a:solidFill>
              </a:rPr>
              <a:t>id, text, location, keyword, target (train.csv only)</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Challenge</a:t>
            </a:r>
            <a:endParaRPr/>
          </a:p>
        </p:txBody>
      </p:sp>
      <p:sp>
        <p:nvSpPr>
          <p:cNvPr id="94" name="Google Shape;94;p17"/>
          <p:cNvSpPr txBox="1"/>
          <p:nvPr>
            <p:ph idx="1" type="body"/>
          </p:nvPr>
        </p:nvSpPr>
        <p:spPr>
          <a:xfrm>
            <a:off x="471900" y="1506425"/>
            <a:ext cx="8222100" cy="2710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solidFill>
                <a:srgbClr val="24292E"/>
              </a:solidFill>
              <a:latin typeface="Arial"/>
              <a:ea typeface="Arial"/>
              <a:cs typeface="Arial"/>
              <a:sym typeface="Arial"/>
            </a:endParaRPr>
          </a:p>
          <a:p>
            <a:pPr indent="-342900" lvl="0" marL="457200" rtl="0" algn="l">
              <a:lnSpc>
                <a:spcPct val="200000"/>
              </a:lnSpc>
              <a:spcBef>
                <a:spcPts val="1600"/>
              </a:spcBef>
              <a:spcAft>
                <a:spcPts val="0"/>
              </a:spcAft>
              <a:buClr>
                <a:srgbClr val="24292E"/>
              </a:buClr>
              <a:buSzPts val="1800"/>
              <a:buFont typeface="Arial"/>
              <a:buChar char="●"/>
            </a:pPr>
            <a:r>
              <a:rPr lang="en">
                <a:solidFill>
                  <a:srgbClr val="24292E"/>
                </a:solidFill>
                <a:latin typeface="Arial"/>
                <a:ea typeface="Arial"/>
                <a:cs typeface="Arial"/>
                <a:sym typeface="Arial"/>
              </a:rPr>
              <a:t>Build a machine learning model</a:t>
            </a:r>
            <a:endParaRPr>
              <a:solidFill>
                <a:srgbClr val="24292E"/>
              </a:solidFill>
              <a:latin typeface="Arial"/>
              <a:ea typeface="Arial"/>
              <a:cs typeface="Arial"/>
              <a:sym typeface="Arial"/>
            </a:endParaRPr>
          </a:p>
          <a:p>
            <a:pPr indent="-342900" lvl="0" marL="457200" rtl="0" algn="l">
              <a:lnSpc>
                <a:spcPct val="200000"/>
              </a:lnSpc>
              <a:spcBef>
                <a:spcPts val="0"/>
              </a:spcBef>
              <a:spcAft>
                <a:spcPts val="0"/>
              </a:spcAft>
              <a:buClr>
                <a:srgbClr val="24292E"/>
              </a:buClr>
              <a:buSzPts val="1800"/>
              <a:buFont typeface="Arial"/>
              <a:buChar char="●"/>
            </a:pPr>
            <a:r>
              <a:rPr lang="en">
                <a:solidFill>
                  <a:srgbClr val="24292E"/>
                </a:solidFill>
                <a:latin typeface="Arial"/>
                <a:ea typeface="Arial"/>
                <a:cs typeface="Arial"/>
                <a:sym typeface="Arial"/>
              </a:rPr>
              <a:t>Use NLP </a:t>
            </a:r>
            <a:endParaRPr>
              <a:solidFill>
                <a:srgbClr val="24292E"/>
              </a:solidFill>
              <a:latin typeface="Arial"/>
              <a:ea typeface="Arial"/>
              <a:cs typeface="Arial"/>
              <a:sym typeface="Arial"/>
            </a:endParaRPr>
          </a:p>
          <a:p>
            <a:pPr indent="-342900" lvl="0" marL="457200" rtl="0" algn="l">
              <a:lnSpc>
                <a:spcPct val="200000"/>
              </a:lnSpc>
              <a:spcBef>
                <a:spcPts val="0"/>
              </a:spcBef>
              <a:spcAft>
                <a:spcPts val="0"/>
              </a:spcAft>
              <a:buClr>
                <a:srgbClr val="24292E"/>
              </a:buClr>
              <a:buSzPts val="1800"/>
              <a:buFont typeface="Arial"/>
              <a:buChar char="●"/>
            </a:pPr>
            <a:r>
              <a:rPr lang="en">
                <a:solidFill>
                  <a:srgbClr val="24292E"/>
                </a:solidFill>
                <a:latin typeface="Arial"/>
                <a:ea typeface="Arial"/>
                <a:cs typeface="Arial"/>
                <a:sym typeface="Arial"/>
              </a:rPr>
              <a:t>Sentiment analysis</a:t>
            </a:r>
            <a:endParaRPr>
              <a:solidFill>
                <a:srgbClr val="24292E"/>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 Six steps</a:t>
            </a:r>
            <a:endParaRPr/>
          </a:p>
        </p:txBody>
      </p:sp>
      <p:sp>
        <p:nvSpPr>
          <p:cNvPr id="100" name="Google Shape;100;p18"/>
          <p:cNvSpPr txBox="1"/>
          <p:nvPr>
            <p:ph idx="1" type="body"/>
          </p:nvPr>
        </p:nvSpPr>
        <p:spPr>
          <a:xfrm>
            <a:off x="471900" y="186305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1)	Study the data</a:t>
            </a:r>
            <a:endParaRPr>
              <a:solidFill>
                <a:srgbClr val="000000"/>
              </a:solidFill>
            </a:endParaRPr>
          </a:p>
          <a:p>
            <a:pPr indent="0" lvl="0" marL="0" rtl="0" algn="l">
              <a:spcBef>
                <a:spcPts val="1600"/>
              </a:spcBef>
              <a:spcAft>
                <a:spcPts val="0"/>
              </a:spcAft>
              <a:buNone/>
            </a:pPr>
            <a:r>
              <a:rPr lang="en">
                <a:solidFill>
                  <a:srgbClr val="000000"/>
                </a:solidFill>
              </a:rPr>
              <a:t>2)	Data pre-processing &amp; data cleaning</a:t>
            </a:r>
            <a:endParaRPr>
              <a:solidFill>
                <a:srgbClr val="000000"/>
              </a:solidFill>
            </a:endParaRPr>
          </a:p>
          <a:p>
            <a:pPr indent="0" lvl="0" marL="0" rtl="0" algn="l">
              <a:spcBef>
                <a:spcPts val="1600"/>
              </a:spcBef>
              <a:spcAft>
                <a:spcPts val="0"/>
              </a:spcAft>
              <a:buNone/>
            </a:pPr>
            <a:r>
              <a:rPr lang="en">
                <a:solidFill>
                  <a:srgbClr val="000000"/>
                </a:solidFill>
              </a:rPr>
              <a:t>3)	Develop a model</a:t>
            </a:r>
            <a:endParaRPr>
              <a:solidFill>
                <a:srgbClr val="000000"/>
              </a:solidFill>
            </a:endParaRPr>
          </a:p>
          <a:p>
            <a:pPr indent="0" lvl="0" marL="0" rtl="0" algn="l">
              <a:spcBef>
                <a:spcPts val="1600"/>
              </a:spcBef>
              <a:spcAft>
                <a:spcPts val="0"/>
              </a:spcAft>
              <a:buNone/>
            </a:pPr>
            <a:r>
              <a:rPr lang="en">
                <a:solidFill>
                  <a:srgbClr val="000000"/>
                </a:solidFill>
              </a:rPr>
              <a:t>4)	Train the model</a:t>
            </a:r>
            <a:endParaRPr>
              <a:solidFill>
                <a:srgbClr val="000000"/>
              </a:solidFill>
            </a:endParaRPr>
          </a:p>
          <a:p>
            <a:pPr indent="0" lvl="0" marL="0" rtl="0" algn="l">
              <a:spcBef>
                <a:spcPts val="1600"/>
              </a:spcBef>
              <a:spcAft>
                <a:spcPts val="0"/>
              </a:spcAft>
              <a:buNone/>
            </a:pPr>
            <a:r>
              <a:rPr lang="en">
                <a:solidFill>
                  <a:srgbClr val="000000"/>
                </a:solidFill>
              </a:rPr>
              <a:t>5)	Test the model (make predictions)</a:t>
            </a:r>
            <a:endParaRPr>
              <a:solidFill>
                <a:srgbClr val="000000"/>
              </a:solidFill>
            </a:endParaRPr>
          </a:p>
          <a:p>
            <a:pPr indent="0" lvl="0" marL="0" rtl="0" algn="l">
              <a:spcBef>
                <a:spcPts val="1600"/>
              </a:spcBef>
              <a:spcAft>
                <a:spcPts val="0"/>
              </a:spcAft>
              <a:buNone/>
            </a:pPr>
            <a:r>
              <a:rPr lang="en">
                <a:solidFill>
                  <a:srgbClr val="000000"/>
                </a:solidFill>
              </a:rPr>
              <a:t>6)	We will fine-tune the model</a:t>
            </a:r>
            <a:endParaRPr>
              <a:solidFill>
                <a:srgbClr val="000000"/>
              </a:solidFill>
            </a:endParaRPr>
          </a:p>
          <a:p>
            <a:pPr indent="0" lvl="0" marL="0" rtl="0" algn="l">
              <a:spcBef>
                <a:spcPts val="1600"/>
              </a:spcBef>
              <a:spcAft>
                <a:spcPts val="1600"/>
              </a:spcAft>
              <a:buNone/>
            </a:pPr>
            <a:r>
              <a:t/>
            </a:r>
            <a:endParaRPr sz="1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60950" y="346450"/>
            <a:ext cx="8222100" cy="129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State-of-art</a:t>
            </a:r>
            <a:endParaRPr/>
          </a:p>
          <a:p>
            <a:pPr indent="0" lvl="0" marL="2286000" rtl="0" algn="l">
              <a:spcBef>
                <a:spcPts val="0"/>
              </a:spcBef>
              <a:spcAft>
                <a:spcPts val="0"/>
              </a:spcAft>
              <a:buNone/>
            </a:pPr>
            <a:r>
              <a:rPr lang="en" sz="2300"/>
              <a:t>W</a:t>
            </a:r>
            <a:r>
              <a:rPr lang="en" sz="2300"/>
              <a:t>hy </a:t>
            </a:r>
            <a:r>
              <a:rPr lang="en" sz="2300"/>
              <a:t>Recurrent Neural Network (RNN)?</a:t>
            </a:r>
            <a:endParaRPr sz="2300"/>
          </a:p>
        </p:txBody>
      </p:sp>
      <p:sp>
        <p:nvSpPr>
          <p:cNvPr id="106" name="Google Shape;106;p19"/>
          <p:cNvSpPr txBox="1"/>
          <p:nvPr/>
        </p:nvSpPr>
        <p:spPr>
          <a:xfrm>
            <a:off x="591425" y="2102925"/>
            <a:ext cx="7829100" cy="25887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Words are related in each other</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Internal memory</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Shortage:  Gradient vanishing </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Solution: Long Short-Term Memory (LSTM)</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1661050" y="2163600"/>
            <a:ext cx="5353100" cy="2003226"/>
          </a:xfrm>
          <a:prstGeom prst="rect">
            <a:avLst/>
          </a:prstGeom>
          <a:noFill/>
          <a:ln>
            <a:noFill/>
          </a:ln>
        </p:spPr>
      </p:pic>
      <p:sp>
        <p:nvSpPr>
          <p:cNvPr id="112" name="Google Shape;112;p20"/>
          <p:cNvSpPr txBox="1"/>
          <p:nvPr>
            <p:ph type="title"/>
          </p:nvPr>
        </p:nvSpPr>
        <p:spPr>
          <a:xfrm>
            <a:off x="460950" y="649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RNN - Diagrammatic representation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21"/>
          <p:cNvPicPr preferRelativeResize="0"/>
          <p:nvPr/>
        </p:nvPicPr>
        <p:blipFill>
          <a:blip r:embed="rId3">
            <a:alphaModFix/>
          </a:blip>
          <a:stretch>
            <a:fillRect/>
          </a:stretch>
        </p:blipFill>
        <p:spPr>
          <a:xfrm>
            <a:off x="1712500" y="2242400"/>
            <a:ext cx="5353098" cy="2011305"/>
          </a:xfrm>
          <a:prstGeom prst="rect">
            <a:avLst/>
          </a:prstGeom>
          <a:noFill/>
          <a:ln>
            <a:noFill/>
          </a:ln>
        </p:spPr>
      </p:pic>
      <p:sp>
        <p:nvSpPr>
          <p:cNvPr id="118" name="Google Shape;118;p21"/>
          <p:cNvSpPr txBox="1"/>
          <p:nvPr>
            <p:ph type="title"/>
          </p:nvPr>
        </p:nvSpPr>
        <p:spPr>
          <a:xfrm>
            <a:off x="460950" y="5941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LSTM</a:t>
            </a:r>
            <a:r>
              <a:rPr lang="en"/>
              <a:t> - </a:t>
            </a:r>
            <a:r>
              <a:rPr lang="en"/>
              <a:t>Diagrammatic representation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