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nxnfd4c+lEPpvWkRKU51u0Fdy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2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9e18747fe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a9e18747f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aff6093b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aaff609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e18747fe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a9e18747f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e18747fe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a9e18747f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9e18747f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a9e18747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e18747fe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a9e18747f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9e18747fe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a9e18747f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2bd02db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2bd02db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9e18747fe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a9e18747f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2bd02dd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a2bd02d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e18747fe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a9e18747f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9e18747fe_0_4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a9e18747fe_0_4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ga9e18747fe_0_4"/>
          <p:cNvCxnSpPr/>
          <p:nvPr/>
        </p:nvCxnSpPr>
        <p:spPr>
          <a:xfrm>
            <a:off x="977625" y="2980467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a9e18747fe_0_4"/>
          <p:cNvSpPr txBox="1"/>
          <p:nvPr>
            <p:ph type="ctrTitle"/>
          </p:nvPr>
        </p:nvSpPr>
        <p:spPr>
          <a:xfrm>
            <a:off x="840800" y="182400"/>
            <a:ext cx="10524000" cy="24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4" name="Google Shape;14;ga9e18747fe_0_4"/>
          <p:cNvSpPr txBox="1"/>
          <p:nvPr>
            <p:ph idx="1" type="subTitle"/>
          </p:nvPr>
        </p:nvSpPr>
        <p:spPr>
          <a:xfrm>
            <a:off x="840800" y="4304500"/>
            <a:ext cx="105240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ga9e18747fe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e18747fe_0_51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a9e18747fe_0_51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a9e18747fe_0_51"/>
          <p:cNvSpPr txBox="1"/>
          <p:nvPr>
            <p:ph hasCustomPrompt="1" type="title"/>
          </p:nvPr>
        </p:nvSpPr>
        <p:spPr>
          <a:xfrm>
            <a:off x="782300" y="1805050"/>
            <a:ext cx="106275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a9e18747fe_0_51"/>
          <p:cNvSpPr txBox="1"/>
          <p:nvPr>
            <p:ph idx="1" type="body"/>
          </p:nvPr>
        </p:nvSpPr>
        <p:spPr>
          <a:xfrm>
            <a:off x="782300" y="3957850"/>
            <a:ext cx="10627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ga9e18747fe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9e18747fe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a9e18747fe_0_16"/>
          <p:cNvSpPr/>
          <p:nvPr/>
        </p:nvSpPr>
        <p:spPr>
          <a:xfrm>
            <a:off x="-167" y="6727600"/>
            <a:ext cx="12192000" cy="1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ga9e18747fe_0_16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a9e18747fe_0_16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0" name="Google Shape;20;ga9e18747fe_0_16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" name="Google Shape;21;ga9e18747fe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a9e18747fe_0_11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a9e18747fe_0_11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a9e18747fe_0_11"/>
          <p:cNvSpPr txBox="1"/>
          <p:nvPr>
            <p:ph type="title"/>
          </p:nvPr>
        </p:nvSpPr>
        <p:spPr>
          <a:xfrm>
            <a:off x="679400" y="2561800"/>
            <a:ext cx="108333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ga9e18747fe_0_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a9e18747fe_0_22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ga9e18747fe_0_22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0" name="Google Shape;30;ga9e18747fe_0_22"/>
          <p:cNvSpPr txBox="1"/>
          <p:nvPr>
            <p:ph idx="1" type="body"/>
          </p:nvPr>
        </p:nvSpPr>
        <p:spPr>
          <a:xfrm>
            <a:off x="415600" y="1890600"/>
            <a:ext cx="53331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a9e18747fe_0_22"/>
          <p:cNvSpPr txBox="1"/>
          <p:nvPr>
            <p:ph idx="2" type="body"/>
          </p:nvPr>
        </p:nvSpPr>
        <p:spPr>
          <a:xfrm>
            <a:off x="6443200" y="1890600"/>
            <a:ext cx="53331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a9e18747fe_0_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a9e18747fe_0_28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35" name="Google Shape;35;ga9e18747fe_0_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ga9e18747fe_0_31"/>
          <p:cNvCxnSpPr/>
          <p:nvPr/>
        </p:nvCxnSpPr>
        <p:spPr>
          <a:xfrm>
            <a:off x="548058" y="1890363"/>
            <a:ext cx="51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ga9e18747fe_0_31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ga9e18747fe_0_31"/>
          <p:cNvSpPr txBox="1"/>
          <p:nvPr>
            <p:ph idx="1" type="body"/>
          </p:nvPr>
        </p:nvSpPr>
        <p:spPr>
          <a:xfrm>
            <a:off x="415600" y="2187133"/>
            <a:ext cx="37440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ga9e18747fe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a9e18747fe_0_36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a9e18747fe_0_36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a9e18747fe_0_36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5" name="Google Shape;45;ga9e18747fe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9e18747fe_0_41"/>
          <p:cNvSpPr/>
          <p:nvPr/>
        </p:nvSpPr>
        <p:spPr>
          <a:xfrm>
            <a:off x="6096000" y="-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ga9e18747fe_0_4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ga9e18747fe_0_41"/>
          <p:cNvSpPr txBox="1"/>
          <p:nvPr>
            <p:ph type="title"/>
          </p:nvPr>
        </p:nvSpPr>
        <p:spPr>
          <a:xfrm>
            <a:off x="354000" y="1446167"/>
            <a:ext cx="53937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0" name="Google Shape;50;ga9e18747fe_0_41"/>
          <p:cNvSpPr txBox="1"/>
          <p:nvPr>
            <p:ph idx="1" type="subTitle"/>
          </p:nvPr>
        </p:nvSpPr>
        <p:spPr>
          <a:xfrm>
            <a:off x="354000" y="3793600"/>
            <a:ext cx="53937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ga9e18747fe_0_41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ga9e18747fe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9e18747fe_0_48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5" name="Google Shape;55;ga9e18747fe_0_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9e18747fe_0_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i="0" sz="43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i="0" sz="43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i="0" sz="43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i="0" sz="43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i="0" sz="43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i="0" sz="43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i="0" sz="43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i="0" sz="43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b="1" i="0" sz="43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ga9e18747fe_0_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Lato"/>
              <a:buChar char="■"/>
              <a:defRPr b="0" i="0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a9e18747fe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gov.uk/dataset/cb7ae6f0-4be6-4935-9277-47e5ce24a11f/road-safety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840800" y="413900"/>
            <a:ext cx="105240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700"/>
              <a:t>Forecasting Accidents and Classifying </a:t>
            </a:r>
            <a:endParaRPr sz="3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700"/>
              <a:t>Accident Severity</a:t>
            </a:r>
            <a:endParaRPr sz="3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000"/>
              <a:t>Group 6</a:t>
            </a:r>
            <a:endParaRPr sz="3000"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840800" y="3269700"/>
            <a:ext cx="105240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CMPE 256</a:t>
            </a:r>
            <a:endParaRPr b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Members:</a:t>
            </a:r>
            <a:endParaRPr b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Harshada Jivane</a:t>
            </a:r>
            <a:endParaRPr sz="2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Manasa Hari</a:t>
            </a:r>
            <a:endParaRPr sz="2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Pragati Sharma</a:t>
            </a:r>
            <a:endParaRPr sz="2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9e18747fe_1_25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Results - Time Series Forecasting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  <p:pic>
        <p:nvPicPr>
          <p:cNvPr id="127" name="Google Shape;127;ga9e18747fe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225" y="1640775"/>
            <a:ext cx="5676776" cy="4451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a9e18747fe_1_25"/>
          <p:cNvSpPr txBox="1"/>
          <p:nvPr/>
        </p:nvSpPr>
        <p:spPr>
          <a:xfrm>
            <a:off x="3480050" y="6255900"/>
            <a:ext cx="3878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Prophet gave the best result for our 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aff6093bc_0_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34" name="Google Shape;134;gaaff6093bc_0_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went good?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Prophet was easier to implement than ARIMA because of more available documentation.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Able to predict if a route is accident prone or not.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Some algorithms were very slow and time taking.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9e18747fe_1_30"/>
          <p:cNvSpPr txBox="1"/>
          <p:nvPr/>
        </p:nvSpPr>
        <p:spPr>
          <a:xfrm>
            <a:off x="4153350" y="2986800"/>
            <a:ext cx="31092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0" i="0" sz="5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ga9e18747fe_1_30"/>
          <p:cNvSpPr/>
          <p:nvPr/>
        </p:nvSpPr>
        <p:spPr>
          <a:xfrm>
            <a:off x="319850" y="1241775"/>
            <a:ext cx="1147800" cy="61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9e18747fe_0_59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75" name="Google Shape;75;ga9e18747fe_0_59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The number of road accidents contributes to a high number of casualties all over the world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We found it necessary to study the factors affecting these accidents</a:t>
            </a:r>
            <a:endParaRPr/>
          </a:p>
        </p:txBody>
      </p:sp>
      <p:pic>
        <p:nvPicPr>
          <p:cNvPr id="76" name="Google Shape;76;ga9e18747fe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1063" y="42003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9e18747fe_1_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82" name="Google Shape;82;ga9e18747fe_1_0"/>
          <p:cNvSpPr txBox="1"/>
          <p:nvPr>
            <p:ph idx="1" type="body"/>
          </p:nvPr>
        </p:nvSpPr>
        <p:spPr>
          <a:xfrm>
            <a:off x="415600" y="1890400"/>
            <a:ext cx="11360700" cy="4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Data mining tasks for data preprocessing, data analysis and feature engineering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Time series forecasting using Facebook’s Prophet and ARIMA (Autoregressive Integrated Moving Average) to predict number of accidents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Classification model to classify the severity of accidents given the data of circumstances such as vehicle type, weather, road conditions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9e18747fe_1_5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88" name="Google Shape;88;ga9e18747fe_1_5"/>
          <p:cNvSpPr txBox="1"/>
          <p:nvPr>
            <p:ph idx="1" type="body"/>
          </p:nvPr>
        </p:nvSpPr>
        <p:spPr>
          <a:xfrm>
            <a:off x="415600" y="1890400"/>
            <a:ext cx="11360700" cy="4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The dataset consists of accident, casualties and vehicle information for the years 2017 to 2019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It contains a variable lookup excel sheet which provides information about various features in the three CSVs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This dataset is available on UK government’s website: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https://data.gov.uk/dataset/cb7ae6f0-4be6-4935-9277-47e5ce24a11f/road-safety-data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9e18747fe_1_15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Classification - Casualties</a:t>
            </a:r>
            <a:endParaRPr/>
          </a:p>
        </p:txBody>
      </p:sp>
      <p:sp>
        <p:nvSpPr>
          <p:cNvPr id="94" name="Google Shape;94;ga9e18747fe_1_15"/>
          <p:cNvSpPr txBox="1"/>
          <p:nvPr>
            <p:ph idx="1" type="body"/>
          </p:nvPr>
        </p:nvSpPr>
        <p:spPr>
          <a:xfrm>
            <a:off x="415600" y="1539350"/>
            <a:ext cx="11360700" cy="48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Data cleanup and feature extraction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rPr i="1" lang="en-US" u="sng"/>
              <a:t>Classification algorithms:</a:t>
            </a:r>
            <a:endParaRPr i="1" u="sng"/>
          </a:p>
          <a:p>
            <a:pPr indent="-336550" lvl="0" marL="457200" rtl="0" algn="l">
              <a:spcBef>
                <a:spcPts val="210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Logistic Regression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Logistic Regression with 10-fold CV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Random Forests with 10-Fold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Polynomial Kernel SVM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LinearSVC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Decision Tree Classifier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SGD Classifier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OneVsRestClassifier SVC model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KNeighborsClassifier &amp; GridSearchCV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XGBoost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AdaBoost</a:t>
            </a:r>
            <a:endParaRPr sz="1700"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2bd02db62_0_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Classification - Vehicles</a:t>
            </a:r>
            <a:endParaRPr/>
          </a:p>
        </p:txBody>
      </p:sp>
      <p:sp>
        <p:nvSpPr>
          <p:cNvPr id="100" name="Google Shape;100;ga2bd02db62_0_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Data Cleanup and feature manipulation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rPr i="1" lang="en-US" u="sng"/>
              <a:t>Classification algorithms:</a:t>
            </a:r>
            <a:endParaRPr i="1" u="sng"/>
          </a:p>
          <a:p>
            <a:pPr indent="-381000" lvl="0" marL="457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Logistic Regression (Scaled dataset, Undersampling and Oversampling)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AdaBoost Default Classification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AdaBoost Custom setting Classification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RandomForest Classification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e18747fe_1_2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Results - Classification (</a:t>
            </a:r>
            <a:r>
              <a:rPr lang="en-US"/>
              <a:t>Casualties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  <p:sp>
        <p:nvSpPr>
          <p:cNvPr id="106" name="Google Shape;106;ga9e18747fe_1_2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400"/>
              <a:buNone/>
            </a:pPr>
            <a:r>
              <a:rPr lang="en-US"/>
              <a:t>Winning models: Logistic regression and AdaBoost</a:t>
            </a:r>
            <a:endParaRPr/>
          </a:p>
        </p:txBody>
      </p:sp>
      <p:pic>
        <p:nvPicPr>
          <p:cNvPr id="107" name="Google Shape;107;ga9e18747fe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120650"/>
            <a:ext cx="11360702" cy="2616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2bd02dd20_0_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Results - Classification (Vehicles)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  <p:pic>
        <p:nvPicPr>
          <p:cNvPr id="113" name="Google Shape;113;ga2bd02dd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509474"/>
            <a:ext cx="5676900" cy="44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a2bd02dd20_0_0"/>
          <p:cNvSpPr txBox="1"/>
          <p:nvPr/>
        </p:nvSpPr>
        <p:spPr>
          <a:xfrm>
            <a:off x="9512300" y="4305300"/>
            <a:ext cx="22641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ga2bd02dd20_0_0"/>
          <p:cNvSpPr txBox="1"/>
          <p:nvPr/>
        </p:nvSpPr>
        <p:spPr>
          <a:xfrm>
            <a:off x="1828800" y="6083300"/>
            <a:ext cx="9880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AdaBoost Custom setting Classifier gives best accuracy score</a:t>
            </a:r>
            <a:endParaRPr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9e18747fe_1_10"/>
          <p:cNvSpPr txBox="1"/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Time Series Forecasting</a:t>
            </a:r>
            <a:endParaRPr/>
          </a:p>
        </p:txBody>
      </p:sp>
      <p:sp>
        <p:nvSpPr>
          <p:cNvPr id="121" name="Google Shape;121;ga9e18747fe_1_10"/>
          <p:cNvSpPr txBox="1"/>
          <p:nvPr>
            <p:ph idx="1" type="body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Prophet - Open-source library published by Facebook</a:t>
            </a:r>
            <a:endParaRPr/>
          </a:p>
          <a:p>
            <a:pPr indent="-3810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Needs dataframe with ‘ds' and ‘y’</a:t>
            </a:r>
            <a:endParaRPr/>
          </a:p>
          <a:p>
            <a:pPr indent="-3810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Sort by date</a:t>
            </a:r>
            <a:endParaRPr/>
          </a:p>
          <a:p>
            <a:pPr indent="-3810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Split by date</a:t>
            </a:r>
            <a:endParaRPr/>
          </a:p>
          <a:p>
            <a:pPr indent="-3810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Feature selection for regression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/>
              <a:t>ARIMA -  Autoregressive Integrated Moving Average</a:t>
            </a:r>
            <a:endParaRPr/>
          </a:p>
          <a:p>
            <a:pPr indent="-3810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Needs Date columns as index and second column is the measurement we wish to forecast</a:t>
            </a:r>
            <a:endParaRPr/>
          </a:p>
          <a:p>
            <a:pPr indent="-3810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AIC(Akaike Information Criterion) for grid 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2020-11-12T00:49:26Z</dcterms:created>
  <dc:creator>Microsoft Office User</dc:creator>
</cp:coreProperties>
</file>