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86" r:id="rId1"/>
  </p:sldMasterIdLst>
  <p:notesMasterIdLst>
    <p:notesMasterId r:id="rId11"/>
  </p:notesMasterIdLst>
  <p:sldIdLst>
    <p:sldId id="256" r:id="rId2"/>
    <p:sldId id="258" r:id="rId3"/>
    <p:sldId id="263" r:id="rId4"/>
    <p:sldId id="264" r:id="rId5"/>
    <p:sldId id="265" r:id="rId6"/>
    <p:sldId id="266" r:id="rId7"/>
    <p:sldId id="267"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2771DF-6F47-5E46-A2C1-D12BD149E7BC}">
          <p14:sldIdLst>
            <p14:sldId id="256"/>
          </p14:sldIdLst>
        </p14:section>
        <p14:section name="Default Section" id="{BC302D36-2E0A-E447-BC7C-E10A862BE0AA}">
          <p14:sldIdLst>
            <p14:sldId id="258"/>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howGuides="1">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23C7E-F6DC-6E48-AB38-A4AE2B42F27B}" type="datetimeFigureOut">
              <a:rPr lang="en-US" smtClean="0"/>
              <a:t>9/21/2024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6B6AE-DF53-9D41-B443-E5106F643BAA}" type="slidenum">
              <a:rPr lang="en-US" smtClean="0"/>
              <a:t>‹#›</a:t>
            </a:fld>
            <a:endParaRPr lang="en-US"/>
          </a:p>
        </p:txBody>
      </p:sp>
    </p:spTree>
    <p:extLst>
      <p:ext uri="{BB962C8B-B14F-4D97-AF65-F5344CB8AC3E}">
        <p14:creationId xmlns:p14="http://schemas.microsoft.com/office/powerpoint/2010/main" val="406344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E3A7BB-3FF2-0744-9FD9-72B0D5D2820A}" type="slidenum">
              <a:rPr lang="en-US" smtClean="0"/>
              <a:t>1</a:t>
            </a:fld>
            <a:endParaRPr lang="en-US"/>
          </a:p>
        </p:txBody>
      </p:sp>
    </p:spTree>
    <p:extLst>
      <p:ext uri="{BB962C8B-B14F-4D97-AF65-F5344CB8AC3E}">
        <p14:creationId xmlns:p14="http://schemas.microsoft.com/office/powerpoint/2010/main" val="4237638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51DC9-FDA0-8552-0EDF-70B27F13A9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00B20D-1DCB-5DAD-9363-797C11C45C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C53F0F-C908-81AE-56B5-715F17781C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C70910-66A8-060C-CC9D-2080458FA1B4}"/>
              </a:ext>
            </a:extLst>
          </p:cNvPr>
          <p:cNvSpPr>
            <a:spLocks noGrp="1"/>
          </p:cNvSpPr>
          <p:nvPr>
            <p:ph type="sldNum" sz="quarter" idx="5"/>
          </p:nvPr>
        </p:nvSpPr>
        <p:spPr/>
        <p:txBody>
          <a:bodyPr/>
          <a:lstStyle/>
          <a:p>
            <a:fld id="{CBE3A7BB-3FF2-0744-9FD9-72B0D5D2820A}" type="slidenum">
              <a:rPr lang="en-US" smtClean="0"/>
              <a:t>2</a:t>
            </a:fld>
            <a:endParaRPr lang="en-US"/>
          </a:p>
        </p:txBody>
      </p:sp>
    </p:spTree>
    <p:extLst>
      <p:ext uri="{BB962C8B-B14F-4D97-AF65-F5344CB8AC3E}">
        <p14:creationId xmlns:p14="http://schemas.microsoft.com/office/powerpoint/2010/main" val="365343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EE753-2916-3087-7C74-0D7DFDA1D5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CEAA6A-7A5E-C3C0-4E03-530231FFE5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606BAE-49B4-8B76-E1FB-AF65E4CDA7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8F8ABF-24D0-3541-CE26-8512284DAC98}"/>
              </a:ext>
            </a:extLst>
          </p:cNvPr>
          <p:cNvSpPr>
            <a:spLocks noGrp="1"/>
          </p:cNvSpPr>
          <p:nvPr>
            <p:ph type="sldNum" sz="quarter" idx="5"/>
          </p:nvPr>
        </p:nvSpPr>
        <p:spPr/>
        <p:txBody>
          <a:bodyPr/>
          <a:lstStyle/>
          <a:p>
            <a:fld id="{CBE3A7BB-3FF2-0744-9FD9-72B0D5D2820A}" type="slidenum">
              <a:rPr lang="en-US" smtClean="0"/>
              <a:t>3</a:t>
            </a:fld>
            <a:endParaRPr lang="en-US"/>
          </a:p>
        </p:txBody>
      </p:sp>
    </p:spTree>
    <p:extLst>
      <p:ext uri="{BB962C8B-B14F-4D97-AF65-F5344CB8AC3E}">
        <p14:creationId xmlns:p14="http://schemas.microsoft.com/office/powerpoint/2010/main" val="1235246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FBCE7-A17C-D3DB-1455-452CBAC65D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1FFD69-0AD2-A0AC-F218-0D7D0C2DEE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49FDCB-75C2-7F59-5FFB-E25F46F184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3A712E-1B16-D634-3DF9-5E394EEDE16C}"/>
              </a:ext>
            </a:extLst>
          </p:cNvPr>
          <p:cNvSpPr>
            <a:spLocks noGrp="1"/>
          </p:cNvSpPr>
          <p:nvPr>
            <p:ph type="sldNum" sz="quarter" idx="5"/>
          </p:nvPr>
        </p:nvSpPr>
        <p:spPr/>
        <p:txBody>
          <a:bodyPr/>
          <a:lstStyle/>
          <a:p>
            <a:fld id="{CBE3A7BB-3FF2-0744-9FD9-72B0D5D2820A}" type="slidenum">
              <a:rPr lang="en-US" smtClean="0"/>
              <a:t>4</a:t>
            </a:fld>
            <a:endParaRPr lang="en-US"/>
          </a:p>
        </p:txBody>
      </p:sp>
    </p:spTree>
    <p:extLst>
      <p:ext uri="{BB962C8B-B14F-4D97-AF65-F5344CB8AC3E}">
        <p14:creationId xmlns:p14="http://schemas.microsoft.com/office/powerpoint/2010/main" val="3571593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C4CCF-4F1B-DBFB-06BD-F7DAB61C01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2FEF6C-70A5-24A7-D2E5-BF07B88AE6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3C7A81-A1C2-BEB4-3F2E-6D1F1CFF92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5E11AC-0077-9635-5F7D-1FB1F2B66077}"/>
              </a:ext>
            </a:extLst>
          </p:cNvPr>
          <p:cNvSpPr>
            <a:spLocks noGrp="1"/>
          </p:cNvSpPr>
          <p:nvPr>
            <p:ph type="sldNum" sz="quarter" idx="5"/>
          </p:nvPr>
        </p:nvSpPr>
        <p:spPr/>
        <p:txBody>
          <a:bodyPr/>
          <a:lstStyle/>
          <a:p>
            <a:fld id="{CBE3A7BB-3FF2-0744-9FD9-72B0D5D2820A}" type="slidenum">
              <a:rPr lang="en-US" smtClean="0"/>
              <a:t>5</a:t>
            </a:fld>
            <a:endParaRPr lang="en-US"/>
          </a:p>
        </p:txBody>
      </p:sp>
    </p:spTree>
    <p:extLst>
      <p:ext uri="{BB962C8B-B14F-4D97-AF65-F5344CB8AC3E}">
        <p14:creationId xmlns:p14="http://schemas.microsoft.com/office/powerpoint/2010/main" val="4182864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D6DF7-4E2A-0062-EECB-DDD1A0A357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125709-E542-E488-A126-CD2C46969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9B49FF-D71F-9AB5-952D-5BECAB2C67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C976FF-4525-C29E-ECFF-ECA590F48B26}"/>
              </a:ext>
            </a:extLst>
          </p:cNvPr>
          <p:cNvSpPr>
            <a:spLocks noGrp="1"/>
          </p:cNvSpPr>
          <p:nvPr>
            <p:ph type="sldNum" sz="quarter" idx="5"/>
          </p:nvPr>
        </p:nvSpPr>
        <p:spPr/>
        <p:txBody>
          <a:bodyPr/>
          <a:lstStyle/>
          <a:p>
            <a:fld id="{CBE3A7BB-3FF2-0744-9FD9-72B0D5D2820A}" type="slidenum">
              <a:rPr lang="en-US" smtClean="0"/>
              <a:t>6</a:t>
            </a:fld>
            <a:endParaRPr lang="en-US"/>
          </a:p>
        </p:txBody>
      </p:sp>
    </p:spTree>
    <p:extLst>
      <p:ext uri="{BB962C8B-B14F-4D97-AF65-F5344CB8AC3E}">
        <p14:creationId xmlns:p14="http://schemas.microsoft.com/office/powerpoint/2010/main" val="279608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6FAEB-E7C7-B12B-6C26-06505CDEA8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8EA954-F3D9-8222-C470-E9A665F538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E3BA7-4DB9-0024-033D-D847482BCB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965679-009B-FE45-C0D0-93B47391F7D0}"/>
              </a:ext>
            </a:extLst>
          </p:cNvPr>
          <p:cNvSpPr>
            <a:spLocks noGrp="1"/>
          </p:cNvSpPr>
          <p:nvPr>
            <p:ph type="sldNum" sz="quarter" idx="5"/>
          </p:nvPr>
        </p:nvSpPr>
        <p:spPr/>
        <p:txBody>
          <a:bodyPr/>
          <a:lstStyle/>
          <a:p>
            <a:fld id="{CBE3A7BB-3FF2-0744-9FD9-72B0D5D2820A}" type="slidenum">
              <a:rPr lang="en-US" smtClean="0"/>
              <a:t>7</a:t>
            </a:fld>
            <a:endParaRPr lang="en-US"/>
          </a:p>
        </p:txBody>
      </p:sp>
    </p:spTree>
    <p:extLst>
      <p:ext uri="{BB962C8B-B14F-4D97-AF65-F5344CB8AC3E}">
        <p14:creationId xmlns:p14="http://schemas.microsoft.com/office/powerpoint/2010/main" val="1618838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92925D6B-32D2-8340-8C74-D59DD4F96FD9}" type="datetime1">
              <a:rPr lang="en-IN" smtClean="0"/>
              <a:t>21-09-2024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35179724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6A6A0191-F1B4-4941-90E1-6188FEABA737}" type="datetime1">
              <a:rPr lang="en-IN" smtClean="0"/>
              <a:t>21-09-2024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26693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31E7104E-C0C6-534F-97F5-E04E98F442CB}" type="datetime1">
              <a:rPr lang="en-IN" smtClean="0"/>
              <a:t>21-09-2024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01799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D960F9AF-0949-C443-9F19-B48249FA2848}" type="datetime1">
              <a:rPr lang="en-IN" smtClean="0"/>
              <a:t>21-09-2024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876467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4DDFC93D-2117-2945-828D-75C358F04AEA}" type="datetime1">
              <a:rPr lang="en-IN" smtClean="0"/>
              <a:t>21-09-2024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37723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B5CEBB0F-70A3-5E4A-AB72-34B249FFD54D}" type="datetime1">
              <a:rPr lang="en-IN" smtClean="0"/>
              <a:t>21-09-2024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737171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CF1F92B9-D9C5-464C-90F8-FAD072BE9EC9}" type="datetime1">
              <a:rPr lang="en-IN" smtClean="0"/>
              <a:t>21-09-2024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50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5ADA33B-E5E9-AB4D-A517-68CEDCB5904A}" type="datetime1">
              <a:rPr lang="en-IN" smtClean="0"/>
              <a:t>21-09-2024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7958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40EF4783-DCD3-C94C-B389-A1516CD5E0DC}" type="datetime1">
              <a:rPr lang="en-IN" smtClean="0"/>
              <a:t>21-09-2024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9916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232C921D-2A4B-0E4B-9F34-4B170EE131A7}" type="datetime1">
              <a:rPr lang="en-IN" smtClean="0"/>
              <a:t>21-09-2024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322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2DD0838B-EBA0-834C-8196-1C2B586E3ABA}" type="datetime1">
              <a:rPr lang="en-IN" smtClean="0"/>
              <a:t>21-09-2024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449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CD682AD9-9512-F94B-B079-9DBCAEA246D2}" type="datetime1">
              <a:rPr lang="en-IN" smtClean="0"/>
              <a:t>21-09-2024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Indian Institute of Science - Wikipedia">
            <a:extLst>
              <a:ext uri="{FF2B5EF4-FFF2-40B4-BE49-F238E27FC236}">
                <a16:creationId xmlns:a16="http://schemas.microsoft.com/office/drawing/2014/main" id="{F0E6A073-C6D1-EC1D-D42F-528F9C93C99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158571" y="-11723"/>
            <a:ext cx="1043879" cy="92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7289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hdr="0" ftr="0" dt="0"/>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ured pencils inside a pencil holder which is on top of a wood table">
            <a:extLst>
              <a:ext uri="{FF2B5EF4-FFF2-40B4-BE49-F238E27FC236}">
                <a16:creationId xmlns:a16="http://schemas.microsoft.com/office/drawing/2014/main" id="{9CFFF1A7-1DF1-06C2-EDA2-70C2FECDE0D4}"/>
              </a:ext>
            </a:extLst>
          </p:cNvPr>
          <p:cNvPicPr>
            <a:picLocks noChangeAspect="1"/>
          </p:cNvPicPr>
          <p:nvPr/>
        </p:nvPicPr>
        <p:blipFill>
          <a:blip r:embed="rId2"/>
          <a:srcRect l="26575" r="-1" b="-1"/>
          <a:stretch/>
        </p:blipFill>
        <p:spPr>
          <a:xfrm>
            <a:off x="4648200" y="10"/>
            <a:ext cx="7543802" cy="6857990"/>
          </a:xfrm>
          <a:prstGeom prst="rect">
            <a:avLst/>
          </a:prstGeom>
        </p:spPr>
      </p:pic>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884" y="934542"/>
            <a:ext cx="10321575" cy="499093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C35958-B01E-92D3-493E-1EEC9CD6BB2A}"/>
              </a:ext>
            </a:extLst>
          </p:cNvPr>
          <p:cNvSpPr>
            <a:spLocks noGrp="1"/>
          </p:cNvSpPr>
          <p:nvPr>
            <p:ph type="ctrTitle"/>
          </p:nvPr>
        </p:nvSpPr>
        <p:spPr>
          <a:xfrm>
            <a:off x="4648200" y="1221445"/>
            <a:ext cx="6607916" cy="1831775"/>
          </a:xfrm>
        </p:spPr>
        <p:txBody>
          <a:bodyPr anchor="ctr">
            <a:normAutofit fontScale="90000"/>
          </a:bodyPr>
          <a:lstStyle/>
          <a:p>
            <a:pPr algn="ctr"/>
            <a:r>
              <a:rPr lang="en-US" sz="3200" u="sng" kern="1200" dirty="0">
                <a:solidFill>
                  <a:schemeClr val="tx1"/>
                </a:solidFill>
                <a:effectLst/>
                <a:latin typeface="+mj-lt"/>
                <a:ea typeface="+mj-ea"/>
                <a:cs typeface="+mj-cs"/>
              </a:rPr>
              <a:t>AI for Autonomous Systems</a:t>
            </a:r>
            <a:br>
              <a:rPr lang="en-US" sz="3200" u="sng" kern="1200" dirty="0">
                <a:solidFill>
                  <a:schemeClr val="tx1"/>
                </a:solidFill>
                <a:effectLst/>
                <a:latin typeface="+mj-lt"/>
                <a:ea typeface="+mj-ea"/>
                <a:cs typeface="+mj-cs"/>
              </a:rPr>
            </a:br>
            <a:r>
              <a:rPr lang="en-US" sz="3200" u="sng" kern="1200" dirty="0">
                <a:solidFill>
                  <a:schemeClr val="tx1"/>
                </a:solidFill>
                <a:effectLst/>
                <a:latin typeface="+mj-lt"/>
                <a:ea typeface="+mj-ea"/>
                <a:cs typeface="+mj-cs"/>
              </a:rPr>
              <a:t>Capstone Project</a:t>
            </a:r>
            <a:br>
              <a:rPr lang="en-US" sz="3200" u="sng" kern="1200" dirty="0">
                <a:solidFill>
                  <a:schemeClr val="tx1"/>
                </a:solidFill>
                <a:effectLst/>
                <a:latin typeface="+mj-lt"/>
                <a:ea typeface="+mj-ea"/>
                <a:cs typeface="+mj-cs"/>
              </a:rPr>
            </a:br>
            <a:r>
              <a:rPr lang="en-US" sz="3200" u="sng" kern="1200" dirty="0">
                <a:solidFill>
                  <a:schemeClr val="tx1"/>
                </a:solidFill>
                <a:effectLst/>
                <a:latin typeface="+mj-lt"/>
                <a:ea typeface="+mj-ea"/>
                <a:cs typeface="+mj-cs"/>
              </a:rPr>
              <a:t>CARTPOLE_V1 - ADVANTAGE Actor Critic</a:t>
            </a:r>
            <a:endParaRPr lang="en-US" dirty="0"/>
          </a:p>
        </p:txBody>
      </p:sp>
      <p:sp>
        <p:nvSpPr>
          <p:cNvPr id="3" name="Subtitle 2">
            <a:extLst>
              <a:ext uri="{FF2B5EF4-FFF2-40B4-BE49-F238E27FC236}">
                <a16:creationId xmlns:a16="http://schemas.microsoft.com/office/drawing/2014/main" id="{F23CF7EF-BA95-ACD2-1B70-16D995E450A4}"/>
              </a:ext>
            </a:extLst>
          </p:cNvPr>
          <p:cNvSpPr>
            <a:spLocks noGrp="1"/>
          </p:cNvSpPr>
          <p:nvPr>
            <p:ph type="subTitle" idx="1"/>
          </p:nvPr>
        </p:nvSpPr>
        <p:spPr>
          <a:xfrm>
            <a:off x="934541" y="3707704"/>
            <a:ext cx="3713657" cy="2027863"/>
          </a:xfrm>
        </p:spPr>
        <p:txBody>
          <a:bodyPr anchor="b">
            <a:normAutofit/>
          </a:bodyPr>
          <a:lstStyle/>
          <a:p>
            <a:pPr algn="l"/>
            <a:r>
              <a:rPr lang="en-US" dirty="0"/>
              <a:t>Team:  </a:t>
            </a:r>
          </a:p>
          <a:p>
            <a:pPr marL="285750" indent="-285750" algn="l">
              <a:lnSpc>
                <a:spcPct val="100000"/>
              </a:lnSpc>
              <a:spcBef>
                <a:spcPts val="0"/>
              </a:spcBef>
              <a:buFont typeface="Arial" panose="020B0604020202020204" pitchFamily="34" charset="0"/>
              <a:buChar char="•"/>
            </a:pPr>
            <a:r>
              <a:rPr lang="en-US" dirty="0"/>
              <a:t>Hari MM</a:t>
            </a:r>
          </a:p>
          <a:p>
            <a:pPr marL="285750" indent="-285750" algn="l">
              <a:lnSpc>
                <a:spcPct val="100000"/>
              </a:lnSpc>
              <a:spcBef>
                <a:spcPts val="0"/>
              </a:spcBef>
              <a:buFont typeface="Arial" panose="020B0604020202020204" pitchFamily="34" charset="0"/>
              <a:buChar char="•"/>
            </a:pPr>
            <a:r>
              <a:rPr lang="en-US" dirty="0"/>
              <a:t>Shrikrishna Manjrekar</a:t>
            </a:r>
          </a:p>
          <a:p>
            <a:pPr marL="285750" indent="-285750" algn="l">
              <a:lnSpc>
                <a:spcPct val="100000"/>
              </a:lnSpc>
              <a:spcBef>
                <a:spcPts val="0"/>
              </a:spcBef>
              <a:buFont typeface="Arial" panose="020B0604020202020204" pitchFamily="34" charset="0"/>
              <a:buChar char="•"/>
            </a:pPr>
            <a:r>
              <a:rPr lang="en-US" dirty="0"/>
              <a:t>Chellam Sankaran</a:t>
            </a:r>
          </a:p>
          <a:p>
            <a:pPr marL="285750" indent="-285750" algn="l">
              <a:lnSpc>
                <a:spcPct val="100000"/>
              </a:lnSpc>
              <a:spcBef>
                <a:spcPts val="0"/>
              </a:spcBef>
              <a:buFont typeface="Arial" panose="020B0604020202020204" pitchFamily="34" charset="0"/>
              <a:buChar char="•"/>
            </a:pPr>
            <a:endParaRPr lang="en-US" dirty="0"/>
          </a:p>
          <a:p>
            <a:pPr algn="l"/>
            <a:r>
              <a:rPr lang="en-US" u="sng" dirty="0"/>
              <a:t>Guide : Prof. Ambedkar Dukkipati</a:t>
            </a:r>
          </a:p>
        </p:txBody>
      </p:sp>
      <p:pic>
        <p:nvPicPr>
          <p:cNvPr id="4098" name="Picture 2" descr="Indian Institute of Science">
            <a:extLst>
              <a:ext uri="{FF2B5EF4-FFF2-40B4-BE49-F238E27FC236}">
                <a16:creationId xmlns:a16="http://schemas.microsoft.com/office/drawing/2014/main" id="{BE65B2DF-5FC4-1943-608D-CF302114E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025" y="1327218"/>
            <a:ext cx="2395000" cy="239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94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8757-AD59-7132-1007-5CA6ABF18F01}"/>
              </a:ext>
            </a:extLst>
          </p:cNvPr>
          <p:cNvSpPr>
            <a:spLocks noGrp="1"/>
          </p:cNvSpPr>
          <p:nvPr>
            <p:ph type="title"/>
          </p:nvPr>
        </p:nvSpPr>
        <p:spPr>
          <a:xfrm>
            <a:off x="838200" y="365126"/>
            <a:ext cx="10171670" cy="623416"/>
          </a:xfrm>
        </p:spPr>
        <p:txBody>
          <a:bodyPr>
            <a:noAutofit/>
          </a:bodyPr>
          <a:lstStyle/>
          <a:p>
            <a:r>
              <a:rPr lang="en-US" sz="2400" dirty="0"/>
              <a:t>Abstract</a:t>
            </a:r>
          </a:p>
        </p:txBody>
      </p:sp>
      <p:sp>
        <p:nvSpPr>
          <p:cNvPr id="3" name="Content Placeholder 2">
            <a:extLst>
              <a:ext uri="{FF2B5EF4-FFF2-40B4-BE49-F238E27FC236}">
                <a16:creationId xmlns:a16="http://schemas.microsoft.com/office/drawing/2014/main" id="{BD739653-5184-90EF-B50B-10496F371005}"/>
              </a:ext>
            </a:extLst>
          </p:cNvPr>
          <p:cNvSpPr>
            <a:spLocks noGrp="1"/>
          </p:cNvSpPr>
          <p:nvPr>
            <p:ph idx="1"/>
          </p:nvPr>
        </p:nvSpPr>
        <p:spPr>
          <a:xfrm>
            <a:off x="1016000" y="988542"/>
            <a:ext cx="10171670" cy="4878857"/>
          </a:xfrm>
        </p:spPr>
        <p:txBody>
          <a:bodyPr>
            <a:normAutofit/>
          </a:bodyPr>
          <a:lstStyle/>
          <a:p>
            <a:pPr algn="just"/>
            <a:endParaRPr lang="en-IN" sz="1200" b="1" dirty="0"/>
          </a:p>
          <a:p>
            <a:pPr marL="0" indent="0" algn="just">
              <a:buNone/>
            </a:pPr>
            <a:r>
              <a:rPr lang="en-IN" sz="1500" b="1" dirty="0"/>
              <a:t>Reinforcement Learning (RL) </a:t>
            </a:r>
            <a:r>
              <a:rPr lang="en-IN" sz="1500" dirty="0"/>
              <a:t>offers a framework for training agents to interact with their environment and achieve specific goals. However, traditional RL algorithms can be sample inefficient and struggle with stability, particularly in complex environments with high-dimensional state and action spaces. Actor-critic methods aim to bridge the gap between value-based and policy-based approaches, offering a more robust and efficient learning paradigm. </a:t>
            </a:r>
          </a:p>
          <a:p>
            <a:pPr marL="0" indent="0" algn="just">
              <a:buNone/>
            </a:pPr>
            <a:endParaRPr lang="en-IN" sz="1500" dirty="0"/>
          </a:p>
          <a:p>
            <a:pPr marL="0" indent="0" algn="just">
              <a:buNone/>
            </a:pPr>
            <a:r>
              <a:rPr lang="en-IN" sz="1500" dirty="0"/>
              <a:t>This project implements an </a:t>
            </a:r>
            <a:r>
              <a:rPr lang="en-IN" sz="1500" b="1" dirty="0"/>
              <a:t>Advantage Actor-Critic (A2C) algorithm </a:t>
            </a:r>
            <a:r>
              <a:rPr lang="en-IN" sz="1500" dirty="0"/>
              <a:t>to solve the </a:t>
            </a:r>
            <a:r>
              <a:rPr lang="en-IN" sz="1500" b="1" dirty="0"/>
              <a:t>CartPole-v1 reinforcement learning environment </a:t>
            </a:r>
            <a:r>
              <a:rPr lang="en-IN" sz="1500" dirty="0"/>
              <a:t>from OpenAI's Gym.  The A2C algorithm leverages both policy and value functions to improve the stability and efficiency of learning.  The implementation involves a neural network architecture where the actor predicts the action probabilities while the critic estimates the value function. The agent is trained using a combination of policy gradients and temporal difference methods, allowing it to learn effective strategies for balancing the pole.</a:t>
            </a:r>
          </a:p>
          <a:p>
            <a:pPr marL="0" indent="0" algn="just">
              <a:buNone/>
            </a:pPr>
            <a:endParaRPr lang="en-IN" sz="1500" dirty="0"/>
          </a:p>
          <a:p>
            <a:pPr marL="0" indent="0" algn="just">
              <a:buNone/>
            </a:pPr>
            <a:r>
              <a:rPr lang="en-IN" sz="1500" dirty="0"/>
              <a:t>The results demonstrate that the </a:t>
            </a:r>
            <a:r>
              <a:rPr lang="en-IN" sz="1500" b="1" dirty="0"/>
              <a:t>A2C algorithm achieves high performance, consistently balancing the pole for extended periods</a:t>
            </a:r>
            <a:r>
              <a:rPr lang="en-IN" sz="1500" dirty="0"/>
              <a:t> </a:t>
            </a:r>
            <a:r>
              <a:rPr lang="en-IN" sz="1500" b="1" dirty="0"/>
              <a:t>and effectively adapting to the dynamics of the environment. </a:t>
            </a:r>
            <a:r>
              <a:rPr lang="en-IN" sz="1500" dirty="0"/>
              <a:t>This project highlights the capabilities of actor-critic methods in reinforcement learning tasks.</a:t>
            </a:r>
          </a:p>
          <a:p>
            <a:pPr marL="0" indent="0" algn="just">
              <a:buNone/>
            </a:pPr>
            <a:endParaRPr lang="en-IN" sz="1600" dirty="0">
              <a:effectLst/>
              <a:latin typeface="Helvetica Neue" panose="02000503000000020004" pitchFamily="2" charset="0"/>
            </a:endParaRPr>
          </a:p>
          <a:p>
            <a:pPr algn="just"/>
            <a:endParaRPr lang="en-US" sz="1200" dirty="0"/>
          </a:p>
        </p:txBody>
      </p:sp>
      <p:sp>
        <p:nvSpPr>
          <p:cNvPr id="4" name="Slide Number Placeholder 3">
            <a:extLst>
              <a:ext uri="{FF2B5EF4-FFF2-40B4-BE49-F238E27FC236}">
                <a16:creationId xmlns:a16="http://schemas.microsoft.com/office/drawing/2014/main" id="{89097264-6800-2991-0E20-BA2E88DDF81B}"/>
              </a:ext>
            </a:extLst>
          </p:cNvPr>
          <p:cNvSpPr>
            <a:spLocks noGrp="1"/>
          </p:cNvSpPr>
          <p:nvPr>
            <p:ph type="sldNum" sz="quarter" idx="12"/>
          </p:nvPr>
        </p:nvSpPr>
        <p:spPr/>
        <p:txBody>
          <a:bodyPr/>
          <a:lstStyle/>
          <a:p>
            <a:fld id="{1CC2C9B9-B4B7-45CC-A7EB-16F8BADE9045}" type="slidenum">
              <a:rPr lang="en-US" smtClean="0"/>
              <a:t>1</a:t>
            </a:fld>
            <a:endParaRPr lang="en-US"/>
          </a:p>
        </p:txBody>
      </p:sp>
    </p:spTree>
    <p:extLst>
      <p:ext uri="{BB962C8B-B14F-4D97-AF65-F5344CB8AC3E}">
        <p14:creationId xmlns:p14="http://schemas.microsoft.com/office/powerpoint/2010/main" val="53304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83862-54C2-159C-958F-C1D5EF8CBF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622B23-8CA9-24D0-4794-B3BC110D6778}"/>
              </a:ext>
            </a:extLst>
          </p:cNvPr>
          <p:cNvSpPr>
            <a:spLocks noGrp="1"/>
          </p:cNvSpPr>
          <p:nvPr>
            <p:ph type="title"/>
          </p:nvPr>
        </p:nvSpPr>
        <p:spPr>
          <a:xfrm>
            <a:off x="838200" y="365126"/>
            <a:ext cx="10171670" cy="623416"/>
          </a:xfrm>
        </p:spPr>
        <p:txBody>
          <a:bodyPr>
            <a:noAutofit/>
          </a:bodyPr>
          <a:lstStyle/>
          <a:p>
            <a:r>
              <a:rPr lang="en-IN" sz="2400" dirty="0"/>
              <a:t>Problem Statement and Objectives</a:t>
            </a:r>
            <a:endParaRPr lang="en-US" sz="2400" dirty="0"/>
          </a:p>
        </p:txBody>
      </p:sp>
      <p:sp>
        <p:nvSpPr>
          <p:cNvPr id="3" name="Content Placeholder 2">
            <a:extLst>
              <a:ext uri="{FF2B5EF4-FFF2-40B4-BE49-F238E27FC236}">
                <a16:creationId xmlns:a16="http://schemas.microsoft.com/office/drawing/2014/main" id="{67844483-78EC-CFEE-8C3B-9CE5B98E8E4D}"/>
              </a:ext>
            </a:extLst>
          </p:cNvPr>
          <p:cNvSpPr>
            <a:spLocks noGrp="1"/>
          </p:cNvSpPr>
          <p:nvPr>
            <p:ph idx="1"/>
          </p:nvPr>
        </p:nvSpPr>
        <p:spPr>
          <a:xfrm>
            <a:off x="1003300" y="988543"/>
            <a:ext cx="10171670" cy="4853457"/>
          </a:xfrm>
        </p:spPr>
        <p:txBody>
          <a:bodyPr>
            <a:noAutofit/>
          </a:bodyPr>
          <a:lstStyle/>
          <a:p>
            <a:pPr marL="0" indent="0" algn="just">
              <a:buNone/>
            </a:pPr>
            <a:r>
              <a:rPr lang="en-IN" sz="1200" dirty="0"/>
              <a:t>The CartPole-v1 environment presents a classic reinforcement learning challenge where the objective is to balance a pole on a cart that can move horizontally. The task is inherently difficult due to the need for continuous adjustments to the cart's position based on the pole's angle and angular velocity. Traditional approaches often struggle with instability and inefficiency, especially in environments with high variance in returns. Therefore, there is a need for an effective algorithm that can learn to balance the pole reliably and efficiently, leveraging both policy and value information.</a:t>
            </a:r>
          </a:p>
          <a:p>
            <a:pPr marL="0" indent="0" algn="just">
              <a:lnSpc>
                <a:spcPct val="100000"/>
              </a:lnSpc>
              <a:buNone/>
            </a:pPr>
            <a:endParaRPr lang="en-IN" sz="1200" dirty="0"/>
          </a:p>
          <a:p>
            <a:pPr marL="0" indent="0" algn="just">
              <a:buNone/>
            </a:pPr>
            <a:r>
              <a:rPr lang="en-IN" sz="1200" b="1" dirty="0"/>
              <a:t>Objectives -</a:t>
            </a:r>
          </a:p>
          <a:p>
            <a:pPr algn="just">
              <a:buFont typeface="+mj-lt"/>
              <a:buAutoNum type="arabicPeriod"/>
            </a:pPr>
            <a:r>
              <a:rPr lang="en-IN" sz="1200" b="1" dirty="0"/>
              <a:t>Implement the A2C Algorithm</a:t>
            </a:r>
            <a:r>
              <a:rPr lang="en-IN" sz="1200" dirty="0"/>
              <a:t>: Develop a robust implementation of the Advantage Actor-Critic algorithm that integrates both policy and value function approximations.</a:t>
            </a:r>
          </a:p>
          <a:p>
            <a:pPr algn="just">
              <a:buFont typeface="+mj-lt"/>
              <a:buAutoNum type="arabicPeriod"/>
            </a:pPr>
            <a:r>
              <a:rPr lang="en-IN" sz="1200" b="1" dirty="0"/>
              <a:t>Balance the Pole</a:t>
            </a:r>
            <a:r>
              <a:rPr lang="en-IN" sz="1200" dirty="0"/>
              <a:t>: Achieve a performance where the agent can maintain the pole's balance for a specified duration  (500 times steps) consistently.</a:t>
            </a:r>
          </a:p>
          <a:p>
            <a:pPr algn="just">
              <a:buFont typeface="+mj-lt"/>
              <a:buAutoNum type="arabicPeriod"/>
            </a:pPr>
            <a:r>
              <a:rPr lang="en-IN" sz="1200" b="1" dirty="0"/>
              <a:t>Optimize Learning Efficiency</a:t>
            </a:r>
            <a:r>
              <a:rPr lang="en-IN" sz="1200" dirty="0"/>
              <a:t>: Explore techniques to improve the convergence speed and stability of the learning process, reducing variance in the agent’s performance.</a:t>
            </a:r>
          </a:p>
          <a:p>
            <a:pPr algn="just">
              <a:buFont typeface="+mj-lt"/>
              <a:buAutoNum type="arabicPeriod"/>
            </a:pPr>
            <a:r>
              <a:rPr lang="en-IN" sz="1200" b="1" dirty="0"/>
              <a:t>Analyse Performance Metrics</a:t>
            </a:r>
            <a:r>
              <a:rPr lang="en-IN" sz="1200" dirty="0"/>
              <a:t>: Evaluate the effectiveness of the A2C algorithm through key performance metrics, such as average reward per episode and learning curve over time.</a:t>
            </a:r>
          </a:p>
          <a:p>
            <a:pPr algn="just">
              <a:buFont typeface="+mj-lt"/>
              <a:buAutoNum type="arabicPeriod"/>
            </a:pPr>
            <a:r>
              <a:rPr lang="en-IN" sz="1200" b="1" dirty="0"/>
              <a:t>Understand Policy Improvement</a:t>
            </a:r>
            <a:r>
              <a:rPr lang="en-IN" sz="1200" dirty="0"/>
              <a:t>: Investigate how the agent's policy evolves throughout training and assess the impact of actor-critic updates on learning stability.</a:t>
            </a:r>
          </a:p>
          <a:p>
            <a:pPr algn="just">
              <a:buFont typeface="+mj-lt"/>
              <a:buAutoNum type="arabicPeriod"/>
            </a:pPr>
            <a:r>
              <a:rPr lang="en-IN" sz="1200" b="1" dirty="0"/>
              <a:t>Provide Insights and Documentation</a:t>
            </a:r>
            <a:r>
              <a:rPr lang="en-IN" sz="1200" dirty="0"/>
              <a:t>: Document the implementation process, findings, and challenges faced, contributing to a better understanding of A2C in the context of reinforcement learning tasks.</a:t>
            </a:r>
          </a:p>
          <a:p>
            <a:pPr algn="just"/>
            <a:endParaRPr lang="en-US" sz="1200" dirty="0"/>
          </a:p>
          <a:p>
            <a:pPr marL="0" indent="0" algn="just">
              <a:buNone/>
            </a:pPr>
            <a:endParaRPr lang="en-IN" sz="1200" dirty="0">
              <a:effectLst/>
              <a:latin typeface="Helvetica Neue" panose="02000503000000020004" pitchFamily="2" charset="0"/>
            </a:endParaRPr>
          </a:p>
          <a:p>
            <a:pPr algn="just"/>
            <a:endParaRPr lang="en-US" sz="1200" dirty="0"/>
          </a:p>
        </p:txBody>
      </p:sp>
      <p:sp>
        <p:nvSpPr>
          <p:cNvPr id="4" name="Slide Number Placeholder 3">
            <a:extLst>
              <a:ext uri="{FF2B5EF4-FFF2-40B4-BE49-F238E27FC236}">
                <a16:creationId xmlns:a16="http://schemas.microsoft.com/office/drawing/2014/main" id="{F43501C3-E084-A7D0-8A35-6E399179CD31}"/>
              </a:ext>
            </a:extLst>
          </p:cNvPr>
          <p:cNvSpPr>
            <a:spLocks noGrp="1"/>
          </p:cNvSpPr>
          <p:nvPr>
            <p:ph type="sldNum" sz="quarter" idx="12"/>
          </p:nvPr>
        </p:nvSpPr>
        <p:spPr/>
        <p:txBody>
          <a:bodyPr/>
          <a:lstStyle/>
          <a:p>
            <a:fld id="{1CC2C9B9-B4B7-45CC-A7EB-16F8BADE9045}" type="slidenum">
              <a:rPr lang="en-US" smtClean="0"/>
              <a:t>2</a:t>
            </a:fld>
            <a:endParaRPr lang="en-US"/>
          </a:p>
        </p:txBody>
      </p:sp>
    </p:spTree>
    <p:extLst>
      <p:ext uri="{BB962C8B-B14F-4D97-AF65-F5344CB8AC3E}">
        <p14:creationId xmlns:p14="http://schemas.microsoft.com/office/powerpoint/2010/main" val="126430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4B65D-0CB9-5D43-3188-0DD9749F75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B7D771-D4A4-E695-B1E4-4E17A46D9D46}"/>
              </a:ext>
            </a:extLst>
          </p:cNvPr>
          <p:cNvSpPr>
            <a:spLocks noGrp="1"/>
          </p:cNvSpPr>
          <p:nvPr>
            <p:ph type="title"/>
          </p:nvPr>
        </p:nvSpPr>
        <p:spPr>
          <a:xfrm>
            <a:off x="838200" y="365126"/>
            <a:ext cx="10171670" cy="623416"/>
          </a:xfrm>
        </p:spPr>
        <p:txBody>
          <a:bodyPr>
            <a:noAutofit/>
          </a:bodyPr>
          <a:lstStyle/>
          <a:p>
            <a:r>
              <a:rPr lang="en-US" sz="2400" dirty="0"/>
              <a:t>Key concepts and Overview of algorithm</a:t>
            </a:r>
          </a:p>
        </p:txBody>
      </p:sp>
      <p:sp>
        <p:nvSpPr>
          <p:cNvPr id="3" name="Content Placeholder 2">
            <a:extLst>
              <a:ext uri="{FF2B5EF4-FFF2-40B4-BE49-F238E27FC236}">
                <a16:creationId xmlns:a16="http://schemas.microsoft.com/office/drawing/2014/main" id="{4336A28F-55FD-F76A-ECE6-F0517D7BA1D3}"/>
              </a:ext>
            </a:extLst>
          </p:cNvPr>
          <p:cNvSpPr>
            <a:spLocks noGrp="1"/>
          </p:cNvSpPr>
          <p:nvPr>
            <p:ph idx="1"/>
          </p:nvPr>
        </p:nvSpPr>
        <p:spPr>
          <a:xfrm>
            <a:off x="927100" y="963142"/>
            <a:ext cx="10337800" cy="4993157"/>
          </a:xfrm>
        </p:spPr>
        <p:txBody>
          <a:bodyPr>
            <a:noAutofit/>
          </a:bodyPr>
          <a:lstStyle/>
          <a:p>
            <a:pPr marL="0" indent="0">
              <a:buNone/>
            </a:pPr>
            <a:r>
              <a:rPr lang="en-IN" sz="1000" dirty="0">
                <a:solidFill>
                  <a:srgbClr val="212121"/>
                </a:solidFill>
              </a:rPr>
              <a:t>A2C, or Advantage Actor-Critic, is a reinforcement learning algorithm that combines elements of both policy-based and value-based methods. It is an extension of the actor-critic architecture, with the addition of an advantage function to improve learning efficiency.</a:t>
            </a:r>
          </a:p>
          <a:p>
            <a:pPr algn="l">
              <a:buFont typeface="+mj-lt"/>
              <a:buAutoNum type="arabicPeriod"/>
            </a:pPr>
            <a:r>
              <a:rPr lang="en-IN" sz="1000" b="1" dirty="0">
                <a:solidFill>
                  <a:srgbClr val="212121"/>
                </a:solidFill>
              </a:rPr>
              <a:t>Actor-Critic Architecture:</a:t>
            </a:r>
          </a:p>
          <a:p>
            <a:pPr marL="401638" lvl="1" indent="-227013"/>
            <a:r>
              <a:rPr lang="en-IN" sz="1000" b="1" i="0" dirty="0">
                <a:solidFill>
                  <a:srgbClr val="212121"/>
                </a:solidFill>
                <a:effectLst/>
              </a:rPr>
              <a:t>Actor:</a:t>
            </a:r>
            <a:r>
              <a:rPr lang="en-IN" sz="1000" b="0" i="0" dirty="0">
                <a:solidFill>
                  <a:srgbClr val="212121"/>
                </a:solidFill>
                <a:effectLst/>
              </a:rPr>
              <a:t> This component is responsible for selecting actions based on the current policy. It maps states to actions and is essentially the policy function.</a:t>
            </a:r>
          </a:p>
          <a:p>
            <a:pPr marL="401638" lvl="1" indent="-227013"/>
            <a:r>
              <a:rPr lang="en-IN" sz="1000" b="1" i="0" dirty="0">
                <a:solidFill>
                  <a:srgbClr val="212121"/>
                </a:solidFill>
                <a:effectLst/>
              </a:rPr>
              <a:t>Critic:</a:t>
            </a:r>
            <a:r>
              <a:rPr lang="en-IN" sz="1000" b="0" i="0" dirty="0">
                <a:solidFill>
                  <a:srgbClr val="212121"/>
                </a:solidFill>
                <a:effectLst/>
              </a:rPr>
              <a:t> This component evaluates the actions taken by the actor by estimating the value function. It provides feedback on how good or bad the chosen actions are in a given state.</a:t>
            </a:r>
          </a:p>
          <a:p>
            <a:pPr algn="l">
              <a:buFont typeface="+mj-lt"/>
              <a:buAutoNum type="arabicPeriod"/>
            </a:pPr>
            <a:r>
              <a:rPr lang="en-IN" sz="1000" b="1" i="0" dirty="0">
                <a:solidFill>
                  <a:srgbClr val="212121"/>
                </a:solidFill>
                <a:effectLst/>
              </a:rPr>
              <a:t>Advantage Function:</a:t>
            </a:r>
            <a:endParaRPr lang="en-IN" sz="1000" b="0" i="0" dirty="0">
              <a:solidFill>
                <a:srgbClr val="212121"/>
              </a:solidFill>
              <a:effectLst/>
            </a:endParaRPr>
          </a:p>
          <a:p>
            <a:pPr marL="401638" lvl="1" indent="-227013"/>
            <a:r>
              <a:rPr lang="en-IN" sz="1000" b="0" i="0" dirty="0">
                <a:solidFill>
                  <a:srgbClr val="212121"/>
                </a:solidFill>
                <a:effectLst/>
              </a:rPr>
              <a:t>The advantage function measures how much better or worse an action is compared to the average action in each state. It helps the algorithm focus on actions that are better than expected and penalize actions that are worse.</a:t>
            </a:r>
          </a:p>
          <a:p>
            <a:pPr algn="l">
              <a:buFont typeface="+mj-lt"/>
              <a:buAutoNum type="arabicPeriod"/>
            </a:pPr>
            <a:r>
              <a:rPr lang="en-IN" sz="1000" b="1" i="0" dirty="0">
                <a:solidFill>
                  <a:srgbClr val="212121"/>
                </a:solidFill>
                <a:effectLst/>
              </a:rPr>
              <a:t>Objective Function:</a:t>
            </a:r>
            <a:endParaRPr lang="en-IN" sz="1000" b="0" i="0" dirty="0">
              <a:solidFill>
                <a:srgbClr val="212121"/>
              </a:solidFill>
              <a:effectLst/>
            </a:endParaRPr>
          </a:p>
          <a:p>
            <a:pPr marL="401638" lvl="1" indent="-227013"/>
            <a:r>
              <a:rPr lang="en-IN" sz="1000" b="0" i="0" dirty="0">
                <a:solidFill>
                  <a:srgbClr val="212121"/>
                </a:solidFill>
                <a:effectLst/>
              </a:rPr>
              <a:t>The overall objective function in A2C is a combination of the policy gradient and the value function. The algorithm aims to maximize the expected cumulative reward, which is the sum of the immediate rewards and the estimated future rewards.</a:t>
            </a:r>
          </a:p>
          <a:p>
            <a:pPr algn="l">
              <a:buFont typeface="+mj-lt"/>
              <a:buAutoNum type="arabicPeriod"/>
            </a:pPr>
            <a:r>
              <a:rPr lang="en-US" sz="1000" b="1" dirty="0">
                <a:solidFill>
                  <a:srgbClr val="212121"/>
                </a:solidFill>
              </a:rPr>
              <a:t>Temporal Difference Learning </a:t>
            </a:r>
            <a:r>
              <a:rPr lang="en-IN" sz="1000" b="1" dirty="0">
                <a:solidFill>
                  <a:srgbClr val="212121"/>
                </a:solidFill>
              </a:rPr>
              <a:t>:</a:t>
            </a:r>
          </a:p>
          <a:p>
            <a:pPr marL="401638" lvl="1" indent="-227013"/>
            <a:r>
              <a:rPr lang="en-US" sz="1000" dirty="0"/>
              <a:t>A method that updates the value estimates based on the difference between the predicted value and the observed reward plus the estimated value of the next state.</a:t>
            </a:r>
            <a:endParaRPr lang="en-IN" sz="1000" b="0" i="0" dirty="0">
              <a:solidFill>
                <a:srgbClr val="212121"/>
              </a:solidFill>
              <a:effectLst/>
            </a:endParaRPr>
          </a:p>
          <a:p>
            <a:pPr algn="l">
              <a:buFont typeface="+mj-lt"/>
              <a:buAutoNum type="arabicPeriod"/>
            </a:pPr>
            <a:r>
              <a:rPr lang="en-US" sz="1000" b="1" dirty="0">
                <a:solidFill>
                  <a:srgbClr val="212121"/>
                </a:solidFill>
              </a:rPr>
              <a:t>Generalized Advantage Estimation (GAE):</a:t>
            </a:r>
            <a:endParaRPr lang="en-IN" sz="1000" b="1" dirty="0">
              <a:solidFill>
                <a:srgbClr val="212121"/>
              </a:solidFill>
            </a:endParaRPr>
          </a:p>
          <a:p>
            <a:pPr marL="401638" lvl="1" indent="-227013"/>
            <a:r>
              <a:rPr lang="en-IN" sz="1000" dirty="0"/>
              <a:t>A technique used to compute advantage estimates more efficiently, reducing variance while maintaining bias control.</a:t>
            </a:r>
          </a:p>
          <a:p>
            <a:pPr marL="0" lvl="1" indent="0">
              <a:spcBef>
                <a:spcPts val="1000"/>
              </a:spcBef>
              <a:buNone/>
            </a:pPr>
            <a:r>
              <a:rPr lang="en-US" sz="1000" b="1" dirty="0">
                <a:solidFill>
                  <a:srgbClr val="212121"/>
                </a:solidFill>
              </a:rPr>
              <a:t>6. Entropy</a:t>
            </a:r>
          </a:p>
          <a:p>
            <a:pPr marL="401638" lvl="1" indent="-227013"/>
            <a:r>
              <a:rPr lang="en-US" sz="1000" dirty="0"/>
              <a:t>It encourages exploration by adding randomness to the policy updates</a:t>
            </a:r>
            <a:endParaRPr lang="en-IN" sz="1000" dirty="0"/>
          </a:p>
          <a:p>
            <a:pPr marL="0" indent="0" algn="l">
              <a:buNone/>
            </a:pPr>
            <a:r>
              <a:rPr lang="en-IN" sz="1000" b="1" i="0" dirty="0">
                <a:solidFill>
                  <a:srgbClr val="212121"/>
                </a:solidFill>
                <a:effectLst/>
              </a:rPr>
              <a:t>7. Updating Parameters:</a:t>
            </a:r>
            <a:endParaRPr lang="en-IN" sz="1000" b="0" i="0" dirty="0">
              <a:solidFill>
                <a:srgbClr val="212121"/>
              </a:solidFill>
              <a:effectLst/>
            </a:endParaRPr>
          </a:p>
          <a:p>
            <a:pPr marL="401638" lvl="1" indent="-227013"/>
            <a:r>
              <a:rPr lang="en-IN" sz="1000" b="0" i="0" dirty="0">
                <a:solidFill>
                  <a:srgbClr val="212121"/>
                </a:solidFill>
                <a:effectLst/>
              </a:rPr>
              <a:t>The parameters of both the actor and the critic networks are updated simultaneously. This is done using the gradient of the objective function with respect to the network parameters</a:t>
            </a:r>
          </a:p>
          <a:p>
            <a:endParaRPr lang="en-US" sz="1000" dirty="0"/>
          </a:p>
          <a:p>
            <a:pPr marL="0" indent="0">
              <a:buNone/>
            </a:pPr>
            <a:endParaRPr lang="en-IN" sz="1000" dirty="0">
              <a:effectLst/>
            </a:endParaRPr>
          </a:p>
          <a:p>
            <a:endParaRPr lang="en-US" sz="1000" dirty="0"/>
          </a:p>
        </p:txBody>
      </p:sp>
      <p:sp>
        <p:nvSpPr>
          <p:cNvPr id="4" name="Slide Number Placeholder 3">
            <a:extLst>
              <a:ext uri="{FF2B5EF4-FFF2-40B4-BE49-F238E27FC236}">
                <a16:creationId xmlns:a16="http://schemas.microsoft.com/office/drawing/2014/main" id="{42A027C6-BA25-513B-26AF-9DC4954E3D4C}"/>
              </a:ext>
            </a:extLst>
          </p:cNvPr>
          <p:cNvSpPr>
            <a:spLocks noGrp="1"/>
          </p:cNvSpPr>
          <p:nvPr>
            <p:ph type="sldNum" sz="quarter" idx="12"/>
          </p:nvPr>
        </p:nvSpPr>
        <p:spPr/>
        <p:txBody>
          <a:bodyPr/>
          <a:lstStyle/>
          <a:p>
            <a:fld id="{1CC2C9B9-B4B7-45CC-A7EB-16F8BADE9045}" type="slidenum">
              <a:rPr lang="en-US" smtClean="0"/>
              <a:t>3</a:t>
            </a:fld>
            <a:endParaRPr lang="en-US"/>
          </a:p>
        </p:txBody>
      </p:sp>
    </p:spTree>
    <p:extLst>
      <p:ext uri="{BB962C8B-B14F-4D97-AF65-F5344CB8AC3E}">
        <p14:creationId xmlns:p14="http://schemas.microsoft.com/office/powerpoint/2010/main" val="1460005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1791F-6022-2B5B-805C-75DA90626F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3BBCC2-A5AC-9288-DE45-F3AC5EF28EA3}"/>
              </a:ext>
            </a:extLst>
          </p:cNvPr>
          <p:cNvSpPr>
            <a:spLocks noGrp="1"/>
          </p:cNvSpPr>
          <p:nvPr>
            <p:ph type="title"/>
          </p:nvPr>
        </p:nvSpPr>
        <p:spPr>
          <a:xfrm>
            <a:off x="838200" y="365126"/>
            <a:ext cx="10171670" cy="623416"/>
          </a:xfrm>
        </p:spPr>
        <p:txBody>
          <a:bodyPr>
            <a:noAutofit/>
          </a:bodyPr>
          <a:lstStyle/>
          <a:p>
            <a:r>
              <a:rPr lang="en-IN" sz="2400" dirty="0"/>
              <a:t>Methodology</a:t>
            </a:r>
            <a:endParaRPr lang="en-US" sz="2400" dirty="0"/>
          </a:p>
        </p:txBody>
      </p:sp>
      <p:sp>
        <p:nvSpPr>
          <p:cNvPr id="3" name="Content Placeholder 2">
            <a:extLst>
              <a:ext uri="{FF2B5EF4-FFF2-40B4-BE49-F238E27FC236}">
                <a16:creationId xmlns:a16="http://schemas.microsoft.com/office/drawing/2014/main" id="{573196AF-3573-6C4E-9E2C-AE1516194498}"/>
              </a:ext>
            </a:extLst>
          </p:cNvPr>
          <p:cNvSpPr>
            <a:spLocks noGrp="1"/>
          </p:cNvSpPr>
          <p:nvPr>
            <p:ph idx="1"/>
          </p:nvPr>
        </p:nvSpPr>
        <p:spPr>
          <a:xfrm>
            <a:off x="1003300" y="988543"/>
            <a:ext cx="10171670" cy="4878858"/>
          </a:xfrm>
        </p:spPr>
        <p:txBody>
          <a:bodyPr>
            <a:normAutofit fontScale="55000" lnSpcReduction="20000"/>
          </a:bodyPr>
          <a:lstStyle/>
          <a:p>
            <a:endParaRPr lang="en-IN" sz="1200" b="1" dirty="0"/>
          </a:p>
          <a:p>
            <a:pPr marL="0" indent="0">
              <a:buNone/>
            </a:pPr>
            <a:r>
              <a:rPr lang="en-IN" sz="2400" dirty="0"/>
              <a:t>Stable Baselines3 is a popular library that provides implementations of various RL algorithms in in PyTorch, including A2C. The following steps outline how A2C is implemented using Stable Baselines3:</a:t>
            </a:r>
          </a:p>
          <a:p>
            <a:r>
              <a:rPr lang="en-IN" sz="2400" b="1" dirty="0"/>
              <a:t>Environment Setup</a:t>
            </a:r>
            <a:r>
              <a:rPr lang="en-IN" sz="2400" dirty="0"/>
              <a:t>:</a:t>
            </a:r>
          </a:p>
          <a:p>
            <a:pPr marL="457200" lvl="1" indent="0">
              <a:buNone/>
            </a:pPr>
            <a:r>
              <a:rPr lang="en-IN" sz="2000" dirty="0"/>
              <a:t>The environment (e.g., CartPole-v1) is created using OpenAI Gym, which provides a standardized interface for  reinforcement learning environments.</a:t>
            </a:r>
          </a:p>
          <a:p>
            <a:r>
              <a:rPr lang="en-IN" sz="2400" b="1" dirty="0"/>
              <a:t>Model Creation</a:t>
            </a:r>
            <a:r>
              <a:rPr lang="en-IN" sz="2400" dirty="0"/>
              <a:t>:</a:t>
            </a:r>
          </a:p>
          <a:p>
            <a:pPr marL="457200" lvl="1" indent="0">
              <a:buNone/>
            </a:pPr>
            <a:r>
              <a:rPr lang="en-IN" sz="2100" dirty="0"/>
              <a:t>The A2C model is initialized with the chosen environment, specifying parameters such as learning rate, number of steps per update,and neural architecture.</a:t>
            </a:r>
          </a:p>
          <a:p>
            <a:r>
              <a:rPr lang="en-IN" sz="2500" b="1" dirty="0"/>
              <a:t>Hyperparameter Optimization and Model Training</a:t>
            </a:r>
          </a:p>
          <a:p>
            <a:pPr marL="0" indent="0">
              <a:buNone/>
            </a:pPr>
            <a:r>
              <a:rPr lang="en-US" sz="2100" dirty="0"/>
              <a:t>             </a:t>
            </a:r>
            <a:r>
              <a:rPr lang="en-US" sz="2000" dirty="0"/>
              <a:t>Optuna objective function is used for  hyperparameter tuning, which trains the A2C model and evaluates its performance.</a:t>
            </a:r>
            <a:r>
              <a:rPr lang="en-IN" sz="2000" dirty="0"/>
              <a:t>        </a:t>
            </a:r>
          </a:p>
          <a:p>
            <a:pPr marL="457200" lvl="1" indent="0">
              <a:buNone/>
            </a:pPr>
            <a:r>
              <a:rPr lang="en-US" sz="2000" dirty="0"/>
              <a:t>Utilize DynVecEnv for parallel training.</a:t>
            </a:r>
          </a:p>
          <a:p>
            <a:pPr marL="457200" lvl="1" indent="0">
              <a:buNone/>
            </a:pPr>
            <a:r>
              <a:rPr lang="en-US" sz="2000" dirty="0"/>
              <a:t>Check for GPU availability and configure the system to use GPU if present and the render mode is set to </a:t>
            </a:r>
            <a:r>
              <a:rPr lang="en-US" sz="2000" dirty="0" err="1"/>
              <a:t>rgb_array</a:t>
            </a:r>
            <a:r>
              <a:rPr lang="en-US" sz="2000" dirty="0"/>
              <a:t>,  to capture frames for later visualization</a:t>
            </a:r>
          </a:p>
          <a:p>
            <a:pPr marL="457200" lvl="1" indent="0">
              <a:buNone/>
            </a:pPr>
            <a:r>
              <a:rPr lang="en-IN" sz="2000" dirty="0"/>
              <a:t>The model is trained on the environment for a specified number of time steps. During training, the actor and critic networks are updated iteratively  based on  the experiences collected and   using best hyperparameters . </a:t>
            </a:r>
          </a:p>
          <a:p>
            <a:pPr marL="457200" lvl="1" indent="0">
              <a:buNone/>
            </a:pPr>
            <a:r>
              <a:rPr lang="en-IN" sz="2000" dirty="0"/>
              <a:t> Perform hyperparameter optimization with Optuna and get the best hyperparameters.</a:t>
            </a:r>
          </a:p>
          <a:p>
            <a:r>
              <a:rPr lang="en-IN" sz="2400" b="1" dirty="0"/>
              <a:t>Evaluation</a:t>
            </a:r>
            <a:r>
              <a:rPr lang="en-IN" sz="2400" dirty="0"/>
              <a:t>:</a:t>
            </a:r>
          </a:p>
          <a:p>
            <a:pPr marL="457200" lvl="1" indent="0">
              <a:buNone/>
            </a:pPr>
            <a:r>
              <a:rPr lang="en-IN" sz="2100" dirty="0"/>
              <a:t>After training, the model's performance is evaluated by running it in the environment and measuring the total rewards achieved over multiple episodes.</a:t>
            </a:r>
          </a:p>
          <a:p>
            <a:endParaRPr lang="en-US" sz="1200" dirty="0"/>
          </a:p>
        </p:txBody>
      </p:sp>
      <p:sp>
        <p:nvSpPr>
          <p:cNvPr id="4" name="Slide Number Placeholder 3">
            <a:extLst>
              <a:ext uri="{FF2B5EF4-FFF2-40B4-BE49-F238E27FC236}">
                <a16:creationId xmlns:a16="http://schemas.microsoft.com/office/drawing/2014/main" id="{D7B235D9-A1BD-621D-50EE-B41B09ACAD6E}"/>
              </a:ext>
            </a:extLst>
          </p:cNvPr>
          <p:cNvSpPr>
            <a:spLocks noGrp="1"/>
          </p:cNvSpPr>
          <p:nvPr>
            <p:ph type="sldNum" sz="quarter" idx="12"/>
          </p:nvPr>
        </p:nvSpPr>
        <p:spPr/>
        <p:txBody>
          <a:bodyPr/>
          <a:lstStyle/>
          <a:p>
            <a:fld id="{1CC2C9B9-B4B7-45CC-A7EB-16F8BADE9045}" type="slidenum">
              <a:rPr lang="en-US" smtClean="0"/>
              <a:t>4</a:t>
            </a:fld>
            <a:endParaRPr lang="en-US"/>
          </a:p>
        </p:txBody>
      </p:sp>
    </p:spTree>
    <p:extLst>
      <p:ext uri="{BB962C8B-B14F-4D97-AF65-F5344CB8AC3E}">
        <p14:creationId xmlns:p14="http://schemas.microsoft.com/office/powerpoint/2010/main" val="144854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35EC6-C549-7593-51F9-B33C469BC4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76B616-02AE-3AFB-B63E-B4186B3396B7}"/>
              </a:ext>
            </a:extLst>
          </p:cNvPr>
          <p:cNvSpPr>
            <a:spLocks noGrp="1"/>
          </p:cNvSpPr>
          <p:nvPr>
            <p:ph type="title"/>
          </p:nvPr>
        </p:nvSpPr>
        <p:spPr>
          <a:xfrm>
            <a:off x="838200" y="365126"/>
            <a:ext cx="10171670" cy="623416"/>
          </a:xfrm>
        </p:spPr>
        <p:txBody>
          <a:bodyPr>
            <a:noAutofit/>
          </a:bodyPr>
          <a:lstStyle/>
          <a:p>
            <a:r>
              <a:rPr lang="en-IN" sz="2400" b="1" dirty="0"/>
              <a:t>A2C Architecture/Model Details and Data Flow</a:t>
            </a:r>
            <a:endParaRPr lang="en-US" sz="4000" dirty="0"/>
          </a:p>
        </p:txBody>
      </p:sp>
      <p:sp>
        <p:nvSpPr>
          <p:cNvPr id="3" name="Content Placeholder 2">
            <a:extLst>
              <a:ext uri="{FF2B5EF4-FFF2-40B4-BE49-F238E27FC236}">
                <a16:creationId xmlns:a16="http://schemas.microsoft.com/office/drawing/2014/main" id="{9FF81001-EEA2-E743-D287-7CB8A96CB238}"/>
              </a:ext>
            </a:extLst>
          </p:cNvPr>
          <p:cNvSpPr>
            <a:spLocks noGrp="1"/>
          </p:cNvSpPr>
          <p:nvPr>
            <p:ph idx="1"/>
          </p:nvPr>
        </p:nvSpPr>
        <p:spPr>
          <a:xfrm>
            <a:off x="990600" y="1013618"/>
            <a:ext cx="10171670" cy="2294766"/>
          </a:xfrm>
        </p:spPr>
        <p:txBody>
          <a:bodyPr>
            <a:normAutofit/>
          </a:bodyPr>
          <a:lstStyle/>
          <a:p>
            <a:pPr algn="just"/>
            <a:r>
              <a:rPr lang="en-IN" sz="1000" b="1" i="0" dirty="0">
                <a:solidFill>
                  <a:srgbClr val="212121"/>
                </a:solidFill>
                <a:effectLst/>
                <a:latin typeface="Roboto" panose="02000000000000000000" pitchFamily="2" charset="0"/>
              </a:rPr>
              <a:t>Environment</a:t>
            </a:r>
            <a:r>
              <a:rPr lang="en-IN" sz="1000" b="0" i="0" dirty="0">
                <a:solidFill>
                  <a:srgbClr val="212121"/>
                </a:solidFill>
                <a:effectLst/>
                <a:latin typeface="Roboto" panose="02000000000000000000" pitchFamily="2" charset="0"/>
              </a:rPr>
              <a:t>: The environment interacts with the agent by providing states and rewards. It receives actions from the Actor and sends state-action pairs to the Critic.</a:t>
            </a:r>
          </a:p>
          <a:p>
            <a:pPr algn="just"/>
            <a:r>
              <a:rPr lang="en-IN" sz="1000" b="1" i="0" dirty="0">
                <a:solidFill>
                  <a:srgbClr val="212121"/>
                </a:solidFill>
                <a:effectLst/>
                <a:latin typeface="Roboto" panose="02000000000000000000" pitchFamily="2" charset="0"/>
              </a:rPr>
              <a:t>Actor</a:t>
            </a:r>
            <a:r>
              <a:rPr lang="en-IN" sz="1000" b="0" i="0" dirty="0">
                <a:solidFill>
                  <a:srgbClr val="212121"/>
                </a:solidFill>
                <a:effectLst/>
                <a:latin typeface="Roboto" panose="02000000000000000000" pitchFamily="2" charset="0"/>
              </a:rPr>
              <a:t>: 	The Actor network decides which action to take based on the current state. It receives the state from the environment and sends the chosen action back. </a:t>
            </a:r>
            <a:r>
              <a:rPr lang="en-IN" sz="1000" dirty="0">
                <a:solidFill>
                  <a:srgbClr val="212121"/>
                </a:solidFill>
                <a:latin typeface="Roboto" panose="02000000000000000000" pitchFamily="2" charset="0"/>
              </a:rPr>
              <a:t>                             	</a:t>
            </a:r>
            <a:r>
              <a:rPr lang="en-IN" sz="1000" b="0" i="0" dirty="0">
                <a:solidFill>
                  <a:srgbClr val="212121"/>
                </a:solidFill>
                <a:effectLst/>
                <a:latin typeface="Roboto" panose="02000000000000000000" pitchFamily="2" charset="0"/>
              </a:rPr>
              <a:t>The Actor also receives updates from the Policy Update step to improve its policy.</a:t>
            </a:r>
          </a:p>
          <a:p>
            <a:pPr algn="just"/>
            <a:r>
              <a:rPr lang="en-IN" sz="1000" b="1" i="0" dirty="0">
                <a:solidFill>
                  <a:srgbClr val="212121"/>
                </a:solidFill>
                <a:effectLst/>
                <a:latin typeface="Roboto" panose="02000000000000000000" pitchFamily="2" charset="0"/>
              </a:rPr>
              <a:t>Critic</a:t>
            </a:r>
            <a:r>
              <a:rPr lang="en-IN" sz="1000" b="0" i="0" dirty="0">
                <a:solidFill>
                  <a:srgbClr val="212121"/>
                </a:solidFill>
                <a:effectLst/>
                <a:latin typeface="Roboto" panose="02000000000000000000" pitchFamily="2" charset="0"/>
              </a:rPr>
              <a:t>: 	The Critic network estimates the value of states or state-action pairs. It receives state-action pairs from the environment and provides value estimates to the 	Policy Update step. The Critic is updated based on the TD (temporal difference) error.</a:t>
            </a:r>
          </a:p>
          <a:p>
            <a:pPr algn="just"/>
            <a:r>
              <a:rPr lang="en-IN" sz="1000" b="1" i="0" dirty="0">
                <a:solidFill>
                  <a:srgbClr val="212121"/>
                </a:solidFill>
                <a:effectLst/>
                <a:latin typeface="Roboto" panose="02000000000000000000" pitchFamily="2" charset="0"/>
              </a:rPr>
              <a:t>Policy Update</a:t>
            </a:r>
            <a:r>
              <a:rPr lang="en-IN" sz="1000" b="0" i="0" dirty="0">
                <a:solidFill>
                  <a:srgbClr val="212121"/>
                </a:solidFill>
                <a:effectLst/>
                <a:latin typeface="Roboto" panose="02000000000000000000" pitchFamily="2" charset="0"/>
              </a:rPr>
              <a:t>: This step updates the Actor based on the computed advantage function, which measures how good the taken actions are relative to the estimated values. 	The Policy Update step adjusts the Actor’s policy to maximize rewards.</a:t>
            </a:r>
          </a:p>
          <a:p>
            <a:pPr algn="just"/>
            <a:r>
              <a:rPr lang="en-IN" sz="1000" b="1" i="0" dirty="0">
                <a:solidFill>
                  <a:srgbClr val="212121"/>
                </a:solidFill>
                <a:effectLst/>
                <a:latin typeface="Roboto" panose="02000000000000000000" pitchFamily="2" charset="0"/>
              </a:rPr>
              <a:t>Critic Update</a:t>
            </a:r>
            <a:r>
              <a:rPr lang="en-IN" sz="1000" b="0" i="0" dirty="0">
                <a:solidFill>
                  <a:srgbClr val="212121"/>
                </a:solidFill>
                <a:effectLst/>
                <a:latin typeface="Roboto" panose="02000000000000000000" pitchFamily="2" charset="0"/>
              </a:rPr>
              <a:t>: This step refines the Critic’s value function based on the TD error, which is the difference between the predicted value and the actual reward plus the discounted value of the next state.</a:t>
            </a:r>
          </a:p>
          <a:p>
            <a:pPr marL="0" indent="0" algn="just">
              <a:buNone/>
            </a:pPr>
            <a:endParaRPr lang="en-IN" sz="1000" b="1" i="0" dirty="0">
              <a:solidFill>
                <a:srgbClr val="212121"/>
              </a:solidFill>
              <a:effectLst/>
              <a:latin typeface="Roboto" panose="02000000000000000000" pitchFamily="2" charset="0"/>
            </a:endParaRPr>
          </a:p>
        </p:txBody>
      </p:sp>
      <p:sp>
        <p:nvSpPr>
          <p:cNvPr id="7" name="TextBox 6">
            <a:extLst>
              <a:ext uri="{FF2B5EF4-FFF2-40B4-BE49-F238E27FC236}">
                <a16:creationId xmlns:a16="http://schemas.microsoft.com/office/drawing/2014/main" id="{A677F5F9-EB00-7634-3329-3B741D96F0F9}"/>
              </a:ext>
            </a:extLst>
          </p:cNvPr>
          <p:cNvSpPr txBox="1"/>
          <p:nvPr/>
        </p:nvSpPr>
        <p:spPr>
          <a:xfrm>
            <a:off x="2425985" y="5628866"/>
            <a:ext cx="2552262" cy="323165"/>
          </a:xfrm>
          <a:prstGeom prst="rect">
            <a:avLst/>
          </a:prstGeom>
          <a:noFill/>
        </p:spPr>
        <p:txBody>
          <a:bodyPr wrap="square">
            <a:spAutoFit/>
          </a:bodyPr>
          <a:lstStyle/>
          <a:p>
            <a:r>
              <a:rPr lang="en-IN" sz="1500" b="0" i="0" dirty="0">
                <a:solidFill>
                  <a:srgbClr val="212121"/>
                </a:solidFill>
                <a:effectLst/>
              </a:rPr>
              <a:t>A2C Algorithm block diagram</a:t>
            </a:r>
            <a:endParaRPr lang="en-US" sz="1500" dirty="0"/>
          </a:p>
        </p:txBody>
      </p:sp>
      <p:pic>
        <p:nvPicPr>
          <p:cNvPr id="8" name="Picture 7">
            <a:extLst>
              <a:ext uri="{FF2B5EF4-FFF2-40B4-BE49-F238E27FC236}">
                <a16:creationId xmlns:a16="http://schemas.microsoft.com/office/drawing/2014/main" id="{799BA392-5714-177C-574B-9A996B886F5D}"/>
              </a:ext>
            </a:extLst>
          </p:cNvPr>
          <p:cNvPicPr>
            <a:picLocks noChangeAspect="1"/>
          </p:cNvPicPr>
          <p:nvPr/>
        </p:nvPicPr>
        <p:blipFill>
          <a:blip r:embed="rId3"/>
          <a:stretch>
            <a:fillRect/>
          </a:stretch>
        </p:blipFill>
        <p:spPr>
          <a:xfrm>
            <a:off x="1296330" y="3226452"/>
            <a:ext cx="4230647" cy="2441926"/>
          </a:xfrm>
          <a:prstGeom prst="rect">
            <a:avLst/>
          </a:prstGeom>
        </p:spPr>
      </p:pic>
      <p:sp>
        <p:nvSpPr>
          <p:cNvPr id="4" name="Content Placeholder 2">
            <a:extLst>
              <a:ext uri="{FF2B5EF4-FFF2-40B4-BE49-F238E27FC236}">
                <a16:creationId xmlns:a16="http://schemas.microsoft.com/office/drawing/2014/main" id="{AECB3B7B-839F-C011-68C1-6D9E4AA495CD}"/>
              </a:ext>
            </a:extLst>
          </p:cNvPr>
          <p:cNvSpPr txBox="1">
            <a:spLocks/>
          </p:cNvSpPr>
          <p:nvPr/>
        </p:nvSpPr>
        <p:spPr>
          <a:xfrm>
            <a:off x="5526977" y="3186940"/>
            <a:ext cx="5674423" cy="244192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IN" sz="1000" b="1" dirty="0">
              <a:solidFill>
                <a:srgbClr val="212121"/>
              </a:solidFill>
              <a:latin typeface="Roboto" panose="02000000000000000000" pitchFamily="2" charset="0"/>
            </a:endParaRPr>
          </a:p>
          <a:p>
            <a:pPr marL="0" indent="0" algn="just">
              <a:buFont typeface="Arial" panose="020B0604020202020204" pitchFamily="34" charset="0"/>
              <a:buNone/>
            </a:pPr>
            <a:r>
              <a:rPr lang="en-IN" sz="1000" b="1" dirty="0">
                <a:solidFill>
                  <a:srgbClr val="212121"/>
                </a:solidFill>
                <a:latin typeface="Roboto" panose="02000000000000000000" pitchFamily="2" charset="0"/>
              </a:rPr>
              <a:t>Data Flow</a:t>
            </a:r>
            <a:r>
              <a:rPr lang="en-IN" sz="1000" dirty="0">
                <a:solidFill>
                  <a:srgbClr val="212121"/>
                </a:solidFill>
                <a:latin typeface="Roboto" panose="02000000000000000000" pitchFamily="2" charset="0"/>
              </a:rPr>
              <a:t>:</a:t>
            </a:r>
          </a:p>
          <a:p>
            <a:pPr algn="l"/>
            <a:r>
              <a:rPr lang="en-US" sz="1000" b="0" i="0" dirty="0">
                <a:solidFill>
                  <a:srgbClr val="212121"/>
                </a:solidFill>
                <a:effectLst/>
                <a:latin typeface="Roboto" panose="02000000000000000000" pitchFamily="2" charset="0"/>
              </a:rPr>
              <a:t>The Environment sends the state to the Actor and receives actions from it.</a:t>
            </a:r>
          </a:p>
          <a:p>
            <a:pPr algn="l"/>
            <a:r>
              <a:rPr lang="en-US" sz="1000" b="0" i="0" dirty="0">
                <a:solidFill>
                  <a:srgbClr val="212121"/>
                </a:solidFill>
                <a:effectLst/>
                <a:latin typeface="Roboto" panose="02000000000000000000" pitchFamily="2" charset="0"/>
              </a:rPr>
              <a:t>The Actor provides actions to the Environment and logs the probabilities of those actions.</a:t>
            </a:r>
          </a:p>
          <a:p>
            <a:pPr algn="l"/>
            <a:r>
              <a:rPr lang="en-US" sz="1000" b="0" i="0" dirty="0">
                <a:solidFill>
                  <a:srgbClr val="212121"/>
                </a:solidFill>
                <a:effectLst/>
                <a:latin typeface="Roboto" panose="02000000000000000000" pitchFamily="2" charset="0"/>
              </a:rPr>
              <a:t>The Environment provides state-action pairs to the Critic for value estimation. The Critic calculates the TD error and provides value estimates to the GAE and Policy Update steps.</a:t>
            </a:r>
          </a:p>
          <a:p>
            <a:pPr algn="l"/>
            <a:r>
              <a:rPr lang="en-US" sz="1000" b="0" i="0" dirty="0">
                <a:solidFill>
                  <a:srgbClr val="212121"/>
                </a:solidFill>
                <a:effectLst/>
                <a:latin typeface="Roboto" panose="02000000000000000000" pitchFamily="2" charset="0"/>
              </a:rPr>
              <a:t>GAE uses the Critic's output to compute the advantage function and sends it to the Policy Update step.</a:t>
            </a:r>
          </a:p>
          <a:p>
            <a:pPr algn="l"/>
            <a:r>
              <a:rPr lang="en-US" sz="1000" b="0" i="0" dirty="0">
                <a:solidFill>
                  <a:srgbClr val="212121"/>
                </a:solidFill>
                <a:effectLst/>
                <a:latin typeface="Roboto" panose="02000000000000000000" pitchFamily="2" charset="0"/>
              </a:rPr>
              <a:t>The Policy Update step uses the advantage function, the Actor’s log probabilities, and the entropy bonus to update the Actor.</a:t>
            </a:r>
          </a:p>
          <a:p>
            <a:pPr algn="l"/>
            <a:r>
              <a:rPr lang="en-US" sz="1000" b="0" i="0" dirty="0">
                <a:solidFill>
                  <a:srgbClr val="212121"/>
                </a:solidFill>
                <a:effectLst/>
                <a:latin typeface="Roboto" panose="02000000000000000000" pitchFamily="2" charset="0"/>
              </a:rPr>
              <a:t>The Critic is updated based on the TD error received from the Critic Update step.</a:t>
            </a:r>
          </a:p>
        </p:txBody>
      </p:sp>
      <p:sp>
        <p:nvSpPr>
          <p:cNvPr id="5" name="Slide Number Placeholder 4">
            <a:extLst>
              <a:ext uri="{FF2B5EF4-FFF2-40B4-BE49-F238E27FC236}">
                <a16:creationId xmlns:a16="http://schemas.microsoft.com/office/drawing/2014/main" id="{2BF31585-B40D-5236-AE4C-B6969661D560}"/>
              </a:ext>
            </a:extLst>
          </p:cNvPr>
          <p:cNvSpPr>
            <a:spLocks noGrp="1"/>
          </p:cNvSpPr>
          <p:nvPr>
            <p:ph type="sldNum" sz="quarter" idx="12"/>
          </p:nvPr>
        </p:nvSpPr>
        <p:spPr/>
        <p:txBody>
          <a:bodyPr/>
          <a:lstStyle/>
          <a:p>
            <a:fld id="{1CC2C9B9-B4B7-45CC-A7EB-16F8BADE9045}" type="slidenum">
              <a:rPr lang="en-US" smtClean="0"/>
              <a:t>5</a:t>
            </a:fld>
            <a:endParaRPr lang="en-US"/>
          </a:p>
        </p:txBody>
      </p:sp>
    </p:spTree>
    <p:extLst>
      <p:ext uri="{BB962C8B-B14F-4D97-AF65-F5344CB8AC3E}">
        <p14:creationId xmlns:p14="http://schemas.microsoft.com/office/powerpoint/2010/main" val="357761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39F1C-DE17-C363-AFD3-09C8EFCED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176391-0769-6B70-B1B8-C981FA0807D5}"/>
              </a:ext>
            </a:extLst>
          </p:cNvPr>
          <p:cNvSpPr>
            <a:spLocks noGrp="1"/>
          </p:cNvSpPr>
          <p:nvPr>
            <p:ph type="title"/>
          </p:nvPr>
        </p:nvSpPr>
        <p:spPr>
          <a:xfrm>
            <a:off x="838200" y="365126"/>
            <a:ext cx="10171670" cy="623416"/>
          </a:xfrm>
        </p:spPr>
        <p:txBody>
          <a:bodyPr>
            <a:noAutofit/>
          </a:bodyPr>
          <a:lstStyle/>
          <a:p>
            <a:r>
              <a:rPr lang="en-IN" sz="2400" b="1" dirty="0"/>
              <a:t>Results and Observations</a:t>
            </a:r>
            <a:endParaRPr lang="en-US" sz="4000" dirty="0"/>
          </a:p>
        </p:txBody>
      </p:sp>
      <p:sp>
        <p:nvSpPr>
          <p:cNvPr id="9" name="TextBox 8">
            <a:extLst>
              <a:ext uri="{FF2B5EF4-FFF2-40B4-BE49-F238E27FC236}">
                <a16:creationId xmlns:a16="http://schemas.microsoft.com/office/drawing/2014/main" id="{59127584-AF5E-97D3-AD9E-2D77D8430774}"/>
              </a:ext>
            </a:extLst>
          </p:cNvPr>
          <p:cNvSpPr txBox="1"/>
          <p:nvPr/>
        </p:nvSpPr>
        <p:spPr>
          <a:xfrm>
            <a:off x="1006690" y="1008546"/>
            <a:ext cx="5051425" cy="338554"/>
          </a:xfrm>
          <a:prstGeom prst="rect">
            <a:avLst/>
          </a:prstGeom>
          <a:noFill/>
        </p:spPr>
        <p:txBody>
          <a:bodyPr wrap="square">
            <a:spAutoFit/>
          </a:bodyPr>
          <a:lstStyle/>
          <a:p>
            <a:pPr algn="ctr"/>
            <a:r>
              <a:rPr lang="en-IN" sz="1600" u="sng" dirty="0">
                <a:solidFill>
                  <a:srgbClr val="212121"/>
                </a:solidFill>
              </a:rPr>
              <a:t>Plotting for Evaluation Rewards – Rewards per Episode</a:t>
            </a:r>
            <a:endParaRPr lang="en-US" sz="1600" u="sng" dirty="0"/>
          </a:p>
        </p:txBody>
      </p:sp>
      <p:sp>
        <p:nvSpPr>
          <p:cNvPr id="17" name="TextBox 16">
            <a:extLst>
              <a:ext uri="{FF2B5EF4-FFF2-40B4-BE49-F238E27FC236}">
                <a16:creationId xmlns:a16="http://schemas.microsoft.com/office/drawing/2014/main" id="{1C86C2AB-54EE-3160-5917-EA7E678C229E}"/>
              </a:ext>
            </a:extLst>
          </p:cNvPr>
          <p:cNvSpPr txBox="1"/>
          <p:nvPr/>
        </p:nvSpPr>
        <p:spPr>
          <a:xfrm>
            <a:off x="6351909" y="3938676"/>
            <a:ext cx="4657961" cy="1754326"/>
          </a:xfrm>
          <a:prstGeom prst="rect">
            <a:avLst/>
          </a:prstGeom>
          <a:noFill/>
        </p:spPr>
        <p:txBody>
          <a:bodyPr wrap="square">
            <a:spAutoFit/>
          </a:bodyPr>
          <a:lstStyle/>
          <a:p>
            <a:r>
              <a:rPr lang="en-IN" b="1" dirty="0"/>
              <a:t>Evaluation Statistics </a:t>
            </a:r>
          </a:p>
          <a:p>
            <a:pPr marL="285750" indent="-285750">
              <a:buFont typeface="Arial" panose="020B0604020202020204" pitchFamily="34" charset="0"/>
              <a:buChar char="•"/>
            </a:pPr>
            <a:r>
              <a:rPr lang="en-IN" dirty="0"/>
              <a:t>Total Reward (across all episodes): 5000.0 </a:t>
            </a:r>
          </a:p>
          <a:p>
            <a:pPr marL="285750" indent="-285750">
              <a:buFont typeface="Arial" panose="020B0604020202020204" pitchFamily="34" charset="0"/>
              <a:buChar char="•"/>
            </a:pPr>
            <a:r>
              <a:rPr lang="en-IN" dirty="0"/>
              <a:t>Total Steps Taken: 5000 </a:t>
            </a:r>
          </a:p>
          <a:p>
            <a:pPr marL="285750" indent="-285750">
              <a:buFont typeface="Arial" panose="020B0604020202020204" pitchFamily="34" charset="0"/>
              <a:buChar char="•"/>
            </a:pPr>
            <a:r>
              <a:rPr lang="en-IN" dirty="0"/>
              <a:t>Average Reward per Step: 1.00 </a:t>
            </a:r>
          </a:p>
          <a:p>
            <a:pPr marL="285750" indent="-285750">
              <a:buFont typeface="Arial" panose="020B0604020202020204" pitchFamily="34" charset="0"/>
              <a:buChar char="•"/>
            </a:pPr>
            <a:r>
              <a:rPr lang="en-IN" dirty="0"/>
              <a:t>Average Reward per Episode: 500.00 </a:t>
            </a:r>
          </a:p>
          <a:p>
            <a:pPr marL="285750" indent="-285750">
              <a:buFont typeface="Arial" panose="020B0604020202020204" pitchFamily="34" charset="0"/>
              <a:buChar char="•"/>
            </a:pPr>
            <a:r>
              <a:rPr lang="en-IN" dirty="0"/>
              <a:t>Total Number of Episodes: 10</a:t>
            </a:r>
          </a:p>
        </p:txBody>
      </p:sp>
      <p:pic>
        <p:nvPicPr>
          <p:cNvPr id="1026" name="Picture 2">
            <a:extLst>
              <a:ext uri="{FF2B5EF4-FFF2-40B4-BE49-F238E27FC236}">
                <a16:creationId xmlns:a16="http://schemas.microsoft.com/office/drawing/2014/main" id="{9DBF1568-2107-8FEA-D5AB-A2F238EED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198" y="4107953"/>
            <a:ext cx="4109219" cy="2320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B8EDE05-5F11-663F-68BD-3F6BD77224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36435"/>
            <a:ext cx="5102991" cy="22400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BE32914-6517-289E-28B8-3AB74813A6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4198" y="1439969"/>
            <a:ext cx="4109219" cy="22365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46A457-3D11-7B75-07CA-928167D4296F}"/>
              </a:ext>
            </a:extLst>
          </p:cNvPr>
          <p:cNvSpPr txBox="1"/>
          <p:nvPr/>
        </p:nvSpPr>
        <p:spPr>
          <a:xfrm>
            <a:off x="2122967" y="3769399"/>
            <a:ext cx="3270250" cy="338554"/>
          </a:xfrm>
          <a:prstGeom prst="rect">
            <a:avLst/>
          </a:prstGeom>
          <a:noFill/>
        </p:spPr>
        <p:txBody>
          <a:bodyPr wrap="square">
            <a:spAutoFit/>
          </a:bodyPr>
          <a:lstStyle/>
          <a:p>
            <a:r>
              <a:rPr lang="en-IN" sz="1600" u="sng" dirty="0">
                <a:solidFill>
                  <a:srgbClr val="212121"/>
                </a:solidFill>
              </a:rPr>
              <a:t>Plotting for Training Rewards</a:t>
            </a:r>
            <a:endParaRPr lang="en-US" sz="1600" u="sng" dirty="0">
              <a:solidFill>
                <a:srgbClr val="212121"/>
              </a:solidFill>
            </a:endParaRPr>
          </a:p>
        </p:txBody>
      </p:sp>
      <p:sp>
        <p:nvSpPr>
          <p:cNvPr id="6" name="TextBox 5">
            <a:extLst>
              <a:ext uri="{FF2B5EF4-FFF2-40B4-BE49-F238E27FC236}">
                <a16:creationId xmlns:a16="http://schemas.microsoft.com/office/drawing/2014/main" id="{05649334-0882-9D69-94CF-4736114275E1}"/>
              </a:ext>
            </a:extLst>
          </p:cNvPr>
          <p:cNvSpPr txBox="1"/>
          <p:nvPr/>
        </p:nvSpPr>
        <p:spPr>
          <a:xfrm>
            <a:off x="6251338" y="989495"/>
            <a:ext cx="4703762" cy="338554"/>
          </a:xfrm>
          <a:prstGeom prst="rect">
            <a:avLst/>
          </a:prstGeom>
          <a:noFill/>
        </p:spPr>
        <p:txBody>
          <a:bodyPr wrap="square">
            <a:spAutoFit/>
          </a:bodyPr>
          <a:lstStyle/>
          <a:p>
            <a:pPr algn="ctr"/>
            <a:r>
              <a:rPr lang="en-IN" sz="1600" u="sng" dirty="0">
                <a:solidFill>
                  <a:srgbClr val="212121"/>
                </a:solidFill>
              </a:rPr>
              <a:t>Plotting for Evaluation Rewards – Rewards per Step</a:t>
            </a:r>
            <a:endParaRPr lang="en-US" sz="1600" u="sng" dirty="0"/>
          </a:p>
        </p:txBody>
      </p:sp>
      <p:sp>
        <p:nvSpPr>
          <p:cNvPr id="4" name="Slide Number Placeholder 3">
            <a:extLst>
              <a:ext uri="{FF2B5EF4-FFF2-40B4-BE49-F238E27FC236}">
                <a16:creationId xmlns:a16="http://schemas.microsoft.com/office/drawing/2014/main" id="{C7374736-48DC-FE26-0700-45D801783D48}"/>
              </a:ext>
            </a:extLst>
          </p:cNvPr>
          <p:cNvSpPr>
            <a:spLocks noGrp="1"/>
          </p:cNvSpPr>
          <p:nvPr>
            <p:ph type="sldNum" sz="quarter" idx="12"/>
          </p:nvPr>
        </p:nvSpPr>
        <p:spPr/>
        <p:txBody>
          <a:bodyPr/>
          <a:lstStyle/>
          <a:p>
            <a:fld id="{1CC2C9B9-B4B7-45CC-A7EB-16F8BADE9045}" type="slidenum">
              <a:rPr lang="en-US" smtClean="0"/>
              <a:t>6</a:t>
            </a:fld>
            <a:endParaRPr lang="en-US"/>
          </a:p>
        </p:txBody>
      </p:sp>
    </p:spTree>
    <p:extLst>
      <p:ext uri="{BB962C8B-B14F-4D97-AF65-F5344CB8AC3E}">
        <p14:creationId xmlns:p14="http://schemas.microsoft.com/office/powerpoint/2010/main" val="968319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35AE5-E26F-55F5-70EA-E6C131815E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FD934E-7104-B572-3924-6007EDF82BB8}"/>
              </a:ext>
            </a:extLst>
          </p:cNvPr>
          <p:cNvSpPr>
            <a:spLocks noGrp="1"/>
          </p:cNvSpPr>
          <p:nvPr>
            <p:ph type="title"/>
          </p:nvPr>
        </p:nvSpPr>
        <p:spPr>
          <a:xfrm>
            <a:off x="838200" y="365126"/>
            <a:ext cx="10171670" cy="623416"/>
          </a:xfrm>
        </p:spPr>
        <p:txBody>
          <a:bodyPr>
            <a:noAutofit/>
          </a:bodyPr>
          <a:lstStyle/>
          <a:p>
            <a:r>
              <a:rPr lang="en-US" sz="2400" b="1" dirty="0"/>
              <a:t>Conclusion</a:t>
            </a:r>
            <a:r>
              <a:rPr lang="en-US" sz="1400" dirty="0"/>
              <a:t> </a:t>
            </a:r>
            <a:r>
              <a:rPr lang="en-US" sz="2400" b="1" dirty="0"/>
              <a:t>Summary</a:t>
            </a:r>
          </a:p>
        </p:txBody>
      </p:sp>
      <p:sp>
        <p:nvSpPr>
          <p:cNvPr id="3" name="Content Placeholder 2">
            <a:extLst>
              <a:ext uri="{FF2B5EF4-FFF2-40B4-BE49-F238E27FC236}">
                <a16:creationId xmlns:a16="http://schemas.microsoft.com/office/drawing/2014/main" id="{3DFCBD25-DC77-C2FB-5937-8BBE2718F985}"/>
              </a:ext>
            </a:extLst>
          </p:cNvPr>
          <p:cNvSpPr>
            <a:spLocks noGrp="1"/>
          </p:cNvSpPr>
          <p:nvPr>
            <p:ph idx="1"/>
          </p:nvPr>
        </p:nvSpPr>
        <p:spPr>
          <a:xfrm>
            <a:off x="997526" y="988542"/>
            <a:ext cx="10171671" cy="4865993"/>
          </a:xfrm>
        </p:spPr>
        <p:txBody>
          <a:bodyPr anchor="ctr">
            <a:normAutofit/>
          </a:bodyPr>
          <a:lstStyle/>
          <a:p>
            <a:pPr algn="just"/>
            <a:r>
              <a:rPr lang="en-US" sz="1600" dirty="0"/>
              <a:t>The evaluation of the A2C model over </a:t>
            </a:r>
            <a:r>
              <a:rPr lang="en-US" sz="1600" b="1" dirty="0"/>
              <a:t>5000 steps</a:t>
            </a:r>
            <a:r>
              <a:rPr lang="en-US" sz="1600" dirty="0"/>
              <a:t>, yielded promising results. The model achieved a total reward of 5000.0, indicating a consistent performance across episodes. With a total of 500 steps taken per episode, the average reward per step was calculated to be 1.00, reflecting the model's ability to make effective decisions at each stage of the environment.</a:t>
            </a:r>
          </a:p>
          <a:p>
            <a:pPr algn="just"/>
            <a:endParaRPr lang="en-US" sz="1600" dirty="0"/>
          </a:p>
          <a:p>
            <a:pPr algn="just"/>
            <a:r>
              <a:rPr lang="en-US" sz="1600" dirty="0"/>
              <a:t>Furthermore, the </a:t>
            </a:r>
            <a:r>
              <a:rPr lang="en-US" sz="1600" b="1" dirty="0"/>
              <a:t>average reward per episode stood at 500.00</a:t>
            </a:r>
            <a:r>
              <a:rPr lang="en-US" sz="1600" dirty="0"/>
              <a:t>, suggesting that the model maintained a steady performance level throughout the evaluation. This consistent scoring across episodes indicates that the </a:t>
            </a:r>
            <a:r>
              <a:rPr lang="en-US" sz="1600" b="1" dirty="0"/>
              <a:t>A2C algorithm has successfully learned to balance the pole effectively</a:t>
            </a:r>
            <a:r>
              <a:rPr lang="en-US" sz="1600" dirty="0"/>
              <a:t>.</a:t>
            </a:r>
          </a:p>
          <a:p>
            <a:pPr algn="just"/>
            <a:endParaRPr lang="en-US" sz="1600" dirty="0"/>
          </a:p>
          <a:p>
            <a:pPr algn="just"/>
            <a:r>
              <a:rPr lang="en-US" sz="1600" dirty="0"/>
              <a:t>Overall, the results demonstrate the model's capability to achieve its objectives within the CartPole-v1 environment, showcasing its potential for further applications in more complex reinforcement learning tasks. Future work may involve implementing the steps in other environments and get a good understanding of handling both discrete and continuous space environments</a:t>
            </a:r>
          </a:p>
        </p:txBody>
      </p:sp>
      <p:sp>
        <p:nvSpPr>
          <p:cNvPr id="4" name="Slide Number Placeholder 3">
            <a:extLst>
              <a:ext uri="{FF2B5EF4-FFF2-40B4-BE49-F238E27FC236}">
                <a16:creationId xmlns:a16="http://schemas.microsoft.com/office/drawing/2014/main" id="{0C988666-F88B-DB21-7E03-65C8292FC3E5}"/>
              </a:ext>
            </a:extLst>
          </p:cNvPr>
          <p:cNvSpPr>
            <a:spLocks noGrp="1"/>
          </p:cNvSpPr>
          <p:nvPr>
            <p:ph type="sldNum" sz="quarter" idx="12"/>
          </p:nvPr>
        </p:nvSpPr>
        <p:spPr/>
        <p:txBody>
          <a:bodyPr/>
          <a:lstStyle/>
          <a:p>
            <a:fld id="{1CC2C9B9-B4B7-45CC-A7EB-16F8BADE9045}" type="slidenum">
              <a:rPr lang="en-US" smtClean="0"/>
              <a:t>7</a:t>
            </a:fld>
            <a:endParaRPr lang="en-US"/>
          </a:p>
        </p:txBody>
      </p:sp>
    </p:spTree>
    <p:extLst>
      <p:ext uri="{BB962C8B-B14F-4D97-AF65-F5344CB8AC3E}">
        <p14:creationId xmlns:p14="http://schemas.microsoft.com/office/powerpoint/2010/main" val="242633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2CB9FF-7D0E-C6EE-FD1E-5414C1C2F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A23DEB-8494-976C-8FA7-7C45EC4FA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C9094DB-C572-7576-EC45-C806B6A69975}"/>
              </a:ext>
            </a:extLst>
          </p:cNvPr>
          <p:cNvSpPr>
            <a:spLocks noGrp="1"/>
          </p:cNvSpPr>
          <p:nvPr>
            <p:ph type="sldNum" sz="quarter" idx="12"/>
          </p:nvPr>
        </p:nvSpPr>
        <p:spPr>
          <a:xfrm>
            <a:off x="10696577" y="6199188"/>
            <a:ext cx="619125" cy="365125"/>
          </a:xfrm>
        </p:spPr>
        <p:txBody>
          <a:bodyPr>
            <a:normAutofit/>
          </a:bodyPr>
          <a:lstStyle/>
          <a:p>
            <a:pPr>
              <a:spcAft>
                <a:spcPts val="600"/>
              </a:spcAft>
            </a:pPr>
            <a:fld id="{1CC2C9B9-B4B7-45CC-A7EB-16F8BADE9045}" type="slidenum">
              <a:rPr lang="en-US" smtClean="0"/>
              <a:pPr>
                <a:spcAft>
                  <a:spcPts val="600"/>
                </a:spcAft>
              </a:pPr>
              <a:t>8</a:t>
            </a:fld>
            <a:endParaRPr lang="en-US"/>
          </a:p>
        </p:txBody>
      </p:sp>
      <p:pic>
        <p:nvPicPr>
          <p:cNvPr id="3074" name="Picture 2" descr="How To Write A Thank You Note In Five ...">
            <a:extLst>
              <a:ext uri="{FF2B5EF4-FFF2-40B4-BE49-F238E27FC236}">
                <a16:creationId xmlns:a16="http://schemas.microsoft.com/office/drawing/2014/main" id="{7737A8F7-8F05-736B-6EAA-84EFB3538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350" y="1541245"/>
            <a:ext cx="37973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dian Institute of Science">
            <a:extLst>
              <a:ext uri="{FF2B5EF4-FFF2-40B4-BE49-F238E27FC236}">
                <a16:creationId xmlns:a16="http://schemas.microsoft.com/office/drawing/2014/main" id="{12CBE9F1-4487-DBA0-4311-4DD4A0920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25" y="4249955"/>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404003"/>
      </p:ext>
    </p:extLst>
  </p:cSld>
  <p:clrMapOvr>
    <a:masterClrMapping/>
  </p:clrMapOvr>
</p:sld>
</file>

<file path=ppt/theme/theme1.xml><?xml version="1.0" encoding="utf-8"?>
<a:theme xmlns:a="http://schemas.openxmlformats.org/drawingml/2006/main" name="Limelight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256</TotalTime>
  <Words>1581</Words>
  <Application>Microsoft Office PowerPoint</Application>
  <PresentationFormat>Widescreen</PresentationFormat>
  <Paragraphs>104</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Helvetica Neue</vt:lpstr>
      <vt:lpstr>Roboto</vt:lpstr>
      <vt:lpstr>Trade Gothic Next Cond</vt:lpstr>
      <vt:lpstr>Trade Gothic Next Light</vt:lpstr>
      <vt:lpstr>LimelightVTI</vt:lpstr>
      <vt:lpstr>AI for Autonomous Systems Capstone Project CARTPOLE_V1 - ADVANTAGE Actor Critic</vt:lpstr>
      <vt:lpstr>Abstract</vt:lpstr>
      <vt:lpstr>Problem Statement and Objectives</vt:lpstr>
      <vt:lpstr>Key concepts and Overview of algorithm</vt:lpstr>
      <vt:lpstr>Methodology</vt:lpstr>
      <vt:lpstr>A2C Architecture/Model Details and Data Flow</vt:lpstr>
      <vt:lpstr>Results and Observations</vt:lpstr>
      <vt:lpstr>Conclusion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shri_manjrekar@outlook.com</dc:creator>
  <cp:lastModifiedBy>Hari M M</cp:lastModifiedBy>
  <cp:revision>11</cp:revision>
  <dcterms:created xsi:type="dcterms:W3CDTF">2024-09-20T16:55:01Z</dcterms:created>
  <dcterms:modified xsi:type="dcterms:W3CDTF">2024-09-21T11:00:42Z</dcterms:modified>
</cp:coreProperties>
</file>