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64" r:id="rId3"/>
    <p:sldId id="268" r:id="rId4"/>
    <p:sldId id="265" r:id="rId5"/>
    <p:sldId id="279" r:id="rId6"/>
    <p:sldId id="287" r:id="rId7"/>
    <p:sldId id="282" r:id="rId8"/>
    <p:sldId id="280" r:id="rId9"/>
    <p:sldId id="281" r:id="rId10"/>
    <p:sldId id="283" r:id="rId11"/>
    <p:sldId id="286" r:id="rId12"/>
    <p:sldId id="284" r:id="rId13"/>
    <p:sldId id="285" r:id="rId14"/>
    <p:sldId id="289" r:id="rId15"/>
    <p:sldId id="293" r:id="rId16"/>
    <p:sldId id="292" r:id="rId17"/>
    <p:sldId id="271" r:id="rId18"/>
    <p:sldId id="272" r:id="rId19"/>
    <p:sldId id="276" r:id="rId20"/>
    <p:sldId id="277" r:id="rId21"/>
    <p:sldId id="278" r:id="rId22"/>
    <p:sldId id="294" r:id="rId23"/>
    <p:sldId id="295" r:id="rId24"/>
    <p:sldId id="296" r:id="rId25"/>
    <p:sldId id="313" r:id="rId26"/>
    <p:sldId id="314" r:id="rId27"/>
    <p:sldId id="315" r:id="rId28"/>
    <p:sldId id="317" r:id="rId29"/>
    <p:sldId id="318" r:id="rId30"/>
    <p:sldId id="319" r:id="rId31"/>
    <p:sldId id="290" r:id="rId32"/>
    <p:sldId id="291" r:id="rId33"/>
    <p:sldId id="321" r:id="rId34"/>
    <p:sldId id="322" r:id="rId35"/>
    <p:sldId id="323" r:id="rId36"/>
    <p:sldId id="324" r:id="rId37"/>
    <p:sldId id="325" r:id="rId38"/>
    <p:sldId id="326" r:id="rId39"/>
    <p:sldId id="327" r:id="rId40"/>
    <p:sldId id="328" r:id="rId41"/>
    <p:sldId id="329"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75E58-B7EA-43E3-9410-C12DB0664CD4}" type="datetimeFigureOut">
              <a:rPr lang="en-IN" smtClean="0"/>
              <a:pPr/>
              <a:t>10-07-2021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E3871-1895-4F35-A534-6A8BBA59F955}" type="slidenum">
              <a:rPr lang="en-IN" smtClean="0"/>
              <a:pPr/>
              <a:t>‹#›</a:t>
            </a:fld>
            <a:endParaRPr lang="en-IN"/>
          </a:p>
        </p:txBody>
      </p:sp>
    </p:spTree>
    <p:extLst>
      <p:ext uri="{BB962C8B-B14F-4D97-AF65-F5344CB8AC3E}">
        <p14:creationId xmlns="" xmlns:p14="http://schemas.microsoft.com/office/powerpoint/2010/main" val="351340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 xmlns:p14="http://schemas.microsoft.com/office/powerpoint/2010/main" val="404411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 xmlns:p14="http://schemas.microsoft.com/office/powerpoint/2010/main" val="361880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2F58BF-5031-435C-9245-911192621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2156AAC-C84D-40E0-9034-53A5745A4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B13F6A2-7A3D-4700-AD66-20E662D57C5F}"/>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5" name="Footer Placeholder 4">
            <a:extLst>
              <a:ext uri="{FF2B5EF4-FFF2-40B4-BE49-F238E27FC236}">
                <a16:creationId xmlns="" xmlns:a16="http://schemas.microsoft.com/office/drawing/2014/main" id="{01A69BF7-B544-457D-A020-6C86D8928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58A7093-9061-403D-AACB-7CF7820A697E}"/>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155427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2F9B6-534F-41C2-B37F-783D73A0B2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2EB971A-AD7E-4840-B50A-8BC1D94CA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CFDD2D8-AE6A-463B-84B0-6CD815700DE7}"/>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5" name="Footer Placeholder 4">
            <a:extLst>
              <a:ext uri="{FF2B5EF4-FFF2-40B4-BE49-F238E27FC236}">
                <a16:creationId xmlns="" xmlns:a16="http://schemas.microsoft.com/office/drawing/2014/main" id="{A3336375-BABA-4E85-9C0B-A2B37C7A9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D28AEEC-F8A3-4ABC-91FD-31B5D3686976}"/>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107112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DB886B6-55CE-42FE-8CD2-B4A61F7720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9FF0F2C-EE63-4B02-A76F-DDC228D40B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7C18C49-89B2-4206-B247-FC4A10EE8445}"/>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5" name="Footer Placeholder 4">
            <a:extLst>
              <a:ext uri="{FF2B5EF4-FFF2-40B4-BE49-F238E27FC236}">
                <a16:creationId xmlns="" xmlns:a16="http://schemas.microsoft.com/office/drawing/2014/main" id="{F1E77DE1-2A6E-49D4-A124-050025ADC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59E1EA8-D60D-4655-9AB6-A9D1DE1B8ADA}"/>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279583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4" cy="465318"/>
          </a:xfrm>
          <a:prstGeom prst="rect">
            <a:avLst/>
          </a:prstGeom>
        </p:spPr>
      </p:pic>
      <p:sp>
        <p:nvSpPr>
          <p:cNvPr id="8" name="Rectangle 7"/>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p:cNvSpPr>
            <a:spLocks noGrp="1"/>
          </p:cNvSpPr>
          <p:nvPr>
            <p:ph type="dt" sz="half" idx="11"/>
          </p:nvPr>
        </p:nvSpPr>
        <p:spPr>
          <a:xfrm>
            <a:off x="666712" y="6286520"/>
            <a:ext cx="2104513" cy="365125"/>
          </a:xfrm>
          <a:ln>
            <a:noFill/>
          </a:ln>
        </p:spPr>
        <p:txBody>
          <a:bodyPr/>
          <a:lstStyle>
            <a:lvl1pPr>
              <a:defRPr b="1">
                <a:solidFill>
                  <a:schemeClr val="bg1">
                    <a:lumMod val="50000"/>
                  </a:schemeClr>
                </a:solidFill>
              </a:defRPr>
            </a:lvl1pPr>
          </a:lstStyle>
          <a:p>
            <a:endParaRPr lang="en-US" dirty="0"/>
          </a:p>
        </p:txBody>
      </p:sp>
      <p:sp>
        <p:nvSpPr>
          <p:cNvPr id="11" name="Footer Placeholder 3"/>
          <p:cNvSpPr>
            <a:spLocks noGrp="1"/>
          </p:cNvSpPr>
          <p:nvPr>
            <p:ph type="ftr" sz="quarter" idx="12"/>
          </p:nvPr>
        </p:nvSpPr>
        <p:spPr>
          <a:xfrm>
            <a:off x="3381356" y="6286520"/>
            <a:ext cx="4714908" cy="365125"/>
          </a:xfrm>
          <a:ln>
            <a:noFill/>
          </a:ln>
        </p:spPr>
        <p:txBody>
          <a:bodyPr/>
          <a:lstStyle>
            <a:lvl1pPr>
              <a:defRPr b="1">
                <a:solidFill>
                  <a:schemeClr val="bg1">
                    <a:lumMod val="50000"/>
                  </a:schemeClr>
                </a:solidFill>
              </a:defRPr>
            </a:lvl1pPr>
          </a:lstStyle>
          <a:p>
            <a:endParaRPr lang="en-US" dirty="0"/>
          </a:p>
        </p:txBody>
      </p:sp>
    </p:spTree>
    <p:extLst>
      <p:ext uri="{BB962C8B-B14F-4D97-AF65-F5344CB8AC3E}">
        <p14:creationId xmlns="" xmlns:p14="http://schemas.microsoft.com/office/powerpoint/2010/main" val="2174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C52196-9737-43FC-AC36-7895501912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B11F419-E641-45E8-8082-67132652F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A58623-2759-44CA-B315-A2F98FD0334B}"/>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5" name="Footer Placeholder 4">
            <a:extLst>
              <a:ext uri="{FF2B5EF4-FFF2-40B4-BE49-F238E27FC236}">
                <a16:creationId xmlns="" xmlns:a16="http://schemas.microsoft.com/office/drawing/2014/main" id="{318FF216-A63A-415E-87B6-D28DBC79F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CCA0677-6058-4ACD-8581-1CB04BE4EF2E}"/>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85464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4FB0D5-D1D1-448F-BBE7-84035319B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F1B84D2-D1DC-4873-8F28-79E625658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87E0531-2ADE-4C01-8E99-94CA5C0940F3}"/>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5" name="Footer Placeholder 4">
            <a:extLst>
              <a:ext uri="{FF2B5EF4-FFF2-40B4-BE49-F238E27FC236}">
                <a16:creationId xmlns="" xmlns:a16="http://schemas.microsoft.com/office/drawing/2014/main" id="{25E236D6-A288-4322-BBAD-270E5E6DF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C257A-B962-4C2E-BDFA-6CDB09C4A981}"/>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411490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132ED-27FA-42F2-B38D-AB271B181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594B4F2-8B7E-4413-BF01-F1A316FEB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6A19089-84F6-4565-8453-41653D9B4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7617B51-FCF0-4D73-BD14-0E7FC234074F}"/>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6" name="Footer Placeholder 5">
            <a:extLst>
              <a:ext uri="{FF2B5EF4-FFF2-40B4-BE49-F238E27FC236}">
                <a16:creationId xmlns="" xmlns:a16="http://schemas.microsoft.com/office/drawing/2014/main" id="{AE973DDA-2453-450F-8BC9-CEA1BDA59A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E11595B-B57A-4939-A0B3-95591A183F24}"/>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393273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0515BE-5D81-499F-B4D0-00B6943763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C23DB48-ED78-4123-942E-538D34A13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F3E6B-525E-45B8-8857-60A51470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BE5F882-0554-415D-B5AC-0DDACE43F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02ACD0-AD59-4712-A687-E3BFB93C6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68CDDF8-002F-436F-BCD7-678CC7D97499}"/>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8" name="Footer Placeholder 7">
            <a:extLst>
              <a:ext uri="{FF2B5EF4-FFF2-40B4-BE49-F238E27FC236}">
                <a16:creationId xmlns="" xmlns:a16="http://schemas.microsoft.com/office/drawing/2014/main" id="{96AC3893-EB99-4EE5-8586-549AD5A01B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E08962D-F6D2-439B-9F9D-0B7AD75221DA}"/>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283060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18FA6-9B1A-4AF9-9371-55111D21D7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1236C92-9742-4E11-8BC8-BCE559914E0A}"/>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4" name="Footer Placeholder 3">
            <a:extLst>
              <a:ext uri="{FF2B5EF4-FFF2-40B4-BE49-F238E27FC236}">
                <a16:creationId xmlns="" xmlns:a16="http://schemas.microsoft.com/office/drawing/2014/main" id="{1A4A6CA8-F4FD-42DA-9F4D-B508C2AAF6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ED426BCA-4B48-4920-A1F7-3A259BEE01FB}"/>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35747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082EE7D-423D-49A3-9782-5F083EE53DAA}"/>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3" name="Footer Placeholder 2">
            <a:extLst>
              <a:ext uri="{FF2B5EF4-FFF2-40B4-BE49-F238E27FC236}">
                <a16:creationId xmlns="" xmlns:a16="http://schemas.microsoft.com/office/drawing/2014/main" id="{50243145-981D-48A1-85C5-7DA84C2639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9ACB226-2F40-4B8B-9D27-6779965E6EBC}"/>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34239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D0066-5814-4911-844A-68418BD39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763E4C-91C0-4E9F-8AB4-474576D8C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96C6320-058F-4529-AB18-521B85F70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739DC4-01B7-468B-9A78-D4220C61F807}"/>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6" name="Footer Placeholder 5">
            <a:extLst>
              <a:ext uri="{FF2B5EF4-FFF2-40B4-BE49-F238E27FC236}">
                <a16:creationId xmlns="" xmlns:a16="http://schemas.microsoft.com/office/drawing/2014/main" id="{D7EA4CE4-2145-4478-8D1F-B557034F6B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8055F73-C6E3-4CA5-8F30-C43692E3B3D8}"/>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31615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239AB-3E96-4C43-91AD-C1AAE307B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7B03CEF-30BF-4AEA-816D-6394245AE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5F9101F-E15C-4952-B537-908ED1636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E180389-20E2-421B-B5F2-D7EBAF79506E}"/>
              </a:ext>
            </a:extLst>
          </p:cNvPr>
          <p:cNvSpPr>
            <a:spLocks noGrp="1"/>
          </p:cNvSpPr>
          <p:nvPr>
            <p:ph type="dt" sz="half" idx="10"/>
          </p:nvPr>
        </p:nvSpPr>
        <p:spPr/>
        <p:txBody>
          <a:bodyPr/>
          <a:lstStyle/>
          <a:p>
            <a:fld id="{55D617A9-5E66-40EE-A729-E54E2BB46D02}" type="datetimeFigureOut">
              <a:rPr lang="en-IN" smtClean="0"/>
              <a:pPr/>
              <a:t>10-07-2021</a:t>
            </a:fld>
            <a:endParaRPr lang="en-IN"/>
          </a:p>
        </p:txBody>
      </p:sp>
      <p:sp>
        <p:nvSpPr>
          <p:cNvPr id="6" name="Footer Placeholder 5">
            <a:extLst>
              <a:ext uri="{FF2B5EF4-FFF2-40B4-BE49-F238E27FC236}">
                <a16:creationId xmlns="" xmlns:a16="http://schemas.microsoft.com/office/drawing/2014/main" id="{2ACBCEF6-E33F-4262-9840-B3F486CD3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002EF16-DC7C-4C33-86A6-491E19ADCEFE}"/>
              </a:ext>
            </a:extLst>
          </p:cNvPr>
          <p:cNvSpPr>
            <a:spLocks noGrp="1"/>
          </p:cNvSpPr>
          <p:nvPr>
            <p:ph type="sldNum" sz="quarter" idx="12"/>
          </p:nvPr>
        </p:nvSpPr>
        <p:spPr/>
        <p:txBody>
          <a:body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83470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9C62047-A7F5-490E-A05F-BF3809876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319B094-C32A-4F6C-9110-2528663ED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9D769D2-C33F-46C8-BE91-077E1ADD8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617A9-5E66-40EE-A729-E54E2BB46D02}" type="datetimeFigureOut">
              <a:rPr lang="en-IN" smtClean="0"/>
              <a:pPr/>
              <a:t>10-07-2021</a:t>
            </a:fld>
            <a:endParaRPr lang="en-IN"/>
          </a:p>
        </p:txBody>
      </p:sp>
      <p:sp>
        <p:nvSpPr>
          <p:cNvPr id="5" name="Footer Placeholder 4">
            <a:extLst>
              <a:ext uri="{FF2B5EF4-FFF2-40B4-BE49-F238E27FC236}">
                <a16:creationId xmlns="" xmlns:a16="http://schemas.microsoft.com/office/drawing/2014/main" id="{BF15531F-1600-458F-80B8-6CDB8638B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5BD1591-72EE-4481-ACAE-FD77D309C3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E950E-B915-4DE7-A14D-7EB1ECAC0F9B}" type="slidenum">
              <a:rPr lang="en-IN" smtClean="0"/>
              <a:pPr/>
              <a:t>‹#›</a:t>
            </a:fld>
            <a:endParaRPr lang="en-IN"/>
          </a:p>
        </p:txBody>
      </p:sp>
    </p:spTree>
    <p:extLst>
      <p:ext uri="{BB962C8B-B14F-4D97-AF65-F5344CB8AC3E}">
        <p14:creationId xmlns="" xmlns:p14="http://schemas.microsoft.com/office/powerpoint/2010/main" val="210098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mailto:like@domain.co"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bit.ly/3viOIuc"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68955" y="2087880"/>
            <a:ext cx="7037070" cy="922020"/>
          </a:xfrm>
          <a:prstGeom prst="rect">
            <a:avLst/>
          </a:prstGeom>
          <a:noFill/>
        </p:spPr>
        <p:txBody>
          <a:bodyPr wrap="square" rtlCol="0">
            <a:spAutoFit/>
          </a:bodyPr>
          <a:lstStyle/>
          <a:p>
            <a:r>
              <a:rPr lang="en-IN" altLang="en-US" sz="5400" b="1" i="1"/>
              <a:t>Fake News Detection</a:t>
            </a:r>
          </a:p>
        </p:txBody>
      </p:sp>
      <p:sp>
        <p:nvSpPr>
          <p:cNvPr id="3" name="Text Box 2"/>
          <p:cNvSpPr txBox="1"/>
          <p:nvPr/>
        </p:nvSpPr>
        <p:spPr>
          <a:xfrm>
            <a:off x="0" y="3919855"/>
            <a:ext cx="5739765" cy="3230245"/>
          </a:xfrm>
          <a:prstGeom prst="rect">
            <a:avLst/>
          </a:prstGeom>
          <a:noFill/>
        </p:spPr>
        <p:txBody>
          <a:bodyPr wrap="square" rtlCol="0">
            <a:spAutoFit/>
          </a:bodyPr>
          <a:lstStyle/>
          <a:p>
            <a:r>
              <a:rPr lang="en-IN" altLang="en-US" sz="2800" b="1" i="1"/>
              <a:t>Project Guide:</a:t>
            </a:r>
          </a:p>
          <a:p>
            <a:pPr>
              <a:buFont typeface="Arial" panose="020B0604020202020204" pitchFamily="34" charset="0"/>
            </a:pPr>
            <a:r>
              <a:rPr lang="en-IN" altLang="zh-CN" sz="2400" dirty="0">
                <a:solidFill>
                  <a:srgbClr val="404040"/>
                </a:solidFill>
                <a:ea typeface="Calibri" panose="020F0502020204030204" pitchFamily="34" charset="0"/>
                <a:sym typeface="+mn-ea"/>
              </a:rPr>
              <a:t>Mr.S.V.V.D.Jagadeesh</a:t>
            </a: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sym typeface="+mn-ea"/>
              </a:rPr>
              <a:t>Assistant prof.</a:t>
            </a: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sym typeface="+mn-ea"/>
              </a:rPr>
              <a:t>Department of IT</a:t>
            </a: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sym typeface="+mn-ea"/>
              </a:rPr>
              <a:t>Aditya Engineering College</a:t>
            </a:r>
            <a:endParaRPr lang="en-IN" altLang="zh-CN" sz="2400" dirty="0">
              <a:solidFill>
                <a:srgbClr val="404040"/>
              </a:solidFill>
              <a:ea typeface="Calibri" panose="020F0502020204030204" pitchFamily="34" charset="0"/>
            </a:endParaRPr>
          </a:p>
          <a:p>
            <a:pPr>
              <a:buFont typeface="Arial" panose="020B0604020202020204" pitchFamily="34" charset="0"/>
            </a:pPr>
            <a:r>
              <a:rPr lang="en-IN" altLang="zh-CN" sz="2400" dirty="0">
                <a:solidFill>
                  <a:srgbClr val="404040"/>
                </a:solidFill>
                <a:ea typeface="Calibri" panose="020F0502020204030204" pitchFamily="34" charset="0"/>
                <a:sym typeface="+mn-ea"/>
              </a:rPr>
              <a:t>Surampalem.</a:t>
            </a:r>
            <a:endParaRPr lang="en-IN" altLang="zh-CN" sz="2400" dirty="0">
              <a:solidFill>
                <a:srgbClr val="404040"/>
              </a:solidFill>
              <a:ea typeface="Calibri" panose="020F0502020204030204" pitchFamily="34" charset="0"/>
            </a:endParaRPr>
          </a:p>
          <a:p>
            <a:endParaRPr lang="en-IN" altLang="en-US" sz="2800" b="1" i="1"/>
          </a:p>
          <a:p>
            <a:endParaRPr lang="en-IN" altLang="en-US" sz="2800" b="1" i="1"/>
          </a:p>
        </p:txBody>
      </p:sp>
      <p:sp>
        <p:nvSpPr>
          <p:cNvPr id="4" name="Text Box 3"/>
          <p:cNvSpPr txBox="1"/>
          <p:nvPr/>
        </p:nvSpPr>
        <p:spPr>
          <a:xfrm>
            <a:off x="7233920" y="3919855"/>
            <a:ext cx="4958080" cy="1999615"/>
          </a:xfrm>
          <a:prstGeom prst="rect">
            <a:avLst/>
          </a:prstGeom>
          <a:noFill/>
        </p:spPr>
        <p:txBody>
          <a:bodyPr wrap="square" rtlCol="0">
            <a:spAutoFit/>
          </a:bodyPr>
          <a:lstStyle/>
          <a:p>
            <a:pPr>
              <a:buFont typeface="Arial" panose="020B0604020202020204" pitchFamily="34" charset="0"/>
            </a:pPr>
            <a:r>
              <a:rPr lang="en-IN" altLang="zh-CN" sz="2800" b="1" i="1" dirty="0">
                <a:solidFill>
                  <a:srgbClr val="404040"/>
                </a:solidFill>
                <a:ea typeface="Calibri" panose="020F0502020204030204" pitchFamily="34" charset="0"/>
                <a:sym typeface="+mn-ea"/>
              </a:rPr>
              <a:t>Project Associates:</a:t>
            </a:r>
            <a:endParaRPr lang="en-IN" altLang="zh-CN" sz="2800" b="1" i="1" dirty="0">
              <a:solidFill>
                <a:srgbClr val="404040"/>
              </a:solidFill>
              <a:ea typeface="Calibri" panose="020F0502020204030204" pitchFamily="34" charset="0"/>
            </a:endParaRPr>
          </a:p>
          <a:p>
            <a:pPr algn="l" defTabSz="914400"/>
            <a:r>
              <a:rPr lang="en-IN" altLang="en-US" sz="2400" dirty="0">
                <a:solidFill>
                  <a:srgbClr val="404040"/>
                </a:solidFill>
                <a:ea typeface="Calibri" panose="020F0502020204030204" pitchFamily="34" charset="0"/>
                <a:sym typeface="Arial" panose="020B0604020202020204" pitchFamily="34" charset="0"/>
              </a:rPr>
              <a:t>Ch.Sri Bala Vidyadhari -17A91A1210</a:t>
            </a:r>
          </a:p>
          <a:p>
            <a:pPr algn="l" defTabSz="914400"/>
            <a:r>
              <a:rPr lang="en-IN" altLang="en-US" sz="2400" dirty="0">
                <a:solidFill>
                  <a:srgbClr val="404040"/>
                </a:solidFill>
                <a:ea typeface="Calibri" panose="020F0502020204030204" pitchFamily="34" charset="0"/>
                <a:sym typeface="Arial" panose="020B0604020202020204" pitchFamily="34" charset="0"/>
              </a:rPr>
              <a:t>P.Hari Priya                    -17A91A1243</a:t>
            </a:r>
          </a:p>
          <a:p>
            <a:pPr algn="l" defTabSz="914400"/>
            <a:r>
              <a:rPr lang="en-IN" altLang="en-US" sz="2400" dirty="0">
                <a:solidFill>
                  <a:srgbClr val="404040"/>
                </a:solidFill>
                <a:ea typeface="Calibri" panose="020F0502020204030204" pitchFamily="34" charset="0"/>
                <a:sym typeface="Arial" panose="020B0604020202020204" pitchFamily="34" charset="0"/>
              </a:rPr>
              <a:t>M.Hari Krishna              -17A91A1231</a:t>
            </a:r>
          </a:p>
          <a:p>
            <a:pPr algn="l" defTabSz="914400"/>
            <a:r>
              <a:rPr lang="en-IN" altLang="en-US" sz="2400" dirty="0">
                <a:solidFill>
                  <a:srgbClr val="404040"/>
                </a:solidFill>
                <a:ea typeface="Calibri" panose="020F0502020204030204" pitchFamily="34" charset="0"/>
                <a:sym typeface="Arial" panose="020B0604020202020204" pitchFamily="34" charset="0"/>
              </a:rPr>
              <a:t>B.Sireesha                      -17A91A1205</a:t>
            </a:r>
            <a:endParaRPr lang="en-IN" altLang="en-US" sz="2400" b="1" i="1"/>
          </a:p>
        </p:txBody>
      </p:sp>
      <p:sp>
        <p:nvSpPr>
          <p:cNvPr id="6" name="TextBox 5">
            <a:extLst>
              <a:ext uri="{FF2B5EF4-FFF2-40B4-BE49-F238E27FC236}">
                <a16:creationId xmlns="" xmlns:a16="http://schemas.microsoft.com/office/drawing/2014/main" id="{4F2C8AE3-16CF-4001-996B-819E52F71487}"/>
              </a:ext>
            </a:extLst>
          </p:cNvPr>
          <p:cNvSpPr txBox="1"/>
          <p:nvPr/>
        </p:nvSpPr>
        <p:spPr>
          <a:xfrm>
            <a:off x="2889810" y="504760"/>
            <a:ext cx="811113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ADITYA ENGINEERING COLLEGE(A)</a:t>
            </a:r>
          </a:p>
        </p:txBody>
      </p:sp>
      <p:pic>
        <p:nvPicPr>
          <p:cNvPr id="8" name="Picture 7">
            <a:extLst>
              <a:ext uri="{FF2B5EF4-FFF2-40B4-BE49-F238E27FC236}">
                <a16:creationId xmlns="" xmlns:a16="http://schemas.microsoft.com/office/drawing/2014/main" id="{76836D47-E9D4-4199-939A-EF41D8AB72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3970"/>
            <a:ext cx="1577330" cy="1472454"/>
          </a:xfrm>
          <a:prstGeom prst="rect">
            <a:avLst/>
          </a:prstGeom>
        </p:spPr>
      </p:pic>
    </p:spTree>
    <p:extLst>
      <p:ext uri="{BB962C8B-B14F-4D97-AF65-F5344CB8AC3E}">
        <p14:creationId xmlns="" xmlns:p14="http://schemas.microsoft.com/office/powerpoint/2010/main" val="217368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934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10847" y="343792"/>
            <a:ext cx="5276563" cy="523220"/>
          </a:xfrm>
          <a:prstGeom prst="rect">
            <a:avLst/>
          </a:prstGeom>
          <a:noFill/>
          <a:ln w="9525">
            <a:noFill/>
          </a:ln>
        </p:spPr>
        <p:txBody>
          <a:bodyPr wrap="square"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User Classes and Characteristics</a:t>
            </a: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17" name="文本框 28">
            <a:extLst>
              <a:ext uri="{FF2B5EF4-FFF2-40B4-BE49-F238E27FC236}">
                <a16:creationId xmlns="" xmlns:a16="http://schemas.microsoft.com/office/drawing/2014/main" id="{FE202A0D-DEC3-4018-B6BD-F7BD0C9D95EA}"/>
              </a:ext>
            </a:extLst>
          </p:cNvPr>
          <p:cNvSpPr txBox="1"/>
          <p:nvPr/>
        </p:nvSpPr>
        <p:spPr>
          <a:xfrm>
            <a:off x="1298298" y="3730773"/>
            <a:ext cx="5742059"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Assumptions and Dependencies</a:t>
            </a:r>
            <a:endParaRPr lang="en-IN" altLang="zh-CN" sz="2800" b="1" dirty="0">
              <a:solidFill>
                <a:srgbClr val="404040"/>
              </a:solidFill>
              <a:ea typeface="Calibri" panose="020F0502020204030204" pitchFamily="34" charset="0"/>
            </a:endParaRPr>
          </a:p>
        </p:txBody>
      </p:sp>
      <p:grpSp>
        <p:nvGrpSpPr>
          <p:cNvPr id="28" name="组合 1">
            <a:extLst>
              <a:ext uri="{FF2B5EF4-FFF2-40B4-BE49-F238E27FC236}">
                <a16:creationId xmlns="" xmlns:a16="http://schemas.microsoft.com/office/drawing/2014/main" id="{54980E34-A269-417B-B89B-F024FF318C96}"/>
              </a:ext>
            </a:extLst>
          </p:cNvPr>
          <p:cNvGrpSpPr/>
          <p:nvPr/>
        </p:nvGrpSpPr>
        <p:grpSpPr>
          <a:xfrm>
            <a:off x="1276894" y="3796318"/>
            <a:ext cx="558800" cy="400111"/>
            <a:chOff x="3448565" y="1912142"/>
            <a:chExt cx="4927433" cy="2485075"/>
          </a:xfrm>
        </p:grpSpPr>
        <p:cxnSp>
          <p:nvCxnSpPr>
            <p:cNvPr id="29" name="直接连接符 18">
              <a:extLst>
                <a:ext uri="{FF2B5EF4-FFF2-40B4-BE49-F238E27FC236}">
                  <a16:creationId xmlns="" xmlns:a16="http://schemas.microsoft.com/office/drawing/2014/main" id="{B45672C2-1EEC-4669-B606-7EFA0AC49A71}"/>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9">
              <a:extLst>
                <a:ext uri="{FF2B5EF4-FFF2-40B4-BE49-F238E27FC236}">
                  <a16:creationId xmlns="" xmlns:a16="http://schemas.microsoft.com/office/drawing/2014/main" id="{729834ED-F10C-4191-8986-5888856598A9}"/>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0">
              <a:extLst>
                <a:ext uri="{FF2B5EF4-FFF2-40B4-BE49-F238E27FC236}">
                  <a16:creationId xmlns="" xmlns:a16="http://schemas.microsoft.com/office/drawing/2014/main" id="{82271D0A-F14F-4B4F-9298-B4B9ED360C77}"/>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2">
              <a:extLst>
                <a:ext uri="{FF2B5EF4-FFF2-40B4-BE49-F238E27FC236}">
                  <a16:creationId xmlns="" xmlns:a16="http://schemas.microsoft.com/office/drawing/2014/main" id="{E53A2EEA-B27F-4188-8F46-7FB361540E95}"/>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3">
              <a:extLst>
                <a:ext uri="{FF2B5EF4-FFF2-40B4-BE49-F238E27FC236}">
                  <a16:creationId xmlns="" xmlns:a16="http://schemas.microsoft.com/office/drawing/2014/main" id="{742A63A6-1C54-4893-A64F-6975B099B030}"/>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4">
              <a:extLst>
                <a:ext uri="{FF2B5EF4-FFF2-40B4-BE49-F238E27FC236}">
                  <a16:creationId xmlns="" xmlns:a16="http://schemas.microsoft.com/office/drawing/2014/main" id="{97D20A4B-1784-4F54-8AA4-4AF534C85E2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5">
              <a:extLst>
                <a:ext uri="{FF2B5EF4-FFF2-40B4-BE49-F238E27FC236}">
                  <a16:creationId xmlns="" xmlns:a16="http://schemas.microsoft.com/office/drawing/2014/main" id="{157F2C2D-2358-4B69-B417-C10D753CEABB}"/>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 xmlns:a16="http://schemas.microsoft.com/office/drawing/2014/main" id="{3415C9AB-C347-449C-994E-FFE0542FB466}"/>
              </a:ext>
            </a:extLst>
          </p:cNvPr>
          <p:cNvSpPr txBox="1"/>
          <p:nvPr/>
        </p:nvSpPr>
        <p:spPr>
          <a:xfrm>
            <a:off x="1201051" y="851751"/>
            <a:ext cx="10186135" cy="2790508"/>
          </a:xfrm>
          <a:prstGeom prst="rect">
            <a:avLst/>
          </a:prstGeom>
          <a:noFill/>
        </p:spPr>
        <p:txBody>
          <a:bodyPr wrap="square" rtlCol="0">
            <a:spAutoFit/>
          </a:bodyPr>
          <a:lstStyle/>
          <a:p>
            <a:pPr marL="73025" marR="6005195">
              <a:spcBef>
                <a:spcPts val="885"/>
              </a:spcBef>
              <a:spcAft>
                <a:spcPts val="0"/>
              </a:spcAft>
            </a:pPr>
            <a:r>
              <a:rPr lang="en-US" sz="1800" dirty="0">
                <a:effectLst/>
                <a:latin typeface="Times New Roman" panose="02020603050405020304" pitchFamily="18" charset="0"/>
                <a:ea typeface="Times New Roman" panose="02020603050405020304" pitchFamily="18" charset="0"/>
              </a:rPr>
              <a:t>UC-1:</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p>
          <a:p>
            <a:pPr marL="73025" marR="6005195">
              <a:spcBef>
                <a:spcPts val="885"/>
              </a:spcBef>
              <a:spcAft>
                <a:spcPts val="0"/>
              </a:spcAft>
            </a:pPr>
            <a:r>
              <a:rPr lang="en-US" sz="1800" dirty="0">
                <a:effectLst/>
                <a:latin typeface="Times New Roman" panose="02020603050405020304" pitchFamily="18" charset="0"/>
                <a:ea typeface="Times New Roman" panose="02020603050405020304" pitchFamily="18" charset="0"/>
              </a:rPr>
              <a:t>UC-2:</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endParaRPr lang="en-IN" sz="1800" dirty="0">
              <a:effectLst/>
              <a:latin typeface="Times New Roman" panose="02020603050405020304" pitchFamily="18" charset="0"/>
              <a:ea typeface="Times New Roman" panose="02020603050405020304" pitchFamily="18" charset="0"/>
            </a:endParaRPr>
          </a:p>
          <a:p>
            <a:pPr marL="73025"/>
            <a:r>
              <a:rPr lang="en-US" sz="1800" dirty="0">
                <a:effectLst/>
                <a:latin typeface="Times New Roman" panose="02020603050405020304" pitchFamily="18" charset="0"/>
                <a:ea typeface="Times New Roman" panose="02020603050405020304" pitchFamily="18" charset="0"/>
              </a:rPr>
              <a:t>UC-3:</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System/Software</a:t>
            </a:r>
            <a:endParaRPr lang="en-IN" sz="1800" dirty="0">
              <a:effectLst/>
              <a:latin typeface="Times New Roman" panose="02020603050405020304" pitchFamily="18" charset="0"/>
              <a:ea typeface="Times New Roman" panose="02020603050405020304" pitchFamily="18" charset="0"/>
            </a:endParaRPr>
          </a:p>
          <a:p>
            <a:pPr marL="73025" marR="813435">
              <a:spcAft>
                <a:spcPts val="0"/>
              </a:spcAft>
            </a:pPr>
            <a:r>
              <a:rPr lang="en-US" sz="1800" dirty="0">
                <a:effectLst/>
                <a:latin typeface="Times New Roman" panose="02020603050405020304" pitchFamily="18" charset="0"/>
                <a:ea typeface="Times New Roman" panose="02020603050405020304" pitchFamily="18" charset="0"/>
              </a:rPr>
              <a:t>Ch-1: The data set we use here is a “LIAR” data set. This data set consists of all types of data such as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news, knowledge based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endParaRPr lang="en-IN" sz="1800" dirty="0">
              <a:effectLst/>
              <a:latin typeface="Times New Roman" panose="02020603050405020304" pitchFamily="18" charset="0"/>
              <a:ea typeface="Times New Roman" panose="02020603050405020304" pitchFamily="18" charset="0"/>
            </a:endParaRPr>
          </a:p>
          <a:p>
            <a:pPr marL="73025"/>
            <a:r>
              <a:rPr lang="en-US" sz="1800" dirty="0">
                <a:effectLst/>
                <a:latin typeface="Times New Roman" panose="02020603050405020304" pitchFamily="18" charset="0"/>
                <a:ea typeface="Times New Roman" panose="02020603050405020304" pitchFamily="18" charset="0"/>
              </a:rPr>
              <a:t>Ch-2:</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person(he/she) who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news.</a:t>
            </a:r>
            <a:endParaRPr lang="en-IN" sz="1800" dirty="0">
              <a:effectLst/>
              <a:latin typeface="Times New Roman" panose="02020603050405020304" pitchFamily="18" charset="0"/>
              <a:ea typeface="Times New Roman" panose="02020603050405020304" pitchFamily="18" charset="0"/>
            </a:endParaRPr>
          </a:p>
          <a:p>
            <a:pPr marL="73025" marR="970280">
              <a:spcBef>
                <a:spcPts val="685"/>
              </a:spcBef>
              <a:spcAft>
                <a:spcPts val="0"/>
              </a:spcAft>
            </a:pPr>
            <a:r>
              <a:rPr lang="en-US" sz="1800" dirty="0">
                <a:effectLst/>
                <a:latin typeface="Times New Roman" panose="02020603050405020304" pitchFamily="18" charset="0"/>
                <a:ea typeface="Times New Roman" panose="02020603050405020304" pitchFamily="18" charset="0"/>
              </a:rPr>
              <a:t>Ch-3: System/software are the software applications we need to do the project such </a:t>
            </a:r>
            <a:r>
              <a:rPr lang="en-US" sz="1800" smtClean="0">
                <a:effectLst/>
                <a:latin typeface="Times New Roman" panose="02020603050405020304" pitchFamily="18" charset="0"/>
                <a:ea typeface="Times New Roman" panose="02020603050405020304" pitchFamily="18" charset="0"/>
              </a:rPr>
              <a:t>as, jupyter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spyder</a:t>
            </a:r>
            <a:r>
              <a:rPr lang="en-US" sz="1800" dirty="0">
                <a:effectLst/>
                <a:latin typeface="Times New Roman" panose="02020603050405020304" pitchFamily="18" charset="0"/>
                <a:ea typeface="Times New Roman" panose="02020603050405020304" pitchFamily="18" charset="0"/>
              </a:rPr>
              <a:t>( both jupyter and </a:t>
            </a:r>
            <a:r>
              <a:rPr lang="en-US" sz="1800" dirty="0" err="1">
                <a:effectLst/>
                <a:latin typeface="Times New Roman" panose="02020603050405020304" pitchFamily="18" charset="0"/>
                <a:ea typeface="Times New Roman" panose="02020603050405020304" pitchFamily="18" charset="0"/>
              </a:rPr>
              <a:t>spyder</a:t>
            </a:r>
            <a:r>
              <a:rPr lang="en-US" sz="1800" dirty="0">
                <a:effectLst/>
                <a:latin typeface="Times New Roman" panose="02020603050405020304" pitchFamily="18" charset="0"/>
                <a:ea typeface="Times New Roman" panose="02020603050405020304" pitchFamily="18" charset="0"/>
              </a:rPr>
              <a:t> are interactive environments ).We can also use command prompt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endParaRPr lang="en-IN" sz="1800" dirty="0">
              <a:effectLst/>
              <a:latin typeface="Times New Roman" panose="02020603050405020304" pitchFamily="18" charset="0"/>
              <a:ea typeface="Times New Roman" panose="02020603050405020304" pitchFamily="18" charset="0"/>
            </a:endParaRPr>
          </a:p>
        </p:txBody>
      </p:sp>
      <p:sp>
        <p:nvSpPr>
          <p:cNvPr id="52" name="TextBox 51">
            <a:extLst>
              <a:ext uri="{FF2B5EF4-FFF2-40B4-BE49-F238E27FC236}">
                <a16:creationId xmlns="" xmlns:a16="http://schemas.microsoft.com/office/drawing/2014/main" id="{2F4D9166-09FF-4BB4-B9B6-F14CC8FB33EF}"/>
              </a:ext>
            </a:extLst>
          </p:cNvPr>
          <p:cNvSpPr txBox="1"/>
          <p:nvPr/>
        </p:nvSpPr>
        <p:spPr>
          <a:xfrm>
            <a:off x="1158140" y="4295953"/>
            <a:ext cx="10186135" cy="1456809"/>
          </a:xfrm>
          <a:prstGeom prst="rect">
            <a:avLst/>
          </a:prstGeom>
          <a:noFill/>
        </p:spPr>
        <p:txBody>
          <a:bodyPr wrap="square" rtlCol="0">
            <a:spAutoFit/>
          </a:bodyPr>
          <a:lstStyle/>
          <a:p>
            <a:pPr marL="73025">
              <a:lnSpc>
                <a:spcPts val="1290"/>
              </a:lnSpc>
              <a:spcBef>
                <a:spcPts val="685"/>
              </a:spcBef>
            </a:pPr>
            <a:r>
              <a:rPr lang="en-US" sz="1800" b="1" dirty="0">
                <a:effectLst/>
                <a:latin typeface="Times New Roman" panose="02020603050405020304" pitchFamily="18" charset="0"/>
                <a:ea typeface="Times New Roman" panose="02020603050405020304" pitchFamily="18" charset="0"/>
              </a:rPr>
              <a:t>Scikit-Learn</a:t>
            </a:r>
            <a:endParaRPr lang="en-IN" sz="1800" b="1" dirty="0">
              <a:effectLst/>
              <a:latin typeface="Times New Roman" panose="02020603050405020304" pitchFamily="18" charset="0"/>
              <a:ea typeface="Times New Roman" panose="02020603050405020304" pitchFamily="18" charset="0"/>
            </a:endParaRPr>
          </a:p>
          <a:p>
            <a:pPr marL="73025">
              <a:spcBef>
                <a:spcPts val="695"/>
              </a:spcBef>
              <a:spcAft>
                <a:spcPts val="0"/>
              </a:spcAft>
            </a:pPr>
            <a:r>
              <a:rPr lang="en-US" sz="1800" dirty="0">
                <a:effectLst/>
                <a:latin typeface="Times New Roman" panose="02020603050405020304" pitchFamily="18" charset="0"/>
                <a:ea typeface="Times New Roman" panose="02020603050405020304" pitchFamily="18" charset="0"/>
              </a:rPr>
              <a:t>Scikit-learn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(formerly </a:t>
            </a:r>
            <a:r>
              <a:rPr lang="en-US" sz="1800" dirty="0" err="1">
                <a:effectLst/>
                <a:latin typeface="Times New Roman" panose="02020603050405020304" pitchFamily="18" charset="0"/>
                <a:ea typeface="Times New Roman" panose="02020603050405020304" pitchFamily="18" charset="0"/>
              </a:rPr>
              <a:t>scikits.learn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a:t>
            </a:r>
            <a:r>
              <a:rPr lang="en-US" sz="1800" dirty="0" err="1">
                <a:effectLst/>
                <a:latin typeface="Times New Roman" panose="02020603050405020304" pitchFamily="18" charset="0"/>
                <a:ea typeface="Times New Roman" panose="02020603050405020304" pitchFamily="18" charset="0"/>
              </a:rPr>
              <a:t>sklearn</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free</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machine learning library for the Python programming language. It 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 classification, regression and clustering algorithms including support vector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machines, random forests, gradient boosting, k-means and DBSCAN, and is designed</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interoperate with the Python numerical and scientific libraries NumPy and SciPy.</a:t>
            </a:r>
            <a:r>
              <a:rPr lang="en-US"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258100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2" name="TextBox 1">
            <a:extLst>
              <a:ext uri="{FF2B5EF4-FFF2-40B4-BE49-F238E27FC236}">
                <a16:creationId xmlns="" xmlns:a16="http://schemas.microsoft.com/office/drawing/2014/main" id="{3415C9AB-C347-449C-994E-FFE0542FB466}"/>
              </a:ext>
            </a:extLst>
          </p:cNvPr>
          <p:cNvSpPr txBox="1"/>
          <p:nvPr/>
        </p:nvSpPr>
        <p:spPr>
          <a:xfrm>
            <a:off x="1201051" y="417165"/>
            <a:ext cx="10143224" cy="4909036"/>
          </a:xfrm>
          <a:prstGeom prst="rect">
            <a:avLst/>
          </a:prstGeom>
          <a:noFill/>
        </p:spPr>
        <p:txBody>
          <a:bodyPr wrap="square" rtlCol="0">
            <a:spAutoFit/>
          </a:bodyPr>
          <a:lstStyle/>
          <a:p>
            <a:pPr marL="73025" marR="1688465">
              <a:spcBef>
                <a:spcPts val="685"/>
              </a:spcBef>
              <a:spcAft>
                <a:spcPts val="0"/>
              </a:spcAft>
            </a:pPr>
            <a:r>
              <a:rPr lang="en-US" sz="1800" b="1" dirty="0">
                <a:effectLst/>
                <a:latin typeface="Times New Roman" panose="02020603050405020304" pitchFamily="18" charset="0"/>
                <a:ea typeface="Times New Roman" panose="02020603050405020304" pitchFamily="18" charset="0"/>
              </a:rPr>
              <a:t>NumPy:</a:t>
            </a:r>
            <a:endParaRPr lang="en-IN" sz="1800" dirty="0">
              <a:effectLst/>
              <a:latin typeface="Times New Roman" panose="02020603050405020304" pitchFamily="18" charset="0"/>
              <a:ea typeface="Times New Roman" panose="02020603050405020304" pitchFamily="18" charset="0"/>
            </a:endParaRPr>
          </a:p>
          <a:p>
            <a:pPr marL="73025" marR="1832610" indent="38100">
              <a:spcBef>
                <a:spcPts val="5"/>
              </a:spcBef>
              <a:spcAft>
                <a:spcPts val="0"/>
              </a:spcAft>
            </a:pPr>
            <a:r>
              <a:rPr lang="en-US" sz="1800" dirty="0">
                <a:effectLst/>
                <a:latin typeface="Times New Roman" panose="02020603050405020304" pitchFamily="18" charset="0"/>
                <a:ea typeface="Times New Roman" panose="02020603050405020304" pitchFamily="18" charset="0"/>
              </a:rPr>
              <a:t>NumPy is a library for the Python programming language, adding support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multi-dimensional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matrices,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along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mathematical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arrays.</a:t>
            </a:r>
            <a:endParaRPr lang="en-IN" sz="1800" dirty="0">
              <a:effectLst/>
              <a:latin typeface="Times New Roman" panose="02020603050405020304" pitchFamily="18" charset="0"/>
              <a:ea typeface="Times New Roman" panose="02020603050405020304" pitchFamily="18" charset="0"/>
            </a:endParaRPr>
          </a:p>
          <a:p>
            <a:pPr marL="73025">
              <a:spcBef>
                <a:spcPts val="1050"/>
              </a:spcBef>
            </a:pPr>
            <a:r>
              <a:rPr lang="en-US" sz="1800" b="1" dirty="0">
                <a:effectLst/>
                <a:latin typeface="Times New Roman" panose="02020603050405020304" pitchFamily="18" charset="0"/>
                <a:ea typeface="Times New Roman" panose="02020603050405020304" pitchFamily="18" charset="0"/>
              </a:rPr>
              <a:t>Pandas:</a:t>
            </a:r>
            <a:endParaRPr lang="en-IN" sz="1800" b="1" dirty="0">
              <a:effectLst/>
              <a:latin typeface="Times New Roman" panose="02020603050405020304" pitchFamily="18" charset="0"/>
              <a:ea typeface="Times New Roman" panose="02020603050405020304" pitchFamily="18" charset="0"/>
            </a:endParaRPr>
          </a:p>
          <a:p>
            <a:pPr marL="73025" marR="2002790">
              <a:spcBef>
                <a:spcPts val="695"/>
              </a:spcBef>
              <a:spcAft>
                <a:spcPts val="0"/>
              </a:spcAft>
            </a:pPr>
            <a:r>
              <a:rPr lang="en-US" sz="1800" dirty="0">
                <a:effectLst/>
                <a:latin typeface="Times New Roman" panose="02020603050405020304" pitchFamily="18" charset="0"/>
                <a:ea typeface="Times New Roman" panose="02020603050405020304" pitchFamily="18" charset="0"/>
              </a:rPr>
              <a:t>pandas is a fast, powerful, flexible and easy to use open source data analysis 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manipulation</a:t>
            </a:r>
            <a:r>
              <a:rPr lang="en-US" sz="1800" spc="-20" dirty="0">
                <a:effectLst/>
                <a:latin typeface="Times New Roman" panose="02020603050405020304" pitchFamily="18" charset="0"/>
                <a:ea typeface="Times New Roman" panose="02020603050405020304" pitchFamily="18" charset="0"/>
              </a:rPr>
              <a:t> </a:t>
            </a:r>
            <a:r>
              <a:rPr lang="en-US" sz="1800" dirty="0" smtClean="0">
                <a:effectLst/>
                <a:latin typeface="Times New Roman" panose="02020603050405020304" pitchFamily="18" charset="0"/>
                <a:ea typeface="Times New Roman" panose="02020603050405020304" pitchFamily="18" charset="0"/>
              </a:rPr>
              <a:t>tool , built</a:t>
            </a:r>
            <a:r>
              <a:rPr lang="en-US" sz="1800" spc="-10" dirty="0" smtClean="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top 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programming language.</a:t>
            </a:r>
          </a:p>
          <a:p>
            <a:pPr marL="73025" marR="2002790">
              <a:spcBef>
                <a:spcPts val="695"/>
              </a:spcBef>
              <a:spcAft>
                <a:spcPts val="0"/>
              </a:spcAft>
            </a:pPr>
            <a:endParaRPr lang="en-IN" sz="1800" dirty="0">
              <a:effectLst/>
              <a:latin typeface="Times New Roman" panose="02020603050405020304" pitchFamily="18" charset="0"/>
              <a:ea typeface="Times New Roman" panose="02020603050405020304" pitchFamily="18" charset="0"/>
            </a:endParaRPr>
          </a:p>
          <a:p>
            <a:pPr marL="73025">
              <a:spcBef>
                <a:spcPts val="5"/>
              </a:spcBef>
            </a:pPr>
            <a:r>
              <a:rPr lang="en-US" sz="1800" b="1" dirty="0">
                <a:effectLst/>
                <a:latin typeface="Times New Roman" panose="02020603050405020304" pitchFamily="18" charset="0"/>
                <a:ea typeface="Times New Roman" panose="02020603050405020304" pitchFamily="18" charset="0"/>
              </a:rPr>
              <a:t>Flask:</a:t>
            </a:r>
            <a:endParaRPr lang="en-IN" sz="1800" dirty="0">
              <a:effectLst/>
              <a:latin typeface="Times New Roman" panose="02020603050405020304" pitchFamily="18" charset="0"/>
              <a:ea typeface="Times New Roman" panose="02020603050405020304" pitchFamily="18" charset="0"/>
            </a:endParaRPr>
          </a:p>
          <a:p>
            <a:pPr marL="73025" marR="872490">
              <a:spcBef>
                <a:spcPts val="450"/>
              </a:spcBef>
              <a:spcAft>
                <a:spcPts val="0"/>
              </a:spcAft>
            </a:pPr>
            <a:r>
              <a:rPr lang="en-US" sz="1800" dirty="0">
                <a:effectLst/>
                <a:latin typeface="Times New Roman" panose="02020603050405020304" pitchFamily="18" charset="0"/>
                <a:ea typeface="Times New Roman" panose="02020603050405020304" pitchFamily="18" charset="0"/>
              </a:rPr>
              <a:t>Flask is a lightweight WSGI web application framework. It is designed to make getting started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quick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scale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began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simple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wrapper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around </a:t>
            </a:r>
            <a:r>
              <a:rPr lang="en-US" sz="1800" dirty="0" err="1">
                <a:effectLst/>
                <a:latin typeface="Times New Roman" panose="02020603050405020304" pitchFamily="18" charset="0"/>
                <a:ea typeface="Times New Roman" panose="02020603050405020304" pitchFamily="18" charset="0"/>
              </a:rPr>
              <a:t>Werkzeug</a:t>
            </a:r>
            <a:r>
              <a:rPr lang="en-US" sz="1800" dirty="0">
                <a:effectLst/>
                <a:latin typeface="Times New Roman" panose="02020603050405020304" pitchFamily="18" charset="0"/>
                <a:ea typeface="Times New Roman" panose="02020603050405020304" pitchFamily="18" charset="0"/>
              </a:rPr>
              <a:t> and Jinja and has become one of the most popular Python web 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frameworks.</a:t>
            </a:r>
            <a:endParaRPr lang="en-IN" sz="1800" dirty="0">
              <a:effectLst/>
              <a:latin typeface="Times New Roman" panose="02020603050405020304" pitchFamily="18" charset="0"/>
              <a:ea typeface="Times New Roman" panose="02020603050405020304" pitchFamily="18" charset="0"/>
            </a:endParaRPr>
          </a:p>
          <a:p>
            <a:pPr marL="73025" marR="821690">
              <a:spcAft>
                <a:spcPts val="0"/>
              </a:spcAft>
            </a:pPr>
            <a:r>
              <a:rPr lang="en-US" sz="1800" dirty="0">
                <a:effectLst/>
                <a:latin typeface="Times New Roman" panose="02020603050405020304" pitchFamily="18" charset="0"/>
                <a:ea typeface="Times New Roman" panose="02020603050405020304" pitchFamily="18" charset="0"/>
              </a:rPr>
              <a:t>Flask offers suggestions, but doesn't enforce any dependencies or project layout. It is up 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developer to choose the tools and libraries they want to use. There are many extensions provided by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make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adding new functionality easy.</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 xmlns:a16="http://schemas.microsoft.com/office/drawing/2014/main" id="{42BD8117-686B-43B1-B9AC-57EB3FDE0875}"/>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350832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934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10847" y="343792"/>
            <a:ext cx="5276563" cy="523220"/>
          </a:xfrm>
          <a:prstGeom prst="rect">
            <a:avLst/>
          </a:prstGeom>
          <a:noFill/>
          <a:ln w="9525">
            <a:noFill/>
          </a:ln>
        </p:spPr>
        <p:txBody>
          <a:bodyPr wrap="square"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External Interface Requirements</a:t>
            </a: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17" name="文本框 28">
            <a:extLst>
              <a:ext uri="{FF2B5EF4-FFF2-40B4-BE49-F238E27FC236}">
                <a16:creationId xmlns="" xmlns:a16="http://schemas.microsoft.com/office/drawing/2014/main" id="{FE202A0D-DEC3-4018-B6BD-F7BD0C9D95EA}"/>
              </a:ext>
            </a:extLst>
          </p:cNvPr>
          <p:cNvSpPr txBox="1"/>
          <p:nvPr/>
        </p:nvSpPr>
        <p:spPr>
          <a:xfrm>
            <a:off x="1353658" y="4053902"/>
            <a:ext cx="5742059"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System Features  </a:t>
            </a:r>
            <a:endParaRPr lang="en-IN" altLang="zh-CN" sz="2800" b="1" dirty="0">
              <a:solidFill>
                <a:srgbClr val="404040"/>
              </a:solidFill>
              <a:ea typeface="Calibri" panose="020F0502020204030204" pitchFamily="34" charset="0"/>
            </a:endParaRPr>
          </a:p>
        </p:txBody>
      </p:sp>
      <p:grpSp>
        <p:nvGrpSpPr>
          <p:cNvPr id="28" name="组合 1">
            <a:extLst>
              <a:ext uri="{FF2B5EF4-FFF2-40B4-BE49-F238E27FC236}">
                <a16:creationId xmlns="" xmlns:a16="http://schemas.microsoft.com/office/drawing/2014/main" id="{54980E34-A269-417B-B89B-F024FF318C96}"/>
              </a:ext>
            </a:extLst>
          </p:cNvPr>
          <p:cNvGrpSpPr/>
          <p:nvPr/>
        </p:nvGrpSpPr>
        <p:grpSpPr>
          <a:xfrm>
            <a:off x="1274103" y="4113070"/>
            <a:ext cx="558800" cy="400111"/>
            <a:chOff x="3448565" y="1912142"/>
            <a:chExt cx="4927433" cy="2485075"/>
          </a:xfrm>
        </p:grpSpPr>
        <p:cxnSp>
          <p:nvCxnSpPr>
            <p:cNvPr id="29" name="直接连接符 18">
              <a:extLst>
                <a:ext uri="{FF2B5EF4-FFF2-40B4-BE49-F238E27FC236}">
                  <a16:creationId xmlns="" xmlns:a16="http://schemas.microsoft.com/office/drawing/2014/main" id="{B45672C2-1EEC-4669-B606-7EFA0AC49A71}"/>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9">
              <a:extLst>
                <a:ext uri="{FF2B5EF4-FFF2-40B4-BE49-F238E27FC236}">
                  <a16:creationId xmlns="" xmlns:a16="http://schemas.microsoft.com/office/drawing/2014/main" id="{729834ED-F10C-4191-8986-5888856598A9}"/>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0">
              <a:extLst>
                <a:ext uri="{FF2B5EF4-FFF2-40B4-BE49-F238E27FC236}">
                  <a16:creationId xmlns="" xmlns:a16="http://schemas.microsoft.com/office/drawing/2014/main" id="{82271D0A-F14F-4B4F-9298-B4B9ED360C77}"/>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2">
              <a:extLst>
                <a:ext uri="{FF2B5EF4-FFF2-40B4-BE49-F238E27FC236}">
                  <a16:creationId xmlns="" xmlns:a16="http://schemas.microsoft.com/office/drawing/2014/main" id="{E53A2EEA-B27F-4188-8F46-7FB361540E95}"/>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3">
              <a:extLst>
                <a:ext uri="{FF2B5EF4-FFF2-40B4-BE49-F238E27FC236}">
                  <a16:creationId xmlns="" xmlns:a16="http://schemas.microsoft.com/office/drawing/2014/main" id="{742A63A6-1C54-4893-A64F-6975B099B030}"/>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4">
              <a:extLst>
                <a:ext uri="{FF2B5EF4-FFF2-40B4-BE49-F238E27FC236}">
                  <a16:creationId xmlns="" xmlns:a16="http://schemas.microsoft.com/office/drawing/2014/main" id="{97D20A4B-1784-4F54-8AA4-4AF534C85E2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5">
              <a:extLst>
                <a:ext uri="{FF2B5EF4-FFF2-40B4-BE49-F238E27FC236}">
                  <a16:creationId xmlns="" xmlns:a16="http://schemas.microsoft.com/office/drawing/2014/main" id="{157F2C2D-2358-4B69-B417-C10D753CEABB}"/>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 xmlns:a16="http://schemas.microsoft.com/office/drawing/2014/main" id="{E6946FD7-3249-49CD-9D83-668C52981EE8}"/>
              </a:ext>
            </a:extLst>
          </p:cNvPr>
          <p:cNvSpPr txBox="1"/>
          <p:nvPr/>
        </p:nvSpPr>
        <p:spPr>
          <a:xfrm>
            <a:off x="1319735" y="952646"/>
            <a:ext cx="10317968" cy="3041858"/>
          </a:xfrm>
          <a:prstGeom prst="rect">
            <a:avLst/>
          </a:prstGeom>
          <a:noFill/>
        </p:spPr>
        <p:txBody>
          <a:bodyPr wrap="square" rtlCol="0">
            <a:spAutoFit/>
          </a:bodyPr>
          <a:lstStyle/>
          <a:p>
            <a:pPr lvl="1">
              <a:buSzPts val="1400"/>
              <a:tabLst>
                <a:tab pos="340360" algn="l"/>
              </a:tabLst>
            </a:pPr>
            <a:r>
              <a:rPr lang="en-US" b="1" spc="-5" dirty="0">
                <a:latin typeface="Times New Roman" panose="02020603050405020304" pitchFamily="18" charset="0"/>
                <a:ea typeface="Times New Roman" panose="02020603050405020304" pitchFamily="18" charset="0"/>
              </a:rPr>
              <a:t>U</a:t>
            </a:r>
            <a:r>
              <a:rPr lang="en-US" b="1" spc="-5" dirty="0">
                <a:effectLst/>
                <a:latin typeface="Times New Roman" panose="02020603050405020304" pitchFamily="18" charset="0"/>
                <a:ea typeface="Times New Roman" panose="02020603050405020304" pitchFamily="18" charset="0"/>
              </a:rPr>
              <a:t>ser</a:t>
            </a:r>
            <a:r>
              <a:rPr lang="en-US" b="1" spc="-15"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Interfaces</a:t>
            </a:r>
            <a:endParaRPr lang="en-IN" dirty="0">
              <a:effectLst/>
              <a:latin typeface="Times New Roman" panose="02020603050405020304" pitchFamily="18" charset="0"/>
              <a:ea typeface="Times New Roman" panose="02020603050405020304" pitchFamily="18" charset="0"/>
            </a:endParaRPr>
          </a:p>
          <a:p>
            <a:pPr marL="73025"/>
            <a:r>
              <a:rPr lang="en-US" b="1"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Jupyter</a:t>
            </a:r>
            <a:r>
              <a:rPr lang="en-US" b="1"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notebook</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 user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interface.</a:t>
            </a:r>
            <a:endParaRPr lang="en-IN" dirty="0">
              <a:effectLst/>
              <a:latin typeface="Times New Roman" panose="02020603050405020304" pitchFamily="18" charset="0"/>
              <a:ea typeface="Times New Roman" panose="02020603050405020304" pitchFamily="18" charset="0"/>
            </a:endParaRPr>
          </a:p>
          <a:p>
            <a:pPr marL="73025" marR="4077335">
              <a:spcBef>
                <a:spcPts val="695"/>
              </a:spcBef>
              <a:spcAft>
                <a:spcPts val="0"/>
              </a:spcAft>
            </a:pPr>
            <a:r>
              <a:rPr lang="en-US" dirty="0">
                <a:effectLst/>
                <a:latin typeface="Times New Roman" panose="02020603050405020304" pitchFamily="18" charset="0"/>
                <a:ea typeface="Times New Roman" panose="02020603050405020304" pitchFamily="18" charset="0"/>
              </a:rPr>
              <a:t>	We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also</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a:t>
            </a:r>
            <a:r>
              <a:rPr lang="en-US" spc="-5" dirty="0">
                <a:effectLst/>
                <a:latin typeface="Times New Roman" panose="02020603050405020304" pitchFamily="18" charset="0"/>
                <a:ea typeface="Times New Roman" panose="02020603050405020304" pitchFamily="18" charset="0"/>
              </a:rPr>
              <a:t> </a:t>
            </a:r>
            <a:r>
              <a:rPr lang="en-US" b="1" dirty="0" err="1">
                <a:effectLst/>
                <a:latin typeface="Times New Roman" panose="02020603050405020304" pitchFamily="18" charset="0"/>
                <a:ea typeface="Times New Roman" panose="02020603050405020304" pitchFamily="18" charset="0"/>
              </a:rPr>
              <a:t>spyder</a:t>
            </a:r>
            <a:r>
              <a:rPr lang="en-US" b="1"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interactivity.</a:t>
            </a:r>
            <a:r>
              <a:rPr lang="en-US" spc="-285" dirty="0">
                <a:latin typeface="Times New Roman" panose="02020603050405020304" pitchFamily="18" charset="0"/>
                <a:ea typeface="Times New Roman" panose="02020603050405020304" pitchFamily="18" charset="0"/>
              </a:rPr>
              <a:t>   </a:t>
            </a:r>
          </a:p>
          <a:p>
            <a:pPr marL="73025" marR="4077335">
              <a:spcBef>
                <a:spcPts val="695"/>
              </a:spcBef>
              <a:spcAft>
                <a:spcPts val="0"/>
              </a:spcAft>
            </a:pPr>
            <a:r>
              <a:rPr lang="en-US" spc="-285"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Browser.</a:t>
            </a:r>
            <a:r>
              <a:rPr lang="en-US" spc="-285" dirty="0">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Hardware</a:t>
            </a:r>
            <a:r>
              <a:rPr lang="en-US" b="1" spc="-25"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Interfaces</a:t>
            </a:r>
            <a:endParaRPr lang="en-IN" b="1" spc="-5" dirty="0">
              <a:latin typeface="Times New Roman" panose="02020603050405020304" pitchFamily="18" charset="0"/>
              <a:ea typeface="Times New Roman" panose="02020603050405020304" pitchFamily="18" charset="0"/>
            </a:endParaRPr>
          </a:p>
          <a:p>
            <a:r>
              <a:rPr lang="en-IN" b="1"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hardware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interfaces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login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prediction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endParaRPr lang="en-IN" dirty="0">
              <a:latin typeface="Times New Roman" panose="02020603050405020304" pitchFamily="18" charset="0"/>
              <a:ea typeface="Times New Roman" panose="02020603050405020304" pitchFamily="18" charset="0"/>
            </a:endParaRPr>
          </a:p>
          <a:p>
            <a:pPr marL="900113"/>
            <a:r>
              <a:rPr lang="en-US" dirty="0">
                <a:effectLst/>
                <a:latin typeface="Times New Roman" panose="02020603050405020304" pitchFamily="18" charset="0"/>
                <a:ea typeface="Times New Roman" panose="02020603050405020304" pitchFamily="18" charset="0"/>
              </a:rPr>
              <a:t>Hard</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disk :30GB</a:t>
            </a:r>
            <a:r>
              <a:rPr lang="en-IN"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1GB, Multimedia:</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Keyboard</a:t>
            </a:r>
            <a:endParaRPr lang="en-IN" dirty="0">
              <a:effectLst/>
              <a:latin typeface="Times New Roman" panose="02020603050405020304" pitchFamily="18" charset="0"/>
              <a:ea typeface="Times New Roman" panose="02020603050405020304" pitchFamily="18" charset="0"/>
            </a:endParaRPr>
          </a:p>
          <a:p>
            <a:r>
              <a:rPr lang="en-IN" b="1" spc="-5" dirty="0">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Software</a:t>
            </a:r>
            <a:r>
              <a:rPr lang="en-US" b="1" spc="-20"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Interfaces</a:t>
            </a:r>
            <a:endParaRPr lang="en-IN" dirty="0">
              <a:effectLst/>
              <a:latin typeface="Times New Roman" panose="02020603050405020304" pitchFamily="18" charset="0"/>
              <a:ea typeface="Times New Roman" panose="02020603050405020304" pitchFamily="18" charset="0"/>
            </a:endParaRPr>
          </a:p>
          <a:p>
            <a:pPr marL="73025" marR="1010285" indent="457200">
              <a:spcAft>
                <a:spcPts val="0"/>
              </a:spcAft>
            </a:pPr>
            <a:r>
              <a:rPr lang="en-US" dirty="0">
                <a:effectLst/>
                <a:latin typeface="Times New Roman" panose="02020603050405020304" pitchFamily="18" charset="0"/>
                <a:ea typeface="Times New Roman" panose="02020603050405020304" pitchFamily="18" charset="0"/>
              </a:rPr>
              <a:t>  	In this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software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interfaces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operating</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 that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 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going to</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implement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code</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 Window</a:t>
            </a:r>
            <a:endParaRPr lang="en-IN"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 xmlns:a16="http://schemas.microsoft.com/office/drawing/2014/main" id="{58AE4C19-2C8A-4FBB-A788-44420EA9DD43}"/>
              </a:ext>
            </a:extLst>
          </p:cNvPr>
          <p:cNvSpPr txBox="1"/>
          <p:nvPr/>
        </p:nvSpPr>
        <p:spPr>
          <a:xfrm>
            <a:off x="1274103" y="4802417"/>
            <a:ext cx="982513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Description and Priority</a:t>
            </a:r>
          </a:p>
          <a:p>
            <a:r>
              <a:rPr lang="en-IN" dirty="0">
                <a:latin typeface="Times New Roman" panose="02020603050405020304" pitchFamily="18" charset="0"/>
                <a:cs typeface="Times New Roman" panose="02020603050405020304" pitchFamily="18" charset="0"/>
              </a:rPr>
              <a:t>	Decreases the spreading of false information</a:t>
            </a:r>
          </a:p>
          <a:p>
            <a:r>
              <a:rPr lang="en-US" b="1" dirty="0">
                <a:latin typeface="Times New Roman" panose="02020603050405020304" pitchFamily="18" charset="0"/>
                <a:cs typeface="Times New Roman" panose="02020603050405020304" pitchFamily="18" charset="0"/>
              </a:rPr>
              <a:t>Stimulus/Response Sequences</a:t>
            </a:r>
          </a:p>
          <a:p>
            <a:r>
              <a:rPr lang="en-US"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Registration, login and </a:t>
            </a:r>
            <a:r>
              <a:rPr lang="en-US" dirty="0" smtClean="0">
                <a:latin typeface="Times New Roman" panose="02020603050405020304" pitchFamily="18" charset="0"/>
                <a:ea typeface="Times New Roman" panose="02020603050405020304" pitchFamily="18" charset="0"/>
              </a:rPr>
              <a:t>Prediction</a:t>
            </a:r>
            <a:r>
              <a:rPr lang="en-US" dirty="0">
                <a:latin typeface="Times New Roman" panose="02020603050405020304" pitchFamily="18" charset="0"/>
                <a:ea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 xmlns:a16="http://schemas.microsoft.com/office/drawing/2014/main" id="{D1483B4C-A265-4797-9416-50836EA6E8BE}"/>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295423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934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10847" y="343792"/>
            <a:ext cx="5276563" cy="523220"/>
          </a:xfrm>
          <a:prstGeom prst="rect">
            <a:avLst/>
          </a:prstGeom>
          <a:noFill/>
          <a:ln w="9525">
            <a:noFill/>
          </a:ln>
        </p:spPr>
        <p:txBody>
          <a:bodyPr wrap="square"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Functional Requirements</a:t>
            </a: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17" name="文本框 28">
            <a:extLst>
              <a:ext uri="{FF2B5EF4-FFF2-40B4-BE49-F238E27FC236}">
                <a16:creationId xmlns="" xmlns:a16="http://schemas.microsoft.com/office/drawing/2014/main" id="{FE202A0D-DEC3-4018-B6BD-F7BD0C9D95EA}"/>
              </a:ext>
            </a:extLst>
          </p:cNvPr>
          <p:cNvSpPr txBox="1"/>
          <p:nvPr/>
        </p:nvSpPr>
        <p:spPr>
          <a:xfrm>
            <a:off x="1298298" y="3814354"/>
            <a:ext cx="5742059"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Non Functional Requirements</a:t>
            </a:r>
            <a:endParaRPr lang="en-IN" altLang="zh-CN" sz="2800" b="1" dirty="0">
              <a:solidFill>
                <a:srgbClr val="404040"/>
              </a:solidFill>
              <a:ea typeface="Calibri" panose="020F0502020204030204" pitchFamily="34" charset="0"/>
            </a:endParaRPr>
          </a:p>
        </p:txBody>
      </p:sp>
      <p:grpSp>
        <p:nvGrpSpPr>
          <p:cNvPr id="28" name="组合 1">
            <a:extLst>
              <a:ext uri="{FF2B5EF4-FFF2-40B4-BE49-F238E27FC236}">
                <a16:creationId xmlns="" xmlns:a16="http://schemas.microsoft.com/office/drawing/2014/main" id="{54980E34-A269-417B-B89B-F024FF318C96}"/>
              </a:ext>
            </a:extLst>
          </p:cNvPr>
          <p:cNvGrpSpPr/>
          <p:nvPr/>
        </p:nvGrpSpPr>
        <p:grpSpPr>
          <a:xfrm>
            <a:off x="1276894" y="3915737"/>
            <a:ext cx="558800" cy="400111"/>
            <a:chOff x="3448565" y="1912142"/>
            <a:chExt cx="4927433" cy="2485075"/>
          </a:xfrm>
        </p:grpSpPr>
        <p:cxnSp>
          <p:nvCxnSpPr>
            <p:cNvPr id="29" name="直接连接符 18">
              <a:extLst>
                <a:ext uri="{FF2B5EF4-FFF2-40B4-BE49-F238E27FC236}">
                  <a16:creationId xmlns="" xmlns:a16="http://schemas.microsoft.com/office/drawing/2014/main" id="{B45672C2-1EEC-4669-B606-7EFA0AC49A71}"/>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9">
              <a:extLst>
                <a:ext uri="{FF2B5EF4-FFF2-40B4-BE49-F238E27FC236}">
                  <a16:creationId xmlns="" xmlns:a16="http://schemas.microsoft.com/office/drawing/2014/main" id="{729834ED-F10C-4191-8986-5888856598A9}"/>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0">
              <a:extLst>
                <a:ext uri="{FF2B5EF4-FFF2-40B4-BE49-F238E27FC236}">
                  <a16:creationId xmlns="" xmlns:a16="http://schemas.microsoft.com/office/drawing/2014/main" id="{82271D0A-F14F-4B4F-9298-B4B9ED360C77}"/>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2">
              <a:extLst>
                <a:ext uri="{FF2B5EF4-FFF2-40B4-BE49-F238E27FC236}">
                  <a16:creationId xmlns="" xmlns:a16="http://schemas.microsoft.com/office/drawing/2014/main" id="{E53A2EEA-B27F-4188-8F46-7FB361540E95}"/>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3">
              <a:extLst>
                <a:ext uri="{FF2B5EF4-FFF2-40B4-BE49-F238E27FC236}">
                  <a16:creationId xmlns="" xmlns:a16="http://schemas.microsoft.com/office/drawing/2014/main" id="{742A63A6-1C54-4893-A64F-6975B099B030}"/>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4">
              <a:extLst>
                <a:ext uri="{FF2B5EF4-FFF2-40B4-BE49-F238E27FC236}">
                  <a16:creationId xmlns="" xmlns:a16="http://schemas.microsoft.com/office/drawing/2014/main" id="{97D20A4B-1784-4F54-8AA4-4AF534C85E2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5">
              <a:extLst>
                <a:ext uri="{FF2B5EF4-FFF2-40B4-BE49-F238E27FC236}">
                  <a16:creationId xmlns="" xmlns:a16="http://schemas.microsoft.com/office/drawing/2014/main" id="{157F2C2D-2358-4B69-B417-C10D753CEABB}"/>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 xmlns:a16="http://schemas.microsoft.com/office/drawing/2014/main" id="{FD5AA44B-FC1A-4DE4-9E43-04015C41DEF6}"/>
              </a:ext>
            </a:extLst>
          </p:cNvPr>
          <p:cNvSpPr txBox="1"/>
          <p:nvPr/>
        </p:nvSpPr>
        <p:spPr>
          <a:xfrm flipH="1">
            <a:off x="1299809" y="976708"/>
            <a:ext cx="9978707" cy="2031325"/>
          </a:xfrm>
          <a:prstGeom prst="rect">
            <a:avLst/>
          </a:prstGeom>
          <a:noFill/>
        </p:spPr>
        <p:txBody>
          <a:bodyPr wrap="square" rtlCol="0">
            <a:spAutoFit/>
          </a:bodyPr>
          <a:lstStyle/>
          <a:p>
            <a:r>
              <a:rPr lang="en-US" dirty="0"/>
              <a:t>REQ 1: Dataset.</a:t>
            </a:r>
          </a:p>
          <a:p>
            <a:r>
              <a:rPr lang="en-US" dirty="0"/>
              <a:t>REQ 2: UI.</a:t>
            </a:r>
          </a:p>
          <a:p>
            <a:r>
              <a:rPr lang="en-US" dirty="0"/>
              <a:t>REQ 3: Work-flow Performance.</a:t>
            </a:r>
          </a:p>
          <a:p>
            <a:r>
              <a:rPr lang="en-US" dirty="0"/>
              <a:t>REQ </a:t>
            </a:r>
            <a:r>
              <a:rPr lang="en-US" dirty="0" smtClean="0"/>
              <a:t>4: </a:t>
            </a:r>
            <a:r>
              <a:rPr lang="en-US" sz="1800" dirty="0">
                <a:effectLst/>
                <a:latin typeface="Times New Roman" panose="02020603050405020304" pitchFamily="18" charset="0"/>
                <a:ea typeface="Times New Roman" panose="02020603050405020304" pitchFamily="18" charset="0"/>
              </a:rPr>
              <a:t>The system should be able to summarize the entire information and provide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exact output.</a:t>
            </a:r>
          </a:p>
          <a:p>
            <a:endParaRPr lang="en-US" sz="1800" dirty="0">
              <a:effectLst/>
              <a:latin typeface="Times New Roman" panose="02020603050405020304" pitchFamily="18" charset="0"/>
              <a:ea typeface="Times New Roman" panose="02020603050405020304" pitchFamily="18" charset="0"/>
            </a:endParaRPr>
          </a:p>
          <a:p>
            <a:r>
              <a:rPr lang="en-US" dirty="0"/>
              <a:t>ALGORITHMS:</a:t>
            </a:r>
          </a:p>
          <a:p>
            <a:r>
              <a:rPr lang="en-US" dirty="0"/>
              <a:t>A1: </a:t>
            </a:r>
            <a:r>
              <a:rPr lang="en-US" sz="1800" dirty="0">
                <a:effectLst/>
                <a:latin typeface="Times New Roman" panose="02020603050405020304" pitchFamily="18" charset="0"/>
                <a:ea typeface="Times New Roman" panose="02020603050405020304" pitchFamily="18" charset="0"/>
              </a:rPr>
              <a:t>Multinomial </a:t>
            </a:r>
            <a:r>
              <a:rPr lang="en-US" sz="1800" dirty="0" smtClean="0">
                <a:effectLst/>
                <a:latin typeface="Times New Roman" panose="02020603050405020304" pitchFamily="18" charset="0"/>
                <a:ea typeface="Times New Roman" panose="02020603050405020304" pitchFamily="18" charset="0"/>
              </a:rPr>
              <a:t>Naive </a:t>
            </a:r>
            <a:r>
              <a:rPr lang="en-US" sz="1800" dirty="0" smtClean="0">
                <a:effectLst/>
                <a:latin typeface="Times New Roman" panose="02020603050405020304" pitchFamily="18" charset="0"/>
                <a:ea typeface="Times New Roman" panose="02020603050405020304" pitchFamily="18" charset="0"/>
              </a:rPr>
              <a:t>Bayes </a:t>
            </a:r>
            <a:endParaRPr lang="en-US"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 xmlns:a16="http://schemas.microsoft.com/office/drawing/2014/main" id="{7D0878D1-8429-4C01-83F7-A36C6A6FCC72}"/>
              </a:ext>
            </a:extLst>
          </p:cNvPr>
          <p:cNvSpPr txBox="1"/>
          <p:nvPr/>
        </p:nvSpPr>
        <p:spPr>
          <a:xfrm>
            <a:off x="1318338" y="4426046"/>
            <a:ext cx="9960178" cy="1200329"/>
          </a:xfrm>
          <a:prstGeom prst="rect">
            <a:avLst/>
          </a:prstGeom>
          <a:noFill/>
        </p:spPr>
        <p:txBody>
          <a:bodyPr wrap="square" rtlCol="0">
            <a:spAutoFit/>
          </a:bodyPr>
          <a:lstStyle/>
          <a:p>
            <a:r>
              <a:rPr lang="en-US" sz="1800" spc="-5" dirty="0">
                <a:effectLst/>
                <a:latin typeface="Times New Roman" panose="02020603050405020304" pitchFamily="18" charset="0"/>
                <a:ea typeface="Times New Roman" panose="02020603050405020304" pitchFamily="18" charset="0"/>
              </a:rPr>
              <a:t>Performance</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Requirements</a:t>
            </a:r>
            <a:endParaRPr lang="en-IN" sz="1800" spc="-5" dirty="0">
              <a:effectLst/>
              <a:latin typeface="Times New Roman" panose="02020603050405020304" pitchFamily="18" charset="0"/>
              <a:ea typeface="Times New Roman" panose="02020603050405020304" pitchFamily="18" charset="0"/>
            </a:endParaRPr>
          </a:p>
          <a:p>
            <a:r>
              <a:rPr lang="en-US" sz="1800" spc="-5" dirty="0">
                <a:effectLst/>
                <a:latin typeface="Times New Roman" panose="02020603050405020304" pitchFamily="18" charset="0"/>
                <a:ea typeface="Times New Roman" panose="02020603050405020304" pitchFamily="18" charset="0"/>
              </a:rPr>
              <a:t>Safety</a:t>
            </a:r>
            <a:r>
              <a:rPr lang="en-US" sz="1800" spc="-4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Requirements</a:t>
            </a:r>
            <a:endParaRPr lang="en-IN" spc="-5"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Security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p>
          <a:p>
            <a:r>
              <a:rPr lang="en-US" sz="1800" spc="-5" dirty="0">
                <a:effectLst/>
                <a:latin typeface="Times New Roman" panose="02020603050405020304" pitchFamily="18" charset="0"/>
                <a:ea typeface="Times New Roman" panose="02020603050405020304" pitchFamily="18" charset="0"/>
              </a:rPr>
              <a:t>Software</a:t>
            </a:r>
            <a:r>
              <a:rPr lang="en-US" sz="1800" spc="-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Quality</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Attributes</a:t>
            </a:r>
            <a:endParaRPr lang="en-IN" sz="1800" spc="-5" dirty="0">
              <a:effectLst/>
              <a:latin typeface="Times New Roman" panose="02020603050405020304" pitchFamily="18" charset="0"/>
              <a:ea typeface="Times New Roman" panose="02020603050405020304" pitchFamily="18" charset="0"/>
            </a:endParaRPr>
          </a:p>
        </p:txBody>
      </p:sp>
      <p:sp>
        <p:nvSpPr>
          <p:cNvPr id="36" name="TextBox 35">
            <a:extLst>
              <a:ext uri="{FF2B5EF4-FFF2-40B4-BE49-F238E27FC236}">
                <a16:creationId xmlns="" xmlns:a16="http://schemas.microsoft.com/office/drawing/2014/main" id="{2A4171A3-6765-49EF-9116-B2871885D0E8}"/>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368697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39301" y="2136338"/>
            <a:ext cx="6513398" cy="2585323"/>
          </a:xfrm>
          <a:prstGeom prst="rect">
            <a:avLst/>
          </a:prstGeom>
        </p:spPr>
        <p:txBody>
          <a:bodyPr wrap="square">
            <a:spAutoFit/>
          </a:bodyPr>
          <a:lstStyle/>
          <a:p>
            <a:pPr algn="ctr"/>
            <a:r>
              <a:rPr lang="en-IN" altLang="en-US" sz="5400" b="1" i="1" dirty="0"/>
              <a:t>Design </a:t>
            </a:r>
          </a:p>
          <a:p>
            <a:pPr algn="ctr"/>
            <a:r>
              <a:rPr lang="en-IN" altLang="en-US" sz="5400" b="1" i="1" dirty="0"/>
              <a:t>For </a:t>
            </a:r>
          </a:p>
          <a:p>
            <a:pPr algn="ctr"/>
            <a:r>
              <a:rPr lang="en-IN" altLang="en-US" sz="5400" b="1" i="1" dirty="0"/>
              <a:t>Fake News Prediction</a:t>
            </a:r>
          </a:p>
        </p:txBody>
      </p:sp>
      <p:sp>
        <p:nvSpPr>
          <p:cNvPr id="4" name="TextBox 3">
            <a:extLst>
              <a:ext uri="{FF2B5EF4-FFF2-40B4-BE49-F238E27FC236}">
                <a16:creationId xmlns="" xmlns:a16="http://schemas.microsoft.com/office/drawing/2014/main" id="{2BA4760D-478E-4270-8AAF-B0EE4746BD91}"/>
              </a:ext>
            </a:extLst>
          </p:cNvPr>
          <p:cNvSpPr txBox="1"/>
          <p:nvPr/>
        </p:nvSpPr>
        <p:spPr>
          <a:xfrm>
            <a:off x="407368" y="6440084"/>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354346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8839" y="1674310"/>
            <a:ext cx="10515600" cy="714996"/>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System design is transition from a user oriented, document oriented to programmers.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design is a solution, a “how to” approach to the creation of a new system. </a:t>
            </a:r>
            <a:endParaRPr lang="en-IN" dirty="0"/>
          </a:p>
        </p:txBody>
      </p:sp>
      <p:sp>
        <p:nvSpPr>
          <p:cNvPr id="4" name="TextBox 3"/>
          <p:cNvSpPr txBox="1"/>
          <p:nvPr/>
        </p:nvSpPr>
        <p:spPr>
          <a:xfrm>
            <a:off x="1152095" y="3468271"/>
            <a:ext cx="10381912"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Unified Modeling Language is the language used to visualize, specify, construct and document any component of software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Unified Modeling Language allows the software engineer to express an analysis model using the modeling notation that is governed by a set of syntactic semantic and pragmatic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p>
        </p:txBody>
      </p:sp>
      <p:sp>
        <p:nvSpPr>
          <p:cNvPr id="9" name="Rectangle 1"/>
          <p:cNvSpPr>
            <a:spLocks noChangeArrowheads="1"/>
          </p:cNvSpPr>
          <p:nvPr/>
        </p:nvSpPr>
        <p:spPr bwMode="auto">
          <a:xfrm>
            <a:off x="1195719" y="748148"/>
            <a:ext cx="2331344"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System Design</a:t>
            </a:r>
            <a:endParaRPr kumimoji="0" lang="en-US" sz="2800" b="1" i="0" u="none" strike="noStrike" cap="none" normalizeH="0" baseline="0" dirty="0">
              <a:ln>
                <a:noFill/>
              </a:ln>
              <a:solidFill>
                <a:schemeClr val="tx1"/>
              </a:solidFill>
              <a:effectLst/>
              <a:cs typeface="Arial" panose="020B0604020202020204" pitchFamily="34" charset="0"/>
            </a:endParaRPr>
          </a:p>
        </p:txBody>
      </p:sp>
      <p:sp>
        <p:nvSpPr>
          <p:cNvPr id="10" name="Rectangle 1"/>
          <p:cNvSpPr>
            <a:spLocks noChangeArrowheads="1"/>
          </p:cNvSpPr>
          <p:nvPr/>
        </p:nvSpPr>
        <p:spPr bwMode="auto">
          <a:xfrm>
            <a:off x="1238231" y="2792249"/>
            <a:ext cx="2636106"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UML DIAGRAMS</a:t>
            </a:r>
            <a:endParaRPr kumimoji="0" lang="en-US" sz="2800" b="1" i="0" u="none" strike="noStrike" cap="none" normalizeH="0" baseline="0" dirty="0">
              <a:ln>
                <a:noFill/>
              </a:ln>
              <a:solidFill>
                <a:schemeClr val="tx1"/>
              </a:solidFill>
              <a:effectLst/>
              <a:cs typeface="Arial" panose="020B0604020202020204" pitchFamily="34" charset="0"/>
            </a:endParaRPr>
          </a:p>
        </p:txBody>
      </p:sp>
      <p:sp>
        <p:nvSpPr>
          <p:cNvPr id="7" name="TextBox 6">
            <a:extLst>
              <a:ext uri="{FF2B5EF4-FFF2-40B4-BE49-F238E27FC236}">
                <a16:creationId xmlns="" xmlns:a16="http://schemas.microsoft.com/office/drawing/2014/main" id="{97BC5964-C409-493E-807B-4DDDD95C88A7}"/>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8" name="组合 1">
            <a:extLst>
              <a:ext uri="{FF2B5EF4-FFF2-40B4-BE49-F238E27FC236}">
                <a16:creationId xmlns="" xmlns:a16="http://schemas.microsoft.com/office/drawing/2014/main" id="{309038CB-37A0-47F2-BF55-130B57B8AF08}"/>
              </a:ext>
            </a:extLst>
          </p:cNvPr>
          <p:cNvGrpSpPr/>
          <p:nvPr/>
        </p:nvGrpSpPr>
        <p:grpSpPr>
          <a:xfrm>
            <a:off x="1152095" y="777983"/>
            <a:ext cx="558800" cy="463550"/>
            <a:chOff x="3448565" y="1912142"/>
            <a:chExt cx="4927433" cy="2485075"/>
          </a:xfrm>
        </p:grpSpPr>
        <p:cxnSp>
          <p:nvCxnSpPr>
            <p:cNvPr id="11" name="直接连接符 18">
              <a:extLst>
                <a:ext uri="{FF2B5EF4-FFF2-40B4-BE49-F238E27FC236}">
                  <a16:creationId xmlns="" xmlns:a16="http://schemas.microsoft.com/office/drawing/2014/main" id="{FD88731C-A8BD-4134-8333-D199F1A185CF}"/>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9">
              <a:extLst>
                <a:ext uri="{FF2B5EF4-FFF2-40B4-BE49-F238E27FC236}">
                  <a16:creationId xmlns="" xmlns:a16="http://schemas.microsoft.com/office/drawing/2014/main" id="{910E4416-124D-4514-BC2B-B59B1B471C87}"/>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0">
              <a:extLst>
                <a:ext uri="{FF2B5EF4-FFF2-40B4-BE49-F238E27FC236}">
                  <a16:creationId xmlns="" xmlns:a16="http://schemas.microsoft.com/office/drawing/2014/main" id="{935F1BB4-0661-4353-8911-2901761D7601}"/>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a:extLst>
                <a:ext uri="{FF2B5EF4-FFF2-40B4-BE49-F238E27FC236}">
                  <a16:creationId xmlns="" xmlns:a16="http://schemas.microsoft.com/office/drawing/2014/main" id="{8B878A0E-DACB-4F3C-907C-B5768576EDBC}"/>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3">
              <a:extLst>
                <a:ext uri="{FF2B5EF4-FFF2-40B4-BE49-F238E27FC236}">
                  <a16:creationId xmlns="" xmlns:a16="http://schemas.microsoft.com/office/drawing/2014/main" id="{F4A00187-F806-4471-8652-FB5005BD0B01}"/>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4">
              <a:extLst>
                <a:ext uri="{FF2B5EF4-FFF2-40B4-BE49-F238E27FC236}">
                  <a16:creationId xmlns="" xmlns:a16="http://schemas.microsoft.com/office/drawing/2014/main" id="{0A5A096B-C2C3-4E58-8EB1-DE40BA5AB09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a:extLst>
                <a:ext uri="{FF2B5EF4-FFF2-40B4-BE49-F238E27FC236}">
                  <a16:creationId xmlns="" xmlns:a16="http://schemas.microsoft.com/office/drawing/2014/main" id="{78DB59BF-90B8-4536-8D46-23BBD18C07D7}"/>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
            <a:extLst>
              <a:ext uri="{FF2B5EF4-FFF2-40B4-BE49-F238E27FC236}">
                <a16:creationId xmlns="" xmlns:a16="http://schemas.microsoft.com/office/drawing/2014/main" id="{152BC750-F961-42A1-99A8-3960489BD85D}"/>
              </a:ext>
            </a:extLst>
          </p:cNvPr>
          <p:cNvGrpSpPr/>
          <p:nvPr/>
        </p:nvGrpSpPr>
        <p:grpSpPr>
          <a:xfrm>
            <a:off x="1153606" y="2822084"/>
            <a:ext cx="558800" cy="463550"/>
            <a:chOff x="3448565" y="1912142"/>
            <a:chExt cx="4927433" cy="2485075"/>
          </a:xfrm>
        </p:grpSpPr>
        <p:cxnSp>
          <p:nvCxnSpPr>
            <p:cNvPr id="19" name="直接连接符 18">
              <a:extLst>
                <a:ext uri="{FF2B5EF4-FFF2-40B4-BE49-F238E27FC236}">
                  <a16:creationId xmlns="" xmlns:a16="http://schemas.microsoft.com/office/drawing/2014/main" id="{1079AA5C-AF1E-496E-846B-6DC9A1F0F414}"/>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6633BCF4-0E66-4F91-98B5-CDF327A398F9}"/>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FC8EF081-61F7-4645-A046-3C93F08483F6}"/>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2">
              <a:extLst>
                <a:ext uri="{FF2B5EF4-FFF2-40B4-BE49-F238E27FC236}">
                  <a16:creationId xmlns="" xmlns:a16="http://schemas.microsoft.com/office/drawing/2014/main" id="{38882B8F-A41D-41D8-8271-E41A23A04B19}"/>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3">
              <a:extLst>
                <a:ext uri="{FF2B5EF4-FFF2-40B4-BE49-F238E27FC236}">
                  <a16:creationId xmlns="" xmlns:a16="http://schemas.microsoft.com/office/drawing/2014/main" id="{000EC1F0-782C-40DD-912F-D26B0C798FE5}"/>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4">
              <a:extLst>
                <a:ext uri="{FF2B5EF4-FFF2-40B4-BE49-F238E27FC236}">
                  <a16:creationId xmlns="" xmlns:a16="http://schemas.microsoft.com/office/drawing/2014/main" id="{B1042608-E940-4D87-AC5A-988B525688CA}"/>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5">
              <a:extLst>
                <a:ext uri="{FF2B5EF4-FFF2-40B4-BE49-F238E27FC236}">
                  <a16:creationId xmlns="" xmlns:a16="http://schemas.microsoft.com/office/drawing/2014/main" id="{B373AFBD-B2F8-4D48-9C5A-C6968F2598F6}"/>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59240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198548" y="814576"/>
            <a:ext cx="2909066"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DATA DICTIONARY</a:t>
            </a:r>
            <a:endParaRPr kumimoji="0" lang="en-US" sz="2800" b="1" i="0" u="none" strike="noStrike" cap="none" normalizeH="0" baseline="0" dirty="0">
              <a:ln>
                <a:noFill/>
              </a:ln>
              <a:solidFill>
                <a:schemeClr val="tx1"/>
              </a:solidFill>
              <a:effectLst/>
              <a:cs typeface="Arial" panose="020B0604020202020204" pitchFamily="34" charset="0"/>
            </a:endParaRPr>
          </a:p>
        </p:txBody>
      </p:sp>
      <p:sp>
        <p:nvSpPr>
          <p:cNvPr id="6" name="Rectangle 5"/>
          <p:cNvSpPr/>
          <p:nvPr/>
        </p:nvSpPr>
        <p:spPr>
          <a:xfrm>
            <a:off x="2653081" y="4268738"/>
            <a:ext cx="3585020" cy="369332"/>
          </a:xfrm>
          <a:prstGeom prst="rect">
            <a:avLst/>
          </a:prstGeom>
        </p:spPr>
        <p:txBody>
          <a:bodyPr wrap="none">
            <a:spAutoFit/>
          </a:bodyPr>
          <a:lstStyle/>
          <a:p>
            <a:r>
              <a:rPr lang="en-US" dirty="0"/>
              <a:t>Database Table for User Registration</a:t>
            </a:r>
          </a:p>
        </p:txBody>
      </p:sp>
      <p:graphicFrame>
        <p:nvGraphicFramePr>
          <p:cNvPr id="2" name="Table 1"/>
          <p:cNvGraphicFramePr>
            <a:graphicFrameLocks noGrp="1"/>
          </p:cNvGraphicFramePr>
          <p:nvPr>
            <p:extLst>
              <p:ext uri="{D42A27DB-BD31-4B8C-83A1-F6EECF244321}">
                <p14:modId xmlns="" xmlns:p14="http://schemas.microsoft.com/office/powerpoint/2010/main" val="598511779"/>
              </p:ext>
            </p:extLst>
          </p:nvPr>
        </p:nvGraphicFramePr>
        <p:xfrm>
          <a:off x="1083309" y="1700530"/>
          <a:ext cx="6416987" cy="2390140"/>
        </p:xfrm>
        <a:graphic>
          <a:graphicData uri="http://schemas.openxmlformats.org/drawingml/2006/table">
            <a:tbl>
              <a:tblPr firstRow="1" firstCol="1" bandRow="1">
                <a:tableStyleId>{5C22544A-7EE6-4342-B048-85BDC9FD1C3A}</a:tableStyleId>
              </a:tblPr>
              <a:tblGrid>
                <a:gridCol w="1276336">
                  <a:extLst>
                    <a:ext uri="{9D8B030D-6E8A-4147-A177-3AD203B41FA5}">
                      <a16:colId xmlns="" xmlns:a16="http://schemas.microsoft.com/office/drawing/2014/main" val="20000"/>
                    </a:ext>
                  </a:extLst>
                </a:gridCol>
                <a:gridCol w="952557">
                  <a:extLst>
                    <a:ext uri="{9D8B030D-6E8A-4147-A177-3AD203B41FA5}">
                      <a16:colId xmlns="" xmlns:a16="http://schemas.microsoft.com/office/drawing/2014/main" val="20001"/>
                    </a:ext>
                  </a:extLst>
                </a:gridCol>
                <a:gridCol w="2584223">
                  <a:extLst>
                    <a:ext uri="{9D8B030D-6E8A-4147-A177-3AD203B41FA5}">
                      <a16:colId xmlns="" xmlns:a16="http://schemas.microsoft.com/office/drawing/2014/main" val="20002"/>
                    </a:ext>
                  </a:extLst>
                </a:gridCol>
                <a:gridCol w="1603871">
                  <a:extLst>
                    <a:ext uri="{9D8B030D-6E8A-4147-A177-3AD203B41FA5}">
                      <a16:colId xmlns="" xmlns:a16="http://schemas.microsoft.com/office/drawing/2014/main" val="20003"/>
                    </a:ext>
                  </a:extLst>
                </a:gridCol>
              </a:tblGrid>
              <a:tr h="591185">
                <a:tc>
                  <a:txBody>
                    <a:bodyPr/>
                    <a:lstStyle/>
                    <a:p>
                      <a:pPr algn="just">
                        <a:lnSpc>
                          <a:spcPct val="150000"/>
                        </a:lnSpc>
                        <a:tabLst>
                          <a:tab pos="355600" algn="l"/>
                        </a:tabLst>
                      </a:pPr>
                      <a:r>
                        <a:rPr lang="en-US" sz="1400">
                          <a:effectLst/>
                        </a:rPr>
                        <a:t>Field Name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l">
                        <a:lnSpc>
                          <a:spcPct val="150000"/>
                        </a:lnSpc>
                        <a:tabLst>
                          <a:tab pos="355600" algn="l"/>
                        </a:tabLst>
                      </a:pPr>
                      <a:r>
                        <a:rPr lang="en-US" sz="1400">
                          <a:effectLst/>
                        </a:rPr>
                        <a:t> Data Type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US" sz="1400">
                          <a:effectLst/>
                        </a:rPr>
                        <a:t>Description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US" sz="1400">
                          <a:effectLst/>
                        </a:rPr>
                        <a:t>Constraints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 xmlns:a16="http://schemas.microsoft.com/office/drawing/2014/main" val="10000"/>
                  </a:ext>
                </a:extLst>
              </a:tr>
              <a:tr h="591185">
                <a:tc>
                  <a:txBody>
                    <a:bodyPr/>
                    <a:lstStyle/>
                    <a:p>
                      <a:pPr algn="just">
                        <a:lnSpc>
                          <a:spcPct val="150000"/>
                        </a:lnSpc>
                        <a:tabLst>
                          <a:tab pos="355600" algn="l"/>
                        </a:tabLst>
                      </a:pPr>
                      <a:r>
                        <a:rPr lang="en-US" sz="1400">
                          <a:effectLst/>
                        </a:rPr>
                        <a:t>Username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l">
                        <a:lnSpc>
                          <a:spcPct val="150000"/>
                        </a:lnSpc>
                        <a:tabLst>
                          <a:tab pos="355600" algn="l"/>
                        </a:tabLst>
                      </a:pPr>
                      <a:r>
                        <a:rPr lang="en-US" sz="1400">
                          <a:effectLst/>
                        </a:rPr>
                        <a:t>Varchar(50)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US" sz="1400" dirty="0">
                          <a:effectLst/>
                        </a:rPr>
                        <a:t>Username of the </a:t>
                      </a:r>
                      <a:r>
                        <a:rPr lang="en-IN" sz="1400" dirty="0">
                          <a:effectLst/>
                        </a:rPr>
                        <a:t>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US" sz="1400">
                          <a:effectLst/>
                        </a:rPr>
                        <a:t>Primary Key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 xmlns:a16="http://schemas.microsoft.com/office/drawing/2014/main" val="10001"/>
                  </a:ext>
                </a:extLst>
              </a:tr>
              <a:tr h="591185">
                <a:tc>
                  <a:txBody>
                    <a:bodyPr/>
                    <a:lstStyle/>
                    <a:p>
                      <a:pPr algn="just">
                        <a:lnSpc>
                          <a:spcPct val="150000"/>
                        </a:lnSpc>
                        <a:tabLst>
                          <a:tab pos="355600" algn="l"/>
                        </a:tabLst>
                      </a:pPr>
                      <a:r>
                        <a:rPr lang="en-US" sz="1400">
                          <a:effectLst/>
                        </a:rPr>
                        <a:t>Password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l">
                        <a:lnSpc>
                          <a:spcPct val="150000"/>
                        </a:lnSpc>
                        <a:tabLst>
                          <a:tab pos="355600" algn="l"/>
                        </a:tabLst>
                      </a:pPr>
                      <a:r>
                        <a:rPr lang="en-US" sz="1400">
                          <a:effectLst/>
                        </a:rPr>
                        <a:t>Varchar(50)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US" sz="1400" dirty="0">
                          <a:effectLst/>
                        </a:rPr>
                        <a:t>Password of the </a:t>
                      </a:r>
                      <a:r>
                        <a:rPr lang="en-IN" sz="1400" dirty="0">
                          <a:effectLst/>
                        </a:rPr>
                        <a:t>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US" sz="1400">
                          <a:effectLst/>
                        </a:rPr>
                        <a:t>Primary Key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 xmlns:a16="http://schemas.microsoft.com/office/drawing/2014/main" val="10002"/>
                  </a:ext>
                </a:extLst>
              </a:tr>
              <a:tr h="616585">
                <a:tc>
                  <a:txBody>
                    <a:bodyPr/>
                    <a:lstStyle/>
                    <a:p>
                      <a:pPr algn="just">
                        <a:lnSpc>
                          <a:spcPct val="150000"/>
                        </a:lnSpc>
                        <a:tabLst>
                          <a:tab pos="3556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Email</a:t>
                      </a:r>
                    </a:p>
                  </a:txBody>
                  <a:tcPr marL="38100" marR="38100" marT="38100" marB="38100" anchor="ctr"/>
                </a:tc>
                <a:tc>
                  <a:txBody>
                    <a:bodyPr/>
                    <a:lstStyle/>
                    <a:p>
                      <a:pPr algn="l">
                        <a:lnSpc>
                          <a:spcPct val="150000"/>
                        </a:lnSpc>
                        <a:tabLst>
                          <a:tab pos="355600" algn="l"/>
                        </a:tabLst>
                      </a:pPr>
                      <a:r>
                        <a:rPr lang="en-US" sz="1400">
                          <a:effectLst/>
                        </a:rPr>
                        <a:t>Varchar(50)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l">
                        <a:lnSpc>
                          <a:spcPct val="150000"/>
                        </a:lnSpc>
                        <a:spcAft>
                          <a:spcPts val="0"/>
                        </a:spcAft>
                        <a:tabLst>
                          <a:tab pos="355600" algn="l"/>
                        </a:tabLst>
                      </a:pPr>
                      <a:r>
                        <a:rPr lang="en-IN" sz="1400" dirty="0">
                          <a:effectLst/>
                        </a:rPr>
                        <a:t>Email of the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algn="just">
                        <a:lnSpc>
                          <a:spcPct val="150000"/>
                        </a:lnSpc>
                        <a:spcAft>
                          <a:spcPts val="0"/>
                        </a:spcAft>
                        <a:tabLst>
                          <a:tab pos="355600" algn="l"/>
                        </a:tabLst>
                      </a:pPr>
                      <a:r>
                        <a:rPr lang="en-IN" sz="1400" dirty="0">
                          <a:effectLst/>
                        </a:rPr>
                        <a:t>Not Null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extLst>
                  <a:ext uri="{0D108BD9-81ED-4DB2-BD59-A6C34878D82A}">
                    <a16:rowId xmlns="" xmlns:a16="http://schemas.microsoft.com/office/drawing/2014/main" val="10003"/>
                  </a:ext>
                </a:extLst>
              </a:tr>
            </a:tbl>
          </a:graphicData>
        </a:graphic>
      </p:graphicFrame>
      <p:sp>
        <p:nvSpPr>
          <p:cNvPr id="4" name="Rectangle 5"/>
          <p:cNvSpPr/>
          <p:nvPr/>
        </p:nvSpPr>
        <p:spPr>
          <a:xfrm>
            <a:off x="7608570" y="1700530"/>
            <a:ext cx="3888105" cy="2306955"/>
          </a:xfrm>
          <a:prstGeom prst="rect">
            <a:avLst/>
          </a:prstGeom>
        </p:spPr>
        <p:txBody>
          <a:bodyPr wrap="square">
            <a:spAutoFit/>
          </a:bodyPr>
          <a:lstStyle/>
          <a:p>
            <a:pPr marL="285750" indent="-285750" algn="l">
              <a:buFont typeface="Wingdings" panose="05000000000000000000" charset="0"/>
              <a:buChar char="Ø"/>
            </a:pPr>
            <a:r>
              <a:rPr lang="en-IN" altLang="en-US" dirty="0"/>
              <a:t>A data dictionary contains metadata i.e data about the database. </a:t>
            </a:r>
          </a:p>
          <a:p>
            <a:pPr marL="285750" indent="-285750" algn="l">
              <a:buFont typeface="Wingdings" panose="05000000000000000000" charset="0"/>
              <a:buChar char="Ø"/>
            </a:pPr>
            <a:endParaRPr lang="en-IN" altLang="en-US" dirty="0"/>
          </a:p>
          <a:p>
            <a:pPr marL="285750" indent="-285750" algn="l">
              <a:buFont typeface="Wingdings" panose="05000000000000000000" charset="0"/>
              <a:buChar char="Ø"/>
            </a:pPr>
            <a:endParaRPr lang="en-IN" altLang="en-US" dirty="0"/>
          </a:p>
          <a:p>
            <a:pPr marL="285750" indent="-285750" algn="l">
              <a:buFont typeface="Wingdings" panose="05000000000000000000" charset="0"/>
              <a:buChar char="Ø"/>
            </a:pPr>
            <a:r>
              <a:rPr lang="en-IN" altLang="en-US" dirty="0"/>
              <a:t> The data dictionary is very important as it contains information about database.</a:t>
            </a:r>
          </a:p>
          <a:p>
            <a:pPr algn="l"/>
            <a:endParaRPr lang="en-IN" altLang="en-US" dirty="0"/>
          </a:p>
        </p:txBody>
      </p:sp>
      <p:sp>
        <p:nvSpPr>
          <p:cNvPr id="7" name="TextBox 6">
            <a:extLst>
              <a:ext uri="{FF2B5EF4-FFF2-40B4-BE49-F238E27FC236}">
                <a16:creationId xmlns="" xmlns:a16="http://schemas.microsoft.com/office/drawing/2014/main" id="{436E20D4-8CE1-44DC-A4CC-82D8A5609942}"/>
              </a:ext>
            </a:extLst>
          </p:cNvPr>
          <p:cNvSpPr txBox="1"/>
          <p:nvPr/>
        </p:nvSpPr>
        <p:spPr>
          <a:xfrm>
            <a:off x="407368" y="6440084"/>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8" name="组合 1">
            <a:extLst>
              <a:ext uri="{FF2B5EF4-FFF2-40B4-BE49-F238E27FC236}">
                <a16:creationId xmlns="" xmlns:a16="http://schemas.microsoft.com/office/drawing/2014/main" id="{C0965200-C809-479B-ACB6-01696015BE58}"/>
              </a:ext>
            </a:extLst>
          </p:cNvPr>
          <p:cNvGrpSpPr/>
          <p:nvPr/>
        </p:nvGrpSpPr>
        <p:grpSpPr>
          <a:xfrm>
            <a:off x="1083310" y="844411"/>
            <a:ext cx="558800" cy="463550"/>
            <a:chOff x="3448565" y="1912142"/>
            <a:chExt cx="4927433" cy="2485075"/>
          </a:xfrm>
        </p:grpSpPr>
        <p:cxnSp>
          <p:nvCxnSpPr>
            <p:cNvPr id="9" name="直接连接符 18">
              <a:extLst>
                <a:ext uri="{FF2B5EF4-FFF2-40B4-BE49-F238E27FC236}">
                  <a16:creationId xmlns="" xmlns:a16="http://schemas.microsoft.com/office/drawing/2014/main" id="{DF70977A-CFE0-40DF-800F-9E3E081E3442}"/>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9">
              <a:extLst>
                <a:ext uri="{FF2B5EF4-FFF2-40B4-BE49-F238E27FC236}">
                  <a16:creationId xmlns="" xmlns:a16="http://schemas.microsoft.com/office/drawing/2014/main" id="{77B49B84-6FA8-450A-8ECB-1465A7D422D0}"/>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a:extLst>
                <a:ext uri="{FF2B5EF4-FFF2-40B4-BE49-F238E27FC236}">
                  <a16:creationId xmlns="" xmlns:a16="http://schemas.microsoft.com/office/drawing/2014/main" id="{44DA4006-0824-4AD1-AB7F-F86B4A3C4CF9}"/>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2">
              <a:extLst>
                <a:ext uri="{FF2B5EF4-FFF2-40B4-BE49-F238E27FC236}">
                  <a16:creationId xmlns="" xmlns:a16="http://schemas.microsoft.com/office/drawing/2014/main" id="{227A259A-99F0-4824-8F51-CF6FCD1E3D16}"/>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3">
              <a:extLst>
                <a:ext uri="{FF2B5EF4-FFF2-40B4-BE49-F238E27FC236}">
                  <a16:creationId xmlns="" xmlns:a16="http://schemas.microsoft.com/office/drawing/2014/main" id="{C3A7DF12-6642-4CCC-A154-36A22A285D2A}"/>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4">
              <a:extLst>
                <a:ext uri="{FF2B5EF4-FFF2-40B4-BE49-F238E27FC236}">
                  <a16:creationId xmlns="" xmlns:a16="http://schemas.microsoft.com/office/drawing/2014/main" id="{F3799C22-9A5D-4531-BD56-31C4865A3940}"/>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5">
              <a:extLst>
                <a:ext uri="{FF2B5EF4-FFF2-40B4-BE49-F238E27FC236}">
                  <a16:creationId xmlns="" xmlns:a16="http://schemas.microsoft.com/office/drawing/2014/main" id="{CBCA6C2B-BE9F-4DEC-96F0-093B39191FA3}"/>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5511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81204" y="509306"/>
            <a:ext cx="4429156" cy="523220"/>
          </a:xfrm>
          <a:prstGeom prst="rect">
            <a:avLst/>
          </a:prstGeom>
          <a:noFill/>
        </p:spPr>
        <p:txBody>
          <a:bodyPr wrap="square" rtlCol="0">
            <a:spAutoFit/>
          </a:bodyPr>
          <a:lstStyle/>
          <a:p>
            <a:r>
              <a:rPr lang="en-US" sz="2800" b="1" dirty="0">
                <a:cs typeface="Times New Roman" panose="02020603050405020304" pitchFamily="18" charset="0"/>
              </a:rPr>
              <a:t>Use Case Diagram: </a:t>
            </a:r>
          </a:p>
        </p:txBody>
      </p:sp>
      <p:sp>
        <p:nvSpPr>
          <p:cNvPr id="2" name="TextBox 1"/>
          <p:cNvSpPr txBox="1"/>
          <p:nvPr/>
        </p:nvSpPr>
        <p:spPr>
          <a:xfrm>
            <a:off x="3575720" y="5786620"/>
            <a:ext cx="6264696"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 case diagram of Fake News Prediction.</a:t>
            </a:r>
            <a:endParaRPr lang="en-IN" dirty="0"/>
          </a:p>
        </p:txBody>
      </p:sp>
      <p:sp>
        <p:nvSpPr>
          <p:cNvPr id="9" name="TextBox 8">
            <a:extLst>
              <a:ext uri="{FF2B5EF4-FFF2-40B4-BE49-F238E27FC236}">
                <a16:creationId xmlns="" xmlns:a16="http://schemas.microsoft.com/office/drawing/2014/main" id="{2278EBD8-2AB1-42C2-B319-6CC06180429E}"/>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0" name="组合 1">
            <a:extLst>
              <a:ext uri="{FF2B5EF4-FFF2-40B4-BE49-F238E27FC236}">
                <a16:creationId xmlns="" xmlns:a16="http://schemas.microsoft.com/office/drawing/2014/main" id="{9683426A-05DA-45F3-A8EB-340520CC0FA3}"/>
              </a:ext>
            </a:extLst>
          </p:cNvPr>
          <p:cNvGrpSpPr/>
          <p:nvPr/>
        </p:nvGrpSpPr>
        <p:grpSpPr>
          <a:xfrm>
            <a:off x="1115954" y="509306"/>
            <a:ext cx="558800" cy="463550"/>
            <a:chOff x="3448565" y="1912142"/>
            <a:chExt cx="4927433" cy="2485075"/>
          </a:xfrm>
        </p:grpSpPr>
        <p:cxnSp>
          <p:nvCxnSpPr>
            <p:cNvPr id="11" name="直接连接符 18">
              <a:extLst>
                <a:ext uri="{FF2B5EF4-FFF2-40B4-BE49-F238E27FC236}">
                  <a16:creationId xmlns="" xmlns:a16="http://schemas.microsoft.com/office/drawing/2014/main" id="{7214EC38-40E9-4964-AFF2-D389F747DE84}"/>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9">
              <a:extLst>
                <a:ext uri="{FF2B5EF4-FFF2-40B4-BE49-F238E27FC236}">
                  <a16:creationId xmlns="" xmlns:a16="http://schemas.microsoft.com/office/drawing/2014/main" id="{6F0D0F4E-A41E-4196-A239-051EA6A666CE}"/>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0">
              <a:extLst>
                <a:ext uri="{FF2B5EF4-FFF2-40B4-BE49-F238E27FC236}">
                  <a16:creationId xmlns="" xmlns:a16="http://schemas.microsoft.com/office/drawing/2014/main" id="{2B4F7047-ECC9-4E8D-A2E2-23F104A196E8}"/>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a:extLst>
                <a:ext uri="{FF2B5EF4-FFF2-40B4-BE49-F238E27FC236}">
                  <a16:creationId xmlns="" xmlns:a16="http://schemas.microsoft.com/office/drawing/2014/main" id="{D72F4DFB-3ED9-4645-B091-534368431C22}"/>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3">
              <a:extLst>
                <a:ext uri="{FF2B5EF4-FFF2-40B4-BE49-F238E27FC236}">
                  <a16:creationId xmlns="" xmlns:a16="http://schemas.microsoft.com/office/drawing/2014/main" id="{08357004-F5B3-4CCA-9DE8-CB862F786435}"/>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4">
              <a:extLst>
                <a:ext uri="{FF2B5EF4-FFF2-40B4-BE49-F238E27FC236}">
                  <a16:creationId xmlns="" xmlns:a16="http://schemas.microsoft.com/office/drawing/2014/main" id="{CBADDAB3-739E-437E-B471-3B1166871482}"/>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a:extLst>
                <a:ext uri="{FF2B5EF4-FFF2-40B4-BE49-F238E27FC236}">
                  <a16:creationId xmlns="" xmlns:a16="http://schemas.microsoft.com/office/drawing/2014/main" id="{223CE6DF-2DB5-4FED-BECF-934C1D1B02A3}"/>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8" name="image2.jpeg">
            <a:extLst>
              <a:ext uri="{FF2B5EF4-FFF2-40B4-BE49-F238E27FC236}">
                <a16:creationId xmlns="" xmlns:a16="http://schemas.microsoft.com/office/drawing/2014/main" id="{82A24D37-6F33-4012-BFEB-2D85D69BF94A}"/>
              </a:ext>
            </a:extLst>
          </p:cNvPr>
          <p:cNvPicPr/>
          <p:nvPr/>
        </p:nvPicPr>
        <p:blipFill>
          <a:blip r:embed="rId3" cstate="print"/>
          <a:stretch>
            <a:fillRect/>
          </a:stretch>
        </p:blipFill>
        <p:spPr>
          <a:xfrm>
            <a:off x="2843093" y="1572974"/>
            <a:ext cx="5734534" cy="4064954"/>
          </a:xfrm>
          <a:prstGeom prst="rect">
            <a:avLst/>
          </a:prstGeom>
        </p:spPr>
      </p:pic>
    </p:spTree>
    <p:extLst>
      <p:ext uri="{BB962C8B-B14F-4D97-AF65-F5344CB8AC3E}">
        <p14:creationId xmlns="" xmlns:p14="http://schemas.microsoft.com/office/powerpoint/2010/main" val="351132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4610" y="559132"/>
            <a:ext cx="5379742" cy="523220"/>
          </a:xfrm>
          <a:prstGeom prst="rect">
            <a:avLst/>
          </a:prstGeom>
        </p:spPr>
        <p:txBody>
          <a:bodyPr wrap="none">
            <a:spAutoFit/>
          </a:bodyPr>
          <a:lstStyle/>
          <a:p>
            <a:pPr lvl="1" defTabSz="914400" fontAlgn="base">
              <a:spcBef>
                <a:spcPct val="0"/>
              </a:spcBef>
              <a:spcAft>
                <a:spcPct val="0"/>
              </a:spcAft>
            </a:pPr>
            <a:r>
              <a:rPr lang="en-US" sz="2800" b="1" dirty="0">
                <a:cs typeface="Times New Roman" panose="02020603050405020304" pitchFamily="18" charset="0"/>
              </a:rPr>
              <a:t>User Classes and Characteristics</a:t>
            </a:r>
          </a:p>
        </p:txBody>
      </p:sp>
      <p:sp>
        <p:nvSpPr>
          <p:cNvPr id="6" name="Rectangle 5"/>
          <p:cNvSpPr/>
          <p:nvPr/>
        </p:nvSpPr>
        <p:spPr>
          <a:xfrm>
            <a:off x="1028859" y="2090737"/>
            <a:ext cx="6096000" cy="2676525"/>
          </a:xfrm>
          <a:prstGeom prst="rect">
            <a:avLst/>
          </a:prstGeom>
        </p:spPr>
        <p:txBody>
          <a:bodyPr>
            <a:spAutoFit/>
          </a:bodyPr>
          <a:lstStyle/>
          <a:p>
            <a:pPr lvl="0" defTabSz="914400" eaLnBrk="0" fontAlgn="base" hangingPunct="0">
              <a:spcBef>
                <a:spcPct val="0"/>
              </a:spcBef>
              <a:spcAft>
                <a:spcPct val="0"/>
              </a:spcAft>
              <a:buFont typeface="Wingdings" panose="05000000000000000000" pitchFamily="2" charset="2"/>
              <a:buChar char="Ø"/>
            </a:pPr>
            <a:r>
              <a:rPr lang="en-US" sz="2400" dirty="0">
                <a:ea typeface="Times New Roman" panose="02020603050405020304" pitchFamily="18" charset="0"/>
                <a:cs typeface="Times New Roman" panose="02020603050405020304" pitchFamily="18" charset="0"/>
              </a:rPr>
              <a:t>Ch-1: Login</a:t>
            </a:r>
            <a:r>
              <a:rPr lang="en-IN" altLang="en-US" sz="2400" dirty="0">
                <a:ea typeface="Times New Roman" panose="02020603050405020304" pitchFamily="18" charset="0"/>
                <a:cs typeface="Times New Roman" panose="02020603050405020304" pitchFamily="18" charset="0"/>
              </a:rPr>
              <a:t>/logout</a:t>
            </a:r>
            <a:endParaRPr lang="en-US" sz="2400" dirty="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Font typeface="Wingdings" panose="05000000000000000000" pitchFamily="2" charset="2"/>
              <a:buChar char="Ø"/>
            </a:pPr>
            <a:r>
              <a:rPr lang="en-US" sz="2400" dirty="0">
                <a:ea typeface="Times New Roman" panose="02020603050405020304" pitchFamily="18" charset="0"/>
                <a:cs typeface="Times New Roman" panose="02020603050405020304" pitchFamily="18" charset="0"/>
              </a:rPr>
              <a:t>Ch-2: Signup</a:t>
            </a:r>
            <a:endParaRPr lang="en-US" sz="2400" dirty="0">
              <a:ea typeface="Times New Roman" panose="02020603050405020304" pitchFamily="18" charset="0"/>
              <a:cs typeface="Arial" panose="020B0604020202020204" pitchFamily="34" charset="0"/>
            </a:endParaRPr>
          </a:p>
          <a:p>
            <a:pPr lvl="0" defTabSz="914400" eaLnBrk="0" fontAlgn="base" hangingPunct="0">
              <a:spcBef>
                <a:spcPct val="0"/>
              </a:spcBef>
              <a:spcAft>
                <a:spcPct val="0"/>
              </a:spcAft>
              <a:buFont typeface="Wingdings" panose="05000000000000000000" pitchFamily="2" charset="2"/>
              <a:buChar char="Ø"/>
            </a:pPr>
            <a:r>
              <a:rPr lang="en-US" sz="2400" dirty="0">
                <a:ea typeface="Times New Roman" panose="02020603050405020304" pitchFamily="18" charset="0"/>
                <a:cs typeface="Times New Roman" panose="02020603050405020304" pitchFamily="18" charset="0"/>
              </a:rPr>
              <a:t>Ch-</a:t>
            </a:r>
            <a:r>
              <a:rPr lang="en-IN" altLang="en-US" sz="2400" dirty="0">
                <a:ea typeface="Times New Roman" panose="02020603050405020304" pitchFamily="18" charset="0"/>
                <a:cs typeface="Times New Roman" panose="02020603050405020304" pitchFamily="18" charset="0"/>
              </a:rPr>
              <a:t>3</a:t>
            </a:r>
            <a:r>
              <a:rPr lang="en-US" sz="2400" dirty="0">
                <a:ea typeface="Times New Roman" panose="02020603050405020304" pitchFamily="18" charset="0"/>
                <a:cs typeface="Times New Roman" panose="02020603050405020304" pitchFamily="18" charset="0"/>
              </a:rPr>
              <a:t>: Data</a:t>
            </a:r>
            <a:r>
              <a:rPr lang="en-IN" sz="2400" dirty="0">
                <a:ea typeface="Times New Roman" panose="02020603050405020304" pitchFamily="18" charset="0"/>
                <a:cs typeface="Times New Roman" panose="02020603050405020304" pitchFamily="18" charset="0"/>
              </a:rPr>
              <a:t>base</a:t>
            </a:r>
            <a:r>
              <a:rPr lang="en-US" sz="2400" dirty="0">
                <a:ea typeface="Times New Roman" panose="02020603050405020304" pitchFamily="18" charset="0"/>
                <a:cs typeface="Times New Roman" panose="02020603050405020304" pitchFamily="18" charset="0"/>
              </a:rPr>
              <a:t> Management</a:t>
            </a:r>
            <a:endParaRPr lang="en-US" sz="2400" dirty="0">
              <a:ea typeface="Times New Roman" panose="02020603050405020304" pitchFamily="18" charset="0"/>
              <a:cs typeface="Arial" panose="020B0604020202020204" pitchFamily="34" charset="0"/>
            </a:endParaRPr>
          </a:p>
          <a:p>
            <a:pPr lvl="0" defTabSz="914400" eaLnBrk="0" fontAlgn="base" hangingPunct="0">
              <a:spcBef>
                <a:spcPct val="0"/>
              </a:spcBef>
              <a:spcAft>
                <a:spcPct val="0"/>
              </a:spcAft>
              <a:buFont typeface="Wingdings" panose="05000000000000000000" pitchFamily="2" charset="2"/>
              <a:buChar char="Ø"/>
            </a:pPr>
            <a:r>
              <a:rPr lang="en-US" sz="2400" dirty="0">
                <a:ea typeface="Times New Roman" panose="02020603050405020304" pitchFamily="18" charset="0"/>
                <a:cs typeface="Times New Roman" panose="02020603050405020304" pitchFamily="18" charset="0"/>
              </a:rPr>
              <a:t>Ch-</a:t>
            </a:r>
            <a:r>
              <a:rPr lang="en-IN" altLang="en-US" sz="2400" dirty="0">
                <a:ea typeface="Times New Roman" panose="02020603050405020304" pitchFamily="18" charset="0"/>
                <a:cs typeface="Times New Roman" panose="02020603050405020304" pitchFamily="18" charset="0"/>
              </a:rPr>
              <a:t>4</a:t>
            </a:r>
            <a:r>
              <a:rPr lang="en-US" sz="2400" dirty="0">
                <a:ea typeface="Times New Roman" panose="02020603050405020304" pitchFamily="18" charset="0"/>
                <a:cs typeface="Times New Roman" panose="02020603050405020304" pitchFamily="18" charset="0"/>
              </a:rPr>
              <a:t>:</a:t>
            </a:r>
            <a:r>
              <a:rPr lang="en-US" sz="2400" dirty="0">
                <a:solidFill>
                  <a:srgbClr val="000000"/>
                </a:solidFill>
                <a:ea typeface="Times New Roman" panose="02020603050405020304" pitchFamily="18" charset="0"/>
                <a:cs typeface="Times New Roman" panose="02020603050405020304" pitchFamily="18" charset="0"/>
              </a:rPr>
              <a:t>  URL</a:t>
            </a:r>
            <a:r>
              <a:rPr lang="en-IN" altLang="en-US" sz="2400" dirty="0">
                <a:solidFill>
                  <a:srgbClr val="000000"/>
                </a:solidFill>
                <a:ea typeface="Times New Roman" panose="02020603050405020304" pitchFamily="18" charset="0"/>
                <a:cs typeface="Times New Roman" panose="02020603050405020304" pitchFamily="18" charset="0"/>
              </a:rPr>
              <a:t> validation</a:t>
            </a:r>
            <a:endParaRPr lang="en-US" sz="2400" dirty="0">
              <a:solidFill>
                <a:srgbClr val="000000"/>
              </a:solidFill>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 typeface="Wingdings" panose="05000000000000000000" pitchFamily="2" charset="2"/>
              <a:buChar char="Ø"/>
            </a:pPr>
            <a:r>
              <a:rPr lang="en-US" sz="2400" dirty="0">
                <a:solidFill>
                  <a:srgbClr val="000000"/>
                </a:solidFill>
                <a:ea typeface="Times New Roman" panose="02020603050405020304" pitchFamily="18" charset="0"/>
                <a:cs typeface="Times New Roman" panose="02020603050405020304" pitchFamily="18" charset="0"/>
              </a:rPr>
              <a:t>Ch-</a:t>
            </a:r>
            <a:r>
              <a:rPr lang="en-IN" altLang="en-US" sz="2400" dirty="0">
                <a:solidFill>
                  <a:srgbClr val="000000"/>
                </a:solidFill>
                <a:ea typeface="Times New Roman" panose="02020603050405020304" pitchFamily="18" charset="0"/>
                <a:cs typeface="Times New Roman" panose="02020603050405020304" pitchFamily="18" charset="0"/>
              </a:rPr>
              <a:t>5</a:t>
            </a:r>
            <a:r>
              <a:rPr lang="en-US" sz="2400" dirty="0">
                <a:solidFill>
                  <a:srgbClr val="000000"/>
                </a:solidFill>
                <a:ea typeface="Times New Roman" panose="02020603050405020304" pitchFamily="18" charset="0"/>
                <a:cs typeface="Times New Roman" panose="02020603050405020304" pitchFamily="18" charset="0"/>
              </a:rPr>
              <a:t>: Predict</a:t>
            </a:r>
            <a:r>
              <a:rPr lang="en-IN" altLang="en-US" sz="2400" dirty="0">
                <a:solidFill>
                  <a:srgbClr val="000000"/>
                </a:solidFill>
                <a:ea typeface="Times New Roman" panose="02020603050405020304" pitchFamily="18" charset="0"/>
                <a:cs typeface="Times New Roman" panose="02020603050405020304" pitchFamily="18" charset="0"/>
              </a:rPr>
              <a:t>ion</a:t>
            </a:r>
            <a:r>
              <a:rPr lang="en-US" sz="2400" dirty="0">
                <a:solidFill>
                  <a:srgbClr val="000000"/>
                </a:solidFill>
                <a:ea typeface="Times New Roman" panose="02020603050405020304" pitchFamily="18" charset="0"/>
                <a:cs typeface="Times New Roman" panose="02020603050405020304" pitchFamily="18" charset="0"/>
              </a:rPr>
              <a:t> </a:t>
            </a:r>
          </a:p>
          <a:p>
            <a:pPr lvl="0" indent="0" defTabSz="914400" eaLnBrk="0" fontAlgn="base" hangingPunct="0">
              <a:spcBef>
                <a:spcPct val="0"/>
              </a:spcBef>
              <a:spcAft>
                <a:spcPct val="0"/>
              </a:spcAft>
              <a:buFont typeface="Wingdings" panose="05000000000000000000" pitchFamily="2" charset="2"/>
              <a:buNone/>
            </a:pPr>
            <a:endParaRPr lang="en-US" sz="2400" dirty="0">
              <a:solidFill>
                <a:srgbClr val="000000"/>
              </a:solidFill>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 typeface="Wingdings" panose="05000000000000000000" pitchFamily="2" charset="2"/>
              <a:buChar char="Ø"/>
            </a:pPr>
            <a:endParaRPr lang="en-US" sz="2400" dirty="0">
              <a:cs typeface="Arial" panose="020B0604020202020204" pitchFamily="34" charset="0"/>
            </a:endParaRPr>
          </a:p>
        </p:txBody>
      </p:sp>
      <p:sp>
        <p:nvSpPr>
          <p:cNvPr id="7" name="Rectangle 6"/>
          <p:cNvSpPr/>
          <p:nvPr/>
        </p:nvSpPr>
        <p:spPr>
          <a:xfrm>
            <a:off x="604610" y="1270628"/>
            <a:ext cx="2505814" cy="1046440"/>
          </a:xfrm>
          <a:prstGeom prst="rect">
            <a:avLst/>
          </a:prstGeom>
        </p:spPr>
        <p:txBody>
          <a:bodyPr wrap="none">
            <a:spAutoFit/>
          </a:bodyPr>
          <a:lstStyle/>
          <a:p>
            <a:pPr lvl="1" defTabSz="914400" eaLnBrk="0" fontAlgn="base" hangingPunct="0">
              <a:spcBef>
                <a:spcPct val="0"/>
              </a:spcBef>
              <a:spcAft>
                <a:spcPct val="0"/>
              </a:spcAft>
              <a:buFont typeface="Wingdings" panose="05000000000000000000" pitchFamily="2" charset="2"/>
              <a:buChar char="Ø"/>
            </a:pPr>
            <a:r>
              <a:rPr lang="en-US" sz="2400" dirty="0">
                <a:latin typeface="Calibri" panose="020F0502020204030204" pitchFamily="34" charset="0"/>
                <a:ea typeface="Times New Roman" panose="02020603050405020304" pitchFamily="18" charset="0"/>
                <a:cs typeface="Times New Roman" panose="02020603050405020304" pitchFamily="18" charset="0"/>
              </a:rPr>
              <a:t>Uc-1:  User</a:t>
            </a:r>
          </a:p>
          <a:p>
            <a:pPr lvl="1" defTabSz="914400" eaLnBrk="0" fontAlgn="base" hangingPunct="0">
              <a:spcBef>
                <a:spcPct val="0"/>
              </a:spcBef>
              <a:spcAft>
                <a:spcPct val="0"/>
              </a:spcAft>
              <a:buFont typeface="Wingdings" panose="05000000000000000000" pitchFamily="2" charset="2"/>
              <a:buChar char="Ø"/>
            </a:pPr>
            <a:r>
              <a:rPr lang="en-US" sz="2400" dirty="0">
                <a:latin typeface="Calibri" panose="020F0502020204030204" pitchFamily="34" charset="0"/>
                <a:ea typeface="Times New Roman" panose="02020603050405020304" pitchFamily="18" charset="0"/>
                <a:cs typeface="Times New Roman" panose="02020603050405020304" pitchFamily="18" charset="0"/>
              </a:rPr>
              <a:t>Uc-2:  Admin</a:t>
            </a:r>
          </a:p>
          <a:p>
            <a:pPr lvl="1" defTabSz="914400" eaLnBrk="0" fontAlgn="base" hangingPunct="0">
              <a:spcBef>
                <a:spcPct val="0"/>
              </a:spcBef>
              <a:spcAft>
                <a:spcPct val="0"/>
              </a:spcAft>
              <a:buFont typeface="Wingdings" panose="05000000000000000000" pitchFamily="2" charset="2"/>
              <a:buChar char="Ø"/>
            </a:pPr>
            <a:endParaRPr lang="en-US" sz="1400" dirty="0">
              <a:latin typeface="Calibri" panose="020F0502020204030204" pitchFamily="34" charset="0"/>
              <a:cs typeface="Arial" panose="020B0604020202020204" pitchFamily="34" charset="0"/>
            </a:endParaRPr>
          </a:p>
        </p:txBody>
      </p:sp>
      <p:sp>
        <p:nvSpPr>
          <p:cNvPr id="8" name="Rectangle 7"/>
          <p:cNvSpPr/>
          <p:nvPr/>
        </p:nvSpPr>
        <p:spPr>
          <a:xfrm>
            <a:off x="769378" y="4695400"/>
            <a:ext cx="10429948" cy="1569660"/>
          </a:xfrm>
          <a:prstGeom prst="rect">
            <a:avLst/>
          </a:prstGeom>
        </p:spPr>
        <p:txBody>
          <a:bodyPr wrap="square">
            <a:spAutoFit/>
          </a:bodyPr>
          <a:lstStyle/>
          <a:p>
            <a:r>
              <a:rPr lang="en-US" sz="2400" dirty="0"/>
              <a:t>Use case diagrams are created to visualize the relationships between actors and use cases.  A use case is a pattern of behavior the system exhibits. Actor in a</a:t>
            </a:r>
            <a:r>
              <a:rPr lang="en-US" sz="2400" b="1" dirty="0"/>
              <a:t> </a:t>
            </a:r>
            <a:r>
              <a:rPr lang="en-US" sz="2400" dirty="0"/>
              <a:t>use case diagram is </a:t>
            </a:r>
            <a:r>
              <a:rPr lang="en-US" sz="2400" b="1" dirty="0"/>
              <a:t>any entity that performs a role </a:t>
            </a:r>
            <a:r>
              <a:rPr lang="en-US" sz="2400" dirty="0"/>
              <a:t>in one given system. An use case </a:t>
            </a:r>
            <a:r>
              <a:rPr lang="en-US" sz="2400" b="1" dirty="0"/>
              <a:t>represents a function or an action within the system.</a:t>
            </a:r>
            <a:endParaRPr lang="en-US" sz="2400" dirty="0"/>
          </a:p>
        </p:txBody>
      </p:sp>
      <p:sp>
        <p:nvSpPr>
          <p:cNvPr id="10" name="TextBox 9">
            <a:extLst>
              <a:ext uri="{FF2B5EF4-FFF2-40B4-BE49-F238E27FC236}">
                <a16:creationId xmlns="" xmlns:a16="http://schemas.microsoft.com/office/drawing/2014/main" id="{07CDBBA8-4D9A-4527-8B1D-7632F333A69D}"/>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1" name="组合 1">
            <a:extLst>
              <a:ext uri="{FF2B5EF4-FFF2-40B4-BE49-F238E27FC236}">
                <a16:creationId xmlns="" xmlns:a16="http://schemas.microsoft.com/office/drawing/2014/main" id="{006B389F-CAD5-4888-8956-54C12C43062B}"/>
              </a:ext>
            </a:extLst>
          </p:cNvPr>
          <p:cNvGrpSpPr/>
          <p:nvPr/>
        </p:nvGrpSpPr>
        <p:grpSpPr>
          <a:xfrm>
            <a:off x="1007455" y="581399"/>
            <a:ext cx="558800" cy="463550"/>
            <a:chOff x="3448565" y="1912142"/>
            <a:chExt cx="4927433" cy="2485075"/>
          </a:xfrm>
        </p:grpSpPr>
        <p:cxnSp>
          <p:nvCxnSpPr>
            <p:cNvPr id="12" name="直接连接符 18">
              <a:extLst>
                <a:ext uri="{FF2B5EF4-FFF2-40B4-BE49-F238E27FC236}">
                  <a16:creationId xmlns="" xmlns:a16="http://schemas.microsoft.com/office/drawing/2014/main" id="{AA37E11F-3A6D-4826-A908-523D31E370D0}"/>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9">
              <a:extLst>
                <a:ext uri="{FF2B5EF4-FFF2-40B4-BE49-F238E27FC236}">
                  <a16:creationId xmlns="" xmlns:a16="http://schemas.microsoft.com/office/drawing/2014/main" id="{9AACD5ED-107E-4E94-BD2B-6F5C652954AD}"/>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0">
              <a:extLst>
                <a:ext uri="{FF2B5EF4-FFF2-40B4-BE49-F238E27FC236}">
                  <a16:creationId xmlns="" xmlns:a16="http://schemas.microsoft.com/office/drawing/2014/main" id="{DA045DBA-CD41-42C1-BDFD-12C48CBDC178}"/>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 xmlns:a16="http://schemas.microsoft.com/office/drawing/2014/main" id="{8905FE7C-9EC1-4272-817D-27770780A91F}"/>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3">
              <a:extLst>
                <a:ext uri="{FF2B5EF4-FFF2-40B4-BE49-F238E27FC236}">
                  <a16:creationId xmlns="" xmlns:a16="http://schemas.microsoft.com/office/drawing/2014/main" id="{5D83725B-3882-4719-9FC9-AA0B19E6CA66}"/>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4">
              <a:extLst>
                <a:ext uri="{FF2B5EF4-FFF2-40B4-BE49-F238E27FC236}">
                  <a16:creationId xmlns="" xmlns:a16="http://schemas.microsoft.com/office/drawing/2014/main" id="{6D7D3D3C-F8B4-409C-86B4-12F2D27BE5B7}"/>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a:extLst>
                <a:ext uri="{FF2B5EF4-FFF2-40B4-BE49-F238E27FC236}">
                  <a16:creationId xmlns="" xmlns:a16="http://schemas.microsoft.com/office/drawing/2014/main" id="{575873E4-020D-4464-A1D7-4B068C68FB64}"/>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021491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181260" y="1218289"/>
            <a:ext cx="10858576" cy="34163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Class diagrams describe the static structure of a system, or how it is structured 	rather than how it behaves.</a:t>
            </a:r>
          </a:p>
          <a:p>
            <a:pPr marL="0" marR="0" lvl="0" indent="0" algn="l" defTabSz="914400" rtl="0" eaLnBrk="0" fontAlgn="base" latinLnBrk="0" hangingPunct="0">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Class diagram gives an overview of a system by showing its classes and the 	relationships among them.</a:t>
            </a:r>
          </a:p>
          <a:p>
            <a:pPr marL="0" marR="0" lvl="0" indent="0" algn="l" defTabSz="914400" rtl="0" eaLnBrk="0" fontAlgn="base" latinLnBrk="0" hangingPunct="0">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UML class is a rectangle divided into: class name, attributes, and operations.</a:t>
            </a:r>
          </a:p>
          <a:p>
            <a:pPr marL="0" marR="0" lvl="0" indent="0" algn="l" defTabSz="914400" rtl="0" eaLnBrk="0" fontAlgn="base" latinLnBrk="0" hangingPunct="0">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Our class diagram has three kinds of relationships.</a:t>
            </a:r>
          </a:p>
          <a:p>
            <a:pPr lvl="1" defTabSz="914400" eaLnBrk="0" fontAlgn="base" hangingPunct="0">
              <a:spcBef>
                <a:spcPct val="0"/>
              </a:spcBef>
              <a:spcAft>
                <a:spcPct val="0"/>
              </a:spcAft>
              <a:buFont typeface="Wingdings" panose="05000000000000000000" pitchFamily="2" charset="2"/>
              <a:buChar char="v"/>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i="0" u="none" strike="noStrike" cap="none" normalizeH="0" baseline="0" dirty="0">
                <a:ln>
                  <a:noFill/>
                </a:ln>
                <a:solidFill>
                  <a:schemeClr val="tx1"/>
                </a:solidFill>
                <a:effectLst/>
                <a:cs typeface="Times New Roman" panose="02020603050405020304" pitchFamily="18" charset="0"/>
              </a:rPr>
              <a:t>Association</a:t>
            </a:r>
          </a:p>
          <a:p>
            <a:pPr lvl="1" defTabSz="914400" eaLnBrk="0" fontAlgn="base" hangingPunct="0">
              <a:spcBef>
                <a:spcPct val="0"/>
              </a:spcBef>
              <a:spcAft>
                <a:spcPct val="0"/>
              </a:spcAft>
              <a:buFont typeface="Wingdings" panose="05000000000000000000" pitchFamily="2" charset="2"/>
              <a:buChar char="v"/>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i="0" u="none" strike="noStrike" cap="none" normalizeH="0" baseline="0" dirty="0">
                <a:ln>
                  <a:noFill/>
                </a:ln>
                <a:solidFill>
                  <a:schemeClr val="tx1"/>
                </a:solidFill>
                <a:effectLst/>
                <a:cs typeface="Times New Roman" panose="02020603050405020304" pitchFamily="18" charset="0"/>
              </a:rPr>
              <a:t>Aggregation</a:t>
            </a:r>
          </a:p>
          <a:p>
            <a:pPr lvl="1" defTabSz="914400" eaLnBrk="0" fontAlgn="base" hangingPunct="0">
              <a:spcBef>
                <a:spcPct val="0"/>
              </a:spcBef>
              <a:spcAft>
                <a:spcPct val="0"/>
              </a:spcAft>
              <a:buFont typeface="Wingdings" panose="05000000000000000000" pitchFamily="2" charset="2"/>
              <a:buChar char="v"/>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a:cs typeface="Times New Roman" panose="02020603050405020304" pitchFamily="18" charset="0"/>
              </a:rPr>
              <a:t>Generalization</a:t>
            </a:r>
            <a:endParaRPr kumimoji="0" lang="en-US" sz="2400" i="0" u="none" strike="noStrike" cap="none" normalizeH="0" baseline="0" dirty="0">
              <a:ln>
                <a:noFill/>
              </a:ln>
              <a:solidFill>
                <a:schemeClr val="tx1"/>
              </a:solidFill>
              <a:effectLst/>
              <a:cs typeface="Arial" panose="020B0604020202020204" pitchFamily="34" charset="0"/>
            </a:endParaRPr>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5519936" y="4214317"/>
            <a:ext cx="2181225" cy="1514475"/>
          </a:xfrm>
          <a:prstGeom prst="rect">
            <a:avLst/>
          </a:prstGeom>
          <a:noFill/>
          <a:ln>
            <a:noFill/>
          </a:ln>
        </p:spPr>
      </p:pic>
      <p:sp>
        <p:nvSpPr>
          <p:cNvPr id="7" name="TextBox 6">
            <a:extLst>
              <a:ext uri="{FF2B5EF4-FFF2-40B4-BE49-F238E27FC236}">
                <a16:creationId xmlns="" xmlns:a16="http://schemas.microsoft.com/office/drawing/2014/main" id="{EBDA01F1-342D-4383-84D5-60A6E32C6727}"/>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
        <p:nvSpPr>
          <p:cNvPr id="2" name="TextBox 1">
            <a:extLst>
              <a:ext uri="{FF2B5EF4-FFF2-40B4-BE49-F238E27FC236}">
                <a16:creationId xmlns="" xmlns:a16="http://schemas.microsoft.com/office/drawing/2014/main" id="{5C318D8B-D6AD-4881-B0B3-FE48BB6A0A31}"/>
              </a:ext>
            </a:extLst>
          </p:cNvPr>
          <p:cNvSpPr txBox="1"/>
          <p:nvPr/>
        </p:nvSpPr>
        <p:spPr>
          <a:xfrm>
            <a:off x="1311965" y="609600"/>
            <a:ext cx="3578087" cy="523220"/>
          </a:xfrm>
          <a:prstGeom prst="rect">
            <a:avLst/>
          </a:prstGeom>
          <a:noFill/>
        </p:spPr>
        <p:txBody>
          <a:bodyPr wrap="square" rtlCol="0">
            <a:spAutoFit/>
          </a:bodyPr>
          <a:lstStyle/>
          <a:p>
            <a:r>
              <a:rPr kumimoji="0" lang="en-US" sz="2800" b="1"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Class Diagram</a:t>
            </a:r>
            <a:endParaRPr kumimoji="0" lang="en-US" sz="2800" b="1" i="1" u="none" strike="noStrike" cap="none" normalizeH="0" baseline="0" dirty="0">
              <a:ln>
                <a:noFill/>
              </a:ln>
              <a:solidFill>
                <a:schemeClr val="tx1"/>
              </a:solidFill>
              <a:effectLst/>
              <a:cs typeface="Times New Roman" panose="02020603050405020304" pitchFamily="18" charset="0"/>
            </a:endParaRPr>
          </a:p>
        </p:txBody>
      </p:sp>
      <p:grpSp>
        <p:nvGrpSpPr>
          <p:cNvPr id="8" name="组合 1">
            <a:extLst>
              <a:ext uri="{FF2B5EF4-FFF2-40B4-BE49-F238E27FC236}">
                <a16:creationId xmlns="" xmlns:a16="http://schemas.microsoft.com/office/drawing/2014/main" id="{40620FC0-863D-4BDD-AC16-1D9B37E6040A}"/>
              </a:ext>
            </a:extLst>
          </p:cNvPr>
          <p:cNvGrpSpPr/>
          <p:nvPr/>
        </p:nvGrpSpPr>
        <p:grpSpPr>
          <a:xfrm>
            <a:off x="1206237" y="639435"/>
            <a:ext cx="558800" cy="463550"/>
            <a:chOff x="3448565" y="1912142"/>
            <a:chExt cx="4927433" cy="2485075"/>
          </a:xfrm>
        </p:grpSpPr>
        <p:cxnSp>
          <p:nvCxnSpPr>
            <p:cNvPr id="9" name="直接连接符 18">
              <a:extLst>
                <a:ext uri="{FF2B5EF4-FFF2-40B4-BE49-F238E27FC236}">
                  <a16:creationId xmlns="" xmlns:a16="http://schemas.microsoft.com/office/drawing/2014/main" id="{064D55BE-8613-4B84-9504-D42A7DF35B36}"/>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9">
              <a:extLst>
                <a:ext uri="{FF2B5EF4-FFF2-40B4-BE49-F238E27FC236}">
                  <a16:creationId xmlns="" xmlns:a16="http://schemas.microsoft.com/office/drawing/2014/main" id="{C6F5B65C-AA52-41CA-A34A-E24B8A3B4B31}"/>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a:extLst>
                <a:ext uri="{FF2B5EF4-FFF2-40B4-BE49-F238E27FC236}">
                  <a16:creationId xmlns="" xmlns:a16="http://schemas.microsoft.com/office/drawing/2014/main" id="{193249E3-ECCD-4D90-A09B-C9AAF3D237D3}"/>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2">
              <a:extLst>
                <a:ext uri="{FF2B5EF4-FFF2-40B4-BE49-F238E27FC236}">
                  <a16:creationId xmlns="" xmlns:a16="http://schemas.microsoft.com/office/drawing/2014/main" id="{B4312A94-AB00-4C07-9770-7E3609A6A8CB}"/>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3">
              <a:extLst>
                <a:ext uri="{FF2B5EF4-FFF2-40B4-BE49-F238E27FC236}">
                  <a16:creationId xmlns="" xmlns:a16="http://schemas.microsoft.com/office/drawing/2014/main" id="{554805BC-4B81-45B5-B7B5-1FC22C9D4F24}"/>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4">
              <a:extLst>
                <a:ext uri="{FF2B5EF4-FFF2-40B4-BE49-F238E27FC236}">
                  <a16:creationId xmlns="" xmlns:a16="http://schemas.microsoft.com/office/drawing/2014/main" id="{06C625B9-914B-44F6-9F3E-275D1F2F437D}"/>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5">
              <a:extLst>
                <a:ext uri="{FF2B5EF4-FFF2-40B4-BE49-F238E27FC236}">
                  <a16:creationId xmlns="" xmlns:a16="http://schemas.microsoft.com/office/drawing/2014/main" id="{14E526A5-A70B-4B4B-A0E9-AC2B47D232E0}"/>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9332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1"/>
          <p:cNvGrpSpPr/>
          <p:nvPr/>
        </p:nvGrpSpPr>
        <p:grpSpPr>
          <a:xfrm>
            <a:off x="1253146" y="41716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1274" name="文本框 28"/>
          <p:cNvSpPr txBox="1"/>
          <p:nvPr/>
        </p:nvSpPr>
        <p:spPr>
          <a:xfrm>
            <a:off x="1289890" y="385272"/>
            <a:ext cx="3744912" cy="521970"/>
          </a:xfrm>
          <a:prstGeom prst="rect">
            <a:avLst/>
          </a:prstGeom>
          <a:noFill/>
          <a:ln w="9525">
            <a:noFill/>
          </a:ln>
        </p:spPr>
        <p:txBody>
          <a:bodyPr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Introduction To Project</a:t>
            </a:r>
          </a:p>
        </p:txBody>
      </p:sp>
      <p:sp>
        <p:nvSpPr>
          <p:cNvPr id="12" name="矩形 11"/>
          <p:cNvSpPr/>
          <p:nvPr/>
        </p:nvSpPr>
        <p:spPr>
          <a:xfrm>
            <a:off x="1662113" y="1736725"/>
            <a:ext cx="2994025" cy="3767138"/>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pic>
        <p:nvPicPr>
          <p:cNvPr id="11276" name="图片 5" descr="C:\Users\sriba\Pictures\file-20190717-173334-1b9vdud.jpgfile-20190717-173334-1b9vdud"/>
          <p:cNvPicPr>
            <a:picLocks noChangeAspect="1"/>
          </p:cNvPicPr>
          <p:nvPr/>
        </p:nvPicPr>
        <p:blipFill>
          <a:blip r:embed="rId2"/>
          <a:srcRect/>
          <a:stretch>
            <a:fillRect/>
          </a:stretch>
        </p:blipFill>
        <p:spPr>
          <a:xfrm>
            <a:off x="1943100" y="1894205"/>
            <a:ext cx="3209925" cy="3530600"/>
          </a:xfrm>
          <a:prstGeom prst="rect">
            <a:avLst/>
          </a:prstGeom>
          <a:noFill/>
          <a:ln w="9525">
            <a:noFill/>
          </a:ln>
        </p:spPr>
      </p:pic>
      <p:sp>
        <p:nvSpPr>
          <p:cNvPr id="14" name="矩形 13"/>
          <p:cNvSpPr/>
          <p:nvPr/>
        </p:nvSpPr>
        <p:spPr>
          <a:xfrm>
            <a:off x="1382713" y="1455738"/>
            <a:ext cx="560388" cy="560388"/>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8" name="矩形 13"/>
          <p:cNvSpPr>
            <a:spLocks noChangeArrowheads="1"/>
          </p:cNvSpPr>
          <p:nvPr/>
        </p:nvSpPr>
        <p:spPr bwMode="auto">
          <a:xfrm>
            <a:off x="6723063" y="939800"/>
            <a:ext cx="4008438" cy="516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r>
              <a:rPr kumimoji="0" lang="en-IN" altLang="en-US" b="1" i="0" u="none" strike="noStrike" kern="1200" cap="none" spc="0" normalizeH="0" baseline="0" noProof="0">
                <a:ln>
                  <a:noFill/>
                </a:ln>
                <a:solidFill>
                  <a:schemeClr val="bg2">
                    <a:lumMod val="10000"/>
                  </a:schemeClr>
                </a:solidFill>
                <a:effectLst/>
                <a:uLnTx/>
                <a:uFillTx/>
                <a:ea typeface="Calibri" panose="020F0502020204030204" pitchFamily="34" charset="0"/>
                <a:cs typeface="+mn-cs"/>
                <a:sym typeface="Arial" panose="020B0604020202020204" pitchFamily="34" charset="0"/>
              </a:rPr>
              <a:t>FAKE NEWS DETECTION</a:t>
            </a:r>
            <a:r>
              <a:rPr kumimoji="0" lang="en-US" altLang="zh-CN" b="1"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a:t>
            </a:r>
          </a:p>
        </p:txBody>
      </p:sp>
      <p:sp>
        <p:nvSpPr>
          <p:cNvPr id="69" name="矩形 13"/>
          <p:cNvSpPr>
            <a:spLocks noChangeArrowheads="1"/>
          </p:cNvSpPr>
          <p:nvPr/>
        </p:nvSpPr>
        <p:spPr bwMode="auto">
          <a:xfrm>
            <a:off x="6009005" y="1894205"/>
            <a:ext cx="5690235" cy="44215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The main objective is to detect the fake news, which is a classic text classification problem with a straight forward proposition. It is needed to build a model that can differentiate between “Real” news and “Fake” news</a:t>
            </a:r>
            <a:r>
              <a:rPr kumimoji="0" lang="en-IN" altLang="en-US"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a:t>
            </a:r>
            <a:endPar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endPar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These days’ fake news is creating different issues from sarcastic articles to a fabricated news and plan government propaganda in some outlets. </a:t>
            </a: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endPar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Fake news and lack of trust in the media are growing problems with huge ramifications in our society.</a:t>
            </a: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endPar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In this </a:t>
            </a:r>
            <a:r>
              <a:rPr kumimoji="0" lang="en-IN" altLang="en-US"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PROJECT</a:t>
            </a:r>
            <a:r>
              <a:rPr kumimoji="0" lang="en-US" altLang="zh-CN"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,it is  seeked to produce a model that can accurately predict the likelihood that a given article is fake news</a:t>
            </a:r>
            <a:r>
              <a:rPr kumimoji="0" lang="en-IN" altLang="en-US" sz="16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 or real news.</a:t>
            </a:r>
          </a:p>
        </p:txBody>
      </p:sp>
      <p:sp>
        <p:nvSpPr>
          <p:cNvPr id="70" name="矩形 13"/>
          <p:cNvSpPr>
            <a:spLocks noChangeArrowheads="1"/>
          </p:cNvSpPr>
          <p:nvPr/>
        </p:nvSpPr>
        <p:spPr bwMode="auto">
          <a:xfrm>
            <a:off x="6723063" y="5159375"/>
            <a:ext cx="4006850" cy="2578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pic>
        <p:nvPicPr>
          <p:cNvPr id="18" name="Picture 17">
            <a:extLst>
              <a:ext uri="{FF2B5EF4-FFF2-40B4-BE49-F238E27FC236}">
                <a16:creationId xmlns="" xmlns:a16="http://schemas.microsoft.com/office/drawing/2014/main" id="{0F3C7F0D-8031-4C04-BED2-567AF438A20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33" y="0"/>
            <a:ext cx="1085334" cy="1059240"/>
          </a:xfrm>
          <a:prstGeom prst="rect">
            <a:avLst/>
          </a:prstGeom>
        </p:spPr>
      </p:pic>
      <p:sp>
        <p:nvSpPr>
          <p:cNvPr id="22" name="TextBox 21">
            <a:extLst>
              <a:ext uri="{FF2B5EF4-FFF2-40B4-BE49-F238E27FC236}">
                <a16:creationId xmlns="" xmlns:a16="http://schemas.microsoft.com/office/drawing/2014/main" id="{B98CA3E2-505B-4844-8E4D-3A0D04D5A911}"/>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sp>
        <p:nvSpPr>
          <p:cNvPr id="28" name="TextBox 27">
            <a:extLst>
              <a:ext uri="{FF2B5EF4-FFF2-40B4-BE49-F238E27FC236}">
                <a16:creationId xmlns="" xmlns:a16="http://schemas.microsoft.com/office/drawing/2014/main" id="{10E1804A-DC4E-40B3-8321-884280ED35A6}"/>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152965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44199" y="550003"/>
            <a:ext cx="2308645" cy="523220"/>
          </a:xfrm>
          <a:prstGeom prst="rect">
            <a:avLst/>
          </a:prstGeom>
        </p:spPr>
        <p:txBody>
          <a:bodyPr wrap="non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latin typeface="Calibri" panose="020F0502020204030204" pitchFamily="34" charset="0"/>
                <a:ea typeface="Calibri" panose="020F0502020204030204" pitchFamily="34" charset="0"/>
                <a:cs typeface="Calibri" panose="020F0502020204030204" pitchFamily="34" charset="0"/>
              </a:rPr>
              <a:t>Class Diagram</a:t>
            </a:r>
            <a:endParaRPr lang="en-US" sz="2800" b="1" i="1" dirty="0">
              <a:latin typeface="Calibri" panose="020F0502020204030204" pitchFamily="34" charset="0"/>
              <a:cs typeface="Calibri" panose="020F0502020204030204" pitchFamily="34" charset="0"/>
            </a:endParaRPr>
          </a:p>
        </p:txBody>
      </p:sp>
      <p:sp>
        <p:nvSpPr>
          <p:cNvPr id="7" name="Rectangle 6"/>
          <p:cNvSpPr/>
          <p:nvPr/>
        </p:nvSpPr>
        <p:spPr>
          <a:xfrm>
            <a:off x="738150" y="5130213"/>
            <a:ext cx="10858576" cy="1077218"/>
          </a:xfrm>
          <a:prstGeom prst="rect">
            <a:avLst/>
          </a:prstGeom>
        </p:spPr>
        <p:txBody>
          <a:bodyPr wrap="square">
            <a:spAutoFit/>
          </a:bodyPr>
          <a:lstStyle/>
          <a:p>
            <a:pPr algn="just">
              <a:tabLst>
                <a:tab pos="355600" algn="l"/>
                <a:tab pos="711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above class diagram specifies the procedure followed by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registration, login, authentication. The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should follow all the attributes to perform the corresponding operations. The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can perform operations such as login into his/her account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 can predict the news.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600" dirty="0">
                <a:effectLst/>
                <a:latin typeface="Times New Roman" panose="02020603050405020304" pitchFamily="18" charset="0"/>
                <a:ea typeface="Calibri" panose="020F0502020204030204" pitchFamily="34" charset="0"/>
              </a:rPr>
              <a:t>User enters the details for login he/she can enter to homepage if he/she enter valid </a:t>
            </a:r>
            <a:r>
              <a:rPr lang="en-IN" sz="1600" dirty="0" err="1">
                <a:effectLst/>
                <a:latin typeface="Times New Roman" panose="02020603050405020304" pitchFamily="18" charset="0"/>
                <a:ea typeface="Calibri" panose="020F0502020204030204" pitchFamily="34" charset="0"/>
              </a:rPr>
              <a:t>credientals.If</a:t>
            </a:r>
            <a:r>
              <a:rPr lang="en-IN" sz="1600" dirty="0">
                <a:effectLst/>
                <a:latin typeface="Times New Roman" panose="02020603050405020304" pitchFamily="18" charset="0"/>
                <a:ea typeface="Calibri" panose="020F0502020204030204" pitchFamily="34" charset="0"/>
              </a:rPr>
              <a:t> not the will be redirected to login </a:t>
            </a:r>
            <a:r>
              <a:rPr lang="en-IN" sz="1600" dirty="0" err="1">
                <a:effectLst/>
                <a:latin typeface="Times New Roman" panose="02020603050405020304" pitchFamily="18" charset="0"/>
                <a:ea typeface="Calibri" panose="020F0502020204030204" pitchFamily="34" charset="0"/>
              </a:rPr>
              <a:t>page.After</a:t>
            </a:r>
            <a:r>
              <a:rPr lang="en-IN" sz="1600" dirty="0">
                <a:effectLst/>
                <a:latin typeface="Times New Roman" panose="02020603050405020304" pitchFamily="18" charset="0"/>
                <a:ea typeface="Calibri" panose="020F0502020204030204" pitchFamily="34" charset="0"/>
              </a:rPr>
              <a:t> entering the homepage the user can enter the </a:t>
            </a:r>
            <a:r>
              <a:rPr lang="en-IN" sz="1600" dirty="0" err="1">
                <a:effectLst/>
                <a:latin typeface="Times New Roman" panose="02020603050405020304" pitchFamily="18" charset="0"/>
                <a:ea typeface="Calibri" panose="020F0502020204030204" pitchFamily="34" charset="0"/>
              </a:rPr>
              <a:t>url</a:t>
            </a:r>
            <a:r>
              <a:rPr lang="en-IN" sz="1600" dirty="0">
                <a:effectLst/>
                <a:latin typeface="Times New Roman" panose="02020603050405020304" pitchFamily="18" charset="0"/>
                <a:ea typeface="Calibri" panose="020F0502020204030204" pitchFamily="34" charset="0"/>
              </a:rPr>
              <a:t> in </a:t>
            </a:r>
            <a:r>
              <a:rPr lang="en-IN" sz="1600" dirty="0" err="1">
                <a:effectLst/>
                <a:latin typeface="Times New Roman" panose="02020603050405020304" pitchFamily="18" charset="0"/>
                <a:ea typeface="Calibri" panose="020F0502020204030204" pitchFamily="34" charset="0"/>
              </a:rPr>
              <a:t>searchbox</a:t>
            </a:r>
            <a:r>
              <a:rPr lang="en-IN" sz="1600" dirty="0">
                <a:effectLst/>
                <a:latin typeface="Times New Roman" panose="02020603050405020304" pitchFamily="18" charset="0"/>
                <a:ea typeface="Calibri" panose="020F0502020204030204" pitchFamily="34" charset="0"/>
              </a:rPr>
              <a:t> and can predict the news. </a:t>
            </a:r>
            <a:endParaRPr lang="en-US" sz="1600" dirty="0"/>
          </a:p>
        </p:txBody>
      </p:sp>
      <p:sp>
        <p:nvSpPr>
          <p:cNvPr id="2" name="TextBox 1"/>
          <p:cNvSpPr txBox="1"/>
          <p:nvPr/>
        </p:nvSpPr>
        <p:spPr>
          <a:xfrm>
            <a:off x="3648540" y="4637929"/>
            <a:ext cx="3819516"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Class Diagram of </a:t>
            </a:r>
            <a:r>
              <a:rPr lang="en-IN" sz="1800" dirty="0">
                <a:effectLst/>
                <a:latin typeface="Times New Roman" panose="02020603050405020304" pitchFamily="18" charset="0"/>
                <a:ea typeface="Calibri" panose="020F0502020204030204" pitchFamily="34" charset="0"/>
              </a:rPr>
              <a:t>fake news prediction.</a:t>
            </a:r>
            <a:endParaRPr lang="en-IN" dirty="0"/>
          </a:p>
        </p:txBody>
      </p:sp>
      <p:sp>
        <p:nvSpPr>
          <p:cNvPr id="10" name="TextBox 9">
            <a:extLst>
              <a:ext uri="{FF2B5EF4-FFF2-40B4-BE49-F238E27FC236}">
                <a16:creationId xmlns="" xmlns:a16="http://schemas.microsoft.com/office/drawing/2014/main" id="{46364D42-7123-4E1D-A125-DF3CD248D7AB}"/>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1" name="组合 1">
            <a:extLst>
              <a:ext uri="{FF2B5EF4-FFF2-40B4-BE49-F238E27FC236}">
                <a16:creationId xmlns="" xmlns:a16="http://schemas.microsoft.com/office/drawing/2014/main" id="{7305C5D0-0DA3-4B0B-9BAB-DC051F6875DC}"/>
              </a:ext>
            </a:extLst>
          </p:cNvPr>
          <p:cNvGrpSpPr/>
          <p:nvPr/>
        </p:nvGrpSpPr>
        <p:grpSpPr>
          <a:xfrm>
            <a:off x="1007455" y="581399"/>
            <a:ext cx="558800" cy="463550"/>
            <a:chOff x="3448565" y="1912142"/>
            <a:chExt cx="4927433" cy="2485075"/>
          </a:xfrm>
        </p:grpSpPr>
        <p:cxnSp>
          <p:nvCxnSpPr>
            <p:cNvPr id="12" name="直接连接符 18">
              <a:extLst>
                <a:ext uri="{FF2B5EF4-FFF2-40B4-BE49-F238E27FC236}">
                  <a16:creationId xmlns="" xmlns:a16="http://schemas.microsoft.com/office/drawing/2014/main" id="{ABEB2368-052B-4F82-859A-3CA0CF2BB66F}"/>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9">
              <a:extLst>
                <a:ext uri="{FF2B5EF4-FFF2-40B4-BE49-F238E27FC236}">
                  <a16:creationId xmlns="" xmlns:a16="http://schemas.microsoft.com/office/drawing/2014/main" id="{A438D25C-2612-492E-A820-DEEA135E883C}"/>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0">
              <a:extLst>
                <a:ext uri="{FF2B5EF4-FFF2-40B4-BE49-F238E27FC236}">
                  <a16:creationId xmlns="" xmlns:a16="http://schemas.microsoft.com/office/drawing/2014/main" id="{5A7BBD6B-8A75-4589-9191-8B4C5F11CBF4}"/>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 xmlns:a16="http://schemas.microsoft.com/office/drawing/2014/main" id="{03E95016-615D-486F-8C3C-4B5709B17113}"/>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3">
              <a:extLst>
                <a:ext uri="{FF2B5EF4-FFF2-40B4-BE49-F238E27FC236}">
                  <a16:creationId xmlns="" xmlns:a16="http://schemas.microsoft.com/office/drawing/2014/main" id="{ABB845B1-580D-4351-8CAA-43013C3F320D}"/>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4">
              <a:extLst>
                <a:ext uri="{FF2B5EF4-FFF2-40B4-BE49-F238E27FC236}">
                  <a16:creationId xmlns="" xmlns:a16="http://schemas.microsoft.com/office/drawing/2014/main" id="{3067443B-1E62-47A5-8C90-171BAEDB5488}"/>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a:extLst>
                <a:ext uri="{FF2B5EF4-FFF2-40B4-BE49-F238E27FC236}">
                  <a16:creationId xmlns="" xmlns:a16="http://schemas.microsoft.com/office/drawing/2014/main" id="{614CE2B8-C005-453A-9C61-A9EDF0452681}"/>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0" name="Picture 19" descr="ClassDiagram-final.jpg"/>
          <p:cNvPicPr>
            <a:picLocks noChangeAspect="1"/>
          </p:cNvPicPr>
          <p:nvPr/>
        </p:nvPicPr>
        <p:blipFill>
          <a:blip r:embed="rId2"/>
          <a:stretch>
            <a:fillRect/>
          </a:stretch>
        </p:blipFill>
        <p:spPr>
          <a:xfrm>
            <a:off x="2945183" y="1030269"/>
            <a:ext cx="6825833" cy="3620108"/>
          </a:xfrm>
          <a:prstGeom prst="rect">
            <a:avLst/>
          </a:prstGeom>
        </p:spPr>
      </p:pic>
    </p:spTree>
    <p:extLst>
      <p:ext uri="{BB962C8B-B14F-4D97-AF65-F5344CB8AC3E}">
        <p14:creationId xmlns="" xmlns:p14="http://schemas.microsoft.com/office/powerpoint/2010/main" val="84530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200" y="692696"/>
            <a:ext cx="2986715" cy="523220"/>
          </a:xfrm>
          <a:prstGeom prst="rect">
            <a:avLst/>
          </a:prstGeom>
        </p:spPr>
        <p:txBody>
          <a:bodyPr wrap="non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ea typeface="Calibri" panose="020F0502020204030204" pitchFamily="34" charset="0"/>
                <a:cs typeface="Times New Roman" panose="02020603050405020304" pitchFamily="18" charset="0"/>
              </a:rPr>
              <a:t>Sequence Diagram</a:t>
            </a:r>
            <a:endParaRPr lang="en-US" sz="2800" b="1" i="1" dirty="0">
              <a:cs typeface="Times New Roman" panose="02020603050405020304" pitchFamily="18" charset="0"/>
            </a:endParaRPr>
          </a:p>
        </p:txBody>
      </p:sp>
      <p:sp>
        <p:nvSpPr>
          <p:cNvPr id="13313" name="Rectangle 1"/>
          <p:cNvSpPr>
            <a:spLocks noChangeArrowheads="1"/>
          </p:cNvSpPr>
          <p:nvPr/>
        </p:nvSpPr>
        <p:spPr bwMode="auto">
          <a:xfrm>
            <a:off x="738150" y="1571612"/>
            <a:ext cx="10858576" cy="304698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type of interaction diagram, a sequence diagram shows the actors of the object participating in an interaction and the events they generate arranged in a time sequence. </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Often a sequence diagram shows the events that results from a particular instance of a particular instance of a use case but a sequence diagram can also exist in a more generic form. </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kumimoji="0" lang="en-US" sz="2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vertical dimension in a sequence diagram represents time, with time proceeding down the page the horizontal dimension represents different actors.</a:t>
            </a:r>
            <a:endParaRPr kumimoji="0" lang="en-US" sz="2400" b="0" i="0" u="none" strike="noStrike" cap="none" normalizeH="0" baseline="0" dirty="0">
              <a:ln>
                <a:noFill/>
              </a:ln>
              <a:solidFill>
                <a:schemeClr val="tx1"/>
              </a:solidFill>
              <a:effectLst/>
              <a:cs typeface="Arial" panose="020B0604020202020204" pitchFamily="34" charset="0"/>
            </a:endParaRPr>
          </a:p>
        </p:txBody>
      </p:sp>
      <p:sp>
        <p:nvSpPr>
          <p:cNvPr id="5" name="TextBox 4">
            <a:extLst>
              <a:ext uri="{FF2B5EF4-FFF2-40B4-BE49-F238E27FC236}">
                <a16:creationId xmlns="" xmlns:a16="http://schemas.microsoft.com/office/drawing/2014/main" id="{A55FCB35-B2A9-4262-8EC2-B0E13A913058}"/>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8" name="组合 1">
            <a:extLst>
              <a:ext uri="{FF2B5EF4-FFF2-40B4-BE49-F238E27FC236}">
                <a16:creationId xmlns="" xmlns:a16="http://schemas.microsoft.com/office/drawing/2014/main" id="{563A073F-FE59-484D-B08B-91BF84C98850}"/>
              </a:ext>
            </a:extLst>
          </p:cNvPr>
          <p:cNvGrpSpPr/>
          <p:nvPr/>
        </p:nvGrpSpPr>
        <p:grpSpPr>
          <a:xfrm>
            <a:off x="888186" y="722531"/>
            <a:ext cx="558800" cy="463550"/>
            <a:chOff x="3448565" y="1912142"/>
            <a:chExt cx="4927433" cy="2485075"/>
          </a:xfrm>
        </p:grpSpPr>
        <p:cxnSp>
          <p:nvCxnSpPr>
            <p:cNvPr id="9" name="直接连接符 18">
              <a:extLst>
                <a:ext uri="{FF2B5EF4-FFF2-40B4-BE49-F238E27FC236}">
                  <a16:creationId xmlns="" xmlns:a16="http://schemas.microsoft.com/office/drawing/2014/main" id="{679843A7-90DE-451B-B53F-EF6773FD5DF0}"/>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9">
              <a:extLst>
                <a:ext uri="{FF2B5EF4-FFF2-40B4-BE49-F238E27FC236}">
                  <a16:creationId xmlns="" xmlns:a16="http://schemas.microsoft.com/office/drawing/2014/main" id="{668054FF-275A-4B62-88CE-6B3389F7E8F7}"/>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a:extLst>
                <a:ext uri="{FF2B5EF4-FFF2-40B4-BE49-F238E27FC236}">
                  <a16:creationId xmlns="" xmlns:a16="http://schemas.microsoft.com/office/drawing/2014/main" id="{4380778A-FA56-48B4-98F1-7AAC1295126B}"/>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2">
              <a:extLst>
                <a:ext uri="{FF2B5EF4-FFF2-40B4-BE49-F238E27FC236}">
                  <a16:creationId xmlns="" xmlns:a16="http://schemas.microsoft.com/office/drawing/2014/main" id="{A65DEDE4-207B-4619-A8C5-84D3DE6F240C}"/>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3">
              <a:extLst>
                <a:ext uri="{FF2B5EF4-FFF2-40B4-BE49-F238E27FC236}">
                  <a16:creationId xmlns="" xmlns:a16="http://schemas.microsoft.com/office/drawing/2014/main" id="{9296C52B-EEE9-4CE8-B5AD-2CFA500FDDD8}"/>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4">
              <a:extLst>
                <a:ext uri="{FF2B5EF4-FFF2-40B4-BE49-F238E27FC236}">
                  <a16:creationId xmlns="" xmlns:a16="http://schemas.microsoft.com/office/drawing/2014/main" id="{9F180F77-E02B-4D9D-92C4-3999A6D3EAA4}"/>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5">
              <a:extLst>
                <a:ext uri="{FF2B5EF4-FFF2-40B4-BE49-F238E27FC236}">
                  <a16:creationId xmlns="" xmlns:a16="http://schemas.microsoft.com/office/drawing/2014/main" id="{2CDF6ED0-8383-48A2-A566-B0C9435B944A}"/>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61812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2960" y="691026"/>
            <a:ext cx="3193415" cy="523220"/>
          </a:xfrm>
          <a:prstGeom prst="rect">
            <a:avLst/>
          </a:prstGeom>
        </p:spPr>
        <p:txBody>
          <a:bodyPr wrap="squar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ea typeface="Calibri" panose="020F0502020204030204" pitchFamily="34" charset="0"/>
                <a:cs typeface="Times New Roman" panose="02020603050405020304" pitchFamily="18" charset="0"/>
              </a:rPr>
              <a:t>Sequence Diagram</a:t>
            </a:r>
            <a:endParaRPr lang="en-US" sz="2800" b="1" i="1" dirty="0">
              <a:cs typeface="Times New Roman" panose="02020603050405020304" pitchFamily="18" charset="0"/>
            </a:endParaRPr>
          </a:p>
        </p:txBody>
      </p:sp>
      <p:sp>
        <p:nvSpPr>
          <p:cNvPr id="12289" name="Rectangle 1"/>
          <p:cNvSpPr>
            <a:spLocks noChangeArrowheads="1"/>
          </p:cNvSpPr>
          <p:nvPr/>
        </p:nvSpPr>
        <p:spPr bwMode="auto">
          <a:xfrm>
            <a:off x="666712" y="5520643"/>
            <a:ext cx="10829888" cy="64633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Calibri" panose="020F0502020204030204" pitchFamily="34" charset="0"/>
              </a:rPr>
              <a:t>The above sequence diagram specifies the sequential procedure followed by </a:t>
            </a:r>
            <a:r>
              <a:rPr lang="en-IN" sz="1800" dirty="0">
                <a:effectLst/>
                <a:latin typeface="Times New Roman" panose="02020603050405020304" pitchFamily="18" charset="0"/>
                <a:ea typeface="Calibri" panose="020F0502020204030204" pitchFamily="34" charset="0"/>
              </a:rPr>
              <a:t>the User</a:t>
            </a:r>
            <a:r>
              <a:rPr lang="en-US" sz="1800" dirty="0">
                <a:effectLst/>
                <a:latin typeface="Times New Roman" panose="02020603050405020304" pitchFamily="18" charset="0"/>
                <a:ea typeface="Calibri" panose="020F0502020204030204" pitchFamily="34" charset="0"/>
              </a:rPr>
              <a:t>. Here </a:t>
            </a:r>
            <a:r>
              <a:rPr lang="en-IN" sz="1800" dirty="0">
                <a:effectLst/>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a:t>
            </a:r>
            <a:r>
              <a:rPr lang="en-IN" sz="1800" dirty="0">
                <a:effectLst/>
                <a:latin typeface="Times New Roman" panose="02020603050405020304" pitchFamily="18" charset="0"/>
                <a:ea typeface="Calibri" panose="020F0502020204030204" pitchFamily="34" charset="0"/>
              </a:rPr>
              <a:t> user</a:t>
            </a:r>
            <a:r>
              <a:rPr lang="en-US" sz="1800" dirty="0">
                <a:effectLst/>
                <a:latin typeface="Times New Roman" panose="02020603050405020304" pitchFamily="18" charset="0"/>
                <a:ea typeface="Calibri" panose="020F0502020204030204" pitchFamily="34" charset="0"/>
              </a:rPr>
              <a:t> will </a:t>
            </a:r>
            <a:r>
              <a:rPr lang="en-IN" sz="1800" dirty="0">
                <a:effectLst/>
                <a:latin typeface="Times New Roman" panose="02020603050405020304" pitchFamily="18" charset="0"/>
                <a:ea typeface="Calibri" panose="020F0502020204030204" pitchFamily="34" charset="0"/>
              </a:rPr>
              <a:t>login and logout in the following manner</a:t>
            </a:r>
            <a:r>
              <a:rPr lang="en-US" sz="1800" dirty="0">
                <a:effectLst/>
                <a:latin typeface="Times New Roman" panose="02020603050405020304" pitchFamily="18" charset="0"/>
                <a:ea typeface="Calibri" panose="020F0502020204030204" pitchFamily="34" charset="0"/>
              </a:rPr>
              <a:t>.</a:t>
            </a:r>
          </a:p>
        </p:txBody>
      </p:sp>
      <p:sp>
        <p:nvSpPr>
          <p:cNvPr id="2" name="TextBox 1"/>
          <p:cNvSpPr txBox="1"/>
          <p:nvPr/>
        </p:nvSpPr>
        <p:spPr>
          <a:xfrm>
            <a:off x="4321176" y="5238206"/>
            <a:ext cx="4503420"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Sequence Diagram for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logout.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3B013E77-2477-49FD-9D49-2FF53906039E}"/>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0" name="组合 1">
            <a:extLst>
              <a:ext uri="{FF2B5EF4-FFF2-40B4-BE49-F238E27FC236}">
                <a16:creationId xmlns="" xmlns:a16="http://schemas.microsoft.com/office/drawing/2014/main" id="{E4C37949-FE45-4978-AE1F-F1BB86DBC114}"/>
              </a:ext>
            </a:extLst>
          </p:cNvPr>
          <p:cNvGrpSpPr/>
          <p:nvPr/>
        </p:nvGrpSpPr>
        <p:grpSpPr>
          <a:xfrm>
            <a:off x="731520" y="726697"/>
            <a:ext cx="755222" cy="527337"/>
            <a:chOff x="3448565" y="1912142"/>
            <a:chExt cx="4927433" cy="2485075"/>
          </a:xfrm>
        </p:grpSpPr>
        <p:cxnSp>
          <p:nvCxnSpPr>
            <p:cNvPr id="11" name="直接连接符 18">
              <a:extLst>
                <a:ext uri="{FF2B5EF4-FFF2-40B4-BE49-F238E27FC236}">
                  <a16:creationId xmlns="" xmlns:a16="http://schemas.microsoft.com/office/drawing/2014/main" id="{25F5C7E0-2D65-4A35-89E2-F7AA85A7D23B}"/>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9">
              <a:extLst>
                <a:ext uri="{FF2B5EF4-FFF2-40B4-BE49-F238E27FC236}">
                  <a16:creationId xmlns="" xmlns:a16="http://schemas.microsoft.com/office/drawing/2014/main" id="{72F52342-4695-40DE-B3D1-5AB760EF07D3}"/>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0">
              <a:extLst>
                <a:ext uri="{FF2B5EF4-FFF2-40B4-BE49-F238E27FC236}">
                  <a16:creationId xmlns="" xmlns:a16="http://schemas.microsoft.com/office/drawing/2014/main" id="{6EAF9ADE-D3CE-4E2A-B4F3-9597C7F341D1}"/>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a:extLst>
                <a:ext uri="{FF2B5EF4-FFF2-40B4-BE49-F238E27FC236}">
                  <a16:creationId xmlns="" xmlns:a16="http://schemas.microsoft.com/office/drawing/2014/main" id="{8C266D26-7324-4111-A46F-3EE495F136AD}"/>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3">
              <a:extLst>
                <a:ext uri="{FF2B5EF4-FFF2-40B4-BE49-F238E27FC236}">
                  <a16:creationId xmlns="" xmlns:a16="http://schemas.microsoft.com/office/drawing/2014/main" id="{F9F07A32-8CCC-41C7-97CF-E000A00DA60F}"/>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4">
              <a:extLst>
                <a:ext uri="{FF2B5EF4-FFF2-40B4-BE49-F238E27FC236}">
                  <a16:creationId xmlns="" xmlns:a16="http://schemas.microsoft.com/office/drawing/2014/main" id="{BCC773A5-0D99-4AE5-8C0C-91516340DC1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a:extLst>
                <a:ext uri="{FF2B5EF4-FFF2-40B4-BE49-F238E27FC236}">
                  <a16:creationId xmlns="" xmlns:a16="http://schemas.microsoft.com/office/drawing/2014/main" id="{9AED6666-7263-459D-A5C7-EE5306AA6647}"/>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0" name="Picture 19" descr="Login!Logout-seq final.jpg"/>
          <p:cNvPicPr>
            <a:picLocks noChangeAspect="1"/>
          </p:cNvPicPr>
          <p:nvPr/>
        </p:nvPicPr>
        <p:blipFill>
          <a:blip r:embed="rId2"/>
          <a:stretch>
            <a:fillRect/>
          </a:stretch>
        </p:blipFill>
        <p:spPr>
          <a:xfrm>
            <a:off x="3944983" y="556109"/>
            <a:ext cx="6923314" cy="4642908"/>
          </a:xfrm>
          <a:prstGeom prst="rect">
            <a:avLst/>
          </a:prstGeom>
        </p:spPr>
      </p:pic>
    </p:spTree>
    <p:extLst>
      <p:ext uri="{BB962C8B-B14F-4D97-AF65-F5344CB8AC3E}">
        <p14:creationId xmlns="" xmlns:p14="http://schemas.microsoft.com/office/powerpoint/2010/main" val="425967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666713" y="5220649"/>
            <a:ext cx="10685872" cy="878895"/>
          </a:xfrm>
          <a:prstGeom prst="rect">
            <a:avLst/>
          </a:prstGeom>
          <a:noFill/>
          <a:ln w="9525">
            <a:noFill/>
            <a:miter lim="800000"/>
          </a:ln>
          <a:effectLst/>
        </p:spPr>
        <p:txBody>
          <a:bodyPr vert="horz" wrap="square" lIns="91440" tIns="45720" rIns="91440" bIns="45720" numCol="1" anchor="ctr" anchorCtr="0" compatLnSpc="1">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diagram specifies the sequential procedure followed by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 to create an account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Here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 details are stored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the database.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3683732" y="4851317"/>
            <a:ext cx="4824536" cy="369332"/>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Sequence</a:t>
            </a:r>
            <a:r>
              <a:rPr lang="en-US" sz="1800" dirty="0">
                <a:effectLst/>
                <a:latin typeface="Times New Roman" panose="02020603050405020304" pitchFamily="18" charset="0"/>
                <a:ea typeface="Calibri" panose="020F0502020204030204" pitchFamily="34" charset="0"/>
              </a:rPr>
              <a:t> Diagram for</a:t>
            </a:r>
            <a:r>
              <a:rPr lang="en-IN" sz="1800" dirty="0">
                <a:effectLst/>
                <a:latin typeface="Times New Roman" panose="02020603050405020304" pitchFamily="18" charset="0"/>
                <a:ea typeface="Calibri" panose="020F0502020204030204" pitchFamily="34" charset="0"/>
              </a:rPr>
              <a:t> User Registration.</a:t>
            </a:r>
            <a:endParaRPr lang="en-IN" dirty="0"/>
          </a:p>
        </p:txBody>
      </p:sp>
      <p:sp>
        <p:nvSpPr>
          <p:cNvPr id="7" name="TextBox 6">
            <a:extLst>
              <a:ext uri="{FF2B5EF4-FFF2-40B4-BE49-F238E27FC236}">
                <a16:creationId xmlns="" xmlns:a16="http://schemas.microsoft.com/office/drawing/2014/main" id="{9E303C2C-C513-4A94-9059-5ECE4451B144}"/>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pic>
        <p:nvPicPr>
          <p:cNvPr id="8" name="Picture 7" descr="Registration-seqfinal.jpg"/>
          <p:cNvPicPr>
            <a:picLocks noChangeAspect="1"/>
          </p:cNvPicPr>
          <p:nvPr/>
        </p:nvPicPr>
        <p:blipFill>
          <a:blip r:embed="rId2"/>
          <a:stretch>
            <a:fillRect/>
          </a:stretch>
        </p:blipFill>
        <p:spPr>
          <a:xfrm>
            <a:off x="2292667" y="741998"/>
            <a:ext cx="7058025" cy="4091260"/>
          </a:xfrm>
          <a:prstGeom prst="rect">
            <a:avLst/>
          </a:prstGeom>
        </p:spPr>
      </p:pic>
    </p:spTree>
    <p:extLst>
      <p:ext uri="{BB962C8B-B14F-4D97-AF65-F5344CB8AC3E}">
        <p14:creationId xmlns="" xmlns:p14="http://schemas.microsoft.com/office/powerpoint/2010/main" val="411218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045421" y="5475430"/>
            <a:ext cx="9905276" cy="369332"/>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latin typeface="Times New Roman" panose="02020603050405020304" pitchFamily="18" charset="0"/>
                <a:ea typeface="Calibri" panose="020F0502020204030204" pitchFamily="34" charset="0"/>
              </a:rPr>
              <a:t>The above sequence diagram specifies the sequential procedure followed by </a:t>
            </a:r>
            <a:r>
              <a:rPr lang="en-IN" sz="1800" dirty="0">
                <a:effectLst/>
                <a:latin typeface="Times New Roman" panose="02020603050405020304" pitchFamily="18" charset="0"/>
                <a:ea typeface="Calibri" panose="020F0502020204030204" pitchFamily="34" charset="0"/>
              </a:rPr>
              <a:t>the user to predict the result.</a:t>
            </a:r>
            <a:endParaRPr kumimoji="0" lang="en-US" sz="2400" b="0" i="0" u="none" strike="noStrike" cap="none" normalizeH="0" baseline="0" dirty="0">
              <a:ln>
                <a:noFill/>
              </a:ln>
              <a:solidFill>
                <a:schemeClr val="tx1"/>
              </a:solidFill>
              <a:effectLst/>
              <a:cs typeface="Arial" panose="020B0604020202020204" pitchFamily="34" charset="0"/>
            </a:endParaRPr>
          </a:p>
        </p:txBody>
      </p:sp>
      <p:sp>
        <p:nvSpPr>
          <p:cNvPr id="2" name="TextBox 1"/>
          <p:cNvSpPr txBox="1"/>
          <p:nvPr/>
        </p:nvSpPr>
        <p:spPr>
          <a:xfrm>
            <a:off x="3907736" y="4725562"/>
            <a:ext cx="4376528"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Sequence Diagram for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Predicting 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051195D6-B732-43D3-8A79-44778CC23ADC}"/>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pic>
        <p:nvPicPr>
          <p:cNvPr id="9" name="Picture 8" descr="URL validataion-seqfinal.jpg"/>
          <p:cNvPicPr>
            <a:picLocks noChangeAspect="1"/>
          </p:cNvPicPr>
          <p:nvPr/>
        </p:nvPicPr>
        <p:blipFill>
          <a:blip r:embed="rId2"/>
          <a:stretch>
            <a:fillRect/>
          </a:stretch>
        </p:blipFill>
        <p:spPr>
          <a:xfrm>
            <a:off x="2272938" y="796834"/>
            <a:ext cx="7471954" cy="3892732"/>
          </a:xfrm>
          <a:prstGeom prst="rect">
            <a:avLst/>
          </a:prstGeom>
        </p:spPr>
      </p:pic>
    </p:spTree>
    <p:extLst>
      <p:ext uri="{BB962C8B-B14F-4D97-AF65-F5344CB8AC3E}">
        <p14:creationId xmlns="" xmlns:p14="http://schemas.microsoft.com/office/powerpoint/2010/main" val="2792975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6579" y="723530"/>
            <a:ext cx="3589444" cy="523220"/>
          </a:xfrm>
          <a:prstGeom prst="rect">
            <a:avLst/>
          </a:prstGeom>
        </p:spPr>
        <p:txBody>
          <a:bodyPr wrap="non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ea typeface="Calibri" panose="020F0502020204030204" pitchFamily="34" charset="0"/>
                <a:cs typeface="Times New Roman" panose="02020603050405020304" pitchFamily="18" charset="0"/>
              </a:rPr>
              <a:t>Collaboration Diagram</a:t>
            </a:r>
            <a:endParaRPr lang="en-US" sz="2800" b="1" i="1" dirty="0">
              <a:cs typeface="Times New Roman" panose="02020603050405020304" pitchFamily="18" charset="0"/>
            </a:endParaRPr>
          </a:p>
        </p:txBody>
      </p:sp>
      <p:sp>
        <p:nvSpPr>
          <p:cNvPr id="11265" name="Rectangle 1"/>
          <p:cNvSpPr>
            <a:spLocks noChangeArrowheads="1"/>
          </p:cNvSpPr>
          <p:nvPr/>
        </p:nvSpPr>
        <p:spPr bwMode="auto">
          <a:xfrm>
            <a:off x="809588" y="5832620"/>
            <a:ext cx="10038940"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800" dirty="0">
                <a:effectLst/>
                <a:latin typeface="Times New Roman" panose="02020603050405020304" pitchFamily="18" charset="0"/>
                <a:ea typeface="Calibri" panose="020F0502020204030204" pitchFamily="34" charset="0"/>
              </a:rPr>
              <a:t>The above collaboration diagram specifies the sequential procedure followed by</a:t>
            </a:r>
            <a:r>
              <a:rPr lang="en-IN" sz="1800" dirty="0">
                <a:effectLst/>
                <a:latin typeface="Times New Roman" panose="02020603050405020304" pitchFamily="18" charset="0"/>
                <a:ea typeface="Calibri" panose="020F0502020204030204" pitchFamily="34" charset="0"/>
              </a:rPr>
              <a:t> user to login.</a:t>
            </a:r>
            <a:endParaRPr kumimoji="0" lang="en-US" sz="2400" b="0" i="0" u="none" strike="noStrike" cap="none" normalizeH="0" baseline="0" dirty="0">
              <a:ln>
                <a:noFill/>
              </a:ln>
              <a:solidFill>
                <a:schemeClr val="tx1"/>
              </a:solidFill>
              <a:effectLst/>
              <a:cs typeface="Arial" panose="020B0604020202020204" pitchFamily="34" charset="0"/>
            </a:endParaRPr>
          </a:p>
        </p:txBody>
      </p:sp>
      <p:sp>
        <p:nvSpPr>
          <p:cNvPr id="2" name="TextBox 1"/>
          <p:cNvSpPr txBox="1"/>
          <p:nvPr/>
        </p:nvSpPr>
        <p:spPr>
          <a:xfrm>
            <a:off x="4043772" y="5372170"/>
            <a:ext cx="4104456"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Collaboration Diagram for</a:t>
            </a:r>
            <a:r>
              <a:rPr lang="en-IN" sz="1800" dirty="0">
                <a:effectLst/>
                <a:latin typeface="Times New Roman" panose="02020603050405020304" pitchFamily="18" charset="0"/>
                <a:ea typeface="Calibri" panose="020F0502020204030204" pitchFamily="34" charset="0"/>
              </a:rPr>
              <a:t> user </a:t>
            </a:r>
            <a:r>
              <a:rPr lang="en-US" sz="1800" dirty="0">
                <a:effectLst/>
                <a:latin typeface="Times New Roman" panose="02020603050405020304" pitchFamily="18" charset="0"/>
                <a:ea typeface="Calibri" panose="020F0502020204030204" pitchFamily="34" charset="0"/>
              </a:rPr>
              <a:t>login.</a:t>
            </a:r>
            <a:endParaRPr lang="en-IN" dirty="0"/>
          </a:p>
        </p:txBody>
      </p:sp>
      <p:sp>
        <p:nvSpPr>
          <p:cNvPr id="7" name="TextBox 6">
            <a:extLst>
              <a:ext uri="{FF2B5EF4-FFF2-40B4-BE49-F238E27FC236}">
                <a16:creationId xmlns="" xmlns:a16="http://schemas.microsoft.com/office/drawing/2014/main" id="{4C1B1576-280D-4F3A-943F-C1592CDE161C}"/>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0" name="组合 1">
            <a:extLst>
              <a:ext uri="{FF2B5EF4-FFF2-40B4-BE49-F238E27FC236}">
                <a16:creationId xmlns="" xmlns:a16="http://schemas.microsoft.com/office/drawing/2014/main" id="{897E42CB-4951-4FEE-BABA-26042D1C502C}"/>
              </a:ext>
            </a:extLst>
          </p:cNvPr>
          <p:cNvGrpSpPr/>
          <p:nvPr/>
        </p:nvGrpSpPr>
        <p:grpSpPr>
          <a:xfrm>
            <a:off x="809588" y="758354"/>
            <a:ext cx="558800" cy="463550"/>
            <a:chOff x="3448565" y="1912142"/>
            <a:chExt cx="4927433" cy="2485075"/>
          </a:xfrm>
        </p:grpSpPr>
        <p:cxnSp>
          <p:nvCxnSpPr>
            <p:cNvPr id="11" name="直接连接符 18">
              <a:extLst>
                <a:ext uri="{FF2B5EF4-FFF2-40B4-BE49-F238E27FC236}">
                  <a16:creationId xmlns="" xmlns:a16="http://schemas.microsoft.com/office/drawing/2014/main" id="{8EDD3C94-A681-4D5E-B226-D062A8220387}"/>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9">
              <a:extLst>
                <a:ext uri="{FF2B5EF4-FFF2-40B4-BE49-F238E27FC236}">
                  <a16:creationId xmlns="" xmlns:a16="http://schemas.microsoft.com/office/drawing/2014/main" id="{769F5D94-1798-464A-A8D2-47E7958A1A0D}"/>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0">
              <a:extLst>
                <a:ext uri="{FF2B5EF4-FFF2-40B4-BE49-F238E27FC236}">
                  <a16:creationId xmlns="" xmlns:a16="http://schemas.microsoft.com/office/drawing/2014/main" id="{024E547D-7647-4FAA-8229-F1CF8128CC5F}"/>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a:extLst>
                <a:ext uri="{FF2B5EF4-FFF2-40B4-BE49-F238E27FC236}">
                  <a16:creationId xmlns="" xmlns:a16="http://schemas.microsoft.com/office/drawing/2014/main" id="{C1763349-0CD8-4EB9-9E50-9A98296F05C9}"/>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3">
              <a:extLst>
                <a:ext uri="{FF2B5EF4-FFF2-40B4-BE49-F238E27FC236}">
                  <a16:creationId xmlns="" xmlns:a16="http://schemas.microsoft.com/office/drawing/2014/main" id="{FED8F5B3-C164-4FDA-8BF9-1FA376AD738D}"/>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4">
              <a:extLst>
                <a:ext uri="{FF2B5EF4-FFF2-40B4-BE49-F238E27FC236}">
                  <a16:creationId xmlns="" xmlns:a16="http://schemas.microsoft.com/office/drawing/2014/main" id="{F30B9BDC-B024-40DD-A1DB-AF6F6BF084F8}"/>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a:extLst>
                <a:ext uri="{FF2B5EF4-FFF2-40B4-BE49-F238E27FC236}">
                  <a16:creationId xmlns="" xmlns:a16="http://schemas.microsoft.com/office/drawing/2014/main" id="{AA986E93-47C1-459D-8075-DCB7339BCCC4}"/>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9" name="Picture 18" descr="CommunicationDiagram1 --login logout final.jpg"/>
          <p:cNvPicPr>
            <a:picLocks noChangeAspect="1"/>
          </p:cNvPicPr>
          <p:nvPr/>
        </p:nvPicPr>
        <p:blipFill>
          <a:blip r:embed="rId2"/>
          <a:stretch>
            <a:fillRect/>
          </a:stretch>
        </p:blipFill>
        <p:spPr>
          <a:xfrm>
            <a:off x="2299063" y="1254034"/>
            <a:ext cx="7746273" cy="3997235"/>
          </a:xfrm>
          <a:prstGeom prst="rect">
            <a:avLst/>
          </a:prstGeom>
        </p:spPr>
      </p:pic>
    </p:spTree>
    <p:extLst>
      <p:ext uri="{BB962C8B-B14F-4D97-AF65-F5344CB8AC3E}">
        <p14:creationId xmlns="" xmlns:p14="http://schemas.microsoft.com/office/powerpoint/2010/main" val="269800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809588" y="5832620"/>
            <a:ext cx="1047098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800" dirty="0">
                <a:effectLst/>
                <a:latin typeface="Times New Roman" panose="02020603050405020304" pitchFamily="18" charset="0"/>
                <a:ea typeface="Calibri" panose="020F0502020204030204" pitchFamily="34" charset="0"/>
              </a:rPr>
              <a:t>The above </a:t>
            </a:r>
            <a:r>
              <a:rPr lang="en-IN" sz="1800" dirty="0">
                <a:effectLst/>
                <a:latin typeface="Times New Roman" panose="02020603050405020304" pitchFamily="18" charset="0"/>
                <a:ea typeface="Calibri" panose="020F0502020204030204" pitchFamily="34" charset="0"/>
              </a:rPr>
              <a:t> collaboration </a:t>
            </a:r>
            <a:r>
              <a:rPr lang="en-US" sz="1800" dirty="0">
                <a:effectLst/>
                <a:latin typeface="Times New Roman" panose="02020603050405020304" pitchFamily="18" charset="0"/>
                <a:ea typeface="Calibri" panose="020F0502020204030204" pitchFamily="34" charset="0"/>
              </a:rPr>
              <a:t>diagram specifies the sequential procedure followed b</a:t>
            </a:r>
            <a:r>
              <a:rPr lang="en-IN" sz="1800" dirty="0">
                <a:effectLst/>
                <a:latin typeface="Times New Roman" panose="02020603050405020304" pitchFamily="18" charset="0"/>
                <a:ea typeface="Calibri" panose="020F0502020204030204" pitchFamily="34" charset="0"/>
              </a:rPr>
              <a:t>y the user  to create an account. </a:t>
            </a:r>
            <a:endParaRPr kumimoji="0" lang="en-US" sz="2400" b="0" i="0" u="none" strike="noStrike" cap="none" normalizeH="0" baseline="0" dirty="0">
              <a:ln>
                <a:noFill/>
              </a:ln>
              <a:solidFill>
                <a:schemeClr val="tx1"/>
              </a:solidFill>
              <a:effectLst/>
              <a:cs typeface="Arial" panose="020B0604020202020204" pitchFamily="34" charset="0"/>
            </a:endParaRPr>
          </a:p>
        </p:txBody>
      </p:sp>
      <p:sp>
        <p:nvSpPr>
          <p:cNvPr id="2" name="TextBox 1"/>
          <p:cNvSpPr txBox="1"/>
          <p:nvPr/>
        </p:nvSpPr>
        <p:spPr>
          <a:xfrm>
            <a:off x="3503124" y="4819614"/>
            <a:ext cx="5185752" cy="369332"/>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Collaboration </a:t>
            </a:r>
            <a:r>
              <a:rPr lang="en-US" sz="1800" dirty="0">
                <a:effectLst/>
                <a:latin typeface="Times New Roman" panose="02020603050405020304" pitchFamily="18" charset="0"/>
                <a:ea typeface="Calibri" panose="020F0502020204030204" pitchFamily="34" charset="0"/>
              </a:rPr>
              <a:t> Diagram for </a:t>
            </a:r>
            <a:r>
              <a:rPr lang="en-IN" sz="1800" dirty="0">
                <a:effectLst/>
                <a:latin typeface="Times New Roman" panose="02020603050405020304" pitchFamily="18" charset="0"/>
                <a:ea typeface="Calibri" panose="020F0502020204030204" pitchFamily="34" charset="0"/>
              </a:rPr>
              <a:t>user registration.</a:t>
            </a:r>
            <a:endParaRPr lang="en-IN" dirty="0"/>
          </a:p>
        </p:txBody>
      </p:sp>
      <p:sp>
        <p:nvSpPr>
          <p:cNvPr id="6" name="TextBox 5">
            <a:extLst>
              <a:ext uri="{FF2B5EF4-FFF2-40B4-BE49-F238E27FC236}">
                <a16:creationId xmlns="" xmlns:a16="http://schemas.microsoft.com/office/drawing/2014/main" id="{5C8024B1-4853-4BC9-9EF4-CACB1F54E9D9}"/>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pic>
        <p:nvPicPr>
          <p:cNvPr id="8" name="Picture 7" descr="Communication-registration final.jpg"/>
          <p:cNvPicPr>
            <a:picLocks noChangeAspect="1"/>
          </p:cNvPicPr>
          <p:nvPr/>
        </p:nvPicPr>
        <p:blipFill>
          <a:blip r:embed="rId2"/>
          <a:stretch>
            <a:fillRect/>
          </a:stretch>
        </p:blipFill>
        <p:spPr>
          <a:xfrm>
            <a:off x="2612571" y="1277438"/>
            <a:ext cx="6962503" cy="3268436"/>
          </a:xfrm>
          <a:prstGeom prst="rect">
            <a:avLst/>
          </a:prstGeom>
        </p:spPr>
      </p:pic>
    </p:spTree>
    <p:extLst>
      <p:ext uri="{BB962C8B-B14F-4D97-AF65-F5344CB8AC3E}">
        <p14:creationId xmlns="" xmlns:p14="http://schemas.microsoft.com/office/powerpoint/2010/main" val="341823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809588" y="5832620"/>
            <a:ext cx="10254964"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pPr>
            <a:r>
              <a:rPr lang="en-US" sz="1800" dirty="0">
                <a:effectLst/>
                <a:latin typeface="Times New Roman" panose="02020603050405020304" pitchFamily="18" charset="0"/>
                <a:ea typeface="Calibri" panose="020F0502020204030204" pitchFamily="34" charset="0"/>
              </a:rPr>
              <a:t>The above collaboration diagram specifies the sequential procedure followed by</a:t>
            </a:r>
            <a:r>
              <a:rPr lang="en-IN" sz="1800" dirty="0">
                <a:effectLst/>
                <a:latin typeface="Times New Roman" panose="02020603050405020304" pitchFamily="18" charset="0"/>
                <a:ea typeface="Calibri" panose="020F0502020204030204" pitchFamily="34" charset="0"/>
              </a:rPr>
              <a:t> user to predict the news.</a:t>
            </a:r>
            <a:endParaRPr kumimoji="0" lang="en-US" sz="2400" b="0" i="0" u="none" strike="noStrike" cap="none" normalizeH="0" baseline="0" dirty="0">
              <a:ln>
                <a:noFill/>
              </a:ln>
              <a:solidFill>
                <a:schemeClr val="tx1"/>
              </a:solidFill>
              <a:effectLst/>
              <a:cs typeface="Arial" panose="020B0604020202020204" pitchFamily="34" charset="0"/>
            </a:endParaRPr>
          </a:p>
        </p:txBody>
      </p:sp>
      <p:sp>
        <p:nvSpPr>
          <p:cNvPr id="2" name="TextBox 1"/>
          <p:cNvSpPr txBox="1"/>
          <p:nvPr/>
        </p:nvSpPr>
        <p:spPr>
          <a:xfrm>
            <a:off x="4048543" y="4982074"/>
            <a:ext cx="4264184"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Collaboration Diagram for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URL validation.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B0AC35A3-52C7-4DA5-B135-DC6E4CB50E48}"/>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pic>
        <p:nvPicPr>
          <p:cNvPr id="7" name="Picture 6" descr="CommunicationDiagram1-url validation.jpg"/>
          <p:cNvPicPr>
            <a:picLocks noChangeAspect="1"/>
          </p:cNvPicPr>
          <p:nvPr/>
        </p:nvPicPr>
        <p:blipFill>
          <a:blip r:embed="rId2"/>
          <a:stretch>
            <a:fillRect/>
          </a:stretch>
        </p:blipFill>
        <p:spPr>
          <a:xfrm>
            <a:off x="2351314" y="428490"/>
            <a:ext cx="7889965" cy="4509272"/>
          </a:xfrm>
          <a:prstGeom prst="rect">
            <a:avLst/>
          </a:prstGeom>
        </p:spPr>
      </p:pic>
    </p:spTree>
    <p:extLst>
      <p:ext uri="{BB962C8B-B14F-4D97-AF65-F5344CB8AC3E}">
        <p14:creationId xmlns="" xmlns:p14="http://schemas.microsoft.com/office/powerpoint/2010/main" val="407662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2596" y="739448"/>
            <a:ext cx="2691763" cy="523220"/>
          </a:xfrm>
          <a:prstGeom prst="rect">
            <a:avLst/>
          </a:prstGeom>
        </p:spPr>
        <p:txBody>
          <a:bodyPr wrap="non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ea typeface="Calibri" panose="020F0502020204030204" pitchFamily="34" charset="0"/>
                <a:cs typeface="Times New Roman" panose="02020603050405020304" pitchFamily="18" charset="0"/>
              </a:rPr>
              <a:t>Activity Diagram</a:t>
            </a:r>
            <a:endParaRPr lang="en-US" sz="2800" b="1" i="1" dirty="0">
              <a:cs typeface="Times New Roman" panose="02020603050405020304" pitchFamily="18" charset="0"/>
            </a:endParaRPr>
          </a:p>
        </p:txBody>
      </p:sp>
      <p:sp>
        <p:nvSpPr>
          <p:cNvPr id="6" name="Rectangle 5"/>
          <p:cNvSpPr/>
          <p:nvPr/>
        </p:nvSpPr>
        <p:spPr>
          <a:xfrm>
            <a:off x="881026" y="1500174"/>
            <a:ext cx="10644262" cy="3954929"/>
          </a:xfrm>
          <a:prstGeom prst="rect">
            <a:avLst/>
          </a:prstGeom>
        </p:spPr>
        <p:txBody>
          <a:bodyPr wrap="square">
            <a:spAutoFit/>
          </a:bodyPr>
          <a:lstStyle/>
          <a:p>
            <a:pPr lvl="0" indent="360680" defTabSz="914400" fontAlgn="base">
              <a:spcBef>
                <a:spcPct val="0"/>
              </a:spcBef>
              <a:spcAft>
                <a:spcPct val="0"/>
              </a:spcAft>
              <a:buFont typeface="Wingdings" panose="05000000000000000000" pitchFamily="2" charset="2"/>
              <a:buChar char="Ø"/>
              <a:tabLst>
                <a:tab pos="355600" algn="l"/>
              </a:tabLst>
            </a:pPr>
            <a:r>
              <a:rPr lang="en-US" sz="2400" dirty="0">
                <a:solidFill>
                  <a:srgbClr val="222222"/>
                </a:solidFill>
                <a:ea typeface="Calibri" panose="020F0502020204030204" pitchFamily="34" charset="0"/>
                <a:cs typeface="Times New Roman" panose="02020603050405020304" pitchFamily="18" charset="0"/>
              </a:rPr>
              <a:t>Activity diagram is basically a flow chart to represent the flow from one activity to another activity.</a:t>
            </a:r>
          </a:p>
          <a:p>
            <a:pPr lvl="0" indent="360680" defTabSz="914400" fontAlgn="base">
              <a:spcBef>
                <a:spcPct val="0"/>
              </a:spcBef>
              <a:spcAft>
                <a:spcPct val="0"/>
              </a:spcAft>
              <a:buFont typeface="Wingdings" panose="05000000000000000000" pitchFamily="2" charset="2"/>
              <a:buChar char="Ø"/>
              <a:tabLst>
                <a:tab pos="355600" algn="l"/>
              </a:tabLst>
            </a:pPr>
            <a:r>
              <a:rPr lang="en-US" sz="2400" dirty="0">
                <a:solidFill>
                  <a:srgbClr val="222222"/>
                </a:solidFill>
                <a:ea typeface="Calibri" panose="020F0502020204030204" pitchFamily="34" charset="0"/>
                <a:cs typeface="Times New Roman" panose="02020603050405020304" pitchFamily="18" charset="0"/>
              </a:rPr>
              <a:t>The activity can be described as an operation of the system. So, the control flow is drawn from one operation to another operation.</a:t>
            </a:r>
          </a:p>
          <a:p>
            <a:pPr lvl="0" indent="360680" defTabSz="914400" fontAlgn="base">
              <a:spcBef>
                <a:spcPct val="0"/>
              </a:spcBef>
              <a:spcAft>
                <a:spcPct val="0"/>
              </a:spcAft>
              <a:buFont typeface="Wingdings" panose="05000000000000000000" pitchFamily="2" charset="2"/>
              <a:buChar char="Ø"/>
              <a:tabLst>
                <a:tab pos="355600" algn="l"/>
              </a:tabLst>
            </a:pPr>
            <a:r>
              <a:rPr lang="en-US" sz="2400" dirty="0">
                <a:solidFill>
                  <a:srgbClr val="000000"/>
                </a:solidFill>
                <a:ea typeface="Times New Roman" panose="02020603050405020304" pitchFamily="18" charset="0"/>
                <a:cs typeface="Times New Roman" panose="02020603050405020304" pitchFamily="18" charset="0"/>
              </a:rPr>
              <a:t>Activity diagrams are not only used for visualizing dynamic nature of a system, but they are also used to construct the executable system by using forward and reverse engineering techniques.</a:t>
            </a:r>
          </a:p>
          <a:p>
            <a:pPr indent="360680" defTabSz="914400" fontAlgn="base">
              <a:spcBef>
                <a:spcPct val="0"/>
              </a:spcBef>
              <a:spcAft>
                <a:spcPct val="0"/>
              </a:spcAft>
              <a:buFont typeface="Wingdings" panose="05000000000000000000" pitchFamily="2" charset="2"/>
              <a:buChar char="Ø"/>
              <a:tabLst>
                <a:tab pos="355600" algn="l"/>
              </a:tabLst>
            </a:pPr>
            <a:r>
              <a:rPr lang="en-US" sz="2400" dirty="0">
                <a:solidFill>
                  <a:srgbClr val="000000"/>
                </a:solidFill>
                <a:ea typeface="Times New Roman" panose="02020603050405020304" pitchFamily="18" charset="0"/>
                <a:cs typeface="Times New Roman" panose="02020603050405020304" pitchFamily="18" charset="0"/>
              </a:rPr>
              <a:t>Activity diagram is some time considered as the flow chart. Although the diagrams look like a flow chart but it is not. It shows different flow like parallel, branched, concurrent and single.</a:t>
            </a:r>
            <a:endParaRPr lang="en-US" sz="2400" dirty="0">
              <a:solidFill>
                <a:srgbClr val="222222"/>
              </a:solidFill>
              <a:ea typeface="Calibri" panose="020F0502020204030204" pitchFamily="34" charset="0"/>
              <a:cs typeface="Times New Roman" panose="02020603050405020304" pitchFamily="18" charset="0"/>
            </a:endParaRPr>
          </a:p>
          <a:p>
            <a:pPr lvl="0" indent="360680" defTabSz="914400" fontAlgn="base">
              <a:spcBef>
                <a:spcPct val="0"/>
              </a:spcBef>
              <a:spcAft>
                <a:spcPct val="0"/>
              </a:spcAft>
              <a:buFont typeface="Wingdings" panose="05000000000000000000" pitchFamily="2" charset="2"/>
              <a:buChar char="Ø"/>
              <a:tabLst>
                <a:tab pos="355600" algn="l"/>
              </a:tabLst>
            </a:pPr>
            <a:endParaRPr lang="en-US"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5B281132-2622-4F50-8158-723D93CC7516}"/>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9" name="组合 1">
            <a:extLst>
              <a:ext uri="{FF2B5EF4-FFF2-40B4-BE49-F238E27FC236}">
                <a16:creationId xmlns="" xmlns:a16="http://schemas.microsoft.com/office/drawing/2014/main" id="{4B4DCEB6-55FC-4EF2-92CA-8A1468DB49EC}"/>
              </a:ext>
            </a:extLst>
          </p:cNvPr>
          <p:cNvGrpSpPr/>
          <p:nvPr/>
        </p:nvGrpSpPr>
        <p:grpSpPr>
          <a:xfrm>
            <a:off x="881026" y="777563"/>
            <a:ext cx="558800" cy="463550"/>
            <a:chOff x="3448565" y="1912142"/>
            <a:chExt cx="4927433" cy="2485075"/>
          </a:xfrm>
        </p:grpSpPr>
        <p:cxnSp>
          <p:nvCxnSpPr>
            <p:cNvPr id="10" name="直接连接符 18">
              <a:extLst>
                <a:ext uri="{FF2B5EF4-FFF2-40B4-BE49-F238E27FC236}">
                  <a16:creationId xmlns="" xmlns:a16="http://schemas.microsoft.com/office/drawing/2014/main" id="{9BF575A8-7224-4937-9BAD-C6051CEA1D75}"/>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9">
              <a:extLst>
                <a:ext uri="{FF2B5EF4-FFF2-40B4-BE49-F238E27FC236}">
                  <a16:creationId xmlns="" xmlns:a16="http://schemas.microsoft.com/office/drawing/2014/main" id="{FBB58C5B-B1F9-4AC6-AD27-9D4EFF4D62C4}"/>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a:extLst>
                <a:ext uri="{FF2B5EF4-FFF2-40B4-BE49-F238E27FC236}">
                  <a16:creationId xmlns="" xmlns:a16="http://schemas.microsoft.com/office/drawing/2014/main" id="{D060CADE-EF23-45CA-8179-2A8DE4AA3E92}"/>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2">
              <a:extLst>
                <a:ext uri="{FF2B5EF4-FFF2-40B4-BE49-F238E27FC236}">
                  <a16:creationId xmlns="" xmlns:a16="http://schemas.microsoft.com/office/drawing/2014/main" id="{9A8C1701-0F27-4F46-BD34-1521963834C8}"/>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3">
              <a:extLst>
                <a:ext uri="{FF2B5EF4-FFF2-40B4-BE49-F238E27FC236}">
                  <a16:creationId xmlns="" xmlns:a16="http://schemas.microsoft.com/office/drawing/2014/main" id="{0B97BD2C-77B1-4241-8800-467D5B0C4CDD}"/>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4">
              <a:extLst>
                <a:ext uri="{FF2B5EF4-FFF2-40B4-BE49-F238E27FC236}">
                  <a16:creationId xmlns="" xmlns:a16="http://schemas.microsoft.com/office/drawing/2014/main" id="{484E6DA6-B374-4FB7-9851-9C41E1F3DB04}"/>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5">
              <a:extLst>
                <a:ext uri="{FF2B5EF4-FFF2-40B4-BE49-F238E27FC236}">
                  <a16:creationId xmlns="" xmlns:a16="http://schemas.microsoft.com/office/drawing/2014/main" id="{0E03037E-1624-4597-9663-EAC6F25FD453}"/>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621380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to Build Activity Diagrams. In this article, I will cover how to… | by  Rashmilis | Medium"/>
          <p:cNvPicPr>
            <a:picLocks noChangeAspect="1" noChangeArrowheads="1"/>
          </p:cNvPicPr>
          <p:nvPr/>
        </p:nvPicPr>
        <p:blipFill>
          <a:blip r:embed="rId2"/>
          <a:srcRect t="9988" b="25544"/>
          <a:stretch>
            <a:fillRect/>
          </a:stretch>
        </p:blipFill>
        <p:spPr bwMode="auto">
          <a:xfrm>
            <a:off x="4043381" y="785794"/>
            <a:ext cx="4695825" cy="5072098"/>
          </a:xfrm>
          <a:prstGeom prst="rect">
            <a:avLst/>
          </a:prstGeom>
          <a:noFill/>
        </p:spPr>
      </p:pic>
      <p:sp>
        <p:nvSpPr>
          <p:cNvPr id="5" name="Rectangle 4"/>
          <p:cNvSpPr/>
          <p:nvPr/>
        </p:nvSpPr>
        <p:spPr>
          <a:xfrm>
            <a:off x="1112109" y="785794"/>
            <a:ext cx="2691763" cy="523220"/>
          </a:xfrm>
          <a:prstGeom prst="rect">
            <a:avLst/>
          </a:prstGeom>
        </p:spPr>
        <p:txBody>
          <a:bodyPr wrap="non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ea typeface="Calibri" panose="020F0502020204030204" pitchFamily="34" charset="0"/>
                <a:cs typeface="Times New Roman" panose="02020603050405020304" pitchFamily="18" charset="0"/>
              </a:rPr>
              <a:t>Activity Diagram</a:t>
            </a:r>
            <a:endParaRPr lang="en-US" sz="2800" b="1" i="1" dirty="0">
              <a:cs typeface="Times New Roman" panose="02020603050405020304" pitchFamily="18" charset="0"/>
            </a:endParaRPr>
          </a:p>
        </p:txBody>
      </p:sp>
      <p:sp>
        <p:nvSpPr>
          <p:cNvPr id="7" name="TextBox 6">
            <a:extLst>
              <a:ext uri="{FF2B5EF4-FFF2-40B4-BE49-F238E27FC236}">
                <a16:creationId xmlns="" xmlns:a16="http://schemas.microsoft.com/office/drawing/2014/main" id="{B3E3A0DC-B628-4CB6-B774-8C65A246D18E}"/>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8" name="组合 1">
            <a:extLst>
              <a:ext uri="{FF2B5EF4-FFF2-40B4-BE49-F238E27FC236}">
                <a16:creationId xmlns="" xmlns:a16="http://schemas.microsoft.com/office/drawing/2014/main" id="{03763D33-A5CD-45F7-B47D-6A78D11BA9DD}"/>
              </a:ext>
            </a:extLst>
          </p:cNvPr>
          <p:cNvGrpSpPr/>
          <p:nvPr/>
        </p:nvGrpSpPr>
        <p:grpSpPr>
          <a:xfrm>
            <a:off x="980950" y="815629"/>
            <a:ext cx="558800" cy="463550"/>
            <a:chOff x="3448565" y="1912142"/>
            <a:chExt cx="4927433" cy="2485075"/>
          </a:xfrm>
        </p:grpSpPr>
        <p:cxnSp>
          <p:nvCxnSpPr>
            <p:cNvPr id="9" name="直接连接符 18">
              <a:extLst>
                <a:ext uri="{FF2B5EF4-FFF2-40B4-BE49-F238E27FC236}">
                  <a16:creationId xmlns="" xmlns:a16="http://schemas.microsoft.com/office/drawing/2014/main" id="{7159CFAD-34EE-4637-A17E-CBC4708D4447}"/>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9">
              <a:extLst>
                <a:ext uri="{FF2B5EF4-FFF2-40B4-BE49-F238E27FC236}">
                  <a16:creationId xmlns="" xmlns:a16="http://schemas.microsoft.com/office/drawing/2014/main" id="{93933D29-F327-46E4-B76E-5CDEE690863B}"/>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a:extLst>
                <a:ext uri="{FF2B5EF4-FFF2-40B4-BE49-F238E27FC236}">
                  <a16:creationId xmlns="" xmlns:a16="http://schemas.microsoft.com/office/drawing/2014/main" id="{05A7EBAB-DEFE-44D7-9A73-BCE81830983C}"/>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2">
              <a:extLst>
                <a:ext uri="{FF2B5EF4-FFF2-40B4-BE49-F238E27FC236}">
                  <a16:creationId xmlns="" xmlns:a16="http://schemas.microsoft.com/office/drawing/2014/main" id="{9E0DA267-B6C5-49C5-8ECC-70FBF1634BF0}"/>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3">
              <a:extLst>
                <a:ext uri="{FF2B5EF4-FFF2-40B4-BE49-F238E27FC236}">
                  <a16:creationId xmlns="" xmlns:a16="http://schemas.microsoft.com/office/drawing/2014/main" id="{BAA9DB6B-FC92-4CD0-8524-6341E19844B4}"/>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4">
              <a:extLst>
                <a:ext uri="{FF2B5EF4-FFF2-40B4-BE49-F238E27FC236}">
                  <a16:creationId xmlns="" xmlns:a16="http://schemas.microsoft.com/office/drawing/2014/main" id="{AC21DA91-21F6-4E33-B34E-55E2913A3D98}"/>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5">
              <a:extLst>
                <a:ext uri="{FF2B5EF4-FFF2-40B4-BE49-F238E27FC236}">
                  <a16:creationId xmlns="" xmlns:a16="http://schemas.microsoft.com/office/drawing/2014/main" id="{19D1DB93-4D21-466C-8F11-21047A831E25}"/>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10970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6"/>
          <p:cNvSpPr txBox="1"/>
          <p:nvPr/>
        </p:nvSpPr>
        <p:spPr>
          <a:xfrm>
            <a:off x="1085070" y="495995"/>
            <a:ext cx="3985260" cy="645160"/>
          </a:xfrm>
          <a:prstGeom prst="rect">
            <a:avLst/>
          </a:prstGeom>
          <a:noFill/>
          <a:ln w="9525">
            <a:noFill/>
          </a:ln>
        </p:spPr>
        <p:txBody>
          <a:bodyPr wrap="square" anchor="t">
            <a:spAutoFit/>
          </a:bodyPr>
          <a:lstStyle/>
          <a:p>
            <a:pPr>
              <a:buFont typeface="Arial" panose="020B0604020202020204" pitchFamily="34" charset="0"/>
            </a:pPr>
            <a:r>
              <a:rPr lang="en-IN" altLang="zh-CN" sz="3600" b="1" dirty="0">
                <a:solidFill>
                  <a:srgbClr val="404040"/>
                </a:solidFill>
                <a:ea typeface="Calibri" panose="020F0502020204030204" pitchFamily="34" charset="0"/>
              </a:rPr>
              <a:t>Existing  System</a:t>
            </a:r>
          </a:p>
        </p:txBody>
      </p:sp>
      <p:sp>
        <p:nvSpPr>
          <p:cNvPr id="14" name="矩形 8"/>
          <p:cNvSpPr>
            <a:spLocks noChangeArrowheads="1"/>
          </p:cNvSpPr>
          <p:nvPr/>
        </p:nvSpPr>
        <p:spPr bwMode="auto">
          <a:xfrm>
            <a:off x="801370" y="1468120"/>
            <a:ext cx="8232140" cy="48012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2000" b="1"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Fake News Detector</a:t>
            </a:r>
            <a:r>
              <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 was a feature added by Flock-a new generation messaging and collaborative platform. </a:t>
            </a:r>
          </a:p>
          <a:p>
            <a:pPr marR="0" lvl="0" algn="just"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Wheneverlinks are being sent to each while chatting, FND algorithm gets activated.It checks the content of links to their databases of websites computed according to rankings. </a:t>
            </a:r>
          </a:p>
          <a:p>
            <a:pPr marR="0" lvl="0" algn="just"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It gives a statistic rating and generates a warning message if the source is not found to be reliable.</a:t>
            </a:r>
          </a:p>
          <a:p>
            <a:pPr marR="0" lvl="0" algn="just"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Flocks database has more than 600 news URL’S that are fact-checked.</a:t>
            </a:r>
          </a:p>
          <a:p>
            <a:pPr marR="0" lvl="0" algn="just" defTabSz="1216025" rtl="0" eaLnBrk="1" fontAlgn="auto" latinLnBrk="0" hangingPunct="1">
              <a:lnSpc>
                <a:spcPct val="120000"/>
              </a:lnSpc>
              <a:spcBef>
                <a:spcPct val="20000"/>
              </a:spcBef>
              <a:spcAft>
                <a:spcPts val="0"/>
              </a:spcAft>
              <a:buClrTx/>
              <a:buSzTx/>
              <a:buFont typeface="Wingdings" panose="05000000000000000000" charset="0"/>
              <a:buChar char="Ø"/>
              <a:defRPr/>
            </a:pPr>
            <a:endPar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just" defTabSz="1216025" rtl="0" eaLnBrk="1" fontAlgn="auto" latinLnBrk="0" hangingPunct="1">
              <a:lnSpc>
                <a:spcPct val="120000"/>
              </a:lnSpc>
              <a:spcBef>
                <a:spcPct val="20000"/>
              </a:spcBef>
              <a:spcAft>
                <a:spcPts val="0"/>
              </a:spcAft>
              <a:buClrTx/>
              <a:buSzTx/>
              <a:buFont typeface="Wingdings" panose="05000000000000000000" charset="0"/>
              <a:buNone/>
              <a:defRPr/>
            </a:pPr>
            <a:r>
              <a:rPr lang="en-IN" altLang="en-US" sz="2000" noProof="0">
                <a:ln>
                  <a:noFill/>
                </a:ln>
                <a:solidFill>
                  <a:schemeClr val="bg2">
                    <a:lumMod val="25000"/>
                  </a:schemeClr>
                </a:solidFill>
                <a:effectLst/>
                <a:uLnTx/>
                <a:uFillTx/>
                <a:ea typeface="Calibri" panose="020F0502020204030204" pitchFamily="34" charset="0"/>
                <a:sym typeface="Arial" panose="020B0604020202020204" pitchFamily="34" charset="0"/>
              </a:rPr>
              <a:t> </a:t>
            </a:r>
            <a:r>
              <a:rPr lang="en-IN" altLang="en-US" sz="2000" b="1" i="1" noProof="0">
                <a:ln>
                  <a:noFill/>
                </a:ln>
                <a:solidFill>
                  <a:schemeClr val="bg2">
                    <a:lumMod val="25000"/>
                  </a:schemeClr>
                </a:solidFill>
                <a:effectLst/>
                <a:uLnTx/>
                <a:uFillTx/>
                <a:ea typeface="Calibri" panose="020F0502020204030204" pitchFamily="34" charset="0"/>
                <a:sym typeface="Arial" panose="020B0604020202020204" pitchFamily="34" charset="0"/>
              </a:rPr>
              <a:t>D</a:t>
            </a:r>
            <a:r>
              <a:rPr lang="en-IN" altLang="en-US" sz="2000" b="1" i="1" u="sng" noProof="0">
                <a:ln>
                  <a:noFill/>
                </a:ln>
                <a:solidFill>
                  <a:schemeClr val="bg2">
                    <a:lumMod val="25000"/>
                  </a:schemeClr>
                </a:solidFill>
                <a:effectLst/>
                <a:uLnTx/>
                <a:uFillTx/>
                <a:ea typeface="Calibri" panose="020F0502020204030204" pitchFamily="34" charset="0"/>
                <a:sym typeface="Arial" panose="020B0604020202020204" pitchFamily="34" charset="0"/>
              </a:rPr>
              <a:t>rawbacks</a:t>
            </a:r>
            <a:r>
              <a:rPr lang="en-IN" altLang="en-US" sz="2000" noProof="0">
                <a:ln>
                  <a:noFill/>
                </a:ln>
                <a:solidFill>
                  <a:schemeClr val="bg2">
                    <a:lumMod val="25000"/>
                  </a:schemeClr>
                </a:solidFill>
                <a:effectLst/>
                <a:uLnTx/>
                <a:uFillTx/>
                <a:ea typeface="Calibri" panose="020F0502020204030204" pitchFamily="34" charset="0"/>
                <a:sym typeface="Arial" panose="020B0604020202020204" pitchFamily="34" charset="0"/>
              </a:rPr>
              <a:t>:</a:t>
            </a:r>
            <a:endPar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just"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200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The drawback of this system is that their database for fact checking is less in number and chances of hoaxes still not being determined are high.</a:t>
            </a:r>
          </a:p>
        </p:txBody>
      </p:sp>
      <p:sp>
        <p:nvSpPr>
          <p:cNvPr id="16" name="矩形 15"/>
          <p:cNvSpPr/>
          <p:nvPr/>
        </p:nvSpPr>
        <p:spPr>
          <a:xfrm>
            <a:off x="9809163" y="0"/>
            <a:ext cx="193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 name="Picture 5">
            <a:extLst>
              <a:ext uri="{FF2B5EF4-FFF2-40B4-BE49-F238E27FC236}">
                <a16:creationId xmlns="" xmlns:a16="http://schemas.microsoft.com/office/drawing/2014/main" id="{4A7881E6-D893-4168-98DA-8619ECC2295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085334" cy="1059240"/>
          </a:xfrm>
          <a:prstGeom prst="rect">
            <a:avLst/>
          </a:prstGeom>
        </p:spPr>
      </p:pic>
      <p:sp>
        <p:nvSpPr>
          <p:cNvPr id="7" name="TextBox 6">
            <a:extLst>
              <a:ext uri="{FF2B5EF4-FFF2-40B4-BE49-F238E27FC236}">
                <a16:creationId xmlns="" xmlns:a16="http://schemas.microsoft.com/office/drawing/2014/main" id="{B6E1E8FD-814E-4526-A598-22C9E68048C0}"/>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sp>
        <p:nvSpPr>
          <p:cNvPr id="9" name="TextBox 8">
            <a:extLst>
              <a:ext uri="{FF2B5EF4-FFF2-40B4-BE49-F238E27FC236}">
                <a16:creationId xmlns="" xmlns:a16="http://schemas.microsoft.com/office/drawing/2014/main" id="{090EB404-14D9-4BCF-AC95-713FFEBE0B72}"/>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3847087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2427" y="685057"/>
            <a:ext cx="2691763" cy="523220"/>
          </a:xfrm>
          <a:prstGeom prst="rect">
            <a:avLst/>
          </a:prstGeom>
        </p:spPr>
        <p:txBody>
          <a:bodyPr wrap="none">
            <a:spAutoFit/>
          </a:bodyPr>
          <a:lstStyle/>
          <a:p>
            <a:pPr lvl="0" defTabSz="914400"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b="1" i="1" dirty="0">
                <a:ea typeface="Calibri" panose="020F0502020204030204" pitchFamily="34" charset="0"/>
                <a:cs typeface="Times New Roman" panose="02020603050405020304" pitchFamily="18" charset="0"/>
              </a:rPr>
              <a:t>Activity Diagram</a:t>
            </a:r>
            <a:endParaRPr lang="en-US" sz="2800" b="1" i="1" dirty="0">
              <a:cs typeface="Times New Roman" panose="02020603050405020304" pitchFamily="18" charset="0"/>
            </a:endParaRPr>
          </a:p>
        </p:txBody>
      </p:sp>
      <p:sp>
        <p:nvSpPr>
          <p:cNvPr id="9217" name="Rectangle 1"/>
          <p:cNvSpPr>
            <a:spLocks noChangeArrowheads="1"/>
          </p:cNvSpPr>
          <p:nvPr/>
        </p:nvSpPr>
        <p:spPr bwMode="auto">
          <a:xfrm>
            <a:off x="698273" y="5672386"/>
            <a:ext cx="10250403" cy="64633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Lst>
            </a:pPr>
            <a:r>
              <a:rPr lang="en-US" sz="1800" dirty="0">
                <a:effectLst/>
                <a:latin typeface="Times New Roman" panose="02020603050405020304" pitchFamily="18" charset="0"/>
                <a:ea typeface="Calibri" panose="020F0502020204030204" pitchFamily="34" charset="0"/>
              </a:rPr>
              <a:t>The above activity diagram shows the flow of activities of </a:t>
            </a:r>
            <a:r>
              <a:rPr lang="en-IN" sz="1800" dirty="0">
                <a:effectLst/>
                <a:latin typeface="Times New Roman" panose="02020603050405020304" pitchFamily="18" charset="0"/>
                <a:ea typeface="Calibri" panose="020F0502020204030204" pitchFamily="34" charset="0"/>
              </a:rPr>
              <a:t>login system</a:t>
            </a:r>
            <a:r>
              <a:rPr lang="en-US" sz="1800" dirty="0">
                <a:effectLst/>
                <a:latin typeface="Times New Roman" panose="02020603050405020304" pitchFamily="18" charset="0"/>
                <a:ea typeface="Calibri" panose="020F0502020204030204" pitchFamily="34" charset="0"/>
              </a:rPr>
              <a:t>. It shows about the start and stop states of the flow along with the decisions and counter statements.</a:t>
            </a:r>
            <a:endParaRPr kumimoji="0" lang="en-US" sz="2400" b="0" i="0" u="none" strike="noStrike" cap="none" normalizeH="0" baseline="0" dirty="0">
              <a:ln>
                <a:noFill/>
              </a:ln>
              <a:solidFill>
                <a:schemeClr val="tx1"/>
              </a:solidFill>
              <a:effectLst/>
              <a:cs typeface="Arial" panose="020B0604020202020204" pitchFamily="34" charset="0"/>
            </a:endParaRPr>
          </a:p>
        </p:txBody>
      </p:sp>
      <p:sp>
        <p:nvSpPr>
          <p:cNvPr id="2" name="TextBox 1"/>
          <p:cNvSpPr txBox="1"/>
          <p:nvPr/>
        </p:nvSpPr>
        <p:spPr>
          <a:xfrm>
            <a:off x="4799856" y="5154792"/>
            <a:ext cx="3960440"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Activity Diagram for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Login and logout.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DC5D34A5-306D-4F82-BE5D-CE885B8152F4}"/>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0" name="组合 1">
            <a:extLst>
              <a:ext uri="{FF2B5EF4-FFF2-40B4-BE49-F238E27FC236}">
                <a16:creationId xmlns="" xmlns:a16="http://schemas.microsoft.com/office/drawing/2014/main" id="{8B46D2C4-AB28-4FBB-8E07-B33626011562}"/>
              </a:ext>
            </a:extLst>
          </p:cNvPr>
          <p:cNvGrpSpPr/>
          <p:nvPr/>
        </p:nvGrpSpPr>
        <p:grpSpPr>
          <a:xfrm>
            <a:off x="1032937" y="744727"/>
            <a:ext cx="558800" cy="463550"/>
            <a:chOff x="3448565" y="1912142"/>
            <a:chExt cx="4927433" cy="2485075"/>
          </a:xfrm>
        </p:grpSpPr>
        <p:cxnSp>
          <p:nvCxnSpPr>
            <p:cNvPr id="11" name="直接连接符 18">
              <a:extLst>
                <a:ext uri="{FF2B5EF4-FFF2-40B4-BE49-F238E27FC236}">
                  <a16:creationId xmlns="" xmlns:a16="http://schemas.microsoft.com/office/drawing/2014/main" id="{DF82AA98-72D8-41D4-8591-7E0A17E5E3F4}"/>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9">
              <a:extLst>
                <a:ext uri="{FF2B5EF4-FFF2-40B4-BE49-F238E27FC236}">
                  <a16:creationId xmlns="" xmlns:a16="http://schemas.microsoft.com/office/drawing/2014/main" id="{C5C3203B-892E-41B4-8074-C5F4DBA9A201}"/>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0">
              <a:extLst>
                <a:ext uri="{FF2B5EF4-FFF2-40B4-BE49-F238E27FC236}">
                  <a16:creationId xmlns="" xmlns:a16="http://schemas.microsoft.com/office/drawing/2014/main" id="{E85D29A7-98E3-42E5-A16F-CCE3B9F617BA}"/>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a:extLst>
                <a:ext uri="{FF2B5EF4-FFF2-40B4-BE49-F238E27FC236}">
                  <a16:creationId xmlns="" xmlns:a16="http://schemas.microsoft.com/office/drawing/2014/main" id="{F00E0EFE-B544-4B16-8E49-42535DF45AE6}"/>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3">
              <a:extLst>
                <a:ext uri="{FF2B5EF4-FFF2-40B4-BE49-F238E27FC236}">
                  <a16:creationId xmlns="" xmlns:a16="http://schemas.microsoft.com/office/drawing/2014/main" id="{083367CD-35CF-4B77-9851-8BD72FD37A85}"/>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4">
              <a:extLst>
                <a:ext uri="{FF2B5EF4-FFF2-40B4-BE49-F238E27FC236}">
                  <a16:creationId xmlns="" xmlns:a16="http://schemas.microsoft.com/office/drawing/2014/main" id="{8C095299-024D-4323-AC4A-78259463021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a:extLst>
                <a:ext uri="{FF2B5EF4-FFF2-40B4-BE49-F238E27FC236}">
                  <a16:creationId xmlns="" xmlns:a16="http://schemas.microsoft.com/office/drawing/2014/main" id="{E54D3604-1373-49BC-B945-0E6A8600A30D}"/>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9" name="Picture 18" descr="ActivityDiagram1-- changed login.jpg"/>
          <p:cNvPicPr>
            <a:picLocks noChangeAspect="1"/>
          </p:cNvPicPr>
          <p:nvPr/>
        </p:nvPicPr>
        <p:blipFill>
          <a:blip r:embed="rId2"/>
          <a:stretch>
            <a:fillRect/>
          </a:stretch>
        </p:blipFill>
        <p:spPr>
          <a:xfrm>
            <a:off x="4062822" y="687160"/>
            <a:ext cx="5107304" cy="4459605"/>
          </a:xfrm>
          <a:prstGeom prst="rect">
            <a:avLst/>
          </a:prstGeom>
        </p:spPr>
      </p:pic>
    </p:spTree>
    <p:extLst>
      <p:ext uri="{BB962C8B-B14F-4D97-AF65-F5344CB8AC3E}">
        <p14:creationId xmlns="" xmlns:p14="http://schemas.microsoft.com/office/powerpoint/2010/main" val="43299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666712" y="5192873"/>
            <a:ext cx="10658881" cy="646331"/>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5600" algn="l"/>
              </a:tabLst>
            </a:pPr>
            <a:r>
              <a:rPr lang="en-US" sz="1800" dirty="0">
                <a:effectLst/>
                <a:latin typeface="Times New Roman" panose="02020603050405020304" pitchFamily="18" charset="0"/>
                <a:ea typeface="Calibri" panose="020F0502020204030204" pitchFamily="34" charset="0"/>
              </a:rPr>
              <a:t>The above activity diagram shows the flow of activities </a:t>
            </a:r>
            <a:r>
              <a:rPr lang="en-IN" sz="1800" dirty="0">
                <a:effectLst/>
                <a:latin typeface="Times New Roman" panose="02020603050405020304" pitchFamily="18" charset="0"/>
                <a:ea typeface="Calibri" panose="020F0502020204030204" pitchFamily="34" charset="0"/>
              </a:rPr>
              <a:t>followed by user for creating new account or registration</a:t>
            </a:r>
            <a:r>
              <a:rPr lang="en-US" sz="1800" dirty="0">
                <a:effectLst/>
                <a:latin typeface="Times New Roman" panose="02020603050405020304" pitchFamily="18" charset="0"/>
                <a:ea typeface="Calibri" panose="020F0502020204030204" pitchFamily="34" charset="0"/>
              </a:rPr>
              <a:t>. It shows about the start and stop states of the flow along with the decisions and counter statements.</a:t>
            </a:r>
            <a:endParaRPr kumimoji="0" lang="en-US" sz="2400" b="0" i="0" u="none" strike="noStrike" cap="none" normalizeH="0" baseline="0" dirty="0">
              <a:ln>
                <a:noFill/>
              </a:ln>
              <a:solidFill>
                <a:schemeClr val="tx1"/>
              </a:solidFill>
              <a:effectLst/>
              <a:cs typeface="Arial" panose="020B0604020202020204" pitchFamily="34" charset="0"/>
            </a:endParaRPr>
          </a:p>
        </p:txBody>
      </p:sp>
      <p:pic>
        <p:nvPicPr>
          <p:cNvPr id="8" name="Picture 7" descr="WhatsApp Image 2021-06-08 at 2.40.23 PM (1)"/>
          <p:cNvPicPr/>
          <p:nvPr/>
        </p:nvPicPr>
        <p:blipFill>
          <a:blip r:embed="rId2"/>
          <a:stretch>
            <a:fillRect/>
          </a:stretch>
        </p:blipFill>
        <p:spPr>
          <a:xfrm>
            <a:off x="4819332" y="427154"/>
            <a:ext cx="2553335" cy="4290695"/>
          </a:xfrm>
          <a:prstGeom prst="rect">
            <a:avLst/>
          </a:prstGeom>
        </p:spPr>
      </p:pic>
      <p:sp>
        <p:nvSpPr>
          <p:cNvPr id="2" name="TextBox 1"/>
          <p:cNvSpPr txBox="1"/>
          <p:nvPr/>
        </p:nvSpPr>
        <p:spPr>
          <a:xfrm>
            <a:off x="4074633" y="4599883"/>
            <a:ext cx="4042731"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Activity Diagram for </a:t>
            </a:r>
            <a:r>
              <a:rPr lang="en-IN" sz="1800" dirty="0">
                <a:effectLst/>
                <a:latin typeface="Times New Roman" panose="02020603050405020304" pitchFamily="18" charset="0"/>
                <a:ea typeface="Calibri" panose="020F0502020204030204" pitchFamily="34" charset="0"/>
              </a:rPr>
              <a:t>user  Registration.</a:t>
            </a:r>
            <a:endParaRPr lang="en-IN" dirty="0"/>
          </a:p>
        </p:txBody>
      </p:sp>
      <p:sp>
        <p:nvSpPr>
          <p:cNvPr id="6" name="TextBox 5">
            <a:extLst>
              <a:ext uri="{FF2B5EF4-FFF2-40B4-BE49-F238E27FC236}">
                <a16:creationId xmlns="" xmlns:a16="http://schemas.microsoft.com/office/drawing/2014/main" id="{FDA029AA-3838-4DCB-B156-864D4619BBDF}"/>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1794165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666712" y="5376666"/>
            <a:ext cx="10930015" cy="909854"/>
          </a:xfrm>
          <a:prstGeom prst="rect">
            <a:avLst/>
          </a:prstGeom>
          <a:noFill/>
          <a:ln w="9525">
            <a:noFill/>
            <a:miter lim="800000"/>
          </a:ln>
          <a:effectLst/>
        </p:spPr>
        <p:txBody>
          <a:bodyPr vert="horz" wrap="square" lIns="91440" tIns="45720" rIns="91440" bIns="45720" numCol="1" anchor="ctr" anchorCtr="0" compatLnSpc="1">
            <a:spAutoFit/>
          </a:bodyPr>
          <a:lstStyle/>
          <a:p>
            <a:pPr algn="just">
              <a:lnSpc>
                <a:spcPct val="150000"/>
              </a:lnSpc>
              <a:tabLst>
                <a:tab pos="355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activity diagram shows the flow of activities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of predicting the news(fake or real)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shows about the start and stop states of the flow along with the decisions and counter statements.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WhatsApp Image 2021-06-08 at 2.40.23 PM (2)"/>
          <p:cNvPicPr/>
          <p:nvPr/>
        </p:nvPicPr>
        <p:blipFill>
          <a:blip r:embed="rId2"/>
          <a:stretch>
            <a:fillRect/>
          </a:stretch>
        </p:blipFill>
        <p:spPr>
          <a:xfrm>
            <a:off x="5086350" y="908720"/>
            <a:ext cx="2019300" cy="3869055"/>
          </a:xfrm>
          <a:prstGeom prst="rect">
            <a:avLst/>
          </a:prstGeom>
        </p:spPr>
      </p:pic>
      <p:sp>
        <p:nvSpPr>
          <p:cNvPr id="2" name="TextBox 1"/>
          <p:cNvSpPr txBox="1"/>
          <p:nvPr/>
        </p:nvSpPr>
        <p:spPr>
          <a:xfrm>
            <a:off x="4151784" y="4707888"/>
            <a:ext cx="3944480" cy="369332"/>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Activity Diagram for</a:t>
            </a:r>
            <a:r>
              <a:rPr lang="en-IN" sz="1800" dirty="0">
                <a:effectLst/>
                <a:latin typeface="Times New Roman" panose="02020603050405020304" pitchFamily="18" charset="0"/>
                <a:ea typeface="Calibri" panose="020F0502020204030204" pitchFamily="34" charset="0"/>
              </a:rPr>
              <a:t> Predicting news.</a:t>
            </a:r>
            <a:endParaRPr lang="en-IN" dirty="0"/>
          </a:p>
        </p:txBody>
      </p:sp>
      <p:sp>
        <p:nvSpPr>
          <p:cNvPr id="6" name="TextBox 5">
            <a:extLst>
              <a:ext uri="{FF2B5EF4-FFF2-40B4-BE49-F238E27FC236}">
                <a16:creationId xmlns="" xmlns:a16="http://schemas.microsoft.com/office/drawing/2014/main" id="{985C41DF-D07D-437B-BA87-7F4BF6D6C81F}"/>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4229911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36"/>
          <p:cNvSpPr txBox="1"/>
          <p:nvPr/>
        </p:nvSpPr>
        <p:spPr>
          <a:xfrm>
            <a:off x="1422522" y="385650"/>
            <a:ext cx="1984877" cy="583565"/>
          </a:xfrm>
          <a:prstGeom prst="rect">
            <a:avLst/>
          </a:prstGeom>
          <a:noFill/>
          <a:ln w="9525">
            <a:noFill/>
          </a:ln>
        </p:spPr>
        <p:txBody>
          <a:bodyPr wrap="square" anchor="t">
            <a:spAutoFit/>
          </a:bodyPr>
          <a:lstStyle/>
          <a:p>
            <a:pPr>
              <a:buFont typeface="Arial" panose="020B0604020202020204" pitchFamily="34" charset="0"/>
            </a:pPr>
            <a:r>
              <a:rPr lang="en-IN" altLang="zh-CN" sz="3200" b="1" dirty="0">
                <a:solidFill>
                  <a:srgbClr val="404040"/>
                </a:solidFill>
                <a:ea typeface="Calibri" panose="020F0502020204030204" pitchFamily="34" charset="0"/>
              </a:rPr>
              <a:t>Test Cases</a:t>
            </a:r>
          </a:p>
        </p:txBody>
      </p:sp>
      <p:graphicFrame>
        <p:nvGraphicFramePr>
          <p:cNvPr id="3" name="Table 2">
            <a:extLst>
              <a:ext uri="{FF2B5EF4-FFF2-40B4-BE49-F238E27FC236}">
                <a16:creationId xmlns="" xmlns:a16="http://schemas.microsoft.com/office/drawing/2014/main" id="{199D12EA-625F-477A-81FB-7BE1DE54F3AE}"/>
              </a:ext>
            </a:extLst>
          </p:cNvPr>
          <p:cNvGraphicFramePr>
            <a:graphicFrameLocks noGrp="1"/>
          </p:cNvGraphicFramePr>
          <p:nvPr>
            <p:extLst>
              <p:ext uri="{D42A27DB-BD31-4B8C-83A1-F6EECF244321}">
                <p14:modId xmlns="" xmlns:p14="http://schemas.microsoft.com/office/powerpoint/2010/main" val="848189979"/>
              </p:ext>
            </p:extLst>
          </p:nvPr>
        </p:nvGraphicFramePr>
        <p:xfrm>
          <a:off x="2890690" y="1069962"/>
          <a:ext cx="6730983" cy="4293608"/>
        </p:xfrm>
        <a:graphic>
          <a:graphicData uri="http://schemas.openxmlformats.org/drawingml/2006/table">
            <a:tbl>
              <a:tblPr firstRow="1" firstCol="1" lastRow="1" lastCol="1" bandRow="1" bandCol="1">
                <a:tableStyleId>{5C22544A-7EE6-4342-B048-85BDC9FD1C3A}</a:tableStyleId>
              </a:tblPr>
              <a:tblGrid>
                <a:gridCol w="969331">
                  <a:extLst>
                    <a:ext uri="{9D8B030D-6E8A-4147-A177-3AD203B41FA5}">
                      <a16:colId xmlns="" xmlns:a16="http://schemas.microsoft.com/office/drawing/2014/main" val="3844348984"/>
                    </a:ext>
                  </a:extLst>
                </a:gridCol>
                <a:gridCol w="1381946">
                  <a:extLst>
                    <a:ext uri="{9D8B030D-6E8A-4147-A177-3AD203B41FA5}">
                      <a16:colId xmlns="" xmlns:a16="http://schemas.microsoft.com/office/drawing/2014/main" val="4006249407"/>
                    </a:ext>
                  </a:extLst>
                </a:gridCol>
                <a:gridCol w="1669359">
                  <a:extLst>
                    <a:ext uri="{9D8B030D-6E8A-4147-A177-3AD203B41FA5}">
                      <a16:colId xmlns="" xmlns:a16="http://schemas.microsoft.com/office/drawing/2014/main" val="3148177865"/>
                    </a:ext>
                  </a:extLst>
                </a:gridCol>
                <a:gridCol w="1372497">
                  <a:extLst>
                    <a:ext uri="{9D8B030D-6E8A-4147-A177-3AD203B41FA5}">
                      <a16:colId xmlns="" xmlns:a16="http://schemas.microsoft.com/office/drawing/2014/main" val="3363980790"/>
                    </a:ext>
                  </a:extLst>
                </a:gridCol>
                <a:gridCol w="1337850">
                  <a:extLst>
                    <a:ext uri="{9D8B030D-6E8A-4147-A177-3AD203B41FA5}">
                      <a16:colId xmlns="" xmlns:a16="http://schemas.microsoft.com/office/drawing/2014/main" val="1065499384"/>
                    </a:ext>
                  </a:extLst>
                </a:gridCol>
              </a:tblGrid>
              <a:tr h="464415">
                <a:tc>
                  <a:txBody>
                    <a:bodyPr/>
                    <a:lstStyle/>
                    <a:p>
                      <a:pPr marL="77470">
                        <a:lnSpc>
                          <a:spcPts val="1350"/>
                        </a:lnSpc>
                      </a:pPr>
                      <a:r>
                        <a:rPr lang="en-US" sz="1200" dirty="0">
                          <a:effectLst/>
                        </a:rPr>
                        <a:t>Testcase</a:t>
                      </a:r>
                      <a:endParaRPr lang="en-IN" sz="1200" dirty="0">
                        <a:effectLst/>
                      </a:endParaRPr>
                    </a:p>
                    <a:p>
                      <a:pPr marL="77470">
                        <a:spcBef>
                          <a:spcPts val="585"/>
                        </a:spcBef>
                        <a:spcAft>
                          <a:spcPts val="0"/>
                        </a:spcAft>
                      </a:pPr>
                      <a:r>
                        <a:rPr lang="en-US" sz="1200" dirty="0">
                          <a:effectLst/>
                        </a:rPr>
                        <a:t>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9250">
                        <a:lnSpc>
                          <a:spcPts val="1350"/>
                        </a:lnSpc>
                      </a:pPr>
                      <a:r>
                        <a:rPr lang="en-US" sz="1200">
                          <a:effectLst/>
                        </a:rPr>
                        <a:t>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4315">
                        <a:lnSpc>
                          <a:spcPts val="1350"/>
                        </a:lnSpc>
                      </a:pPr>
                      <a:r>
                        <a:rPr lang="en-US" sz="1200">
                          <a:effectLst/>
                        </a:rPr>
                        <a:t>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8740" marR="412750">
                        <a:lnSpc>
                          <a:spcPct val="96000"/>
                        </a:lnSpc>
                        <a:spcBef>
                          <a:spcPts val="25"/>
                        </a:spcBef>
                        <a:spcAft>
                          <a:spcPts val="0"/>
                        </a:spcAft>
                      </a:pPr>
                      <a:r>
                        <a:rPr lang="en-US" sz="1200" spc="-5">
                          <a:effectLst/>
                        </a:rPr>
                        <a:t>Expected</a:t>
                      </a:r>
                      <a:r>
                        <a:rPr lang="en-US" sz="1200" spc="-285">
                          <a:effectLst/>
                        </a:rPr>
                        <a:t> </a:t>
                      </a:r>
                      <a:r>
                        <a:rPr lang="en-US" sz="1200">
                          <a:effectLst/>
                        </a:rPr>
                        <a:t>Results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lnSpc>
                          <a:spcPts val="1350"/>
                        </a:lnSpc>
                      </a:pPr>
                      <a:r>
                        <a:rPr lang="en-US" sz="1200">
                          <a:effectLst/>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465470342"/>
                  </a:ext>
                </a:extLst>
              </a:tr>
              <a:tr h="554057">
                <a:tc>
                  <a:txBody>
                    <a:bodyPr/>
                    <a:lstStyle/>
                    <a:p>
                      <a:pPr marL="77470">
                        <a:lnSpc>
                          <a:spcPts val="1350"/>
                        </a:lnSpc>
                      </a:pPr>
                      <a:r>
                        <a:rPr lang="en-US" sz="1200">
                          <a:effectLst/>
                        </a:rPr>
                        <a:t>TC_01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280035">
                        <a:lnSpc>
                          <a:spcPct val="98000"/>
                        </a:lnSpc>
                        <a:spcBef>
                          <a:spcPts val="15"/>
                        </a:spcBef>
                        <a:spcAft>
                          <a:spcPts val="0"/>
                        </a:spcAft>
                      </a:pPr>
                      <a:r>
                        <a:rPr lang="en-US" sz="1200">
                          <a:effectLst/>
                        </a:rPr>
                        <a:t>Email blank</a:t>
                      </a:r>
                      <a:r>
                        <a:rPr lang="en-US" sz="1200" spc="-285">
                          <a:effectLst/>
                        </a:rPr>
                        <a:t> </a:t>
                      </a:r>
                      <a:r>
                        <a:rPr lang="en-US" sz="1200">
                          <a:effectLst/>
                        </a:rPr>
                        <a:t>and</a:t>
                      </a:r>
                      <a:endParaRPr lang="en-IN" sz="1200">
                        <a:effectLst/>
                      </a:endParaRPr>
                    </a:p>
                    <a:p>
                      <a:pPr marL="74295">
                        <a:lnSpc>
                          <a:spcPts val="1230"/>
                        </a:lnSpc>
                      </a:pPr>
                      <a:r>
                        <a:rPr lang="en-US" sz="1200">
                          <a:effectLst/>
                        </a:rPr>
                        <a:t>Password</a:t>
                      </a:r>
                      <a:r>
                        <a:rPr lang="en-US" sz="1200" spc="-5">
                          <a:effectLst/>
                        </a:rPr>
                        <a:t> </a:t>
                      </a:r>
                      <a:r>
                        <a:rPr lang="en-US" sz="1200">
                          <a:effectLst/>
                        </a:rPr>
                        <a:t>blank</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61595">
                        <a:lnSpc>
                          <a:spcPct val="95000"/>
                        </a:lnSpc>
                        <a:spcAft>
                          <a:spcPts val="0"/>
                        </a:spcAft>
                      </a:pPr>
                      <a:r>
                        <a:rPr lang="en-US" sz="1200">
                          <a:effectLst/>
                        </a:rPr>
                        <a:t>A blank username</a:t>
                      </a:r>
                      <a:r>
                        <a:rPr lang="en-US" sz="1200" spc="5">
                          <a:effectLst/>
                        </a:rPr>
                        <a:t> </a:t>
                      </a:r>
                      <a:r>
                        <a:rPr lang="en-US" sz="1200" spc="-10">
                          <a:effectLst/>
                        </a:rPr>
                        <a:t>and blank password</a:t>
                      </a:r>
                      <a:r>
                        <a:rPr lang="en-US" sz="1200" spc="-285">
                          <a:effectLst/>
                        </a:rPr>
                        <a:t> </a:t>
                      </a:r>
                      <a:r>
                        <a:rPr lang="en-US" sz="1200">
                          <a:effectLst/>
                        </a:rPr>
                        <a:t>given</a:t>
                      </a:r>
                      <a:r>
                        <a:rPr lang="en-US" sz="1200" spc="-20">
                          <a:effectLst/>
                        </a:rPr>
                        <a:t> </a:t>
                      </a:r>
                      <a:r>
                        <a:rPr lang="en-US" sz="1200">
                          <a:effectLst/>
                        </a:rPr>
                        <a:t>by  the</a:t>
                      </a:r>
                      <a:r>
                        <a:rPr lang="en-US" sz="1200" spc="-5">
                          <a:effectLst/>
                        </a:rPr>
                        <a:t> </a:t>
                      </a:r>
                      <a:r>
                        <a:rPr lang="en-US" sz="1200">
                          <a:effectLst/>
                        </a:rPr>
                        <a:t>user.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8740" marR="66675">
                        <a:lnSpc>
                          <a:spcPct val="95000"/>
                        </a:lnSpc>
                        <a:spcAft>
                          <a:spcPts val="0"/>
                        </a:spcAft>
                      </a:pPr>
                      <a:r>
                        <a:rPr lang="en-US" sz="1200" spc="-15">
                          <a:effectLst/>
                        </a:rPr>
                        <a:t>Enter </a:t>
                      </a:r>
                      <a:r>
                        <a:rPr lang="en-US" sz="1200" spc="-10">
                          <a:effectLst/>
                        </a:rPr>
                        <a:t>email and</a:t>
                      </a:r>
                      <a:r>
                        <a:rPr lang="en-US" sz="1200" spc="-285">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705" algn="r">
                        <a:lnSpc>
                          <a:spcPts val="135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082128498"/>
                  </a:ext>
                </a:extLst>
              </a:tr>
              <a:tr h="552100">
                <a:tc>
                  <a:txBody>
                    <a:bodyPr/>
                    <a:lstStyle/>
                    <a:p>
                      <a:pPr marL="77470">
                        <a:lnSpc>
                          <a:spcPts val="1340"/>
                        </a:lnSpc>
                      </a:pPr>
                      <a:r>
                        <a:rPr lang="en-US" sz="1200">
                          <a:effectLst/>
                        </a:rPr>
                        <a:t>TC_02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a:lnSpc>
                          <a:spcPct val="96000"/>
                        </a:lnSpc>
                        <a:spcBef>
                          <a:spcPts val="5"/>
                        </a:spcBef>
                        <a:spcAft>
                          <a:spcPts val="0"/>
                        </a:spcAft>
                      </a:pPr>
                      <a:r>
                        <a:rPr lang="en-US" sz="1200" spc="-20">
                          <a:effectLst/>
                        </a:rPr>
                        <a:t>Email</a:t>
                      </a:r>
                      <a:r>
                        <a:rPr lang="en-US" sz="1200" spc="-15">
                          <a:effectLst/>
                        </a:rPr>
                        <a:t> blank</a:t>
                      </a:r>
                      <a:r>
                        <a:rPr lang="en-US" sz="1200" spc="-145">
                          <a:effectLst/>
                        </a:rPr>
                        <a:t> </a:t>
                      </a:r>
                      <a:r>
                        <a:rPr lang="en-US" sz="1200" spc="-15">
                          <a:effectLst/>
                        </a:rPr>
                        <a:t>and</a:t>
                      </a:r>
                      <a:r>
                        <a:rPr lang="en-US" sz="1200" spc="-285">
                          <a:effectLst/>
                        </a:rPr>
                        <a:t> </a:t>
                      </a:r>
                      <a:r>
                        <a:rPr lang="en-US" sz="1200">
                          <a:effectLst/>
                        </a:rPr>
                        <a:t>Password</a:t>
                      </a:r>
                      <a:r>
                        <a:rPr lang="en-US" sz="1200" spc="-20">
                          <a:effectLst/>
                        </a:rPr>
                        <a:t> </a:t>
                      </a:r>
                      <a:r>
                        <a:rPr lang="en-US" sz="1200">
                          <a:effectLst/>
                        </a:rPr>
                        <a:t>filled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135255">
                        <a:spcAft>
                          <a:spcPts val="0"/>
                        </a:spcAft>
                      </a:pPr>
                      <a:r>
                        <a:rPr lang="en-US" sz="1200" spc="-5">
                          <a:effectLst/>
                        </a:rPr>
                        <a:t>A</a:t>
                      </a:r>
                      <a:r>
                        <a:rPr lang="en-US" sz="1200" spc="-70">
                          <a:effectLst/>
                        </a:rPr>
                        <a:t> </a:t>
                      </a:r>
                      <a:r>
                        <a:rPr lang="en-US" sz="1200" spc="-5">
                          <a:effectLst/>
                        </a:rPr>
                        <a:t>blank</a:t>
                      </a:r>
                      <a:r>
                        <a:rPr lang="en-US" sz="1200" spc="-70">
                          <a:effectLst/>
                        </a:rPr>
                        <a:t> </a:t>
                      </a:r>
                      <a:r>
                        <a:rPr lang="en-US" sz="1200" spc="-5">
                          <a:effectLst/>
                        </a:rPr>
                        <a:t>Email</a:t>
                      </a:r>
                      <a:r>
                        <a:rPr lang="en-US" sz="1200" spc="-50">
                          <a:effectLst/>
                        </a:rPr>
                        <a:t> </a:t>
                      </a:r>
                      <a:r>
                        <a:rPr lang="en-US" sz="1200" spc="-5">
                          <a:effectLst/>
                        </a:rPr>
                        <a:t>and</a:t>
                      </a:r>
                      <a:r>
                        <a:rPr lang="en-US" sz="1200" spc="-285">
                          <a:effectLst/>
                        </a:rPr>
                        <a:t> </a:t>
                      </a:r>
                      <a:r>
                        <a:rPr lang="en-US" sz="1200">
                          <a:effectLst/>
                        </a:rPr>
                        <a:t>password</a:t>
                      </a:r>
                      <a:endParaRPr lang="en-IN" sz="1200">
                        <a:effectLst/>
                      </a:endParaRPr>
                    </a:p>
                    <a:p>
                      <a:pPr marL="77470">
                        <a:lnSpc>
                          <a:spcPts val="1210"/>
                        </a:lnSpc>
                      </a:pPr>
                      <a:r>
                        <a:rPr lang="en-US" sz="1200">
                          <a:effectLst/>
                        </a:rPr>
                        <a:t>filled</a:t>
                      </a:r>
                      <a:r>
                        <a:rPr lang="en-US" sz="1200" spc="-20">
                          <a:effectLst/>
                        </a:rPr>
                        <a:t> </a:t>
                      </a:r>
                      <a:r>
                        <a:rPr lang="en-US" sz="1200">
                          <a:effectLst/>
                        </a:rPr>
                        <a:t>by the</a:t>
                      </a:r>
                      <a:r>
                        <a:rPr lang="en-US" sz="1200" spc="-5">
                          <a:effectLst/>
                        </a:rPr>
                        <a:t> </a:t>
                      </a:r>
                      <a:r>
                        <a:rPr lang="en-US" sz="1200">
                          <a:effectLst/>
                        </a:rPr>
                        <a:t>user.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8740" marR="66675">
                        <a:spcAft>
                          <a:spcPts val="0"/>
                        </a:spcAft>
                      </a:pPr>
                      <a:r>
                        <a:rPr lang="en-US" sz="1200" spc="-10">
                          <a:effectLst/>
                        </a:rPr>
                        <a:t>Enter</a:t>
                      </a:r>
                      <a:r>
                        <a:rPr lang="en-US" sz="1200" spc="-65">
                          <a:effectLst/>
                        </a:rPr>
                        <a:t> </a:t>
                      </a:r>
                      <a:r>
                        <a:rPr lang="en-US" sz="1200" spc="-10">
                          <a:effectLst/>
                        </a:rPr>
                        <a:t>the</a:t>
                      </a:r>
                      <a:r>
                        <a:rPr lang="en-US" sz="1200" spc="-75">
                          <a:effectLst/>
                        </a:rPr>
                        <a:t> </a:t>
                      </a:r>
                      <a:r>
                        <a:rPr lang="en-US" sz="1200" spc="-10">
                          <a:effectLst/>
                        </a:rPr>
                        <a:t>email</a:t>
                      </a:r>
                      <a:r>
                        <a:rPr lang="en-US" sz="1200" spc="-285">
                          <a:effectLst/>
                        </a:rPr>
                        <a:t> </a:t>
                      </a:r>
                      <a:r>
                        <a:rPr lang="en-US" sz="1200">
                          <a:effectLst/>
                        </a:rPr>
                        <a:t>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705" algn="r">
                        <a:lnSpc>
                          <a:spcPts val="134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4015362235"/>
                  </a:ext>
                </a:extLst>
              </a:tr>
              <a:tr h="554057">
                <a:tc>
                  <a:txBody>
                    <a:bodyPr/>
                    <a:lstStyle/>
                    <a:p>
                      <a:pPr marL="77470">
                        <a:lnSpc>
                          <a:spcPts val="1340"/>
                        </a:lnSpc>
                      </a:pPr>
                      <a:r>
                        <a:rPr lang="en-US" sz="1200">
                          <a:effectLst/>
                        </a:rPr>
                        <a:t>TC_03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a:lnSpc>
                          <a:spcPts val="1345"/>
                        </a:lnSpc>
                      </a:pPr>
                      <a:r>
                        <a:rPr lang="en-US" sz="1200">
                          <a:effectLst/>
                        </a:rPr>
                        <a:t>Email</a:t>
                      </a:r>
                      <a:r>
                        <a:rPr lang="en-US" sz="1200" spc="-5">
                          <a:effectLst/>
                        </a:rPr>
                        <a:t> </a:t>
                      </a:r>
                      <a:r>
                        <a:rPr lang="en-US" sz="1200">
                          <a:effectLst/>
                        </a:rPr>
                        <a:t>filled</a:t>
                      </a:r>
                      <a:endParaRPr lang="en-IN" sz="1200">
                        <a:effectLst/>
                      </a:endParaRPr>
                    </a:p>
                    <a:p>
                      <a:pPr marL="74295" marR="175260">
                        <a:lnSpc>
                          <a:spcPts val="1300"/>
                        </a:lnSpc>
                        <a:spcBef>
                          <a:spcPts val="35"/>
                        </a:spcBef>
                        <a:spcAft>
                          <a:spcPts val="0"/>
                        </a:spcAft>
                      </a:pPr>
                      <a:r>
                        <a:rPr lang="en-US" sz="1200" spc="-20">
                          <a:effectLst/>
                        </a:rPr>
                        <a:t>And password</a:t>
                      </a:r>
                      <a:r>
                        <a:rPr lang="en-US" sz="1200" spc="-285">
                          <a:effectLst/>
                        </a:rPr>
                        <a:t> </a:t>
                      </a:r>
                      <a:r>
                        <a:rPr lang="en-US" sz="1200">
                          <a:effectLst/>
                        </a:rPr>
                        <a:t>blank</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127000">
                        <a:lnSpc>
                          <a:spcPct val="95000"/>
                        </a:lnSpc>
                        <a:spcBef>
                          <a:spcPts val="25"/>
                        </a:spcBef>
                        <a:spcAft>
                          <a:spcPts val="0"/>
                        </a:spcAft>
                      </a:pPr>
                      <a:r>
                        <a:rPr lang="en-US" sz="1200">
                          <a:effectLst/>
                        </a:rPr>
                        <a:t>Email filled and</a:t>
                      </a:r>
                      <a:r>
                        <a:rPr lang="en-US" sz="1200" spc="5">
                          <a:effectLst/>
                        </a:rPr>
                        <a:t> </a:t>
                      </a:r>
                      <a:r>
                        <a:rPr lang="en-US" sz="1200">
                          <a:effectLst/>
                        </a:rPr>
                        <a:t>blank password</a:t>
                      </a:r>
                      <a:r>
                        <a:rPr lang="en-US" sz="1200" spc="5">
                          <a:effectLst/>
                        </a:rPr>
                        <a:t> </a:t>
                      </a:r>
                      <a:r>
                        <a:rPr lang="en-US" sz="1200">
                          <a:effectLst/>
                        </a:rPr>
                        <a:t>Given</a:t>
                      </a:r>
                      <a:r>
                        <a:rPr lang="en-US" sz="1200" spc="175">
                          <a:effectLst/>
                        </a:rPr>
                        <a:t> </a:t>
                      </a:r>
                      <a:r>
                        <a:rPr lang="en-US" sz="1200">
                          <a:effectLst/>
                        </a:rPr>
                        <a:t>by</a:t>
                      </a:r>
                      <a:r>
                        <a:rPr lang="en-US" sz="1200" spc="-65">
                          <a:effectLst/>
                        </a:rPr>
                        <a:t> </a:t>
                      </a:r>
                      <a:r>
                        <a:rPr lang="en-US" sz="1200">
                          <a:effectLst/>
                        </a:rPr>
                        <a:t>the</a:t>
                      </a:r>
                      <a:r>
                        <a:rPr lang="en-US" sz="1200" spc="-70">
                          <a:effectLst/>
                        </a:rPr>
                        <a:t> </a:t>
                      </a:r>
                      <a:r>
                        <a:rPr lang="en-US" sz="1200">
                          <a:effectLst/>
                        </a:rPr>
                        <a:t>user.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8740" marR="52705">
                        <a:spcBef>
                          <a:spcPts val="680"/>
                        </a:spcBef>
                        <a:spcAft>
                          <a:spcPts val="0"/>
                        </a:spcAft>
                      </a:pPr>
                      <a:r>
                        <a:rPr lang="en-US" sz="1200">
                          <a:effectLst/>
                        </a:rPr>
                        <a:t>Please enter the</a:t>
                      </a:r>
                      <a:r>
                        <a:rPr lang="en-US" sz="1200" spc="-290">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705" algn="r">
                        <a:lnSpc>
                          <a:spcPts val="134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4095366545"/>
                  </a:ext>
                </a:extLst>
              </a:tr>
              <a:tr h="843777">
                <a:tc>
                  <a:txBody>
                    <a:bodyPr/>
                    <a:lstStyle/>
                    <a:p>
                      <a:pPr marL="77470">
                        <a:lnSpc>
                          <a:spcPts val="1340"/>
                        </a:lnSpc>
                      </a:pPr>
                      <a:r>
                        <a:rPr lang="en-US" sz="1200">
                          <a:effectLst/>
                        </a:rPr>
                        <a:t>TC_04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a:lnSpc>
                          <a:spcPts val="1350"/>
                        </a:lnSpc>
                      </a:pPr>
                      <a:r>
                        <a:rPr lang="en-US" sz="1200">
                          <a:effectLst/>
                        </a:rPr>
                        <a:t>Correct</a:t>
                      </a:r>
                      <a:r>
                        <a:rPr lang="en-US" sz="1200" spc="-35">
                          <a:effectLst/>
                        </a:rPr>
                        <a:t> </a:t>
                      </a:r>
                      <a:r>
                        <a:rPr lang="en-US" sz="1200">
                          <a:effectLst/>
                        </a:rPr>
                        <a:t>Email</a:t>
                      </a:r>
                      <a:endParaRPr lang="en-IN" sz="1200">
                        <a:effectLst/>
                      </a:endParaRPr>
                    </a:p>
                    <a:p>
                      <a:pPr marL="74295" marR="223520">
                        <a:lnSpc>
                          <a:spcPts val="2050"/>
                        </a:lnSpc>
                        <a:spcBef>
                          <a:spcPts val="60"/>
                        </a:spcBef>
                        <a:spcAft>
                          <a:spcPts val="0"/>
                        </a:spcAft>
                      </a:pPr>
                      <a:r>
                        <a:rPr lang="en-US" sz="1200" spc="-5">
                          <a:effectLst/>
                        </a:rPr>
                        <a:t>and </a:t>
                      </a:r>
                      <a:r>
                        <a:rPr lang="en-US" sz="1200">
                          <a:effectLst/>
                        </a:rPr>
                        <a:t>incorrect</a:t>
                      </a:r>
                      <a:r>
                        <a:rPr lang="en-US" sz="1200" spc="-290">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147320">
                        <a:spcAft>
                          <a:spcPts val="0"/>
                        </a:spcAft>
                      </a:pPr>
                      <a:r>
                        <a:rPr lang="en-US" sz="1200" dirty="0">
                          <a:effectLst/>
                        </a:rPr>
                        <a:t>When</a:t>
                      </a:r>
                      <a:r>
                        <a:rPr lang="en-US" sz="1200" spc="170" dirty="0">
                          <a:effectLst/>
                        </a:rPr>
                        <a:t> </a:t>
                      </a:r>
                      <a:r>
                        <a:rPr lang="en-US" sz="1200" dirty="0">
                          <a:effectLst/>
                        </a:rPr>
                        <a:t>user</a:t>
                      </a:r>
                      <a:r>
                        <a:rPr lang="en-US" sz="1200" spc="180" dirty="0">
                          <a:effectLst/>
                        </a:rPr>
                        <a:t> </a:t>
                      </a:r>
                      <a:r>
                        <a:rPr lang="en-US" sz="1200" dirty="0">
                          <a:effectLst/>
                        </a:rPr>
                        <a:t>enters</a:t>
                      </a:r>
                      <a:r>
                        <a:rPr lang="en-US" sz="1200" spc="-285" dirty="0">
                          <a:effectLst/>
                        </a:rPr>
                        <a:t> </a:t>
                      </a:r>
                      <a:r>
                        <a:rPr lang="en-US" sz="1200" dirty="0">
                          <a:effectLst/>
                        </a:rPr>
                        <a:t>only incorrect</a:t>
                      </a:r>
                      <a:r>
                        <a:rPr lang="en-US" sz="1200" spc="5" dirty="0">
                          <a:effectLst/>
                        </a:rPr>
                        <a:t> </a:t>
                      </a:r>
                      <a:r>
                        <a:rPr lang="en-US" sz="1200" dirty="0">
                          <a:effectLst/>
                        </a:rPr>
                        <a:t>Password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00990" marR="220345" indent="22860" algn="r">
                        <a:lnSpc>
                          <a:spcPct val="97000"/>
                        </a:lnSpc>
                        <a:spcBef>
                          <a:spcPts val="5"/>
                        </a:spcBef>
                        <a:spcAft>
                          <a:spcPts val="0"/>
                        </a:spcAft>
                      </a:pPr>
                      <a:r>
                        <a:rPr lang="en-US" sz="1200">
                          <a:effectLst/>
                        </a:rPr>
                        <a:t>Enter the</a:t>
                      </a:r>
                      <a:r>
                        <a:rPr lang="en-US" sz="1200" spc="-285">
                          <a:effectLst/>
                        </a:rPr>
                        <a:t> </a:t>
                      </a:r>
                      <a:r>
                        <a:rPr lang="en-US" sz="1200">
                          <a:effectLst/>
                        </a:rPr>
                        <a:t>correct</a:t>
                      </a:r>
                      <a:r>
                        <a:rPr lang="en-US" sz="1200" spc="5">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705" algn="r">
                        <a:lnSpc>
                          <a:spcPts val="134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862749802"/>
                  </a:ext>
                </a:extLst>
              </a:tr>
              <a:tr h="567018">
                <a:tc>
                  <a:txBody>
                    <a:bodyPr/>
                    <a:lstStyle/>
                    <a:p>
                      <a:pPr marL="77470">
                        <a:lnSpc>
                          <a:spcPts val="1340"/>
                        </a:lnSpc>
                      </a:pPr>
                      <a:r>
                        <a:rPr lang="en-US" sz="1200">
                          <a:effectLst/>
                        </a:rPr>
                        <a:t>TC_05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a:lnSpc>
                          <a:spcPts val="1350"/>
                        </a:lnSpc>
                      </a:pPr>
                      <a:r>
                        <a:rPr lang="en-US" sz="1200">
                          <a:effectLst/>
                        </a:rPr>
                        <a:t>incorrect</a:t>
                      </a:r>
                      <a:r>
                        <a:rPr lang="en-US" sz="1200" spc="255">
                          <a:effectLst/>
                        </a:rPr>
                        <a:t> </a:t>
                      </a:r>
                      <a:r>
                        <a:rPr lang="en-US" sz="1200">
                          <a:effectLst/>
                        </a:rPr>
                        <a:t>Email</a:t>
                      </a:r>
                      <a:endParaRPr lang="en-IN" sz="1200">
                        <a:effectLst/>
                      </a:endParaRPr>
                    </a:p>
                    <a:p>
                      <a:pPr marL="74295" marR="56515">
                        <a:lnSpc>
                          <a:spcPts val="1350"/>
                        </a:lnSpc>
                        <a:spcAft>
                          <a:spcPts val="0"/>
                        </a:spcAft>
                        <a:tabLst>
                          <a:tab pos="629285" algn="l"/>
                        </a:tabLst>
                      </a:pPr>
                      <a:r>
                        <a:rPr lang="en-US" sz="1200">
                          <a:effectLst/>
                        </a:rPr>
                        <a:t>and	</a:t>
                      </a:r>
                      <a:r>
                        <a:rPr lang="en-US" sz="1200" spc="-10">
                          <a:effectLst/>
                        </a:rPr>
                        <a:t>correct</a:t>
                      </a:r>
                      <a:r>
                        <a:rPr lang="en-US" sz="1200" spc="-285">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191770">
                        <a:spcAft>
                          <a:spcPts val="0"/>
                        </a:spcAft>
                      </a:pPr>
                      <a:r>
                        <a:rPr lang="en-US" sz="1200">
                          <a:effectLst/>
                        </a:rPr>
                        <a:t>When user enters</a:t>
                      </a:r>
                      <a:r>
                        <a:rPr lang="en-US" sz="1200" spc="-285">
                          <a:effectLst/>
                        </a:rPr>
                        <a:t> </a:t>
                      </a:r>
                      <a:r>
                        <a:rPr lang="en-US" sz="1200">
                          <a:effectLst/>
                        </a:rPr>
                        <a:t>incorrect</a:t>
                      </a:r>
                      <a:r>
                        <a:rPr lang="en-US" sz="1200" spc="-75">
                          <a:effectLst/>
                        </a:rPr>
                        <a:t> </a:t>
                      </a:r>
                      <a:r>
                        <a:rPr lang="en-US" sz="1200">
                          <a:effectLst/>
                        </a:rPr>
                        <a:t>email</a:t>
                      </a:r>
                      <a:r>
                        <a:rPr lang="en-US" sz="1200" spc="-70">
                          <a:effectLst/>
                        </a:rPr>
                        <a:t> </a:t>
                      </a:r>
                      <a:r>
                        <a:rPr lang="en-US" sz="1200">
                          <a:effectLst/>
                        </a:rPr>
                        <a:t>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4480" marR="218440" indent="40640" algn="r">
                        <a:lnSpc>
                          <a:spcPct val="97000"/>
                        </a:lnSpc>
                        <a:spcBef>
                          <a:spcPts val="5"/>
                        </a:spcBef>
                        <a:spcAft>
                          <a:spcPts val="0"/>
                        </a:spcAft>
                      </a:pPr>
                      <a:r>
                        <a:rPr lang="en-US" sz="1200">
                          <a:effectLst/>
                        </a:rPr>
                        <a:t>Enter the</a:t>
                      </a:r>
                      <a:r>
                        <a:rPr lang="en-US" sz="1200" spc="-285">
                          <a:effectLst/>
                        </a:rPr>
                        <a:t> </a:t>
                      </a:r>
                      <a:r>
                        <a:rPr lang="en-US" sz="1200" spc="-5">
                          <a:effectLst/>
                        </a:rPr>
                        <a:t>registered</a:t>
                      </a:r>
                      <a:endParaRPr lang="en-IN" sz="1200">
                        <a:effectLst/>
                      </a:endParaRPr>
                    </a:p>
                    <a:p>
                      <a:pPr marR="222885" algn="r">
                        <a:lnSpc>
                          <a:spcPts val="1330"/>
                        </a:lnSpc>
                      </a:pPr>
                      <a:r>
                        <a:rPr lang="en-US" sz="1200">
                          <a:effectLst/>
                        </a:rPr>
                        <a:t>email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71780" algn="r">
                        <a:lnSpc>
                          <a:spcPts val="134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684207304"/>
                  </a:ext>
                </a:extLst>
              </a:tr>
              <a:tr h="758184">
                <a:tc>
                  <a:txBody>
                    <a:bodyPr/>
                    <a:lstStyle/>
                    <a:p>
                      <a:pPr marL="77470">
                        <a:lnSpc>
                          <a:spcPts val="1350"/>
                        </a:lnSpc>
                      </a:pPr>
                      <a:r>
                        <a:rPr lang="en-US" sz="1200">
                          <a:effectLst/>
                        </a:rPr>
                        <a:t>TC_06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295" marR="167005">
                        <a:spcBef>
                          <a:spcPts val="665"/>
                        </a:spcBef>
                        <a:spcAft>
                          <a:spcPts val="0"/>
                        </a:spcAft>
                      </a:pPr>
                      <a:r>
                        <a:rPr lang="en-US" sz="1200" spc="-5" dirty="0">
                          <a:effectLst/>
                        </a:rPr>
                        <a:t>Correct </a:t>
                      </a:r>
                      <a:r>
                        <a:rPr lang="en-US" sz="1200" dirty="0">
                          <a:effectLst/>
                        </a:rPr>
                        <a:t>Email</a:t>
                      </a:r>
                      <a:r>
                        <a:rPr lang="en-US" sz="1200" spc="-285" dirty="0">
                          <a:effectLst/>
                        </a:rPr>
                        <a:t> </a:t>
                      </a:r>
                      <a:r>
                        <a:rPr lang="en-US" sz="1200" dirty="0">
                          <a:effectLst/>
                        </a:rPr>
                        <a:t>and</a:t>
                      </a:r>
                      <a:r>
                        <a:rPr lang="en-US" sz="1200" spc="-35" dirty="0">
                          <a:effectLst/>
                        </a:rPr>
                        <a:t> </a:t>
                      </a:r>
                      <a:r>
                        <a:rPr lang="en-US" sz="1200" dirty="0">
                          <a:effectLst/>
                        </a:rPr>
                        <a:t>Password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208280">
                        <a:lnSpc>
                          <a:spcPct val="100000"/>
                        </a:lnSpc>
                        <a:spcAft>
                          <a:spcPts val="0"/>
                        </a:spcAft>
                      </a:pPr>
                      <a:r>
                        <a:rPr lang="en-US" sz="1200">
                          <a:effectLst/>
                        </a:rPr>
                        <a:t>When</a:t>
                      </a:r>
                      <a:r>
                        <a:rPr lang="en-US" sz="1200" spc="-70">
                          <a:effectLst/>
                        </a:rPr>
                        <a:t> </a:t>
                      </a:r>
                      <a:r>
                        <a:rPr lang="en-US" sz="1200">
                          <a:effectLst/>
                        </a:rPr>
                        <a:t>user</a:t>
                      </a:r>
                      <a:r>
                        <a:rPr lang="en-US" sz="1200" spc="-60">
                          <a:effectLst/>
                        </a:rPr>
                        <a:t> </a:t>
                      </a:r>
                      <a:r>
                        <a:rPr lang="en-US" sz="1200">
                          <a:effectLst/>
                        </a:rPr>
                        <a:t>enters</a:t>
                      </a:r>
                      <a:r>
                        <a:rPr lang="en-US" sz="1200" spc="-285">
                          <a:effectLst/>
                        </a:rPr>
                        <a:t> </a:t>
                      </a:r>
                      <a:r>
                        <a:rPr lang="en-US" sz="1200">
                          <a:effectLst/>
                        </a:rPr>
                        <a:t>Registered</a:t>
                      </a:r>
                      <a:r>
                        <a:rPr lang="en-US" sz="1200" spc="100">
                          <a:effectLst/>
                        </a:rPr>
                        <a:t> </a:t>
                      </a:r>
                      <a:r>
                        <a:rPr lang="en-US" sz="1200">
                          <a:effectLst/>
                        </a:rPr>
                        <a:t>email</a:t>
                      </a:r>
                      <a:endParaRPr lang="en-IN" sz="1200">
                        <a:effectLst/>
                      </a:endParaRPr>
                    </a:p>
                    <a:p>
                      <a:pPr marL="77470" marR="589280">
                        <a:lnSpc>
                          <a:spcPct val="95000"/>
                        </a:lnSpc>
                        <a:spcBef>
                          <a:spcPts val="35"/>
                        </a:spcBef>
                        <a:spcAft>
                          <a:spcPts val="0"/>
                        </a:spcAft>
                      </a:pPr>
                      <a:r>
                        <a:rPr lang="en-US" sz="1200" spc="-15">
                          <a:effectLst/>
                        </a:rPr>
                        <a:t>and correct</a:t>
                      </a:r>
                      <a:r>
                        <a:rPr lang="en-US" sz="1200" spc="-285">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5940">
                        <a:lnSpc>
                          <a:spcPts val="1350"/>
                        </a:lnSpc>
                      </a:pPr>
                      <a:r>
                        <a:rPr lang="en-US" sz="1200">
                          <a:effectLst/>
                        </a:rPr>
                        <a:t>Valid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6700" algn="r">
                        <a:lnSpc>
                          <a:spcPts val="1350"/>
                        </a:lnSpc>
                      </a:pPr>
                      <a:r>
                        <a:rPr lang="en-US" sz="1200" dirty="0">
                          <a:effectLst/>
                        </a:rPr>
                        <a:t>Pass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018849108"/>
                  </a:ext>
                </a:extLst>
              </a:tr>
            </a:tbl>
          </a:graphicData>
        </a:graphic>
      </p:graphicFrame>
      <p:sp>
        <p:nvSpPr>
          <p:cNvPr id="4" name="Rectangle 1">
            <a:extLst>
              <a:ext uri="{FF2B5EF4-FFF2-40B4-BE49-F238E27FC236}">
                <a16:creationId xmlns="" xmlns:a16="http://schemas.microsoft.com/office/drawing/2014/main" id="{DB4EA4A8-0B3A-4651-A8F8-BE75F59CB3A3}"/>
              </a:ext>
            </a:extLst>
          </p:cNvPr>
          <p:cNvSpPr>
            <a:spLocks noChangeArrowheads="1"/>
          </p:cNvSpPr>
          <p:nvPr/>
        </p:nvSpPr>
        <p:spPr bwMode="auto">
          <a:xfrm>
            <a:off x="4692194" y="5433540"/>
            <a:ext cx="332661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Testcases for User Login Form</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E8A40922-9DF2-43A5-A25E-06B89E20BF31}"/>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9" name="组合 1">
            <a:extLst>
              <a:ext uri="{FF2B5EF4-FFF2-40B4-BE49-F238E27FC236}">
                <a16:creationId xmlns="" xmlns:a16="http://schemas.microsoft.com/office/drawing/2014/main" id="{23C6BEFF-92CE-432C-B274-162F9D4856EB}"/>
              </a:ext>
            </a:extLst>
          </p:cNvPr>
          <p:cNvGrpSpPr/>
          <p:nvPr/>
        </p:nvGrpSpPr>
        <p:grpSpPr>
          <a:xfrm>
            <a:off x="1276114" y="445657"/>
            <a:ext cx="558800" cy="463550"/>
            <a:chOff x="3448565" y="1912142"/>
            <a:chExt cx="4927433" cy="2485075"/>
          </a:xfrm>
        </p:grpSpPr>
        <p:cxnSp>
          <p:nvCxnSpPr>
            <p:cNvPr id="10" name="直接连接符 18">
              <a:extLst>
                <a:ext uri="{FF2B5EF4-FFF2-40B4-BE49-F238E27FC236}">
                  <a16:creationId xmlns="" xmlns:a16="http://schemas.microsoft.com/office/drawing/2014/main" id="{C3C6EF12-11E9-4A1A-8D9E-FD95D89C6B1A}"/>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9">
              <a:extLst>
                <a:ext uri="{FF2B5EF4-FFF2-40B4-BE49-F238E27FC236}">
                  <a16:creationId xmlns="" xmlns:a16="http://schemas.microsoft.com/office/drawing/2014/main" id="{7612D219-40E5-44FC-8C67-EECA5A77FFDA}"/>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a:extLst>
                <a:ext uri="{FF2B5EF4-FFF2-40B4-BE49-F238E27FC236}">
                  <a16:creationId xmlns="" xmlns:a16="http://schemas.microsoft.com/office/drawing/2014/main" id="{49CBE10B-40FC-43F7-A3B5-503AF09EDC24}"/>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2">
              <a:extLst>
                <a:ext uri="{FF2B5EF4-FFF2-40B4-BE49-F238E27FC236}">
                  <a16:creationId xmlns="" xmlns:a16="http://schemas.microsoft.com/office/drawing/2014/main" id="{0E37F009-927B-4C19-8636-E3AA72821678}"/>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3">
              <a:extLst>
                <a:ext uri="{FF2B5EF4-FFF2-40B4-BE49-F238E27FC236}">
                  <a16:creationId xmlns="" xmlns:a16="http://schemas.microsoft.com/office/drawing/2014/main" id="{B3F8C863-3101-425E-A560-422CD1F40D2F}"/>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4">
              <a:extLst>
                <a:ext uri="{FF2B5EF4-FFF2-40B4-BE49-F238E27FC236}">
                  <a16:creationId xmlns="" xmlns:a16="http://schemas.microsoft.com/office/drawing/2014/main" id="{FD942621-8CB7-4897-B678-59E40342E3B3}"/>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5">
              <a:extLst>
                <a:ext uri="{FF2B5EF4-FFF2-40B4-BE49-F238E27FC236}">
                  <a16:creationId xmlns="" xmlns:a16="http://schemas.microsoft.com/office/drawing/2014/main" id="{C7A82583-0FCB-42E9-9348-72C94B59EA32}"/>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069543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36BF764D-6D6C-489F-873B-CA80F43C373E}"/>
              </a:ext>
            </a:extLst>
          </p:cNvPr>
          <p:cNvGraphicFramePr>
            <a:graphicFrameLocks noGrp="1"/>
          </p:cNvGraphicFramePr>
          <p:nvPr>
            <p:extLst>
              <p:ext uri="{D42A27DB-BD31-4B8C-83A1-F6EECF244321}">
                <p14:modId xmlns="" xmlns:p14="http://schemas.microsoft.com/office/powerpoint/2010/main" val="3356322746"/>
              </p:ext>
            </p:extLst>
          </p:nvPr>
        </p:nvGraphicFramePr>
        <p:xfrm>
          <a:off x="2729550" y="564431"/>
          <a:ext cx="7369793" cy="5659509"/>
        </p:xfrm>
        <a:graphic>
          <a:graphicData uri="http://schemas.openxmlformats.org/drawingml/2006/table">
            <a:tbl>
              <a:tblPr firstRow="1" firstCol="1" lastRow="1" lastCol="1" bandRow="1" bandCol="1">
                <a:tableStyleId>{5C22544A-7EE6-4342-B048-85BDC9FD1C3A}</a:tableStyleId>
              </a:tblPr>
              <a:tblGrid>
                <a:gridCol w="1104658">
                  <a:extLst>
                    <a:ext uri="{9D8B030D-6E8A-4147-A177-3AD203B41FA5}">
                      <a16:colId xmlns="" xmlns:a16="http://schemas.microsoft.com/office/drawing/2014/main" val="2340190041"/>
                    </a:ext>
                  </a:extLst>
                </a:gridCol>
                <a:gridCol w="1502471">
                  <a:extLst>
                    <a:ext uri="{9D8B030D-6E8A-4147-A177-3AD203B41FA5}">
                      <a16:colId xmlns="" xmlns:a16="http://schemas.microsoft.com/office/drawing/2014/main" val="2524974421"/>
                    </a:ext>
                  </a:extLst>
                </a:gridCol>
                <a:gridCol w="1815771">
                  <a:extLst>
                    <a:ext uri="{9D8B030D-6E8A-4147-A177-3AD203B41FA5}">
                      <a16:colId xmlns="" xmlns:a16="http://schemas.microsoft.com/office/drawing/2014/main" val="3111996029"/>
                    </a:ext>
                  </a:extLst>
                </a:gridCol>
                <a:gridCol w="1492229">
                  <a:extLst>
                    <a:ext uri="{9D8B030D-6E8A-4147-A177-3AD203B41FA5}">
                      <a16:colId xmlns="" xmlns:a16="http://schemas.microsoft.com/office/drawing/2014/main" val="862527048"/>
                    </a:ext>
                  </a:extLst>
                </a:gridCol>
                <a:gridCol w="1454664">
                  <a:extLst>
                    <a:ext uri="{9D8B030D-6E8A-4147-A177-3AD203B41FA5}">
                      <a16:colId xmlns="" xmlns:a16="http://schemas.microsoft.com/office/drawing/2014/main" val="1051054188"/>
                    </a:ext>
                  </a:extLst>
                </a:gridCol>
              </a:tblGrid>
              <a:tr h="433912">
                <a:tc>
                  <a:txBody>
                    <a:bodyPr/>
                    <a:lstStyle/>
                    <a:p>
                      <a:pPr marL="77470">
                        <a:lnSpc>
                          <a:spcPts val="1350"/>
                        </a:lnSpc>
                      </a:pPr>
                      <a:r>
                        <a:rPr lang="en-US" sz="1200" dirty="0">
                          <a:effectLst/>
                        </a:rPr>
                        <a:t>Testcase</a:t>
                      </a:r>
                      <a:endParaRPr lang="en-IN" sz="1200" dirty="0">
                        <a:effectLst/>
                      </a:endParaRPr>
                    </a:p>
                    <a:p>
                      <a:pPr marL="77470">
                        <a:spcBef>
                          <a:spcPts val="685"/>
                        </a:spcBef>
                        <a:spcAft>
                          <a:spcPts val="0"/>
                        </a:spcAft>
                      </a:pPr>
                      <a:r>
                        <a:rPr lang="en-US" sz="1200" dirty="0">
                          <a:effectLst/>
                        </a:rPr>
                        <a:t>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0225">
                        <a:lnSpc>
                          <a:spcPts val="1350"/>
                        </a:lnSpc>
                      </a:pPr>
                      <a:r>
                        <a:rPr lang="en-US" sz="1200">
                          <a:effectLst/>
                        </a:rPr>
                        <a:t>Input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7210">
                        <a:lnSpc>
                          <a:spcPts val="1350"/>
                        </a:lnSpc>
                      </a:pPr>
                      <a:r>
                        <a:rPr lang="en-US" sz="1200">
                          <a:effectLst/>
                        </a:rPr>
                        <a:t>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419100">
                        <a:lnSpc>
                          <a:spcPct val="96000"/>
                        </a:lnSpc>
                        <a:spcBef>
                          <a:spcPts val="15"/>
                        </a:spcBef>
                        <a:spcAft>
                          <a:spcPts val="0"/>
                        </a:spcAft>
                      </a:pPr>
                      <a:r>
                        <a:rPr lang="en-US" sz="1200" spc="-5">
                          <a:effectLst/>
                        </a:rPr>
                        <a:t>Expected</a:t>
                      </a:r>
                      <a:r>
                        <a:rPr lang="en-US" sz="1200" spc="-285">
                          <a:effectLst/>
                        </a:rPr>
                        <a:t> </a:t>
                      </a:r>
                      <a:r>
                        <a:rPr lang="en-US" sz="1200">
                          <a:effectLst/>
                        </a:rPr>
                        <a:t>Results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1350"/>
                        </a:lnSpc>
                      </a:pPr>
                      <a:r>
                        <a:rPr lang="en-US" sz="1200">
                          <a:effectLst/>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327928097"/>
                  </a:ext>
                </a:extLst>
              </a:tr>
              <a:tr h="380830">
                <a:tc>
                  <a:txBody>
                    <a:bodyPr/>
                    <a:lstStyle/>
                    <a:p>
                      <a:pPr marL="77470">
                        <a:lnSpc>
                          <a:spcPts val="1350"/>
                        </a:lnSpc>
                      </a:pPr>
                      <a:r>
                        <a:rPr lang="en-US" sz="1200">
                          <a:effectLst/>
                        </a:rPr>
                        <a:t>TC_01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96000"/>
                        </a:lnSpc>
                        <a:spcBef>
                          <a:spcPts val="5"/>
                        </a:spcBef>
                        <a:spcAft>
                          <a:spcPts val="0"/>
                        </a:spcAft>
                      </a:pPr>
                      <a:r>
                        <a:rPr lang="en-US" sz="1200" spc="-10">
                          <a:effectLst/>
                        </a:rPr>
                        <a:t>Name</a:t>
                      </a:r>
                      <a:r>
                        <a:rPr lang="en-US" sz="1200" spc="-75">
                          <a:effectLst/>
                        </a:rPr>
                        <a:t> </a:t>
                      </a:r>
                      <a:r>
                        <a:rPr lang="en-US" sz="1200" spc="-10">
                          <a:effectLst/>
                        </a:rPr>
                        <a:t>blank</a:t>
                      </a:r>
                      <a:r>
                        <a:rPr lang="en-US" sz="1200" spc="-60">
                          <a:effectLst/>
                        </a:rPr>
                        <a:t> </a:t>
                      </a:r>
                      <a:r>
                        <a:rPr lang="en-US" sz="1200" spc="-10">
                          <a:effectLst/>
                        </a:rPr>
                        <a:t>and</a:t>
                      </a:r>
                      <a:r>
                        <a:rPr lang="en-US" sz="1200" spc="-285">
                          <a:effectLst/>
                        </a:rPr>
                        <a:t> </a:t>
                      </a:r>
                      <a:r>
                        <a:rPr lang="en-US" sz="1200">
                          <a:effectLst/>
                        </a:rPr>
                        <a:t>All</a:t>
                      </a:r>
                      <a:r>
                        <a:rPr lang="en-US" sz="1200" spc="-5">
                          <a:effectLst/>
                        </a:rPr>
                        <a:t> </a:t>
                      </a:r>
                      <a:r>
                        <a:rPr lang="en-US" sz="1200">
                          <a:effectLst/>
                        </a:rPr>
                        <a:t>fields filled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96520">
                        <a:lnSpc>
                          <a:spcPct val="100000"/>
                        </a:lnSpc>
                        <a:spcBef>
                          <a:spcPts val="5"/>
                        </a:spcBef>
                        <a:spcAft>
                          <a:spcPts val="0"/>
                        </a:spcAft>
                      </a:pPr>
                      <a:r>
                        <a:rPr lang="en-US" sz="1200">
                          <a:effectLst/>
                        </a:rPr>
                        <a:t>Name is not</a:t>
                      </a:r>
                      <a:r>
                        <a:rPr lang="en-US" sz="1200" spc="5">
                          <a:effectLst/>
                        </a:rPr>
                        <a:t> </a:t>
                      </a:r>
                      <a:r>
                        <a:rPr lang="en-US" sz="1200" spc="-5">
                          <a:effectLst/>
                        </a:rPr>
                        <a:t>entered</a:t>
                      </a:r>
                      <a:r>
                        <a:rPr lang="en-US" sz="1200" spc="-55">
                          <a:effectLst/>
                        </a:rPr>
                        <a:t> </a:t>
                      </a:r>
                      <a:r>
                        <a:rPr lang="en-US" sz="1200" spc="-5">
                          <a:effectLst/>
                        </a:rPr>
                        <a:t>by</a:t>
                      </a:r>
                      <a:r>
                        <a:rPr lang="en-US" sz="1200" spc="-60">
                          <a:effectLst/>
                        </a:rPr>
                        <a:t> </a:t>
                      </a:r>
                      <a:r>
                        <a:rPr lang="en-US" sz="1200" spc="-5">
                          <a:effectLst/>
                        </a:rPr>
                        <a:t>the</a:t>
                      </a:r>
                      <a:r>
                        <a:rPr lang="en-US" sz="1200" spc="-70">
                          <a:effectLst/>
                        </a:rPr>
                        <a:t> </a:t>
                      </a:r>
                      <a:r>
                        <a:rPr lang="en-US" sz="1200" spc="-5">
                          <a:effectLst/>
                        </a:rPr>
                        <a:t>user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388620">
                        <a:lnSpc>
                          <a:spcPct val="100000"/>
                        </a:lnSpc>
                        <a:spcBef>
                          <a:spcPts val="5"/>
                        </a:spcBef>
                        <a:spcAft>
                          <a:spcPts val="0"/>
                        </a:spcAft>
                      </a:pPr>
                      <a:r>
                        <a:rPr lang="en-US" sz="1200">
                          <a:effectLst/>
                        </a:rPr>
                        <a:t>Fill all the</a:t>
                      </a:r>
                      <a:r>
                        <a:rPr lang="en-US" sz="1200" spc="-290">
                          <a:effectLst/>
                        </a:rPr>
                        <a:t> </a:t>
                      </a:r>
                      <a:r>
                        <a:rPr lang="en-US" sz="1200">
                          <a:effectLst/>
                        </a:rPr>
                        <a:t>details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070" algn="r">
                        <a:lnSpc>
                          <a:spcPts val="135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876438157"/>
                  </a:ext>
                </a:extLst>
              </a:tr>
              <a:tr h="484067">
                <a:tc>
                  <a:txBody>
                    <a:bodyPr/>
                    <a:lstStyle/>
                    <a:p>
                      <a:pPr marL="77470">
                        <a:lnSpc>
                          <a:spcPts val="1350"/>
                        </a:lnSpc>
                      </a:pPr>
                      <a:r>
                        <a:rPr lang="en-US" sz="1200">
                          <a:effectLst/>
                        </a:rPr>
                        <a:t>TC_02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200025">
                        <a:lnSpc>
                          <a:spcPct val="92000"/>
                        </a:lnSpc>
                        <a:spcBef>
                          <a:spcPts val="35"/>
                        </a:spcBef>
                        <a:spcAft>
                          <a:spcPts val="0"/>
                        </a:spcAft>
                      </a:pPr>
                      <a:r>
                        <a:rPr lang="en-US" sz="1200" spc="-10">
                          <a:effectLst/>
                        </a:rPr>
                        <a:t>Password and</a:t>
                      </a:r>
                      <a:r>
                        <a:rPr lang="en-US" sz="1200" spc="-285">
                          <a:effectLst/>
                        </a:rPr>
                        <a:t> </a:t>
                      </a:r>
                      <a:r>
                        <a:rPr lang="en-US" sz="1200">
                          <a:effectLst/>
                        </a:rPr>
                        <a:t>confirm</a:t>
                      </a:r>
                      <a:r>
                        <a:rPr lang="en-US" sz="1200" spc="5">
                          <a:effectLst/>
                        </a:rPr>
                        <a:t> </a:t>
                      </a:r>
                      <a:r>
                        <a:rPr lang="en-US" sz="1200">
                          <a:effectLst/>
                        </a:rPr>
                        <a:t>password</a:t>
                      </a:r>
                      <a:r>
                        <a:rPr lang="en-US" sz="1200" spc="-10">
                          <a:effectLst/>
                        </a:rPr>
                        <a:t> </a:t>
                      </a:r>
                      <a:r>
                        <a:rPr lang="en-US" sz="1200">
                          <a:effectLst/>
                        </a:rPr>
                        <a:t>not</a:t>
                      </a:r>
                      <a:endParaRPr lang="en-IN" sz="1200">
                        <a:effectLst/>
                      </a:endParaRPr>
                    </a:p>
                    <a:p>
                      <a:pPr marL="71120">
                        <a:lnSpc>
                          <a:spcPts val="1280"/>
                        </a:lnSpc>
                      </a:pPr>
                      <a:r>
                        <a:rPr lang="en-US" sz="1200">
                          <a:effectLst/>
                        </a:rPr>
                        <a:t>Matched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66675">
                        <a:lnSpc>
                          <a:spcPct val="92000"/>
                        </a:lnSpc>
                        <a:spcBef>
                          <a:spcPts val="35"/>
                        </a:spcBef>
                        <a:spcAft>
                          <a:spcPts val="0"/>
                        </a:spcAft>
                      </a:pPr>
                      <a:r>
                        <a:rPr lang="en-US" sz="1200">
                          <a:effectLst/>
                        </a:rPr>
                        <a:t>When</a:t>
                      </a:r>
                      <a:r>
                        <a:rPr lang="en-US" sz="1200" spc="-70">
                          <a:effectLst/>
                        </a:rPr>
                        <a:t> </a:t>
                      </a:r>
                      <a:r>
                        <a:rPr lang="en-US" sz="1200">
                          <a:effectLst/>
                        </a:rPr>
                        <a:t>the</a:t>
                      </a:r>
                      <a:r>
                        <a:rPr lang="en-US" sz="1200" spc="-65">
                          <a:effectLst/>
                        </a:rPr>
                        <a:t> </a:t>
                      </a:r>
                      <a:r>
                        <a:rPr lang="en-US" sz="1200">
                          <a:effectLst/>
                        </a:rPr>
                        <a:t>password</a:t>
                      </a:r>
                      <a:r>
                        <a:rPr lang="en-US" sz="1200" spc="-285">
                          <a:effectLst/>
                        </a:rPr>
                        <a:t> </a:t>
                      </a:r>
                      <a:r>
                        <a:rPr lang="en-US" sz="1200">
                          <a:effectLst/>
                        </a:rPr>
                        <a:t>and confirm</a:t>
                      </a:r>
                      <a:r>
                        <a:rPr lang="en-US" sz="1200" spc="5">
                          <a:effectLst/>
                        </a:rPr>
                        <a:t> </a:t>
                      </a:r>
                      <a:r>
                        <a:rPr lang="en-US" sz="1200">
                          <a:effectLst/>
                        </a:rPr>
                        <a:t>password</a:t>
                      </a:r>
                      <a:r>
                        <a:rPr lang="en-US" sz="1200" spc="-5">
                          <a:effectLst/>
                        </a:rPr>
                        <a:t> </a:t>
                      </a:r>
                      <a:r>
                        <a:rPr lang="en-US" sz="1200">
                          <a:effectLst/>
                        </a:rPr>
                        <a:t>are</a:t>
                      </a:r>
                      <a:r>
                        <a:rPr lang="en-US" sz="1200" spc="-5">
                          <a:effectLst/>
                        </a:rPr>
                        <a:t> </a:t>
                      </a:r>
                      <a:r>
                        <a:rPr lang="en-US" sz="1200">
                          <a:effectLst/>
                        </a:rPr>
                        <a:t>not</a:t>
                      </a:r>
                      <a:endParaRPr lang="en-IN" sz="1200">
                        <a:effectLst/>
                      </a:endParaRPr>
                    </a:p>
                    <a:p>
                      <a:pPr marL="80010">
                        <a:lnSpc>
                          <a:spcPts val="1280"/>
                        </a:lnSpc>
                      </a:pPr>
                      <a:r>
                        <a:rPr lang="en-US" sz="1200">
                          <a:effectLst/>
                        </a:rPr>
                        <a:t>same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202565">
                        <a:lnSpc>
                          <a:spcPct val="100000"/>
                        </a:lnSpc>
                        <a:spcBef>
                          <a:spcPts val="5"/>
                        </a:spcBef>
                        <a:spcAft>
                          <a:spcPts val="0"/>
                        </a:spcAft>
                      </a:pPr>
                      <a:r>
                        <a:rPr lang="en-US" sz="1200" spc="-15">
                          <a:effectLst/>
                        </a:rPr>
                        <a:t>Passwords </a:t>
                      </a:r>
                      <a:r>
                        <a:rPr lang="en-US" sz="1200" spc="-10">
                          <a:effectLst/>
                        </a:rPr>
                        <a:t>do</a:t>
                      </a:r>
                      <a:r>
                        <a:rPr lang="en-US" sz="1200" spc="-285">
                          <a:effectLst/>
                        </a:rPr>
                        <a:t> </a:t>
                      </a:r>
                      <a:r>
                        <a:rPr lang="en-US" sz="1200">
                          <a:effectLst/>
                        </a:rPr>
                        <a:t>not</a:t>
                      </a:r>
                      <a:r>
                        <a:rPr lang="en-US" sz="1200" spc="-5">
                          <a:effectLst/>
                        </a:rPr>
                        <a:t> </a:t>
                      </a:r>
                      <a:r>
                        <a:rPr lang="en-US" sz="1200">
                          <a:effectLst/>
                        </a:rPr>
                        <a:t>match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070" algn="r">
                        <a:lnSpc>
                          <a:spcPts val="135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503984181"/>
                  </a:ext>
                </a:extLst>
              </a:tr>
              <a:tr h="568950">
                <a:tc>
                  <a:txBody>
                    <a:bodyPr/>
                    <a:lstStyle/>
                    <a:p>
                      <a:pPr marL="77470">
                        <a:lnSpc>
                          <a:spcPts val="1350"/>
                        </a:lnSpc>
                      </a:pPr>
                      <a:r>
                        <a:rPr lang="en-US" sz="1200">
                          <a:effectLst/>
                        </a:rPr>
                        <a:t>TC_03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7005">
                        <a:spcBef>
                          <a:spcPts val="5"/>
                        </a:spcBef>
                        <a:spcAft>
                          <a:spcPts val="0"/>
                        </a:spcAft>
                      </a:pPr>
                      <a:r>
                        <a:rPr lang="en-US" sz="1200">
                          <a:effectLst/>
                        </a:rPr>
                        <a:t>Password</a:t>
                      </a:r>
                      <a:r>
                        <a:rPr lang="en-US" sz="1200" spc="70">
                          <a:effectLst/>
                        </a:rPr>
                        <a:t> </a:t>
                      </a:r>
                      <a:r>
                        <a:rPr lang="en-US" sz="1200">
                          <a:effectLst/>
                        </a:rPr>
                        <a:t>less</a:t>
                      </a:r>
                      <a:r>
                        <a:rPr lang="en-US" sz="1200" spc="-285">
                          <a:effectLst/>
                        </a:rPr>
                        <a:t> </a:t>
                      </a:r>
                      <a:r>
                        <a:rPr lang="en-US" sz="1200">
                          <a:effectLst/>
                        </a:rPr>
                        <a:t>than 6</a:t>
                      </a:r>
                      <a:r>
                        <a:rPr lang="en-US" sz="1200" spc="-5">
                          <a:effectLst/>
                        </a:rPr>
                        <a:t> </a:t>
                      </a:r>
                      <a:r>
                        <a:rPr lang="en-US" sz="1200">
                          <a:effectLst/>
                        </a:rPr>
                        <a:t>digits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66675">
                        <a:lnSpc>
                          <a:spcPct val="95000"/>
                        </a:lnSpc>
                        <a:spcBef>
                          <a:spcPts val="15"/>
                        </a:spcBef>
                        <a:spcAft>
                          <a:spcPts val="0"/>
                        </a:spcAft>
                      </a:pPr>
                      <a:r>
                        <a:rPr lang="en-US" sz="1200">
                          <a:effectLst/>
                        </a:rPr>
                        <a:t>When the user</a:t>
                      </a:r>
                      <a:r>
                        <a:rPr lang="en-US" sz="1200" spc="5">
                          <a:effectLst/>
                        </a:rPr>
                        <a:t> </a:t>
                      </a:r>
                      <a:r>
                        <a:rPr lang="en-US" sz="1200" spc="-10">
                          <a:effectLst/>
                        </a:rPr>
                        <a:t>enters</a:t>
                      </a:r>
                      <a:r>
                        <a:rPr lang="en-US" sz="1200" spc="-75">
                          <a:effectLst/>
                        </a:rPr>
                        <a:t> </a:t>
                      </a:r>
                      <a:r>
                        <a:rPr lang="en-US" sz="1200" spc="-10">
                          <a:effectLst/>
                        </a:rPr>
                        <a:t>the</a:t>
                      </a:r>
                      <a:r>
                        <a:rPr lang="en-US" sz="1200" spc="-65">
                          <a:effectLst/>
                        </a:rPr>
                        <a:t> </a:t>
                      </a:r>
                      <a:r>
                        <a:rPr lang="en-US" sz="1200" spc="-5">
                          <a:effectLst/>
                        </a:rPr>
                        <a:t>password</a:t>
                      </a:r>
                      <a:r>
                        <a:rPr lang="en-US" sz="1200" spc="-285">
                          <a:effectLst/>
                        </a:rPr>
                        <a:t> </a:t>
                      </a:r>
                      <a:r>
                        <a:rPr lang="en-US" sz="1200">
                          <a:effectLst/>
                        </a:rPr>
                        <a:t>less</a:t>
                      </a:r>
                      <a:r>
                        <a:rPr lang="en-US" sz="1200" spc="-5">
                          <a:effectLst/>
                        </a:rPr>
                        <a:t> </a:t>
                      </a:r>
                      <a:r>
                        <a:rPr lang="en-US" sz="1200">
                          <a:effectLst/>
                        </a:rPr>
                        <a:t>than 6 letters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96520">
                        <a:lnSpc>
                          <a:spcPct val="100000"/>
                        </a:lnSpc>
                        <a:spcBef>
                          <a:spcPts val="665"/>
                        </a:spcBef>
                        <a:spcAft>
                          <a:spcPts val="0"/>
                        </a:spcAft>
                      </a:pPr>
                      <a:r>
                        <a:rPr lang="en-US" sz="1200">
                          <a:effectLst/>
                        </a:rPr>
                        <a:t>Password must</a:t>
                      </a:r>
                      <a:r>
                        <a:rPr lang="en-US" sz="1200" spc="-290">
                          <a:effectLst/>
                        </a:rPr>
                        <a:t> </a:t>
                      </a:r>
                      <a:r>
                        <a:rPr lang="en-US" sz="1200">
                          <a:effectLst/>
                        </a:rPr>
                        <a:t>be</a:t>
                      </a:r>
                      <a:r>
                        <a:rPr lang="en-US" sz="1200" spc="-70">
                          <a:effectLst/>
                        </a:rPr>
                        <a:t> </a:t>
                      </a:r>
                      <a:r>
                        <a:rPr lang="en-US" sz="1200">
                          <a:effectLst/>
                        </a:rPr>
                        <a:t>at least</a:t>
                      </a:r>
                      <a:endParaRPr lang="en-IN" sz="1200">
                        <a:effectLst/>
                      </a:endParaRPr>
                    </a:p>
                    <a:p>
                      <a:pPr marL="75565">
                        <a:lnSpc>
                          <a:spcPts val="1320"/>
                        </a:lnSpc>
                      </a:pPr>
                      <a:r>
                        <a:rPr lang="en-US" sz="1200">
                          <a:effectLst/>
                        </a:rPr>
                        <a:t>6</a:t>
                      </a:r>
                      <a:endParaRPr lang="en-IN" sz="1200">
                        <a:effectLst/>
                      </a:endParaRPr>
                    </a:p>
                    <a:p>
                      <a:pPr marL="75565">
                        <a:lnSpc>
                          <a:spcPts val="1330"/>
                        </a:lnSpc>
                      </a:pPr>
                      <a:r>
                        <a:rPr lang="en-US" sz="1200">
                          <a:effectLst/>
                        </a:rPr>
                        <a:t>characters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6070" algn="r">
                        <a:lnSpc>
                          <a:spcPts val="135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954723566"/>
                  </a:ext>
                </a:extLst>
              </a:tr>
              <a:tr h="568032">
                <a:tc>
                  <a:txBody>
                    <a:bodyPr/>
                    <a:lstStyle/>
                    <a:p>
                      <a:pPr marL="77470">
                        <a:lnSpc>
                          <a:spcPts val="1315"/>
                        </a:lnSpc>
                      </a:pPr>
                      <a:r>
                        <a:rPr lang="en-US" sz="1200">
                          <a:effectLst/>
                        </a:rPr>
                        <a:t>TC_04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43510">
                        <a:lnSpc>
                          <a:spcPct val="150000"/>
                        </a:lnSpc>
                        <a:spcAft>
                          <a:spcPts val="0"/>
                        </a:spcAft>
                      </a:pPr>
                      <a:r>
                        <a:rPr lang="en-US" sz="1200">
                          <a:effectLst/>
                        </a:rPr>
                        <a:t>Password</a:t>
                      </a:r>
                      <a:r>
                        <a:rPr lang="en-US" sz="1200" spc="-75">
                          <a:effectLst/>
                        </a:rPr>
                        <a:t> </a:t>
                      </a:r>
                      <a:r>
                        <a:rPr lang="en-US" sz="1200">
                          <a:effectLst/>
                        </a:rPr>
                        <a:t>with</a:t>
                      </a:r>
                      <a:r>
                        <a:rPr lang="en-US" sz="1200" spc="-285">
                          <a:effectLst/>
                        </a:rPr>
                        <a:t> </a:t>
                      </a:r>
                      <a:r>
                        <a:rPr lang="en-US" sz="1200">
                          <a:effectLst/>
                        </a:rPr>
                        <a:t>digits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43815" algn="just">
                        <a:spcAft>
                          <a:spcPts val="0"/>
                        </a:spcAft>
                      </a:pPr>
                      <a:r>
                        <a:rPr lang="en-US" sz="1200">
                          <a:effectLst/>
                        </a:rPr>
                        <a:t>When</a:t>
                      </a:r>
                      <a:r>
                        <a:rPr lang="en-US" sz="1200" spc="5">
                          <a:effectLst/>
                        </a:rPr>
                        <a:t> </a:t>
                      </a:r>
                      <a:r>
                        <a:rPr lang="en-US" sz="1200">
                          <a:effectLst/>
                        </a:rPr>
                        <a:t>user</a:t>
                      </a:r>
                      <a:r>
                        <a:rPr lang="en-US" sz="1200" spc="5">
                          <a:effectLst/>
                        </a:rPr>
                        <a:t> </a:t>
                      </a:r>
                      <a:r>
                        <a:rPr lang="en-US" sz="1200">
                          <a:effectLst/>
                        </a:rPr>
                        <a:t>enters</a:t>
                      </a:r>
                      <a:r>
                        <a:rPr lang="en-US" sz="1200" spc="-285">
                          <a:effectLst/>
                        </a:rPr>
                        <a:t> </a:t>
                      </a:r>
                      <a:r>
                        <a:rPr lang="en-US" sz="1200">
                          <a:effectLst/>
                        </a:rPr>
                        <a:t>only</a:t>
                      </a:r>
                      <a:r>
                        <a:rPr lang="en-US" sz="1200" spc="5">
                          <a:effectLst/>
                        </a:rPr>
                        <a:t> </a:t>
                      </a:r>
                      <a:r>
                        <a:rPr lang="en-US" sz="1200">
                          <a:effectLst/>
                        </a:rPr>
                        <a:t>digits</a:t>
                      </a:r>
                      <a:r>
                        <a:rPr lang="en-US" sz="1200" spc="5">
                          <a:effectLst/>
                        </a:rPr>
                        <a:t> </a:t>
                      </a:r>
                      <a:r>
                        <a:rPr lang="en-US" sz="1200">
                          <a:effectLst/>
                        </a:rPr>
                        <a:t>as</a:t>
                      </a:r>
                      <a:r>
                        <a:rPr lang="en-US" sz="1200" spc="-285">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4790" algn="r">
                        <a:lnSpc>
                          <a:spcPts val="1315"/>
                        </a:lnSpc>
                      </a:pPr>
                      <a:r>
                        <a:rPr lang="en-US" sz="1200">
                          <a:effectLst/>
                        </a:rPr>
                        <a:t>Valid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0990" algn="r">
                        <a:lnSpc>
                          <a:spcPts val="1315"/>
                        </a:lnSpc>
                      </a:pPr>
                      <a:r>
                        <a:rPr lang="en-US" sz="1200">
                          <a:effectLst/>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733170689"/>
                  </a:ext>
                </a:extLst>
              </a:tr>
              <a:tr h="582256">
                <a:tc>
                  <a:txBody>
                    <a:bodyPr/>
                    <a:lstStyle/>
                    <a:p>
                      <a:pPr marL="77470">
                        <a:lnSpc>
                          <a:spcPts val="1350"/>
                        </a:lnSpc>
                      </a:pPr>
                      <a:r>
                        <a:rPr lang="en-US" sz="1200">
                          <a:effectLst/>
                        </a:rPr>
                        <a:t>TC_05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48895" algn="just">
                        <a:spcAft>
                          <a:spcPts val="0"/>
                        </a:spcAft>
                      </a:pPr>
                      <a:r>
                        <a:rPr lang="en-US" sz="1200">
                          <a:effectLst/>
                        </a:rPr>
                        <a:t>Password</a:t>
                      </a:r>
                      <a:r>
                        <a:rPr lang="en-US" sz="1200" spc="5">
                          <a:effectLst/>
                        </a:rPr>
                        <a:t> </a:t>
                      </a:r>
                      <a:r>
                        <a:rPr lang="en-US" sz="1200">
                          <a:effectLst/>
                        </a:rPr>
                        <a:t>with</a:t>
                      </a:r>
                      <a:r>
                        <a:rPr lang="en-US" sz="1200" spc="-285">
                          <a:effectLst/>
                        </a:rPr>
                        <a:t> </a:t>
                      </a:r>
                      <a:r>
                        <a:rPr lang="en-US" sz="1200">
                          <a:effectLst/>
                        </a:rPr>
                        <a:t>both</a:t>
                      </a:r>
                      <a:r>
                        <a:rPr lang="en-US" sz="1200" spc="5">
                          <a:effectLst/>
                        </a:rPr>
                        <a:t> </a:t>
                      </a:r>
                      <a:r>
                        <a:rPr lang="en-US" sz="1200">
                          <a:effectLst/>
                        </a:rPr>
                        <a:t>digits</a:t>
                      </a:r>
                      <a:r>
                        <a:rPr lang="en-US" sz="1200" spc="5">
                          <a:effectLst/>
                        </a:rPr>
                        <a:t> </a:t>
                      </a:r>
                      <a:r>
                        <a:rPr lang="en-US" sz="1200">
                          <a:effectLst/>
                        </a:rPr>
                        <a:t>and</a:t>
                      </a:r>
                      <a:r>
                        <a:rPr lang="en-US" sz="1200" spc="-285">
                          <a:effectLst/>
                        </a:rPr>
                        <a:t> </a:t>
                      </a:r>
                      <a:r>
                        <a:rPr lang="en-US" sz="1200">
                          <a:effectLst/>
                        </a:rPr>
                        <a:t>letters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41275" algn="just">
                        <a:spcAft>
                          <a:spcPts val="0"/>
                        </a:spcAft>
                      </a:pPr>
                      <a:r>
                        <a:rPr lang="en-US" sz="1200">
                          <a:effectLst/>
                        </a:rPr>
                        <a:t>When</a:t>
                      </a:r>
                      <a:r>
                        <a:rPr lang="en-US" sz="1200" spc="5">
                          <a:effectLst/>
                        </a:rPr>
                        <a:t> </a:t>
                      </a:r>
                      <a:r>
                        <a:rPr lang="en-US" sz="1200">
                          <a:effectLst/>
                        </a:rPr>
                        <a:t>user</a:t>
                      </a:r>
                      <a:r>
                        <a:rPr lang="en-US" sz="1200" spc="5">
                          <a:effectLst/>
                        </a:rPr>
                        <a:t> </a:t>
                      </a:r>
                      <a:r>
                        <a:rPr lang="en-US" sz="1200">
                          <a:effectLst/>
                        </a:rPr>
                        <a:t>enters</a:t>
                      </a:r>
                      <a:r>
                        <a:rPr lang="en-US" sz="1200" spc="-285">
                          <a:effectLst/>
                        </a:rPr>
                        <a:t> </a:t>
                      </a:r>
                      <a:r>
                        <a:rPr lang="en-US" sz="1200">
                          <a:effectLst/>
                        </a:rPr>
                        <a:t>both</a:t>
                      </a:r>
                      <a:r>
                        <a:rPr lang="en-US" sz="1200" spc="5">
                          <a:effectLst/>
                        </a:rPr>
                        <a:t> </a:t>
                      </a:r>
                      <a:r>
                        <a:rPr lang="en-US" sz="1200">
                          <a:effectLst/>
                        </a:rPr>
                        <a:t>digits</a:t>
                      </a:r>
                      <a:r>
                        <a:rPr lang="en-US" sz="1200" spc="5">
                          <a:effectLst/>
                        </a:rPr>
                        <a:t> </a:t>
                      </a:r>
                      <a:r>
                        <a:rPr lang="en-US" sz="1200">
                          <a:effectLst/>
                        </a:rPr>
                        <a:t>and</a:t>
                      </a:r>
                      <a:r>
                        <a:rPr lang="en-US" sz="1200" spc="-285">
                          <a:effectLst/>
                        </a:rPr>
                        <a:t> </a:t>
                      </a:r>
                      <a:r>
                        <a:rPr lang="en-US" sz="1200">
                          <a:effectLst/>
                        </a:rPr>
                        <a:t>letters</a:t>
                      </a:r>
                      <a:r>
                        <a:rPr lang="en-US" sz="1200" spc="-5">
                          <a:effectLst/>
                        </a:rPr>
                        <a:t> </a:t>
                      </a:r>
                      <a:r>
                        <a:rPr lang="en-US" sz="1200">
                          <a:effectLst/>
                        </a:rPr>
                        <a:t>as</a:t>
                      </a:r>
                      <a:endParaRPr lang="en-IN" sz="1200">
                        <a:effectLst/>
                      </a:endParaRPr>
                    </a:p>
                    <a:p>
                      <a:pPr marL="80010">
                        <a:lnSpc>
                          <a:spcPts val="1320"/>
                        </a:lnSpc>
                      </a:pP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4790" algn="r">
                        <a:lnSpc>
                          <a:spcPts val="1350"/>
                        </a:lnSpc>
                      </a:pPr>
                      <a:r>
                        <a:rPr lang="en-US" sz="1200">
                          <a:effectLst/>
                        </a:rPr>
                        <a:t>Valid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4795" algn="r">
                        <a:lnSpc>
                          <a:spcPts val="1350"/>
                        </a:lnSpc>
                      </a:pPr>
                      <a:r>
                        <a:rPr lang="en-US" sz="1200">
                          <a:effectLst/>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494697403"/>
                  </a:ext>
                </a:extLst>
              </a:tr>
              <a:tr h="642362">
                <a:tc>
                  <a:txBody>
                    <a:bodyPr/>
                    <a:lstStyle/>
                    <a:p>
                      <a:pPr marL="77470">
                        <a:lnSpc>
                          <a:spcPts val="1340"/>
                        </a:lnSpc>
                      </a:pPr>
                      <a:r>
                        <a:rPr lang="en-US" sz="1200">
                          <a:effectLst/>
                        </a:rPr>
                        <a:t>TC_07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64135">
                        <a:lnSpc>
                          <a:spcPct val="150000"/>
                        </a:lnSpc>
                        <a:spcAft>
                          <a:spcPts val="0"/>
                        </a:spcAft>
                        <a:tabLst>
                          <a:tab pos="894080" algn="l"/>
                        </a:tabLst>
                      </a:pPr>
                      <a:r>
                        <a:rPr lang="en-US" sz="1200">
                          <a:effectLst/>
                        </a:rPr>
                        <a:t>Email	</a:t>
                      </a:r>
                      <a:r>
                        <a:rPr lang="en-US" sz="1200" spc="-50">
                          <a:effectLst/>
                        </a:rPr>
                        <a:t>ID</a:t>
                      </a:r>
                      <a:r>
                        <a:rPr lang="en-US" sz="1200" spc="-285">
                          <a:effectLst/>
                        </a:rPr>
                        <a:t> </a:t>
                      </a:r>
                      <a:r>
                        <a:rPr lang="en-US" sz="1200">
                          <a:effectLst/>
                        </a:rPr>
                        <a:t>Without</a:t>
                      </a:r>
                      <a:r>
                        <a:rPr lang="en-US" sz="1200" spc="5">
                          <a:effectLst/>
                        </a:rPr>
                        <a:t> </a:t>
                      </a:r>
                      <a:r>
                        <a:rPr lang="en-US" sz="1200">
                          <a:effectLst/>
                        </a:rPr>
                        <a:t>domain</a:t>
                      </a:r>
                      <a:r>
                        <a:rPr lang="en-US" sz="1200" spc="-5">
                          <a:effectLst/>
                        </a:rPr>
                        <a:t> </a:t>
                      </a:r>
                      <a:r>
                        <a:rPr lang="en-US" sz="1200">
                          <a:effectLst/>
                        </a:rPr>
                        <a:t>name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177165">
                        <a:lnSpc>
                          <a:spcPts val="1380"/>
                        </a:lnSpc>
                        <a:spcAft>
                          <a:spcPts val="0"/>
                        </a:spcAft>
                      </a:pPr>
                      <a:r>
                        <a:rPr lang="en-US" sz="1200">
                          <a:effectLst/>
                        </a:rPr>
                        <a:t>When</a:t>
                      </a:r>
                      <a:r>
                        <a:rPr lang="en-US" sz="1200" spc="65">
                          <a:effectLst/>
                        </a:rPr>
                        <a:t> </a:t>
                      </a:r>
                      <a:r>
                        <a:rPr lang="en-US" sz="1200">
                          <a:effectLst/>
                        </a:rPr>
                        <a:t>user</a:t>
                      </a:r>
                      <a:r>
                        <a:rPr lang="en-US" sz="1200" spc="65">
                          <a:effectLst/>
                        </a:rPr>
                        <a:t> </a:t>
                      </a:r>
                      <a:r>
                        <a:rPr lang="en-US" sz="1200">
                          <a:effectLst/>
                        </a:rPr>
                        <a:t>enters</a:t>
                      </a:r>
                      <a:r>
                        <a:rPr lang="en-US" sz="1200" spc="-285">
                          <a:effectLst/>
                        </a:rPr>
                        <a:t> </a:t>
                      </a:r>
                      <a:r>
                        <a:rPr lang="en-US" sz="1200">
                          <a:effectLst/>
                        </a:rPr>
                        <a:t>email</a:t>
                      </a:r>
                      <a:r>
                        <a:rPr lang="en-US" sz="1200" spc="5">
                          <a:effectLst/>
                        </a:rPr>
                        <a:t> </a:t>
                      </a:r>
                      <a:r>
                        <a:rPr lang="en-US" sz="1200">
                          <a:effectLst/>
                        </a:rPr>
                        <a:t>ID without</a:t>
                      </a:r>
                      <a:r>
                        <a:rPr lang="en-US" sz="1200" spc="-285">
                          <a:effectLst/>
                        </a:rPr>
                        <a:t> </a:t>
                      </a:r>
                      <a:r>
                        <a:rPr lang="en-US" sz="1200">
                          <a:effectLst/>
                        </a:rPr>
                        <a:t>domain name</a:t>
                      </a:r>
                      <a:r>
                        <a:rPr lang="en-US" sz="1200" spc="5">
                          <a:effectLst/>
                        </a:rPr>
                        <a:t> </a:t>
                      </a:r>
                      <a:r>
                        <a:rPr lang="en-US" sz="1200" u="none" strike="noStrike">
                          <a:effectLst/>
                          <a:hlinkClick r:id="rId2"/>
                        </a:rPr>
                        <a:t>like@domain.co</a:t>
                      </a:r>
                      <a:r>
                        <a:rPr lang="en-US" sz="1200" spc="5">
                          <a:effectLst/>
                        </a:rPr>
                        <a:t> </a:t>
                      </a:r>
                      <a:r>
                        <a:rPr lang="en-US" sz="1200">
                          <a:effectLst/>
                        </a:rPr>
                        <a: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marR="202565">
                        <a:lnSpc>
                          <a:spcPct val="150000"/>
                        </a:lnSpc>
                        <a:spcAft>
                          <a:spcPts val="0"/>
                        </a:spcAft>
                      </a:pPr>
                      <a:r>
                        <a:rPr lang="en-US" sz="1200">
                          <a:effectLst/>
                        </a:rPr>
                        <a:t>Please enter</a:t>
                      </a:r>
                      <a:r>
                        <a:rPr lang="en-US" sz="1200" spc="5">
                          <a:effectLst/>
                        </a:rPr>
                        <a:t> </a:t>
                      </a:r>
                      <a:r>
                        <a:rPr lang="en-US" sz="1200" spc="-10">
                          <a:effectLst/>
                        </a:rPr>
                        <a:t>valid</a:t>
                      </a:r>
                      <a:r>
                        <a:rPr lang="en-US" sz="1200" spc="-75">
                          <a:effectLst/>
                        </a:rPr>
                        <a:t> </a:t>
                      </a:r>
                      <a:r>
                        <a:rPr lang="en-US" sz="1200" spc="-5">
                          <a:effectLst/>
                        </a:rPr>
                        <a:t>email</a:t>
                      </a:r>
                      <a:r>
                        <a:rPr lang="en-US" sz="1200" spc="-70">
                          <a:effectLst/>
                        </a:rPr>
                        <a:t> </a:t>
                      </a:r>
                      <a:r>
                        <a:rPr lang="en-US" sz="1200" spc="-5">
                          <a:effectLst/>
                        </a:rPr>
                        <a:t>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71145" algn="r">
                        <a:lnSpc>
                          <a:spcPts val="1340"/>
                        </a:lnSpc>
                      </a:pPr>
                      <a:r>
                        <a:rPr lang="en-US" sz="1200">
                          <a:effectLst/>
                        </a:rPr>
                        <a:t>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879640703"/>
                  </a:ext>
                </a:extLst>
              </a:tr>
              <a:tr h="758446">
                <a:tc>
                  <a:txBody>
                    <a:bodyPr/>
                    <a:lstStyle/>
                    <a:p>
                      <a:pPr marL="77470">
                        <a:lnSpc>
                          <a:spcPts val="1325"/>
                        </a:lnSpc>
                      </a:pPr>
                      <a:r>
                        <a:rPr lang="en-US" sz="1200">
                          <a:effectLst/>
                        </a:rPr>
                        <a:t>TC_08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97485">
                        <a:lnSpc>
                          <a:spcPct val="100000"/>
                        </a:lnSpc>
                        <a:spcAft>
                          <a:spcPts val="0"/>
                        </a:spcAft>
                      </a:pPr>
                      <a:r>
                        <a:rPr lang="en-US" sz="1200">
                          <a:effectLst/>
                        </a:rPr>
                        <a:t>Email id with</a:t>
                      </a:r>
                      <a:r>
                        <a:rPr lang="en-US" sz="1200" spc="-285">
                          <a:effectLst/>
                        </a:rPr>
                        <a:t> </a:t>
                      </a:r>
                      <a:r>
                        <a:rPr lang="en-US" sz="1200">
                          <a:effectLst/>
                        </a:rPr>
                        <a:t>domain</a:t>
                      </a:r>
                      <a:r>
                        <a:rPr lang="en-US" sz="1200" spc="-5">
                          <a:effectLst/>
                        </a:rPr>
                        <a:t> </a:t>
                      </a:r>
                      <a:r>
                        <a:rPr lang="en-US" sz="1200">
                          <a:effectLst/>
                        </a:rPr>
                        <a:t>name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45085" algn="just">
                        <a:spcAft>
                          <a:spcPts val="0"/>
                        </a:spcAft>
                      </a:pPr>
                      <a:r>
                        <a:rPr lang="en-US" sz="1200">
                          <a:effectLst/>
                        </a:rPr>
                        <a:t>When</a:t>
                      </a:r>
                      <a:r>
                        <a:rPr lang="en-US" sz="1200" spc="5">
                          <a:effectLst/>
                        </a:rPr>
                        <a:t> </a:t>
                      </a:r>
                      <a:r>
                        <a:rPr lang="en-US" sz="1200">
                          <a:effectLst/>
                        </a:rPr>
                        <a:t>user</a:t>
                      </a:r>
                      <a:r>
                        <a:rPr lang="en-US" sz="1200" spc="5">
                          <a:effectLst/>
                        </a:rPr>
                        <a:t> </a:t>
                      </a:r>
                      <a:r>
                        <a:rPr lang="en-US" sz="1200">
                          <a:effectLst/>
                        </a:rPr>
                        <a:t>enters</a:t>
                      </a:r>
                      <a:r>
                        <a:rPr lang="en-US" sz="1200" spc="-285">
                          <a:effectLst/>
                        </a:rPr>
                        <a:t> </a:t>
                      </a:r>
                      <a:r>
                        <a:rPr lang="en-US" sz="1200">
                          <a:effectLst/>
                        </a:rPr>
                        <a:t>email</a:t>
                      </a:r>
                      <a:r>
                        <a:rPr lang="en-US" sz="1200" spc="5">
                          <a:effectLst/>
                        </a:rPr>
                        <a:t> </a:t>
                      </a:r>
                      <a:r>
                        <a:rPr lang="en-US" sz="1200">
                          <a:effectLst/>
                        </a:rPr>
                        <a:t>id</a:t>
                      </a:r>
                      <a:r>
                        <a:rPr lang="en-US" sz="1200" spc="5">
                          <a:effectLst/>
                        </a:rPr>
                        <a:t> </a:t>
                      </a:r>
                      <a:r>
                        <a:rPr lang="en-US" sz="1200">
                          <a:effectLst/>
                        </a:rPr>
                        <a:t>with</a:t>
                      </a:r>
                      <a:r>
                        <a:rPr lang="en-US" sz="1200" spc="-285">
                          <a:effectLst/>
                        </a:rPr>
                        <a:t> </a:t>
                      </a:r>
                      <a:r>
                        <a:rPr lang="en-US" sz="1200">
                          <a:effectLst/>
                        </a:rPr>
                        <a:t>domain</a:t>
                      </a:r>
                      <a:r>
                        <a:rPr lang="en-US" sz="1200" spc="-5">
                          <a:effectLst/>
                        </a:rPr>
                        <a:t> </a:t>
                      </a:r>
                      <a:r>
                        <a:rPr lang="en-US" sz="1200">
                          <a:effectLst/>
                        </a:rPr>
                        <a:t>name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spcBef>
                          <a:spcPts val="675"/>
                        </a:spcBef>
                        <a:spcAft>
                          <a:spcPts val="0"/>
                        </a:spcAft>
                      </a:pPr>
                      <a:r>
                        <a:rPr lang="en-US" sz="1200">
                          <a:effectLst/>
                        </a:rPr>
                        <a:t>Valid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64795" algn="r">
                        <a:lnSpc>
                          <a:spcPts val="1325"/>
                        </a:lnSpc>
                      </a:pPr>
                      <a:r>
                        <a:rPr lang="en-US" sz="1200">
                          <a:effectLst/>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3286367753"/>
                  </a:ext>
                </a:extLst>
              </a:tr>
              <a:tr h="696963">
                <a:tc>
                  <a:txBody>
                    <a:bodyPr/>
                    <a:lstStyle/>
                    <a:p>
                      <a:pPr marL="77470">
                        <a:lnSpc>
                          <a:spcPts val="1350"/>
                        </a:lnSpc>
                      </a:pPr>
                      <a:r>
                        <a:rPr lang="en-US" sz="1200">
                          <a:effectLst/>
                        </a:rPr>
                        <a:t>TC_09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25095">
                        <a:spcBef>
                          <a:spcPts val="595"/>
                        </a:spcBef>
                        <a:spcAft>
                          <a:spcPts val="0"/>
                        </a:spcAft>
                      </a:pPr>
                      <a:r>
                        <a:rPr lang="en-US" sz="1200">
                          <a:effectLst/>
                        </a:rPr>
                        <a:t>Name filled,</a:t>
                      </a:r>
                      <a:r>
                        <a:rPr lang="en-US" sz="1200" spc="5">
                          <a:effectLst/>
                        </a:rPr>
                        <a:t> </a:t>
                      </a:r>
                      <a:r>
                        <a:rPr lang="en-US" sz="1200">
                          <a:effectLst/>
                        </a:rPr>
                        <a:t>valid email id,</a:t>
                      </a:r>
                      <a:r>
                        <a:rPr lang="en-US" sz="1200" spc="-285">
                          <a:effectLst/>
                        </a:rPr>
                        <a:t> </a:t>
                      </a:r>
                      <a:r>
                        <a:rPr lang="en-US" sz="1200" spc="-15">
                          <a:effectLst/>
                        </a:rPr>
                        <a:t>same password</a:t>
                      </a:r>
                      <a:r>
                        <a:rPr lang="en-US" sz="1200" spc="-285">
                          <a:effectLst/>
                        </a:rPr>
                        <a:t> </a:t>
                      </a:r>
                      <a:r>
                        <a:rPr lang="en-US" sz="1200">
                          <a:effectLst/>
                        </a:rPr>
                        <a:t>and confirm</a:t>
                      </a:r>
                      <a:r>
                        <a:rPr lang="en-US" sz="1200" spc="5">
                          <a:effectLst/>
                        </a:rPr>
                        <a:t> </a:t>
                      </a:r>
                      <a:r>
                        <a:rPr lang="en-US" sz="1200">
                          <a:effectLst/>
                        </a:rPr>
                        <a:t>password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a:lnSpc>
                          <a:spcPct val="100000"/>
                        </a:lnSpc>
                      </a:pPr>
                      <a:r>
                        <a:rPr lang="en-US" sz="1200" spc="-10">
                          <a:effectLst/>
                        </a:rPr>
                        <a:t>User</a:t>
                      </a:r>
                      <a:r>
                        <a:rPr lang="en-US" sz="1200" spc="-75">
                          <a:effectLst/>
                        </a:rPr>
                        <a:t> </a:t>
                      </a:r>
                      <a:r>
                        <a:rPr lang="en-US" sz="1200" spc="-5">
                          <a:effectLst/>
                        </a:rPr>
                        <a:t>enters</a:t>
                      </a:r>
                      <a:r>
                        <a:rPr lang="en-US" sz="1200" spc="-45">
                          <a:effectLst/>
                        </a:rPr>
                        <a:t> </a:t>
                      </a:r>
                      <a:r>
                        <a:rPr lang="en-US" sz="1200" spc="-5">
                          <a:effectLst/>
                        </a:rPr>
                        <a:t>all</a:t>
                      </a:r>
                      <a:r>
                        <a:rPr lang="en-US" sz="1200" spc="-40">
                          <a:effectLst/>
                        </a:rPr>
                        <a:t> </a:t>
                      </a:r>
                      <a:r>
                        <a:rPr lang="en-US" sz="1200" spc="-5">
                          <a:effectLst/>
                        </a:rPr>
                        <a:t>the</a:t>
                      </a:r>
                      <a:r>
                        <a:rPr lang="en-US" sz="1200" spc="-285">
                          <a:effectLst/>
                        </a:rPr>
                        <a:t> </a:t>
                      </a:r>
                      <a:r>
                        <a:rPr lang="en-US" sz="1200">
                          <a:effectLst/>
                        </a:rPr>
                        <a:t>correct</a:t>
                      </a:r>
                      <a:r>
                        <a:rPr lang="en-US" sz="1200" spc="-5">
                          <a:effectLst/>
                        </a:rPr>
                        <a:t> </a:t>
                      </a:r>
                      <a:r>
                        <a:rPr lang="en-US" sz="1200">
                          <a:effectLst/>
                        </a:rPr>
                        <a:t>details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24790" algn="r">
                        <a:lnSpc>
                          <a:spcPts val="1350"/>
                        </a:lnSpc>
                      </a:pPr>
                      <a:r>
                        <a:rPr lang="en-US" sz="1200">
                          <a:effectLst/>
                        </a:rPr>
                        <a:t>Valid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00990" algn="r">
                        <a:lnSpc>
                          <a:spcPts val="1350"/>
                        </a:lnSpc>
                      </a:pPr>
                      <a:r>
                        <a:rPr lang="en-US" sz="1200" dirty="0">
                          <a:effectLst/>
                        </a:rPr>
                        <a:t>Pass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2832059798"/>
                  </a:ext>
                </a:extLst>
              </a:tr>
            </a:tbl>
          </a:graphicData>
        </a:graphic>
      </p:graphicFrame>
      <p:sp>
        <p:nvSpPr>
          <p:cNvPr id="7" name="Rectangle 1">
            <a:extLst>
              <a:ext uri="{FF2B5EF4-FFF2-40B4-BE49-F238E27FC236}">
                <a16:creationId xmlns="" xmlns:a16="http://schemas.microsoft.com/office/drawing/2014/main" id="{DF1ED653-E0C3-47B9-8C1E-DBE1374BF28B}"/>
              </a:ext>
            </a:extLst>
          </p:cNvPr>
          <p:cNvSpPr>
            <a:spLocks noChangeArrowheads="1"/>
          </p:cNvSpPr>
          <p:nvPr/>
        </p:nvSpPr>
        <p:spPr bwMode="auto">
          <a:xfrm>
            <a:off x="4710195" y="6432068"/>
            <a:ext cx="399046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Testcases for User Registration Form</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BC5972C4-6807-4B8F-ADC0-A33CE6631EA5}"/>
              </a:ext>
            </a:extLst>
          </p:cNvPr>
          <p:cNvSpPr txBox="1"/>
          <p:nvPr/>
        </p:nvSpPr>
        <p:spPr>
          <a:xfrm>
            <a:off x="407368" y="6478234"/>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417065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41BB4A85-393B-45C0-85C0-34DE0EAEB86A}"/>
              </a:ext>
            </a:extLst>
          </p:cNvPr>
          <p:cNvGraphicFramePr>
            <a:graphicFrameLocks noGrp="1"/>
          </p:cNvGraphicFramePr>
          <p:nvPr>
            <p:extLst>
              <p:ext uri="{D42A27DB-BD31-4B8C-83A1-F6EECF244321}">
                <p14:modId xmlns="" xmlns:p14="http://schemas.microsoft.com/office/powerpoint/2010/main" val="3051638706"/>
              </p:ext>
            </p:extLst>
          </p:nvPr>
        </p:nvGraphicFramePr>
        <p:xfrm>
          <a:off x="2695177" y="1114999"/>
          <a:ext cx="6801646" cy="3694245"/>
        </p:xfrm>
        <a:graphic>
          <a:graphicData uri="http://schemas.openxmlformats.org/drawingml/2006/table">
            <a:tbl>
              <a:tblPr firstRow="1" firstCol="1" lastRow="1" lastCol="1" bandRow="1" bandCol="1">
                <a:tableStyleId>{5C22544A-7EE6-4342-B048-85BDC9FD1C3A}</a:tableStyleId>
              </a:tblPr>
              <a:tblGrid>
                <a:gridCol w="1138144">
                  <a:extLst>
                    <a:ext uri="{9D8B030D-6E8A-4147-A177-3AD203B41FA5}">
                      <a16:colId xmlns="" xmlns:a16="http://schemas.microsoft.com/office/drawing/2014/main" val="897901504"/>
                    </a:ext>
                  </a:extLst>
                </a:gridCol>
                <a:gridCol w="1213608">
                  <a:extLst>
                    <a:ext uri="{9D8B030D-6E8A-4147-A177-3AD203B41FA5}">
                      <a16:colId xmlns="" xmlns:a16="http://schemas.microsoft.com/office/drawing/2014/main" val="3559379402"/>
                    </a:ext>
                  </a:extLst>
                </a:gridCol>
                <a:gridCol w="1187540">
                  <a:extLst>
                    <a:ext uri="{9D8B030D-6E8A-4147-A177-3AD203B41FA5}">
                      <a16:colId xmlns="" xmlns:a16="http://schemas.microsoft.com/office/drawing/2014/main" val="1844386561"/>
                    </a:ext>
                  </a:extLst>
                </a:gridCol>
                <a:gridCol w="1204004">
                  <a:extLst>
                    <a:ext uri="{9D8B030D-6E8A-4147-A177-3AD203B41FA5}">
                      <a16:colId xmlns="" xmlns:a16="http://schemas.microsoft.com/office/drawing/2014/main" val="2801185055"/>
                    </a:ext>
                  </a:extLst>
                </a:gridCol>
                <a:gridCol w="2058350">
                  <a:extLst>
                    <a:ext uri="{9D8B030D-6E8A-4147-A177-3AD203B41FA5}">
                      <a16:colId xmlns="" xmlns:a16="http://schemas.microsoft.com/office/drawing/2014/main" val="3891237365"/>
                    </a:ext>
                  </a:extLst>
                </a:gridCol>
              </a:tblGrid>
              <a:tr h="914417">
                <a:tc>
                  <a:txBody>
                    <a:bodyPr/>
                    <a:lstStyle/>
                    <a:p>
                      <a:pPr marL="77470">
                        <a:spcBef>
                          <a:spcPts val="65"/>
                        </a:spcBef>
                        <a:spcAft>
                          <a:spcPts val="0"/>
                        </a:spcAft>
                      </a:pPr>
                      <a:r>
                        <a:rPr lang="en-US" sz="1400">
                          <a:effectLst/>
                        </a:rPr>
                        <a:t>Testcase</a:t>
                      </a:r>
                      <a:r>
                        <a:rPr lang="en-US" sz="1400" spc="-40">
                          <a:effectLst/>
                        </a:rPr>
                        <a:t> </a:t>
                      </a:r>
                      <a:r>
                        <a:rPr lang="en-US" sz="1400">
                          <a:effectLst/>
                        </a:rPr>
                        <a:t>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34670">
                        <a:spcBef>
                          <a:spcPts val="65"/>
                        </a:spcBef>
                        <a:spcAft>
                          <a:spcPts val="0"/>
                        </a:spcAft>
                      </a:pPr>
                      <a:r>
                        <a:rPr lang="en-US" sz="1400">
                          <a:effectLst/>
                        </a:rPr>
                        <a:t>Input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a:spcBef>
                          <a:spcPts val="65"/>
                        </a:spcBef>
                        <a:spcAft>
                          <a:spcPts val="0"/>
                        </a:spcAft>
                      </a:pPr>
                      <a:r>
                        <a:rPr lang="en-US" sz="1400">
                          <a:effectLst/>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spcBef>
                          <a:spcPts val="65"/>
                        </a:spcBef>
                        <a:spcAft>
                          <a:spcPts val="0"/>
                        </a:spcAft>
                      </a:pPr>
                      <a:r>
                        <a:rPr lang="en-US" sz="1400">
                          <a:effectLst/>
                        </a:rPr>
                        <a:t>Expected</a:t>
                      </a:r>
                      <a:endParaRPr lang="en-IN" sz="1400">
                        <a:effectLst/>
                      </a:endParaRPr>
                    </a:p>
                    <a:p>
                      <a:pPr marL="75565">
                        <a:spcBef>
                          <a:spcPts val="685"/>
                        </a:spcBef>
                        <a:spcAft>
                          <a:spcPts val="0"/>
                        </a:spcAft>
                      </a:pPr>
                      <a:r>
                        <a:rPr lang="en-US" sz="1400">
                          <a:effectLst/>
                        </a:rPr>
                        <a:t>Results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5565">
                        <a:spcBef>
                          <a:spcPts val="65"/>
                        </a:spcBef>
                        <a:spcAft>
                          <a:spcPts val="0"/>
                        </a:spcAft>
                      </a:pPr>
                      <a:r>
                        <a:rPr lang="en-US" sz="1400">
                          <a:effectLst/>
                        </a:rPr>
                        <a:t>Pass/Fail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01981950"/>
                  </a:ext>
                </a:extLst>
              </a:tr>
              <a:tr h="1389914">
                <a:tc>
                  <a:txBody>
                    <a:bodyPr/>
                    <a:lstStyle/>
                    <a:p>
                      <a:pPr marR="47625" algn="r">
                        <a:spcBef>
                          <a:spcPts val="15"/>
                        </a:spcBef>
                        <a:spcAft>
                          <a:spcPts val="0"/>
                        </a:spcAft>
                      </a:pPr>
                      <a:r>
                        <a:rPr lang="en-US" sz="1400">
                          <a:effectLst/>
                        </a:rPr>
                        <a:t>TC_01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a:spcBef>
                          <a:spcPts val="735"/>
                        </a:spcBef>
                        <a:spcAft>
                          <a:spcPts val="0"/>
                        </a:spcAft>
                      </a:pPr>
                      <a:r>
                        <a:rPr lang="en-US" sz="1400" dirty="0">
                          <a:effectLst/>
                        </a:rPr>
                        <a:t>No</a:t>
                      </a:r>
                      <a:r>
                        <a:rPr lang="en-US" sz="1400" spc="-35" dirty="0">
                          <a:effectLst/>
                        </a:rPr>
                        <a:t> </a:t>
                      </a:r>
                      <a:r>
                        <a:rPr lang="en-US" sz="1400" dirty="0">
                          <a:effectLst/>
                        </a:rPr>
                        <a:t>URL</a:t>
                      </a:r>
                      <a:r>
                        <a:rPr lang="en-US" sz="1400" spc="-15" dirty="0">
                          <a:effectLst/>
                        </a:rPr>
                        <a:t> </a:t>
                      </a:r>
                      <a:r>
                        <a:rPr lang="en-US" sz="1400" dirty="0">
                          <a:effectLst/>
                        </a:rPr>
                        <a:t>is</a:t>
                      </a:r>
                      <a:r>
                        <a:rPr lang="en-US" sz="1400" spc="-20" dirty="0">
                          <a:effectLst/>
                        </a:rPr>
                        <a:t> </a:t>
                      </a:r>
                      <a:r>
                        <a:rPr lang="en-US" sz="1400" dirty="0">
                          <a:effectLst/>
                        </a:rPr>
                        <a:t>given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51435">
                        <a:lnSpc>
                          <a:spcPct val="95000"/>
                        </a:lnSpc>
                        <a:spcBef>
                          <a:spcPts val="60"/>
                        </a:spcBef>
                        <a:spcAft>
                          <a:spcPts val="0"/>
                        </a:spcAft>
                      </a:pPr>
                      <a:r>
                        <a:rPr lang="en-US" sz="1400" spc="-5" dirty="0">
                          <a:effectLst/>
                        </a:rPr>
                        <a:t>When</a:t>
                      </a:r>
                      <a:r>
                        <a:rPr lang="en-US" sz="1400" spc="-65" dirty="0">
                          <a:effectLst/>
                        </a:rPr>
                        <a:t> </a:t>
                      </a:r>
                      <a:r>
                        <a:rPr lang="en-US" sz="1400" spc="-5" dirty="0">
                          <a:effectLst/>
                        </a:rPr>
                        <a:t>user</a:t>
                      </a:r>
                      <a:r>
                        <a:rPr lang="en-US" sz="1400" spc="-50" dirty="0">
                          <a:effectLst/>
                        </a:rPr>
                        <a:t> </a:t>
                      </a:r>
                      <a:r>
                        <a:rPr lang="en-US" sz="1400" spc="-5" dirty="0">
                          <a:effectLst/>
                        </a:rPr>
                        <a:t>does</a:t>
                      </a:r>
                      <a:r>
                        <a:rPr lang="en-US" sz="1400" spc="-285" dirty="0">
                          <a:effectLst/>
                        </a:rPr>
                        <a:t> </a:t>
                      </a:r>
                      <a:r>
                        <a:rPr lang="en-US" sz="1400" dirty="0">
                          <a:effectLst/>
                        </a:rPr>
                        <a:t>not enter any</a:t>
                      </a:r>
                      <a:r>
                        <a:rPr lang="en-US" sz="1400" spc="5" dirty="0">
                          <a:effectLst/>
                        </a:rPr>
                        <a:t> </a:t>
                      </a:r>
                      <a:r>
                        <a:rPr lang="en-US" sz="1400" dirty="0">
                          <a:effectLst/>
                        </a:rPr>
                        <a:t>URL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56540" algn="r">
                        <a:lnSpc>
                          <a:spcPts val="1365"/>
                        </a:lnSpc>
                      </a:pPr>
                      <a:r>
                        <a:rPr lang="en-US" sz="1400">
                          <a:effectLst/>
                        </a:rPr>
                        <a:t>Invalid</a:t>
                      </a:r>
                      <a:r>
                        <a:rPr lang="en-US" sz="1400" spc="-35">
                          <a:effectLst/>
                        </a:rPr>
                        <a:t> </a:t>
                      </a:r>
                      <a:r>
                        <a:rPr lang="en-US" sz="1400">
                          <a:effectLst/>
                        </a:rPr>
                        <a:t>URL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313055" algn="r">
                        <a:spcBef>
                          <a:spcPts val="15"/>
                        </a:spcBef>
                        <a:spcAft>
                          <a:spcPts val="0"/>
                        </a:spcAft>
                      </a:pPr>
                      <a:r>
                        <a:rPr lang="en-US" sz="1400">
                          <a:effectLst/>
                        </a:rPr>
                        <a:t>Fail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3850503241"/>
                  </a:ext>
                </a:extLst>
              </a:tr>
              <a:tr h="1389914">
                <a:tc>
                  <a:txBody>
                    <a:bodyPr/>
                    <a:lstStyle/>
                    <a:p>
                      <a:pPr marR="47625" algn="r">
                        <a:spcBef>
                          <a:spcPts val="15"/>
                        </a:spcBef>
                        <a:spcAft>
                          <a:spcPts val="0"/>
                        </a:spcAft>
                      </a:pPr>
                      <a:r>
                        <a:rPr lang="en-US" sz="1400">
                          <a:effectLst/>
                        </a:rPr>
                        <a:t>TC_02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a:spcBef>
                          <a:spcPts val="40"/>
                        </a:spcBef>
                        <a:spcAft>
                          <a:spcPts val="0"/>
                        </a:spcAft>
                      </a:pPr>
                      <a:r>
                        <a:rPr lang="en-US" sz="1400">
                          <a:effectLst/>
                        </a:rPr>
                        <a:t>URL</a:t>
                      </a:r>
                      <a:r>
                        <a:rPr lang="en-US" sz="1400" spc="-5">
                          <a:effectLst/>
                        </a:rPr>
                        <a:t> </a:t>
                      </a:r>
                      <a:r>
                        <a:rPr lang="en-US" sz="1400">
                          <a:effectLst/>
                        </a:rPr>
                        <a:t>is given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91440" algn="just">
                        <a:lnSpc>
                          <a:spcPct val="95000"/>
                        </a:lnSpc>
                        <a:spcBef>
                          <a:spcPts val="60"/>
                        </a:spcBef>
                        <a:spcAft>
                          <a:spcPts val="0"/>
                        </a:spcAft>
                      </a:pPr>
                      <a:r>
                        <a:rPr lang="en-US" sz="1400">
                          <a:effectLst/>
                        </a:rPr>
                        <a:t>When the user</a:t>
                      </a:r>
                      <a:r>
                        <a:rPr lang="en-US" sz="1400" spc="5">
                          <a:effectLst/>
                        </a:rPr>
                        <a:t> </a:t>
                      </a:r>
                      <a:r>
                        <a:rPr lang="en-US" sz="1400">
                          <a:effectLst/>
                        </a:rPr>
                        <a:t>enters</a:t>
                      </a:r>
                      <a:r>
                        <a:rPr lang="en-US" sz="1400" spc="-70">
                          <a:effectLst/>
                        </a:rPr>
                        <a:t> </a:t>
                      </a:r>
                      <a:r>
                        <a:rPr lang="en-US" sz="1400">
                          <a:effectLst/>
                        </a:rPr>
                        <a:t>the</a:t>
                      </a:r>
                      <a:r>
                        <a:rPr lang="en-US" sz="1400" spc="-70">
                          <a:effectLst/>
                        </a:rPr>
                        <a:t> </a:t>
                      </a:r>
                      <a:r>
                        <a:rPr lang="en-US" sz="1400">
                          <a:effectLst/>
                        </a:rPr>
                        <a:t>valid</a:t>
                      </a:r>
                      <a:r>
                        <a:rPr lang="en-US" sz="1400" spc="-290">
                          <a:effectLst/>
                        </a:rPr>
                        <a:t> </a:t>
                      </a:r>
                      <a:r>
                        <a:rPr lang="en-US" sz="1400">
                          <a:effectLst/>
                        </a:rPr>
                        <a:t>URL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32410" algn="r">
                        <a:spcBef>
                          <a:spcPts val="15"/>
                        </a:spcBef>
                        <a:spcAft>
                          <a:spcPts val="0"/>
                        </a:spcAft>
                      </a:pPr>
                      <a:r>
                        <a:rPr lang="en-US" sz="1400">
                          <a:effectLst/>
                        </a:rPr>
                        <a:t>Valid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273050" algn="r">
                        <a:spcBef>
                          <a:spcPts val="15"/>
                        </a:spcBef>
                        <a:spcAft>
                          <a:spcPts val="0"/>
                        </a:spcAft>
                      </a:pPr>
                      <a:r>
                        <a:rPr lang="en-US" sz="1400" dirty="0">
                          <a:effectLst/>
                        </a:rPr>
                        <a:t>Pass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 xmlns:a16="http://schemas.microsoft.com/office/drawing/2014/main" val="1608730840"/>
                  </a:ext>
                </a:extLst>
              </a:tr>
            </a:tbl>
          </a:graphicData>
        </a:graphic>
      </p:graphicFrame>
      <p:sp>
        <p:nvSpPr>
          <p:cNvPr id="4" name="Rectangle 1">
            <a:extLst>
              <a:ext uri="{FF2B5EF4-FFF2-40B4-BE49-F238E27FC236}">
                <a16:creationId xmlns="" xmlns:a16="http://schemas.microsoft.com/office/drawing/2014/main" id="{2E467CCD-BD7B-403A-A03C-9CEE485DE2B3}"/>
              </a:ext>
            </a:extLst>
          </p:cNvPr>
          <p:cNvSpPr>
            <a:spLocks noChangeArrowheads="1"/>
          </p:cNvSpPr>
          <p:nvPr/>
        </p:nvSpPr>
        <p:spPr bwMode="auto">
          <a:xfrm>
            <a:off x="2997271" y="5169625"/>
            <a:ext cx="619745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Test cases for entering the URL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51943F83-9DEF-4CA2-AFEC-999B96892416}"/>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153745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16.png">
            <a:extLst>
              <a:ext uri="{FF2B5EF4-FFF2-40B4-BE49-F238E27FC236}">
                <a16:creationId xmlns="" xmlns:a16="http://schemas.microsoft.com/office/drawing/2014/main" id="{A3CE728C-E967-49E9-BD87-F00CD923449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06901" y="1602927"/>
            <a:ext cx="5329708" cy="2980165"/>
          </a:xfrm>
          <a:prstGeom prst="rect">
            <a:avLst/>
          </a:prstGeom>
          <a:noFill/>
          <a:extLst>
            <a:ext uri="{909E8E84-426E-40DD-AFC4-6F175D3DCCD1}">
              <a14:hiddenFill xmlns="" xmlns:a14="http://schemas.microsoft.com/office/drawing/2010/main">
                <a:solidFill>
                  <a:srgbClr val="FFFFFF"/>
                </a:solidFill>
              </a14:hiddenFill>
            </a:ext>
          </a:extLst>
        </p:spPr>
      </p:pic>
      <p:pic>
        <p:nvPicPr>
          <p:cNvPr id="4097" name="image17.png">
            <a:extLst>
              <a:ext uri="{FF2B5EF4-FFF2-40B4-BE49-F238E27FC236}">
                <a16:creationId xmlns="" xmlns:a16="http://schemas.microsoft.com/office/drawing/2014/main" id="{FA14A142-EEA6-4E1C-96D6-7DA0A1B2E7AB}"/>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904176" y="1166191"/>
            <a:ext cx="4491680" cy="369149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3">
            <a:extLst>
              <a:ext uri="{FF2B5EF4-FFF2-40B4-BE49-F238E27FC236}">
                <a16:creationId xmlns="" xmlns:a16="http://schemas.microsoft.com/office/drawing/2014/main" id="{D47C5732-69FD-484A-9728-FFE3F7407EE8}"/>
              </a:ext>
            </a:extLst>
          </p:cNvPr>
          <p:cNvSpPr>
            <a:spLocks noChangeArrowheads="1"/>
          </p:cNvSpPr>
          <p:nvPr/>
        </p:nvSpPr>
        <p:spPr bwMode="auto">
          <a:xfrm>
            <a:off x="-1046921" y="563174"/>
            <a:ext cx="7752521" cy="469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2363043" tIns="53958"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SCREENSHOTS</a:t>
            </a:r>
          </a:p>
        </p:txBody>
      </p:sp>
      <p:sp>
        <p:nvSpPr>
          <p:cNvPr id="6" name="Rectangle 4">
            <a:extLst>
              <a:ext uri="{FF2B5EF4-FFF2-40B4-BE49-F238E27FC236}">
                <a16:creationId xmlns="" xmlns:a16="http://schemas.microsoft.com/office/drawing/2014/main" id="{8B032DF6-18FF-48C2-B911-A7742E52377F}"/>
              </a:ext>
            </a:extLst>
          </p:cNvPr>
          <p:cNvSpPr>
            <a:spLocks noChangeArrowheads="1"/>
          </p:cNvSpPr>
          <p:nvPr/>
        </p:nvSpPr>
        <p:spPr bwMode="auto">
          <a:xfrm>
            <a:off x="2180289" y="4673018"/>
            <a:ext cx="310854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Home Page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 xmlns:a16="http://schemas.microsoft.com/office/drawing/2014/main" id="{5FC13503-C036-4715-A160-E47DF974B69B}"/>
              </a:ext>
            </a:extLst>
          </p:cNvPr>
          <p:cNvSpPr>
            <a:spLocks noChangeArrowheads="1"/>
          </p:cNvSpPr>
          <p:nvPr/>
        </p:nvSpPr>
        <p:spPr bwMode="auto">
          <a:xfrm>
            <a:off x="7891315" y="4916519"/>
            <a:ext cx="291618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Login Page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 xmlns:a16="http://schemas.microsoft.com/office/drawing/2014/main" id="{456157A2-5E70-4E1D-8020-CF225E288121}"/>
              </a:ext>
            </a:extLst>
          </p:cNvPr>
          <p:cNvSpPr txBox="1"/>
          <p:nvPr/>
        </p:nvSpPr>
        <p:spPr>
          <a:xfrm>
            <a:off x="407368" y="6440084"/>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grpSp>
        <p:nvGrpSpPr>
          <p:cNvPr id="11" name="组合 1">
            <a:extLst>
              <a:ext uri="{FF2B5EF4-FFF2-40B4-BE49-F238E27FC236}">
                <a16:creationId xmlns="" xmlns:a16="http://schemas.microsoft.com/office/drawing/2014/main" id="{475DE135-19F8-452A-AB23-146DFD069D0C}"/>
              </a:ext>
            </a:extLst>
          </p:cNvPr>
          <p:cNvGrpSpPr/>
          <p:nvPr/>
        </p:nvGrpSpPr>
        <p:grpSpPr>
          <a:xfrm>
            <a:off x="1153228" y="566390"/>
            <a:ext cx="558800" cy="463550"/>
            <a:chOff x="3448565" y="1912142"/>
            <a:chExt cx="4927433" cy="2485075"/>
          </a:xfrm>
        </p:grpSpPr>
        <p:cxnSp>
          <p:nvCxnSpPr>
            <p:cNvPr id="12" name="直接连接符 18">
              <a:extLst>
                <a:ext uri="{FF2B5EF4-FFF2-40B4-BE49-F238E27FC236}">
                  <a16:creationId xmlns="" xmlns:a16="http://schemas.microsoft.com/office/drawing/2014/main" id="{EF221667-0E24-4DD2-8F2B-3483CAC202BE}"/>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9">
              <a:extLst>
                <a:ext uri="{FF2B5EF4-FFF2-40B4-BE49-F238E27FC236}">
                  <a16:creationId xmlns="" xmlns:a16="http://schemas.microsoft.com/office/drawing/2014/main" id="{AB94A279-9533-4249-8B0F-E96845650ABF}"/>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0">
              <a:extLst>
                <a:ext uri="{FF2B5EF4-FFF2-40B4-BE49-F238E27FC236}">
                  <a16:creationId xmlns="" xmlns:a16="http://schemas.microsoft.com/office/drawing/2014/main" id="{14281ED4-5F60-47F1-9A6E-2F329D2C198F}"/>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 xmlns:a16="http://schemas.microsoft.com/office/drawing/2014/main" id="{3860FD82-5881-4A06-894A-49E17AD44DE3}"/>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3">
              <a:extLst>
                <a:ext uri="{FF2B5EF4-FFF2-40B4-BE49-F238E27FC236}">
                  <a16:creationId xmlns="" xmlns:a16="http://schemas.microsoft.com/office/drawing/2014/main" id="{9CC4E8EF-A445-407C-9AB4-344D4ECC6301}"/>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4">
              <a:extLst>
                <a:ext uri="{FF2B5EF4-FFF2-40B4-BE49-F238E27FC236}">
                  <a16:creationId xmlns="" xmlns:a16="http://schemas.microsoft.com/office/drawing/2014/main" id="{9262DF79-DA9C-4B36-97DA-EF9B2471133A}"/>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a:extLst>
                <a:ext uri="{FF2B5EF4-FFF2-40B4-BE49-F238E27FC236}">
                  <a16:creationId xmlns="" xmlns:a16="http://schemas.microsoft.com/office/drawing/2014/main" id="{F13F9CFA-1CA8-45D5-9923-7D699E3ADF9C}"/>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785695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18.png">
            <a:extLst>
              <a:ext uri="{FF2B5EF4-FFF2-40B4-BE49-F238E27FC236}">
                <a16:creationId xmlns="" xmlns:a16="http://schemas.microsoft.com/office/drawing/2014/main" id="{B4FE7055-0CF1-471A-892E-E0C85C81803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31099" y="566850"/>
            <a:ext cx="4063676" cy="4777409"/>
          </a:xfrm>
          <a:prstGeom prst="rect">
            <a:avLst/>
          </a:prstGeom>
          <a:noFill/>
          <a:extLst>
            <a:ext uri="{909E8E84-426E-40DD-AFC4-6F175D3DCCD1}">
              <a14:hiddenFill xmlns="" xmlns:a14="http://schemas.microsoft.com/office/drawing/2010/main">
                <a:solidFill>
                  <a:srgbClr val="FFFFFF"/>
                </a:solidFill>
              </a14:hiddenFill>
            </a:ext>
          </a:extLst>
        </p:spPr>
      </p:pic>
      <p:pic>
        <p:nvPicPr>
          <p:cNvPr id="5121" name="image19.png">
            <a:extLst>
              <a:ext uri="{FF2B5EF4-FFF2-40B4-BE49-F238E27FC236}">
                <a16:creationId xmlns="" xmlns:a16="http://schemas.microsoft.com/office/drawing/2014/main" id="{6E36CA4A-E4BF-4A9D-9635-CA7F902406F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397227" y="1922311"/>
            <a:ext cx="5090646" cy="287095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3">
            <a:extLst>
              <a:ext uri="{FF2B5EF4-FFF2-40B4-BE49-F238E27FC236}">
                <a16:creationId xmlns="" xmlns:a16="http://schemas.microsoft.com/office/drawing/2014/main" id="{23744DD5-90B3-4853-9465-D3E49BA36884}"/>
              </a:ext>
            </a:extLst>
          </p:cNvPr>
          <p:cNvSpPr>
            <a:spLocks noChangeArrowheads="1"/>
          </p:cNvSpPr>
          <p:nvPr/>
        </p:nvSpPr>
        <p:spPr bwMode="auto">
          <a:xfrm>
            <a:off x="2079624"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 xmlns:a16="http://schemas.microsoft.com/office/drawing/2014/main" id="{B6861B99-74CE-4E22-83B0-D0AF392034C9}"/>
              </a:ext>
            </a:extLst>
          </p:cNvPr>
          <p:cNvSpPr>
            <a:spLocks noChangeArrowheads="1"/>
          </p:cNvSpPr>
          <p:nvPr/>
        </p:nvSpPr>
        <p:spPr bwMode="auto">
          <a:xfrm>
            <a:off x="2016305" y="5714131"/>
            <a:ext cx="34932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registration Page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 xmlns:a16="http://schemas.microsoft.com/office/drawing/2014/main" id="{4465E6D4-E50C-4735-A1AB-A91AD94C505B}"/>
              </a:ext>
            </a:extLst>
          </p:cNvPr>
          <p:cNvSpPr>
            <a:spLocks noChangeArrowheads="1"/>
          </p:cNvSpPr>
          <p:nvPr/>
        </p:nvSpPr>
        <p:spPr bwMode="auto">
          <a:xfrm>
            <a:off x="6939437" y="4793270"/>
            <a:ext cx="40062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Password reset Page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B8068FAE-589D-46A7-ADEB-3B866E744BC4}"/>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261246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20.png">
            <a:extLst>
              <a:ext uri="{FF2B5EF4-FFF2-40B4-BE49-F238E27FC236}">
                <a16:creationId xmlns="" xmlns:a16="http://schemas.microsoft.com/office/drawing/2014/main" id="{3C57EE45-1CA0-419D-AA85-54EFA9ACE17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88322" y="943629"/>
            <a:ext cx="4585533" cy="3257310"/>
          </a:xfrm>
          <a:prstGeom prst="rect">
            <a:avLst/>
          </a:prstGeom>
          <a:noFill/>
          <a:extLst>
            <a:ext uri="{909E8E84-426E-40DD-AFC4-6F175D3DCCD1}">
              <a14:hiddenFill xmlns="" xmlns:a14="http://schemas.microsoft.com/office/drawing/2010/main">
                <a:solidFill>
                  <a:srgbClr val="FFFFFF"/>
                </a:solidFill>
              </a14:hiddenFill>
            </a:ext>
          </a:extLst>
        </p:spPr>
      </p:pic>
      <p:pic>
        <p:nvPicPr>
          <p:cNvPr id="6145" name="image21.png">
            <a:extLst>
              <a:ext uri="{FF2B5EF4-FFF2-40B4-BE49-F238E27FC236}">
                <a16:creationId xmlns="" xmlns:a16="http://schemas.microsoft.com/office/drawing/2014/main" id="{CCAA28E1-4970-4D94-83EA-82E5236E6A9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84542" y="1325159"/>
            <a:ext cx="5712058" cy="27688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3">
            <a:extLst>
              <a:ext uri="{FF2B5EF4-FFF2-40B4-BE49-F238E27FC236}">
                <a16:creationId xmlns="" xmlns:a16="http://schemas.microsoft.com/office/drawing/2014/main" id="{2B939CC4-9956-4163-9C32-1122D6499F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 xmlns:a16="http://schemas.microsoft.com/office/drawing/2014/main" id="{8CE9405F-073D-4F57-8908-8C1612543177}"/>
              </a:ext>
            </a:extLst>
          </p:cNvPr>
          <p:cNvSpPr>
            <a:spLocks noChangeArrowheads="1"/>
          </p:cNvSpPr>
          <p:nvPr/>
        </p:nvSpPr>
        <p:spPr bwMode="auto">
          <a:xfrm>
            <a:off x="1713328" y="4557950"/>
            <a:ext cx="380104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Resetting Password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 xmlns:a16="http://schemas.microsoft.com/office/drawing/2014/main" id="{2B1191DE-31E7-4224-A88C-1D732E742477}"/>
              </a:ext>
            </a:extLst>
          </p:cNvPr>
          <p:cNvSpPr>
            <a:spLocks noChangeArrowheads="1"/>
          </p:cNvSpPr>
          <p:nvPr/>
        </p:nvSpPr>
        <p:spPr bwMode="auto">
          <a:xfrm>
            <a:off x="7328451" y="4427144"/>
            <a:ext cx="35780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of Dashboard Page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72C78D7F-CE19-4193-89AD-6FE310031EA1}"/>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2183804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image22.jpeg">
            <a:extLst>
              <a:ext uri="{FF2B5EF4-FFF2-40B4-BE49-F238E27FC236}">
                <a16:creationId xmlns="" xmlns:a16="http://schemas.microsoft.com/office/drawing/2014/main" id="{5B7E8F95-B440-461B-B95C-B07872E30CD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6639" y="1143000"/>
            <a:ext cx="4722495" cy="2819400"/>
          </a:xfrm>
          <a:prstGeom prst="rect">
            <a:avLst/>
          </a:prstGeom>
          <a:noFill/>
          <a:extLst>
            <a:ext uri="{909E8E84-426E-40DD-AFC4-6F175D3DCCD1}">
              <a14:hiddenFill xmlns="" xmlns:a14="http://schemas.microsoft.com/office/drawing/2010/main">
                <a:solidFill>
                  <a:srgbClr val="FFFFFF"/>
                </a:solidFill>
              </a14:hiddenFill>
            </a:ext>
          </a:extLst>
        </p:spPr>
      </p:pic>
      <p:pic>
        <p:nvPicPr>
          <p:cNvPr id="7169" name="image23.png">
            <a:extLst>
              <a:ext uri="{FF2B5EF4-FFF2-40B4-BE49-F238E27FC236}">
                <a16:creationId xmlns="" xmlns:a16="http://schemas.microsoft.com/office/drawing/2014/main" id="{55A9609D-7840-4089-A2F0-D0933D06D50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51984" y="1349934"/>
            <a:ext cx="5429250" cy="29464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3">
            <a:extLst>
              <a:ext uri="{FF2B5EF4-FFF2-40B4-BE49-F238E27FC236}">
                <a16:creationId xmlns="" xmlns:a16="http://schemas.microsoft.com/office/drawing/2014/main" id="{A3F7E31E-09F3-4672-8652-8A39EA5F51CB}"/>
              </a:ext>
            </a:extLst>
          </p:cNvPr>
          <p:cNvSpPr>
            <a:spLocks noChangeArrowheads="1"/>
          </p:cNvSpPr>
          <p:nvPr/>
        </p:nvSpPr>
        <p:spPr bwMode="auto">
          <a:xfrm>
            <a:off x="2531165" y="318052"/>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 xmlns:a16="http://schemas.microsoft.com/office/drawing/2014/main" id="{5215290B-06A8-4B5F-9EA8-AFFC8893B0FB}"/>
              </a:ext>
            </a:extLst>
          </p:cNvPr>
          <p:cNvSpPr>
            <a:spLocks noChangeArrowheads="1"/>
          </p:cNvSpPr>
          <p:nvPr/>
        </p:nvSpPr>
        <p:spPr bwMode="auto">
          <a:xfrm>
            <a:off x="1294572" y="4461394"/>
            <a:ext cx="34932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entering the URL</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 xmlns:a16="http://schemas.microsoft.com/office/drawing/2014/main" id="{A76719DC-C5CB-4AF7-9DE2-17F4907B2ECE}"/>
              </a:ext>
            </a:extLst>
          </p:cNvPr>
          <p:cNvSpPr>
            <a:spLocks noChangeArrowheads="1"/>
          </p:cNvSpPr>
          <p:nvPr/>
        </p:nvSpPr>
        <p:spPr bwMode="auto">
          <a:xfrm>
            <a:off x="6594335" y="4305030"/>
            <a:ext cx="37753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the predicted result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57E1479A-BFD9-43FC-A37B-9B5D211C0C3D}"/>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211621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934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10848" y="343792"/>
            <a:ext cx="3744912" cy="521970"/>
          </a:xfrm>
          <a:prstGeom prst="rect">
            <a:avLst/>
          </a:prstGeom>
          <a:noFill/>
          <a:ln w="9525">
            <a:noFill/>
          </a:ln>
        </p:spPr>
        <p:txBody>
          <a:bodyPr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Proposed System</a:t>
            </a:r>
          </a:p>
        </p:txBody>
      </p:sp>
      <p:sp>
        <p:nvSpPr>
          <p:cNvPr id="12" name="矩形 11"/>
          <p:cNvSpPr/>
          <p:nvPr/>
        </p:nvSpPr>
        <p:spPr>
          <a:xfrm>
            <a:off x="0" y="2314575"/>
            <a:ext cx="12192000" cy="234315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pic>
        <p:nvPicPr>
          <p:cNvPr id="14" name="图片 13" descr="C:\Users\sriba\Pictures\twitter_fake_news_3.jpgtwitter_fake_news_3"/>
          <p:cNvPicPr>
            <a:picLocks noChangeAspect="1"/>
          </p:cNvPicPr>
          <p:nvPr/>
        </p:nvPicPr>
        <p:blipFill>
          <a:blip r:embed="rId2"/>
          <a:srcRect/>
          <a:stretch>
            <a:fillRect/>
          </a:stretch>
        </p:blipFill>
        <p:spPr>
          <a:xfrm>
            <a:off x="957312" y="1203325"/>
            <a:ext cx="4451985" cy="3832860"/>
          </a:xfrm>
          <a:custGeom>
            <a:avLst/>
            <a:gdLst>
              <a:gd name="connsiteX0" fmla="*/ 0 w 3352800"/>
              <a:gd name="connsiteY0" fmla="*/ 0 h 2245895"/>
              <a:gd name="connsiteX1" fmla="*/ 3352800 w 3352800"/>
              <a:gd name="connsiteY1" fmla="*/ 0 h 2245895"/>
              <a:gd name="connsiteX2" fmla="*/ 3352800 w 3352800"/>
              <a:gd name="connsiteY2" fmla="*/ 2245895 h 2245895"/>
              <a:gd name="connsiteX3" fmla="*/ 0 w 3352800"/>
              <a:gd name="connsiteY3" fmla="*/ 2245895 h 2245895"/>
            </a:gdLst>
            <a:ahLst/>
            <a:cxnLst>
              <a:cxn ang="0">
                <a:pos x="connsiteX0" y="connsiteY0"/>
              </a:cxn>
              <a:cxn ang="0">
                <a:pos x="connsiteX1" y="connsiteY1"/>
              </a:cxn>
              <a:cxn ang="0">
                <a:pos x="connsiteX2" y="connsiteY2"/>
              </a:cxn>
              <a:cxn ang="0">
                <a:pos x="connsiteX3" y="connsiteY3"/>
              </a:cxn>
            </a:cxnLst>
            <a:rect l="l" t="t" r="r" b="b"/>
            <a:pathLst>
              <a:path w="3352800" h="2245895">
                <a:moveTo>
                  <a:pt x="0" y="0"/>
                </a:moveTo>
                <a:lnTo>
                  <a:pt x="3352800" y="0"/>
                </a:lnTo>
                <a:lnTo>
                  <a:pt x="3352800" y="2245895"/>
                </a:lnTo>
                <a:lnTo>
                  <a:pt x="0" y="2245895"/>
                </a:lnTo>
                <a:close/>
              </a:path>
            </a:pathLst>
          </a:custGeom>
        </p:spPr>
      </p:pic>
      <p:sp>
        <p:nvSpPr>
          <p:cNvPr id="15" name="矩形 14"/>
          <p:cNvSpPr/>
          <p:nvPr/>
        </p:nvSpPr>
        <p:spPr>
          <a:xfrm>
            <a:off x="789990" y="1111129"/>
            <a:ext cx="4786630" cy="4150360"/>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 name="矩形 10"/>
          <p:cNvSpPr>
            <a:spLocks noChangeArrowheads="1"/>
          </p:cNvSpPr>
          <p:nvPr/>
        </p:nvSpPr>
        <p:spPr bwMode="auto">
          <a:xfrm>
            <a:off x="5776278" y="775970"/>
            <a:ext cx="6040438" cy="4150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Since this problem is a kind of text classification, Implementing a Naive Bayes classifier will be best as this is standard for text-based  processing.</a:t>
            </a: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US" altLang="zh-CN"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The actual goal is in developing a model which was the text transformation  and choosing which type of text to use (headlines vs full text) </a:t>
            </a:r>
            <a:r>
              <a:rPr kumimoji="0" lang="en-IN" altLang="en-US"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a:t>
            </a: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Next step is to extract the most optimal features .</a:t>
            </a: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This is done by using a n-number of the most used words, and/or phrases, lower casing or not, mainly removing the stop words which are common words such as “the”, “when”, and “there” and only using those words that appear at least a given number of times in a given text dataset.</a:t>
            </a:r>
          </a:p>
        </p:txBody>
      </p:sp>
      <p:sp>
        <p:nvSpPr>
          <p:cNvPr id="6" name="矩形 10"/>
          <p:cNvSpPr>
            <a:spLocks noChangeArrowheads="1"/>
          </p:cNvSpPr>
          <p:nvPr/>
        </p:nvSpPr>
        <p:spPr bwMode="auto">
          <a:xfrm>
            <a:off x="746760" y="5414645"/>
            <a:ext cx="10690225" cy="7188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 typeface="Wingdings" panose="05000000000000000000" charset="0"/>
              <a:buNone/>
              <a:defRPr/>
            </a:pPr>
            <a:r>
              <a:rPr kumimoji="0" lang="en-IN" altLang="en-US" sz="1800" b="1"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ADVANTAGES:</a:t>
            </a:r>
            <a:endParaRPr kumimoji="0" lang="en-IN" altLang="en-US"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endParaRPr>
          </a:p>
          <a:p>
            <a:pPr marR="0" lvl="0" algn="l" defTabSz="1216025" rtl="0" eaLnBrk="1" fontAlgn="auto" latinLnBrk="0" hangingPunct="1">
              <a:lnSpc>
                <a:spcPct val="120000"/>
              </a:lnSpc>
              <a:spcBef>
                <a:spcPct val="20000"/>
              </a:spcBef>
              <a:spcAft>
                <a:spcPts val="0"/>
              </a:spcAft>
              <a:buClrTx/>
              <a:buSzTx/>
              <a:buFont typeface="Wingdings" panose="05000000000000000000" charset="0"/>
              <a:buChar char="Ø"/>
              <a:defRPr/>
            </a:pPr>
            <a:r>
              <a:rPr kumimoji="0" lang="en-IN" altLang="en-US" sz="1800" b="0" i="0" u="none" strike="noStrike" kern="1200" cap="none" spc="0" normalizeH="0" baseline="0" noProof="0">
                <a:ln>
                  <a:noFill/>
                </a:ln>
                <a:solidFill>
                  <a:schemeClr val="bg2">
                    <a:lumMod val="25000"/>
                  </a:schemeClr>
                </a:solidFill>
                <a:effectLst/>
                <a:uLnTx/>
                <a:uFillTx/>
                <a:ea typeface="Calibri" panose="020F0502020204030204" pitchFamily="34" charset="0"/>
                <a:cs typeface="+mn-cs"/>
                <a:sym typeface="Arial" panose="020B0604020202020204" pitchFamily="34" charset="0"/>
              </a:rPr>
              <a:t>The Naive Bayes Classifier helps to predict the output  with more accuracy than that of the existing systems.</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28" name="TextBox 27">
            <a:extLst>
              <a:ext uri="{FF2B5EF4-FFF2-40B4-BE49-F238E27FC236}">
                <a16:creationId xmlns="" xmlns:a16="http://schemas.microsoft.com/office/drawing/2014/main" id="{D618B983-323B-4B21-A914-60298EA8A558}"/>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2099760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10C429BB-D73C-45A6-9427-83A6089E4F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3" name="image24.jpeg">
            <a:extLst>
              <a:ext uri="{FF2B5EF4-FFF2-40B4-BE49-F238E27FC236}">
                <a16:creationId xmlns="" xmlns:a16="http://schemas.microsoft.com/office/drawing/2014/main" id="{1FAFC922-5817-4654-A1E4-A0FDFB415FA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04730" y="895819"/>
            <a:ext cx="9104243" cy="434753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3">
            <a:extLst>
              <a:ext uri="{FF2B5EF4-FFF2-40B4-BE49-F238E27FC236}">
                <a16:creationId xmlns="" xmlns:a16="http://schemas.microsoft.com/office/drawing/2014/main" id="{4BF9A318-1936-4728-950E-0A5C083CCCA3}"/>
              </a:ext>
            </a:extLst>
          </p:cNvPr>
          <p:cNvSpPr>
            <a:spLocks noChangeArrowheads="1"/>
          </p:cNvSpPr>
          <p:nvPr/>
        </p:nvSpPr>
        <p:spPr bwMode="auto">
          <a:xfrm>
            <a:off x="3791523" y="5479011"/>
            <a:ext cx="460895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the collections in database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 xmlns:a16="http://schemas.microsoft.com/office/drawing/2014/main" id="{33B4C473-370D-40AF-99C1-ED6326B0B757}"/>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92704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
        <p:nvSpPr>
          <p:cNvPr id="2" name="Rectangle 2">
            <a:extLst>
              <a:ext uri="{FF2B5EF4-FFF2-40B4-BE49-F238E27FC236}">
                <a16:creationId xmlns="" xmlns:a16="http://schemas.microsoft.com/office/drawing/2014/main" id="{10C429BB-D73C-45A6-9427-83A6089E4F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 xmlns:a16="http://schemas.microsoft.com/office/drawing/2014/main" id="{9E9083A9-85AF-472C-A5F0-C8C2E4831336}"/>
              </a:ext>
            </a:extLst>
          </p:cNvPr>
          <p:cNvSpPr txBox="1"/>
          <p:nvPr/>
        </p:nvSpPr>
        <p:spPr>
          <a:xfrm>
            <a:off x="864841" y="960048"/>
            <a:ext cx="10919791" cy="1289071"/>
          </a:xfrm>
          <a:prstGeom prst="rect">
            <a:avLst/>
          </a:prstGeom>
          <a:noFill/>
        </p:spPr>
        <p:txBody>
          <a:bodyPr wrap="square">
            <a:spAutoFit/>
          </a:bodyPr>
          <a:lstStyle/>
          <a:p>
            <a:pPr marL="540385" marR="356235" indent="449580" algn="just">
              <a:lnSpc>
                <a:spcPct val="150000"/>
              </a:lnSpc>
              <a:spcAft>
                <a:spcPts val="0"/>
              </a:spcAft>
            </a:pPr>
            <a:r>
              <a:rPr lang="en-US" dirty="0">
                <a:effectLst/>
                <a:latin typeface="Times New Roman" panose="02020603050405020304" pitchFamily="18" charset="0"/>
                <a:ea typeface="Times New Roman" panose="02020603050405020304" pitchFamily="18" charset="0"/>
              </a:rPr>
              <a:t>As evident above for static search, our best model came out to be Naïve Bayes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Classifier with an accuracy of above 80%. Hence, we can say that if a user feed a particular</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news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article or its headline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our model, it will be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classified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 its true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nature.</a:t>
            </a:r>
          </a:p>
        </p:txBody>
      </p:sp>
      <p:sp>
        <p:nvSpPr>
          <p:cNvPr id="6" name="TextBox 5">
            <a:extLst>
              <a:ext uri="{FF2B5EF4-FFF2-40B4-BE49-F238E27FC236}">
                <a16:creationId xmlns="" xmlns:a16="http://schemas.microsoft.com/office/drawing/2014/main" id="{4287E244-D2A0-4D13-B475-DE1557BEA514}"/>
              </a:ext>
            </a:extLst>
          </p:cNvPr>
          <p:cNvSpPr txBox="1"/>
          <p:nvPr/>
        </p:nvSpPr>
        <p:spPr>
          <a:xfrm>
            <a:off x="1318606" y="383446"/>
            <a:ext cx="2165786" cy="523220"/>
          </a:xfrm>
          <a:prstGeom prst="rect">
            <a:avLst/>
          </a:prstGeom>
          <a:noFill/>
        </p:spPr>
        <p:txBody>
          <a:bodyPr wrap="none" rtlCol="0">
            <a:spAutoFit/>
          </a:bodyPr>
          <a:lstStyle/>
          <a:p>
            <a:r>
              <a:rPr lang="en-US" sz="2800" b="1" dirty="0">
                <a:effectLst/>
                <a:ea typeface="Times New Roman" panose="02020603050405020304" pitchFamily="18" charset="0"/>
              </a:rPr>
              <a:t>CONCLUSION</a:t>
            </a:r>
            <a:endParaRPr lang="en-IN" sz="2800" b="1" dirty="0">
              <a:effectLst/>
              <a:ea typeface="Times New Roman" panose="02020603050405020304" pitchFamily="18" charset="0"/>
            </a:endParaRPr>
          </a:p>
        </p:txBody>
      </p:sp>
      <p:sp>
        <p:nvSpPr>
          <p:cNvPr id="8" name="TextBox 7">
            <a:extLst>
              <a:ext uri="{FF2B5EF4-FFF2-40B4-BE49-F238E27FC236}">
                <a16:creationId xmlns="" xmlns:a16="http://schemas.microsoft.com/office/drawing/2014/main" id="{33BCE128-0209-4CA1-A7BF-02F20481722F}"/>
              </a:ext>
            </a:extLst>
          </p:cNvPr>
          <p:cNvSpPr txBox="1"/>
          <p:nvPr/>
        </p:nvSpPr>
        <p:spPr>
          <a:xfrm>
            <a:off x="864841" y="2406620"/>
            <a:ext cx="7792279" cy="523220"/>
          </a:xfrm>
          <a:prstGeom prst="rect">
            <a:avLst/>
          </a:prstGeom>
          <a:noFill/>
        </p:spPr>
        <p:txBody>
          <a:bodyPr wrap="square" rtlCol="0">
            <a:spAutoFit/>
          </a:bodyPr>
          <a:lstStyle/>
          <a:p>
            <a:pPr lvl="1">
              <a:spcBef>
                <a:spcPts val="5"/>
              </a:spcBef>
              <a:buSzPts val="1400"/>
              <a:tabLst>
                <a:tab pos="810895" algn="l"/>
              </a:tabLst>
            </a:pPr>
            <a:r>
              <a:rPr lang="en-US" sz="2800" b="1" dirty="0">
                <a:effectLst/>
                <a:ea typeface="Times New Roman" panose="02020603050405020304" pitchFamily="18" charset="0"/>
              </a:rPr>
              <a:t>FUTURE</a:t>
            </a:r>
            <a:r>
              <a:rPr lang="en-US" sz="2800" b="1" spc="-10" dirty="0">
                <a:effectLst/>
                <a:ea typeface="Times New Roman" panose="02020603050405020304" pitchFamily="18" charset="0"/>
              </a:rPr>
              <a:t> </a:t>
            </a:r>
            <a:r>
              <a:rPr lang="en-US" sz="2800" b="1" dirty="0">
                <a:effectLst/>
                <a:ea typeface="Times New Roman" panose="02020603050405020304" pitchFamily="18" charset="0"/>
              </a:rPr>
              <a:t>SCOPE</a:t>
            </a:r>
            <a:endParaRPr lang="en-IN" sz="2800" dirty="0"/>
          </a:p>
        </p:txBody>
      </p:sp>
      <p:sp>
        <p:nvSpPr>
          <p:cNvPr id="9" name="TextBox 8">
            <a:extLst>
              <a:ext uri="{FF2B5EF4-FFF2-40B4-BE49-F238E27FC236}">
                <a16:creationId xmlns="" xmlns:a16="http://schemas.microsoft.com/office/drawing/2014/main" id="{FAA68C0A-C70B-478F-9D7B-EFF292B73AC0}"/>
              </a:ext>
            </a:extLst>
          </p:cNvPr>
          <p:cNvSpPr txBox="1"/>
          <p:nvPr/>
        </p:nvSpPr>
        <p:spPr>
          <a:xfrm>
            <a:off x="1298713" y="3095052"/>
            <a:ext cx="10363200" cy="2535566"/>
          </a:xfrm>
          <a:prstGeom prst="rect">
            <a:avLst/>
          </a:prstGeom>
          <a:noFill/>
        </p:spPr>
        <p:txBody>
          <a:bodyPr wrap="square" rtlCol="0">
            <a:spAutoFit/>
          </a:bodyPr>
          <a:lstStyle/>
          <a:p>
            <a:pPr indent="539750" algn="just">
              <a:lnSpc>
                <a:spcPct val="150000"/>
              </a:lnSpc>
            </a:pPr>
            <a:r>
              <a:rPr lang="en-US" dirty="0">
                <a:latin typeface="Times New Roman" panose="02020603050405020304" pitchFamily="18" charset="0"/>
                <a:ea typeface="Times New Roman" panose="02020603050405020304" pitchFamily="18" charset="0"/>
              </a:rPr>
              <a:t>T</a:t>
            </a:r>
            <a:r>
              <a:rPr lang="en-US" dirty="0">
                <a:effectLst/>
                <a:latin typeface="Times New Roman" panose="02020603050405020304" pitchFamily="18" charset="0"/>
                <a:ea typeface="Times New Roman" panose="02020603050405020304" pitchFamily="18" charset="0"/>
              </a:rPr>
              <a:t>he purpose of this</a:t>
            </a:r>
            <a:r>
              <a:rPr lang="en-US" spc="3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project was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 build a model that help us to recognize the language patterns that can be used to classify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fake and real news with the help of ML (machine learning) techniques. The outcomes 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 project show the capability of ML to be fruitful in this task. We have tried to build 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model that helps in catching many intuitive indications of real and fake news as well as in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visualization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classification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decision.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Now-a-days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fake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news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3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big</a:t>
            </a:r>
            <a:r>
              <a:rPr lang="en-US" spc="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problem that it is affecting </a:t>
            </a:r>
            <a:r>
              <a:rPr lang="en-US" dirty="0">
                <a:effectLst/>
                <a:latin typeface="Times New Roman" panose="02020603050405020304" pitchFamily="18" charset="0"/>
                <a:ea typeface="Times New Roman" panose="02020603050405020304" pitchFamily="18" charset="0"/>
              </a:rPr>
              <a:t>our society as well as our facts and opinions. The problem that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needs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 be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solved can be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solved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 AI</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Machine learning</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techniques.</a:t>
            </a:r>
            <a:endParaRPr lang="en-IN" dirty="0">
              <a:effectLst/>
              <a:latin typeface="Times New Roman" panose="02020603050405020304" pitchFamily="18" charset="0"/>
              <a:ea typeface="Times New Roman" panose="02020603050405020304" pitchFamily="18" charset="0"/>
            </a:endParaRPr>
          </a:p>
        </p:txBody>
      </p:sp>
      <p:grpSp>
        <p:nvGrpSpPr>
          <p:cNvPr id="11" name="组合 1">
            <a:extLst>
              <a:ext uri="{FF2B5EF4-FFF2-40B4-BE49-F238E27FC236}">
                <a16:creationId xmlns="" xmlns:a16="http://schemas.microsoft.com/office/drawing/2014/main" id="{189C2C63-FECE-4422-B456-9B434A85B14B}"/>
              </a:ext>
            </a:extLst>
          </p:cNvPr>
          <p:cNvGrpSpPr/>
          <p:nvPr/>
        </p:nvGrpSpPr>
        <p:grpSpPr>
          <a:xfrm>
            <a:off x="1271892" y="2416381"/>
            <a:ext cx="558800" cy="463550"/>
            <a:chOff x="3448565" y="1912142"/>
            <a:chExt cx="4927433" cy="2485075"/>
          </a:xfrm>
        </p:grpSpPr>
        <p:cxnSp>
          <p:nvCxnSpPr>
            <p:cNvPr id="12" name="直接连接符 18">
              <a:extLst>
                <a:ext uri="{FF2B5EF4-FFF2-40B4-BE49-F238E27FC236}">
                  <a16:creationId xmlns="" xmlns:a16="http://schemas.microsoft.com/office/drawing/2014/main" id="{B7C6AA9F-B864-4D4E-A131-978CDF1E15B4}"/>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9">
              <a:extLst>
                <a:ext uri="{FF2B5EF4-FFF2-40B4-BE49-F238E27FC236}">
                  <a16:creationId xmlns="" xmlns:a16="http://schemas.microsoft.com/office/drawing/2014/main" id="{EEC8168A-A150-48DB-A9BD-4E50469AA543}"/>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0">
              <a:extLst>
                <a:ext uri="{FF2B5EF4-FFF2-40B4-BE49-F238E27FC236}">
                  <a16:creationId xmlns="" xmlns:a16="http://schemas.microsoft.com/office/drawing/2014/main" id="{DCC7D18A-FB85-4CB7-88BB-EB50F8536733}"/>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 xmlns:a16="http://schemas.microsoft.com/office/drawing/2014/main" id="{6A9B7B21-D9F0-4FC0-A036-0D06E6240386}"/>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3">
              <a:extLst>
                <a:ext uri="{FF2B5EF4-FFF2-40B4-BE49-F238E27FC236}">
                  <a16:creationId xmlns="" xmlns:a16="http://schemas.microsoft.com/office/drawing/2014/main" id="{D4C9C782-CDDE-48B4-AC6A-57A2DAFD9F06}"/>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4">
              <a:extLst>
                <a:ext uri="{FF2B5EF4-FFF2-40B4-BE49-F238E27FC236}">
                  <a16:creationId xmlns="" xmlns:a16="http://schemas.microsoft.com/office/drawing/2014/main" id="{938D0FC8-5E61-460E-89E6-EFD7B347E85D}"/>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a:extLst>
                <a:ext uri="{FF2B5EF4-FFF2-40B4-BE49-F238E27FC236}">
                  <a16:creationId xmlns="" xmlns:a16="http://schemas.microsoft.com/office/drawing/2014/main" id="{3A9E1289-FDEF-4035-B89E-F20A2A58534F}"/>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
            <a:extLst>
              <a:ext uri="{FF2B5EF4-FFF2-40B4-BE49-F238E27FC236}">
                <a16:creationId xmlns="" xmlns:a16="http://schemas.microsoft.com/office/drawing/2014/main" id="{F4B95D18-A640-404C-B2FB-EA64D1AA2C67}"/>
              </a:ext>
            </a:extLst>
          </p:cNvPr>
          <p:cNvGrpSpPr/>
          <p:nvPr/>
        </p:nvGrpSpPr>
        <p:grpSpPr>
          <a:xfrm>
            <a:off x="1297202" y="398110"/>
            <a:ext cx="558800" cy="463550"/>
            <a:chOff x="3448565" y="1912142"/>
            <a:chExt cx="4927433" cy="2485075"/>
          </a:xfrm>
        </p:grpSpPr>
        <p:cxnSp>
          <p:nvCxnSpPr>
            <p:cNvPr id="20" name="直接连接符 18">
              <a:extLst>
                <a:ext uri="{FF2B5EF4-FFF2-40B4-BE49-F238E27FC236}">
                  <a16:creationId xmlns="" xmlns:a16="http://schemas.microsoft.com/office/drawing/2014/main" id="{A263F473-345C-42E5-9CC4-56433AC2CD53}"/>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9">
              <a:extLst>
                <a:ext uri="{FF2B5EF4-FFF2-40B4-BE49-F238E27FC236}">
                  <a16:creationId xmlns="" xmlns:a16="http://schemas.microsoft.com/office/drawing/2014/main" id="{89D77FF5-340E-48F4-B31D-48E32C6F556B}"/>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0">
              <a:extLst>
                <a:ext uri="{FF2B5EF4-FFF2-40B4-BE49-F238E27FC236}">
                  <a16:creationId xmlns="" xmlns:a16="http://schemas.microsoft.com/office/drawing/2014/main" id="{9505461F-C646-4906-9D0C-C6B7DB85643E}"/>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 xmlns:a16="http://schemas.microsoft.com/office/drawing/2014/main" id="{3DFD0640-AD58-422A-85C8-00E5847C27E8}"/>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 xmlns:a16="http://schemas.microsoft.com/office/drawing/2014/main" id="{E6EC260E-B052-4E9F-8AEB-EEC295DDEA2D}"/>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 xmlns:a16="http://schemas.microsoft.com/office/drawing/2014/main" id="{B1E1B500-024F-4D4B-8C6C-FDF1929EF8E0}"/>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3675CEC6-0604-4A82-96BD-76ED3BF03263}"/>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870219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
        <p:nvSpPr>
          <p:cNvPr id="2" name="Rectangle 2">
            <a:extLst>
              <a:ext uri="{FF2B5EF4-FFF2-40B4-BE49-F238E27FC236}">
                <a16:creationId xmlns="" xmlns:a16="http://schemas.microsoft.com/office/drawing/2014/main" id="{10C429BB-D73C-45A6-9427-83A6089E4F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 xmlns:a16="http://schemas.microsoft.com/office/drawing/2014/main" id="{33BCE128-0209-4CA1-A7BF-02F20481722F}"/>
              </a:ext>
            </a:extLst>
          </p:cNvPr>
          <p:cNvSpPr txBox="1"/>
          <p:nvPr/>
        </p:nvSpPr>
        <p:spPr>
          <a:xfrm>
            <a:off x="2199860" y="2448184"/>
            <a:ext cx="7792279" cy="1200329"/>
          </a:xfrm>
          <a:prstGeom prst="rect">
            <a:avLst/>
          </a:prstGeom>
          <a:noFill/>
        </p:spPr>
        <p:txBody>
          <a:bodyPr wrap="square" rtlCol="0">
            <a:spAutoFit/>
          </a:bodyPr>
          <a:lstStyle/>
          <a:p>
            <a:pPr lvl="1">
              <a:spcBef>
                <a:spcPts val="5"/>
              </a:spcBef>
              <a:buSzPts val="1400"/>
              <a:tabLst>
                <a:tab pos="810895" algn="l"/>
              </a:tabLst>
            </a:pPr>
            <a:r>
              <a:rPr lang="en-US" sz="7200" b="1" dirty="0">
                <a:effectLst/>
                <a:latin typeface="Castellar" panose="020A0402060406010301" pitchFamily="18" charset="0"/>
                <a:ea typeface="Times New Roman" panose="02020603050405020304" pitchFamily="18" charset="0"/>
              </a:rPr>
              <a:t>Thank You</a:t>
            </a:r>
            <a:endParaRPr lang="en-IN" sz="7200" dirty="0">
              <a:latin typeface="Castellar" panose="020A0402060406010301" pitchFamily="18" charset="0"/>
            </a:endParaRPr>
          </a:p>
        </p:txBody>
      </p:sp>
      <p:sp>
        <p:nvSpPr>
          <p:cNvPr id="3" name="TextBox 2">
            <a:extLst>
              <a:ext uri="{FF2B5EF4-FFF2-40B4-BE49-F238E27FC236}">
                <a16:creationId xmlns="" xmlns:a16="http://schemas.microsoft.com/office/drawing/2014/main" id="{A1AD53AC-C2D6-47B8-95C3-32A14B568FB6}"/>
              </a:ext>
            </a:extLst>
          </p:cNvPr>
          <p:cNvSpPr txBox="1"/>
          <p:nvPr/>
        </p:nvSpPr>
        <p:spPr>
          <a:xfrm>
            <a:off x="4959927" y="3648513"/>
            <a:ext cx="3422073" cy="646331"/>
          </a:xfrm>
          <a:prstGeom prst="rect">
            <a:avLst/>
          </a:prstGeom>
          <a:noFill/>
        </p:spPr>
        <p:txBody>
          <a:bodyPr wrap="square" rtlCol="0">
            <a:spAutoFit/>
          </a:bodyPr>
          <a:lstStyle/>
          <a:p>
            <a:r>
              <a:rPr lang="en-IN" sz="3600" b="1" dirty="0">
                <a:latin typeface="Bernard MT Condensed" panose="02050806060905020404" pitchFamily="18" charset="0"/>
              </a:rPr>
              <a:t>Any Queries?</a:t>
            </a:r>
          </a:p>
        </p:txBody>
      </p:sp>
      <p:cxnSp>
        <p:nvCxnSpPr>
          <p:cNvPr id="10" name="Straight Connector 9">
            <a:extLst>
              <a:ext uri="{FF2B5EF4-FFF2-40B4-BE49-F238E27FC236}">
                <a16:creationId xmlns="" xmlns:a16="http://schemas.microsoft.com/office/drawing/2014/main" id="{BA4A3CE7-C94E-42A2-A739-1397E7F1D2E6}"/>
              </a:ext>
            </a:extLst>
          </p:cNvPr>
          <p:cNvCxnSpPr/>
          <p:nvPr/>
        </p:nvCxnSpPr>
        <p:spPr>
          <a:xfrm>
            <a:off x="2199860" y="3648513"/>
            <a:ext cx="80525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8704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1"/>
          <p:cNvGrpSpPr/>
          <p:nvPr/>
        </p:nvGrpSpPr>
        <p:grpSpPr>
          <a:xfrm>
            <a:off x="1538288" y="395076"/>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8682" name="文本框 28"/>
          <p:cNvSpPr txBox="1"/>
          <p:nvPr/>
        </p:nvSpPr>
        <p:spPr>
          <a:xfrm>
            <a:off x="1575032" y="313627"/>
            <a:ext cx="5483860" cy="521970"/>
          </a:xfrm>
          <a:prstGeom prst="rect">
            <a:avLst/>
          </a:prstGeom>
          <a:noFill/>
          <a:ln w="9525">
            <a:noFill/>
          </a:ln>
        </p:spPr>
        <p:txBody>
          <a:bodyPr wrap="square"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Implementation of Algorithms</a:t>
            </a:r>
          </a:p>
        </p:txBody>
      </p:sp>
      <p:sp>
        <p:nvSpPr>
          <p:cNvPr id="28686" name="TextBox 13"/>
          <p:cNvSpPr txBox="1"/>
          <p:nvPr/>
        </p:nvSpPr>
        <p:spPr>
          <a:xfrm>
            <a:off x="7680008" y="1995488"/>
            <a:ext cx="1257300" cy="245745"/>
          </a:xfrm>
          <a:prstGeom prst="rect">
            <a:avLst/>
          </a:prstGeom>
          <a:noFill/>
          <a:ln w="9525">
            <a:noFill/>
          </a:ln>
        </p:spPr>
        <p:txBody>
          <a:bodyPr lIns="0" tIns="0" rIns="0" bIns="0" anchor="t">
            <a:spAutoFit/>
          </a:bodyPr>
          <a:lstStyle/>
          <a:p>
            <a:pPr defTabSz="1216025">
              <a:spcBef>
                <a:spcPct val="20000"/>
              </a:spcBef>
              <a:buFont typeface="Arial" panose="020B0604020202020204" pitchFamily="34" charset="0"/>
            </a:pPr>
            <a:r>
              <a:rPr lang="en-IN" altLang="en-US" sz="1600" b="1" dirty="0">
                <a:solidFill>
                  <a:srgbClr val="445469"/>
                </a:solidFill>
                <a:latin typeface="Arial" panose="020B0604020202020204" pitchFamily="34" charset="0"/>
                <a:ea typeface="Calibri" panose="020F0502020204030204" pitchFamily="34" charset="0"/>
                <a:sym typeface="Arial" panose="020B0604020202020204" pitchFamily="34" charset="0"/>
              </a:rPr>
              <a:t>Python</a:t>
            </a:r>
          </a:p>
        </p:txBody>
      </p:sp>
      <p:sp>
        <p:nvSpPr>
          <p:cNvPr id="28688" name="TextBox 13"/>
          <p:cNvSpPr txBox="1"/>
          <p:nvPr/>
        </p:nvSpPr>
        <p:spPr>
          <a:xfrm>
            <a:off x="1817688" y="5097463"/>
            <a:ext cx="1952625" cy="245745"/>
          </a:xfrm>
          <a:prstGeom prst="rect">
            <a:avLst/>
          </a:prstGeom>
          <a:noFill/>
          <a:ln w="9525">
            <a:noFill/>
          </a:ln>
        </p:spPr>
        <p:txBody>
          <a:bodyPr lIns="0" tIns="0" rIns="0" bIns="0" anchor="t">
            <a:spAutoFit/>
          </a:bodyPr>
          <a:lstStyle/>
          <a:p>
            <a:pPr algn="r" defTabSz="1216025">
              <a:spcBef>
                <a:spcPct val="20000"/>
              </a:spcBef>
              <a:buFont typeface="Arial" panose="020B0604020202020204" pitchFamily="34" charset="0"/>
            </a:pPr>
            <a:r>
              <a:rPr lang="en-IN" altLang="en-US" sz="1600" b="1" dirty="0">
                <a:solidFill>
                  <a:srgbClr val="445469"/>
                </a:solidFill>
                <a:latin typeface="Arial" panose="020B0604020202020204" pitchFamily="34" charset="0"/>
                <a:ea typeface="Calibri" panose="020F0502020204030204" pitchFamily="34" charset="0"/>
                <a:sym typeface="Arial" panose="020B0604020202020204" pitchFamily="34" charset="0"/>
              </a:rPr>
              <a:t>Numpy and Pandas</a:t>
            </a:r>
          </a:p>
        </p:txBody>
      </p:sp>
      <p:sp>
        <p:nvSpPr>
          <p:cNvPr id="28690" name="TextBox 13"/>
          <p:cNvSpPr txBox="1"/>
          <p:nvPr/>
        </p:nvSpPr>
        <p:spPr>
          <a:xfrm>
            <a:off x="8599488" y="4241800"/>
            <a:ext cx="1952625" cy="245745"/>
          </a:xfrm>
          <a:prstGeom prst="rect">
            <a:avLst/>
          </a:prstGeom>
          <a:noFill/>
          <a:ln w="9525">
            <a:noFill/>
          </a:ln>
        </p:spPr>
        <p:txBody>
          <a:bodyPr lIns="0" tIns="0" rIns="0" bIns="0" anchor="t">
            <a:spAutoFit/>
          </a:bodyPr>
          <a:lstStyle/>
          <a:p>
            <a:pPr defTabSz="1216025">
              <a:spcBef>
                <a:spcPct val="20000"/>
              </a:spcBef>
              <a:buFont typeface="Arial" panose="020B0604020202020204" pitchFamily="34" charset="0"/>
            </a:pPr>
            <a:r>
              <a:rPr lang="en-IN" altLang="en-US" sz="1600" b="1" dirty="0">
                <a:solidFill>
                  <a:srgbClr val="445469"/>
                </a:solidFill>
                <a:latin typeface="Arial" panose="020B0604020202020204" pitchFamily="34" charset="0"/>
                <a:ea typeface="Calibri" panose="020F0502020204030204" pitchFamily="34" charset="0"/>
                <a:sym typeface="Arial" panose="020B0604020202020204" pitchFamily="34" charset="0"/>
              </a:rPr>
              <a:t>Sklearn</a:t>
            </a:r>
          </a:p>
        </p:txBody>
      </p:sp>
      <p:grpSp>
        <p:nvGrpSpPr>
          <p:cNvPr id="28692" name="组合 12"/>
          <p:cNvGrpSpPr/>
          <p:nvPr/>
        </p:nvGrpSpPr>
        <p:grpSpPr>
          <a:xfrm>
            <a:off x="4009708" y="2116135"/>
            <a:ext cx="4422775" cy="3427413"/>
            <a:chOff x="3982894" y="2116757"/>
            <a:chExt cx="4422378" cy="3426925"/>
          </a:xfrm>
        </p:grpSpPr>
        <p:sp>
          <p:nvSpPr>
            <p:cNvPr id="30" name="新月形 29"/>
            <p:cNvSpPr>
              <a:spLocks noChangeArrowheads="1"/>
            </p:cNvSpPr>
            <p:nvPr/>
          </p:nvSpPr>
          <p:spPr bwMode="auto">
            <a:xfrm rot="20751297">
              <a:off x="4135280" y="2356438"/>
              <a:ext cx="1588944" cy="3177722"/>
            </a:xfrm>
            <a:prstGeom prst="moon">
              <a:avLst>
                <a:gd name="adj" fmla="val 15190"/>
              </a:avLst>
            </a:prstGeom>
            <a:solidFill>
              <a:srgbClr val="6A6A6A"/>
            </a:solidFill>
            <a:ln w="3175" cmpd="sng">
              <a:solidFill>
                <a:srgbClr val="F8F8F8"/>
              </a:solidFill>
              <a:miter lim="800000"/>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31" name="新月形 30"/>
            <p:cNvSpPr>
              <a:spLocks noChangeArrowheads="1"/>
            </p:cNvSpPr>
            <p:nvPr/>
          </p:nvSpPr>
          <p:spPr bwMode="auto">
            <a:xfrm rot="4551297">
              <a:off x="4949633" y="1323036"/>
              <a:ext cx="1588861" cy="3176303"/>
            </a:xfrm>
            <a:prstGeom prst="moon">
              <a:avLst>
                <a:gd name="adj" fmla="val 15190"/>
              </a:avLst>
            </a:prstGeom>
            <a:noFill/>
            <a:ln w="3175" cmpd="sng">
              <a:solidFill>
                <a:srgbClr val="404040"/>
              </a:solidFill>
              <a:miter lim="800000"/>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32" name="新月形 31"/>
            <p:cNvSpPr>
              <a:spLocks noChangeArrowheads="1"/>
            </p:cNvSpPr>
            <p:nvPr/>
          </p:nvSpPr>
          <p:spPr bwMode="auto">
            <a:xfrm rot="9951297">
              <a:off x="5984551" y="2137394"/>
              <a:ext cx="1590532" cy="3177722"/>
            </a:xfrm>
            <a:prstGeom prst="moon">
              <a:avLst>
                <a:gd name="adj" fmla="val 15190"/>
              </a:avLst>
            </a:prstGeom>
            <a:solidFill>
              <a:srgbClr val="6A6A6A"/>
            </a:solidFill>
            <a:ln w="3175" cmpd="sng">
              <a:solidFill>
                <a:srgbClr val="F8F8F8"/>
              </a:solidFill>
              <a:miter lim="800000"/>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33" name="新月形 32"/>
            <p:cNvSpPr>
              <a:spLocks noChangeArrowheads="1"/>
            </p:cNvSpPr>
            <p:nvPr/>
          </p:nvSpPr>
          <p:spPr bwMode="auto">
            <a:xfrm rot="15351297">
              <a:off x="5185357" y="3160306"/>
              <a:ext cx="1588861" cy="3177890"/>
            </a:xfrm>
            <a:prstGeom prst="moon">
              <a:avLst>
                <a:gd name="adj" fmla="val 15190"/>
              </a:avLst>
            </a:prstGeom>
            <a:noFill/>
            <a:ln w="3175" cmpd="sng">
              <a:solidFill>
                <a:srgbClr val="404040"/>
              </a:solidFill>
              <a:miter lim="800000"/>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28697" name="TextBox 11"/>
            <p:cNvSpPr/>
            <p:nvPr/>
          </p:nvSpPr>
          <p:spPr>
            <a:xfrm flipH="1">
              <a:off x="4848003" y="3532608"/>
              <a:ext cx="2111185" cy="460309"/>
            </a:xfrm>
            <a:prstGeom prst="rect">
              <a:avLst/>
            </a:prstGeom>
            <a:noFill/>
            <a:ln w="9525">
              <a:noFill/>
            </a:ln>
          </p:spPr>
          <p:txBody>
            <a:bodyPr anchor="t">
              <a:spAutoFit/>
            </a:bodyPr>
            <a:lstStyle/>
            <a:p>
              <a:pPr algn="ctr">
                <a:buFont typeface="Arial" panose="020B0604020202020204" pitchFamily="34" charset="0"/>
              </a:pPr>
              <a:r>
                <a:rPr lang="en-IN" altLang="en-US" sz="2400" b="1" dirty="0">
                  <a:solidFill>
                    <a:srgbClr val="445469"/>
                  </a:solidFill>
                  <a:latin typeface="Arial" panose="020B0604020202020204" pitchFamily="34" charset="0"/>
                  <a:ea typeface="Calibri" panose="020F0502020204030204" pitchFamily="34" charset="0"/>
                  <a:sym typeface="Arial" panose="020B0604020202020204" pitchFamily="34" charset="0"/>
                </a:rPr>
                <a:t>Fake news</a:t>
              </a:r>
            </a:p>
          </p:txBody>
        </p:sp>
        <p:sp>
          <p:nvSpPr>
            <p:cNvPr id="35" name="直接连接符 24"/>
            <p:cNvSpPr>
              <a:spLocks noChangeShapeType="1"/>
            </p:cNvSpPr>
            <p:nvPr/>
          </p:nvSpPr>
          <p:spPr bwMode="auto">
            <a:xfrm flipH="1">
              <a:off x="3982894" y="5343687"/>
              <a:ext cx="1033369" cy="0"/>
            </a:xfrm>
            <a:prstGeom prst="line">
              <a:avLst/>
            </a:prstGeom>
            <a:noFill/>
            <a:ln w="12700" cmpd="sng">
              <a:solidFill>
                <a:srgbClr val="ADBACA"/>
              </a:solidFill>
              <a:prstDash val="sysDot"/>
              <a:round/>
              <a:headEnd type="oval" w="med" len="med"/>
              <a:tailEnd type="oval" w="med" len="me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36" name="直接连接符 24"/>
            <p:cNvSpPr>
              <a:spLocks noChangeShapeType="1"/>
            </p:cNvSpPr>
            <p:nvPr/>
          </p:nvSpPr>
          <p:spPr bwMode="auto">
            <a:xfrm flipH="1">
              <a:off x="6427425" y="2240567"/>
              <a:ext cx="1050831" cy="0"/>
            </a:xfrm>
            <a:prstGeom prst="line">
              <a:avLst/>
            </a:prstGeom>
            <a:noFill/>
            <a:ln w="12700" cmpd="sng">
              <a:solidFill>
                <a:srgbClr val="ADBACA"/>
              </a:solidFill>
              <a:prstDash val="sysDot"/>
              <a:round/>
              <a:headEnd type="oval" w="med" len="med"/>
              <a:tailEnd type="oval" w="med" len="me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37" name="直接连接符 36"/>
            <p:cNvSpPr>
              <a:spLocks noChangeShapeType="1"/>
            </p:cNvSpPr>
            <p:nvPr/>
          </p:nvSpPr>
          <p:spPr bwMode="auto">
            <a:xfrm flipH="1">
              <a:off x="7371902" y="4559574"/>
              <a:ext cx="1033370" cy="0"/>
            </a:xfrm>
            <a:prstGeom prst="line">
              <a:avLst/>
            </a:prstGeom>
            <a:noFill/>
            <a:ln w="12700" cmpd="sng">
              <a:solidFill>
                <a:srgbClr val="ADBACA"/>
              </a:solidFill>
              <a:prstDash val="sysDot"/>
              <a:round/>
              <a:headEnd type="oval" w="med" len="med"/>
              <a:tailEnd type="oval" w="med" len="me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grpSp>
      <p:sp>
        <p:nvSpPr>
          <p:cNvPr id="2" name="直接连接符 24"/>
          <p:cNvSpPr>
            <a:spLocks noChangeShapeType="1"/>
          </p:cNvSpPr>
          <p:nvPr/>
        </p:nvSpPr>
        <p:spPr bwMode="auto">
          <a:xfrm rot="10560000" flipH="1" flipV="1">
            <a:off x="4013200" y="2313940"/>
            <a:ext cx="1033145" cy="130175"/>
          </a:xfrm>
          <a:prstGeom prst="line">
            <a:avLst/>
          </a:prstGeom>
          <a:noFill/>
          <a:ln w="12700" cmpd="sng">
            <a:solidFill>
              <a:srgbClr val="ADBACA"/>
            </a:solidFill>
            <a:prstDash val="sysDot"/>
            <a:round/>
            <a:headEnd type="oval" w="med" len="med"/>
            <a:tailEnd type="oval" w="med" len="me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C00000"/>
              </a:solidFill>
              <a:effectLst/>
              <a:uLnTx/>
              <a:uFillTx/>
              <a:latin typeface="Arial" panose="020B0604020202020204" pitchFamily="34" charset="0"/>
              <a:ea typeface="Calibri" panose="020F0502020204030204" pitchFamily="34" charset="0"/>
              <a:cs typeface="+mn-ea"/>
              <a:sym typeface="Arial" panose="020B0604020202020204" pitchFamily="34" charset="0"/>
            </a:endParaRPr>
          </a:p>
        </p:txBody>
      </p:sp>
      <p:sp>
        <p:nvSpPr>
          <p:cNvPr id="3" name="TextBox 13"/>
          <p:cNvSpPr txBox="1"/>
          <p:nvPr/>
        </p:nvSpPr>
        <p:spPr>
          <a:xfrm>
            <a:off x="1693545" y="1990725"/>
            <a:ext cx="2200910" cy="245745"/>
          </a:xfrm>
          <a:prstGeom prst="rect">
            <a:avLst/>
          </a:prstGeom>
          <a:noFill/>
          <a:ln w="9525">
            <a:noFill/>
          </a:ln>
        </p:spPr>
        <p:txBody>
          <a:bodyPr wrap="square" lIns="0" tIns="0" rIns="0" bIns="0" anchor="t">
            <a:spAutoFit/>
          </a:bodyPr>
          <a:lstStyle/>
          <a:p>
            <a:pPr algn="r" defTabSz="1216025">
              <a:spcBef>
                <a:spcPct val="20000"/>
              </a:spcBef>
              <a:buFont typeface="Arial" panose="020B0604020202020204" pitchFamily="34" charset="0"/>
            </a:pPr>
            <a:r>
              <a:rPr lang="en-IN" altLang="en-US" sz="1600" b="1" dirty="0">
                <a:solidFill>
                  <a:srgbClr val="445469"/>
                </a:solidFill>
                <a:latin typeface="Arial" panose="020B0604020202020204" pitchFamily="34" charset="0"/>
                <a:ea typeface="Calibri" panose="020F0502020204030204" pitchFamily="34" charset="0"/>
                <a:sym typeface="Arial" panose="020B0604020202020204" pitchFamily="34" charset="0"/>
              </a:rPr>
              <a:t>LIAR Dataset</a:t>
            </a:r>
          </a:p>
        </p:txBody>
      </p:sp>
      <p:sp>
        <p:nvSpPr>
          <p:cNvPr id="27" name="TextBox 26">
            <a:extLst>
              <a:ext uri="{FF2B5EF4-FFF2-40B4-BE49-F238E27FC236}">
                <a16:creationId xmlns="" xmlns:a16="http://schemas.microsoft.com/office/drawing/2014/main" id="{696778D2-23D1-49BD-9501-F7EA0BE855AF}"/>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8" name="Picture 27">
            <a:extLst>
              <a:ext uri="{FF2B5EF4-FFF2-40B4-BE49-F238E27FC236}">
                <a16:creationId xmlns="" xmlns:a16="http://schemas.microsoft.com/office/drawing/2014/main" id="{88A4DECB-4EA2-40A5-8A92-269C5A23F06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61" y="0"/>
            <a:ext cx="1085334" cy="1059240"/>
          </a:xfrm>
          <a:prstGeom prst="rect">
            <a:avLst/>
          </a:prstGeom>
        </p:spPr>
      </p:pic>
      <p:sp>
        <p:nvSpPr>
          <p:cNvPr id="34" name="TextBox 33">
            <a:extLst>
              <a:ext uri="{FF2B5EF4-FFF2-40B4-BE49-F238E27FC236}">
                <a16:creationId xmlns="" xmlns:a16="http://schemas.microsoft.com/office/drawing/2014/main" id="{94685D2D-2D0D-4B26-8740-928F756FD871}"/>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227181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36"/>
          <p:cNvSpPr txBox="1"/>
          <p:nvPr/>
        </p:nvSpPr>
        <p:spPr>
          <a:xfrm>
            <a:off x="1287838" y="2939841"/>
            <a:ext cx="9570225" cy="1015663"/>
          </a:xfrm>
          <a:prstGeom prst="rect">
            <a:avLst/>
          </a:prstGeom>
          <a:noFill/>
          <a:ln w="9525">
            <a:noFill/>
          </a:ln>
        </p:spPr>
        <p:txBody>
          <a:bodyPr wrap="square" anchor="t">
            <a:spAutoFit/>
          </a:bodyPr>
          <a:lstStyle/>
          <a:p>
            <a:pPr>
              <a:buFont typeface="Arial" panose="020B0604020202020204" pitchFamily="34" charset="0"/>
            </a:pPr>
            <a:r>
              <a:rPr lang="en-IN" altLang="zh-CN" sz="6000" b="1" dirty="0">
                <a:solidFill>
                  <a:srgbClr val="404040"/>
                </a:solidFill>
                <a:ea typeface="Calibri" panose="020F0502020204030204" pitchFamily="34" charset="0"/>
              </a:rPr>
              <a:t>SOFTWARE REQUIREMENTS</a:t>
            </a:r>
          </a:p>
        </p:txBody>
      </p:sp>
      <p:sp>
        <p:nvSpPr>
          <p:cNvPr id="5" name="TextBox 4">
            <a:extLst>
              <a:ext uri="{FF2B5EF4-FFF2-40B4-BE49-F238E27FC236}">
                <a16:creationId xmlns="" xmlns:a16="http://schemas.microsoft.com/office/drawing/2014/main" id="{E63CE534-828B-43F1-A75B-9E64F542C1F1}"/>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6" name="Picture 5">
            <a:extLst>
              <a:ext uri="{FF2B5EF4-FFF2-40B4-BE49-F238E27FC236}">
                <a16:creationId xmlns="" xmlns:a16="http://schemas.microsoft.com/office/drawing/2014/main" id="{8E5C6E59-7CB2-4E89-BBC4-028E3F7BF62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8361"/>
            <a:ext cx="1085334" cy="1059240"/>
          </a:xfrm>
          <a:prstGeom prst="rect">
            <a:avLst/>
          </a:prstGeom>
        </p:spPr>
      </p:pic>
      <p:sp>
        <p:nvSpPr>
          <p:cNvPr id="8" name="TextBox 7">
            <a:extLst>
              <a:ext uri="{FF2B5EF4-FFF2-40B4-BE49-F238E27FC236}">
                <a16:creationId xmlns="" xmlns:a16="http://schemas.microsoft.com/office/drawing/2014/main" id="{F54B0CCF-28D0-428E-A61B-43D68CF8FB88}"/>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194011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829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15149" y="375274"/>
            <a:ext cx="3744912" cy="521970"/>
          </a:xfrm>
          <a:prstGeom prst="rect">
            <a:avLst/>
          </a:prstGeom>
          <a:noFill/>
          <a:ln w="9525">
            <a:noFill/>
          </a:ln>
        </p:spPr>
        <p:txBody>
          <a:bodyPr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Purpose</a:t>
            </a: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2" name="TextBox 1">
            <a:extLst>
              <a:ext uri="{FF2B5EF4-FFF2-40B4-BE49-F238E27FC236}">
                <a16:creationId xmlns="" xmlns:a16="http://schemas.microsoft.com/office/drawing/2014/main" id="{6694FD9D-52A6-47FB-8480-782342332074}"/>
              </a:ext>
            </a:extLst>
          </p:cNvPr>
          <p:cNvSpPr txBox="1"/>
          <p:nvPr/>
        </p:nvSpPr>
        <p:spPr>
          <a:xfrm>
            <a:off x="1315149" y="1097395"/>
            <a:ext cx="10029126" cy="2308324"/>
          </a:xfrm>
          <a:prstGeom prst="rect">
            <a:avLst/>
          </a:prstGeom>
          <a:noFill/>
        </p:spPr>
        <p:txBody>
          <a:bodyPr wrap="square" rtlCol="0">
            <a:spAutoFit/>
          </a:bodyPr>
          <a:lstStyle/>
          <a:p>
            <a:r>
              <a:rPr lang="en-US" dirty="0"/>
              <a:t>The purpose of the document is to provide support information on the Fake News prediction , collect and analyze all assorted ideas that have come up to define the system, its requirements with respect to consumers. It will also describe about the functional and non-functional requirements. In short, the purpose of this SRS document is to provide a detailed overview of our software product, its parameters and goals. This document describes the project's target audience and its user interface and software requirements. It defines how our client, team and audience see the product and its functionality This document is intended to be used by the members of the project team that will be implemented and to verify the correct functioning of the system.</a:t>
            </a:r>
          </a:p>
        </p:txBody>
      </p:sp>
      <p:sp>
        <p:nvSpPr>
          <p:cNvPr id="28" name="文本框 28">
            <a:extLst>
              <a:ext uri="{FF2B5EF4-FFF2-40B4-BE49-F238E27FC236}">
                <a16:creationId xmlns="" xmlns:a16="http://schemas.microsoft.com/office/drawing/2014/main" id="{7EE1F0BE-7FC7-4902-AD89-6579777630BA}"/>
              </a:ext>
            </a:extLst>
          </p:cNvPr>
          <p:cNvSpPr txBox="1"/>
          <p:nvPr/>
        </p:nvSpPr>
        <p:spPr>
          <a:xfrm>
            <a:off x="1278405" y="3429000"/>
            <a:ext cx="3744912" cy="521970"/>
          </a:xfrm>
          <a:prstGeom prst="rect">
            <a:avLst/>
          </a:prstGeom>
          <a:noFill/>
          <a:ln w="9525">
            <a:noFill/>
          </a:ln>
        </p:spPr>
        <p:txBody>
          <a:bodyPr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Product Scope</a:t>
            </a:r>
          </a:p>
        </p:txBody>
      </p:sp>
      <p:grpSp>
        <p:nvGrpSpPr>
          <p:cNvPr id="29" name="组合 1">
            <a:extLst>
              <a:ext uri="{FF2B5EF4-FFF2-40B4-BE49-F238E27FC236}">
                <a16:creationId xmlns="" xmlns:a16="http://schemas.microsoft.com/office/drawing/2014/main" id="{1C92ACE2-7184-43AC-B75E-830B955E2BCB}"/>
              </a:ext>
            </a:extLst>
          </p:cNvPr>
          <p:cNvGrpSpPr/>
          <p:nvPr/>
        </p:nvGrpSpPr>
        <p:grpSpPr>
          <a:xfrm>
            <a:off x="1247123" y="3527029"/>
            <a:ext cx="558800" cy="400111"/>
            <a:chOff x="3448565" y="1912142"/>
            <a:chExt cx="4927433" cy="2485075"/>
          </a:xfrm>
        </p:grpSpPr>
        <p:cxnSp>
          <p:nvCxnSpPr>
            <p:cNvPr id="30" name="直接连接符 18">
              <a:extLst>
                <a:ext uri="{FF2B5EF4-FFF2-40B4-BE49-F238E27FC236}">
                  <a16:creationId xmlns="" xmlns:a16="http://schemas.microsoft.com/office/drawing/2014/main" id="{229A6311-CE6C-4D39-9E39-C61E365C68FB}"/>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19">
              <a:extLst>
                <a:ext uri="{FF2B5EF4-FFF2-40B4-BE49-F238E27FC236}">
                  <a16:creationId xmlns="" xmlns:a16="http://schemas.microsoft.com/office/drawing/2014/main" id="{5814DC91-44F2-4878-A7F3-2A1FEEF4CEA4}"/>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0">
              <a:extLst>
                <a:ext uri="{FF2B5EF4-FFF2-40B4-BE49-F238E27FC236}">
                  <a16:creationId xmlns="" xmlns:a16="http://schemas.microsoft.com/office/drawing/2014/main" id="{C24CDCBA-190A-48A2-9739-C6FD5843B213}"/>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2">
              <a:extLst>
                <a:ext uri="{FF2B5EF4-FFF2-40B4-BE49-F238E27FC236}">
                  <a16:creationId xmlns="" xmlns:a16="http://schemas.microsoft.com/office/drawing/2014/main" id="{C4C6215D-63DF-4812-9569-32987FA04C3C}"/>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3">
              <a:extLst>
                <a:ext uri="{FF2B5EF4-FFF2-40B4-BE49-F238E27FC236}">
                  <a16:creationId xmlns="" xmlns:a16="http://schemas.microsoft.com/office/drawing/2014/main" id="{01AE0C5D-EB29-490A-9B92-F14F21116DDC}"/>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4">
              <a:extLst>
                <a:ext uri="{FF2B5EF4-FFF2-40B4-BE49-F238E27FC236}">
                  <a16:creationId xmlns="" xmlns:a16="http://schemas.microsoft.com/office/drawing/2014/main" id="{0F18E33E-8971-4158-8117-59D51B17AA8F}"/>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5">
              <a:extLst>
                <a:ext uri="{FF2B5EF4-FFF2-40B4-BE49-F238E27FC236}">
                  <a16:creationId xmlns="" xmlns:a16="http://schemas.microsoft.com/office/drawing/2014/main" id="{E3EC5CBC-6352-446B-98BA-F08EC273A28D}"/>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 xmlns:a16="http://schemas.microsoft.com/office/drawing/2014/main" id="{8639D2EE-5317-43C1-8EB8-6E4485BB683F}"/>
              </a:ext>
            </a:extLst>
          </p:cNvPr>
          <p:cNvSpPr txBox="1"/>
          <p:nvPr/>
        </p:nvSpPr>
        <p:spPr>
          <a:xfrm>
            <a:off x="1247123" y="3964247"/>
            <a:ext cx="10029126" cy="1477328"/>
          </a:xfrm>
          <a:prstGeom prst="rect">
            <a:avLst/>
          </a:prstGeom>
          <a:noFill/>
        </p:spPr>
        <p:txBody>
          <a:bodyPr wrap="square" rtlCol="0">
            <a:spAutoFit/>
          </a:bodyPr>
          <a:lstStyle/>
          <a:p>
            <a:r>
              <a:rPr lang="en-US" dirty="0"/>
              <a:t>Primarily, the scope of our project Fake News prediction is to predict the data through data analytics which is nothing but finding out whether the news is true or false. Based on the URL’s and the data we are going to predict the news. In this process some relevant and known data like User- based data, </a:t>
            </a:r>
            <a:r>
              <a:rPr lang="en-US" dirty="0" err="1"/>
              <a:t>Knowledg</a:t>
            </a:r>
            <a:r>
              <a:rPr lang="en-US" dirty="0"/>
              <a:t>-</a:t>
            </a:r>
            <a:r>
              <a:rPr lang="en-US" dirty="0" err="1"/>
              <a:t>based,Style</a:t>
            </a:r>
            <a:r>
              <a:rPr lang="en-US" dirty="0"/>
              <a:t>-based and Stance-based. Coming to the business strategies it is helpful by means of detecting the news whether it is real or fake . So that they can estimate their accuracy on believing the information.</a:t>
            </a:r>
          </a:p>
        </p:txBody>
      </p:sp>
      <p:sp>
        <p:nvSpPr>
          <p:cNvPr id="38" name="TextBox 37">
            <a:extLst>
              <a:ext uri="{FF2B5EF4-FFF2-40B4-BE49-F238E27FC236}">
                <a16:creationId xmlns="" xmlns:a16="http://schemas.microsoft.com/office/drawing/2014/main" id="{88924FC4-7933-4E4C-97B4-FC55F4FDA020}"/>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18386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934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22320" y="360911"/>
            <a:ext cx="3744912" cy="521970"/>
          </a:xfrm>
          <a:prstGeom prst="rect">
            <a:avLst/>
          </a:prstGeom>
          <a:noFill/>
          <a:ln w="9525">
            <a:noFill/>
          </a:ln>
        </p:spPr>
        <p:txBody>
          <a:bodyPr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References</a:t>
            </a: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2" name="TextBox 1">
            <a:extLst>
              <a:ext uri="{FF2B5EF4-FFF2-40B4-BE49-F238E27FC236}">
                <a16:creationId xmlns="" xmlns:a16="http://schemas.microsoft.com/office/drawing/2014/main" id="{FFF5811E-61D5-48CE-A6E3-4144F42DAFF0}"/>
              </a:ext>
            </a:extLst>
          </p:cNvPr>
          <p:cNvSpPr txBox="1"/>
          <p:nvPr/>
        </p:nvSpPr>
        <p:spPr>
          <a:xfrm>
            <a:off x="1285450" y="1056564"/>
            <a:ext cx="10024426" cy="646331"/>
          </a:xfrm>
          <a:prstGeom prst="rect">
            <a:avLst/>
          </a:prstGeom>
          <a:noFill/>
        </p:spPr>
        <p:txBody>
          <a:bodyPr wrap="square" rtlCol="0">
            <a:spAutoFit/>
          </a:bodyPr>
          <a:lstStyle/>
          <a:p>
            <a:r>
              <a:rPr lang="en-US" dirty="0" err="1"/>
              <a:t>Refsearch</a:t>
            </a:r>
            <a:r>
              <a:rPr lang="en-US" dirty="0"/>
              <a:t> paper: </a:t>
            </a:r>
            <a:r>
              <a:rPr lang="en-US" dirty="0">
                <a:hlinkClick r:id="rId3"/>
              </a:rPr>
              <a:t>https://bit.ly/3viOIuc</a:t>
            </a:r>
            <a:r>
              <a:rPr lang="en-US" dirty="0"/>
              <a:t>.</a:t>
            </a:r>
          </a:p>
          <a:p>
            <a:r>
              <a:rPr lang="en-US" dirty="0"/>
              <a:t>These are the references where you can find out the terminologies used in the </a:t>
            </a:r>
            <a:r>
              <a:rPr lang="en-US" dirty="0" err="1"/>
              <a:t>srs</a:t>
            </a:r>
            <a:r>
              <a:rPr lang="en-US" dirty="0"/>
              <a:t> in detail</a:t>
            </a:r>
            <a:endParaRPr lang="en-IN" dirty="0"/>
          </a:p>
        </p:txBody>
      </p:sp>
      <p:sp>
        <p:nvSpPr>
          <p:cNvPr id="28" name="文本框 28">
            <a:extLst>
              <a:ext uri="{FF2B5EF4-FFF2-40B4-BE49-F238E27FC236}">
                <a16:creationId xmlns="" xmlns:a16="http://schemas.microsoft.com/office/drawing/2014/main" id="{D64DC2AB-F276-4532-98D0-AED2078B1BED}"/>
              </a:ext>
            </a:extLst>
          </p:cNvPr>
          <p:cNvSpPr txBox="1"/>
          <p:nvPr/>
        </p:nvSpPr>
        <p:spPr>
          <a:xfrm>
            <a:off x="1299809" y="1760074"/>
            <a:ext cx="5906803"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D</a:t>
            </a:r>
            <a:r>
              <a:rPr lang="en-IN" altLang="zh-CN" sz="2800" b="1" dirty="0" err="1">
                <a:solidFill>
                  <a:srgbClr val="404040"/>
                </a:solidFill>
                <a:ea typeface="Calibri" panose="020F0502020204030204" pitchFamily="34" charset="0"/>
              </a:rPr>
              <a:t>ata</a:t>
            </a:r>
            <a:r>
              <a:rPr lang="en-IN" altLang="zh-CN" sz="2800" b="1" dirty="0">
                <a:solidFill>
                  <a:srgbClr val="404040"/>
                </a:solidFill>
                <a:ea typeface="Calibri" panose="020F0502020204030204" pitchFamily="34" charset="0"/>
              </a:rPr>
              <a:t> Flow Diagram Of Entire System</a:t>
            </a:r>
          </a:p>
        </p:txBody>
      </p:sp>
      <p:grpSp>
        <p:nvGrpSpPr>
          <p:cNvPr id="45" name="组合 1">
            <a:extLst>
              <a:ext uri="{FF2B5EF4-FFF2-40B4-BE49-F238E27FC236}">
                <a16:creationId xmlns="" xmlns:a16="http://schemas.microsoft.com/office/drawing/2014/main" id="{814AD9C3-D11C-40EE-8A97-FD406B423D20}"/>
              </a:ext>
            </a:extLst>
          </p:cNvPr>
          <p:cNvGrpSpPr/>
          <p:nvPr/>
        </p:nvGrpSpPr>
        <p:grpSpPr>
          <a:xfrm>
            <a:off x="1315149" y="1833208"/>
            <a:ext cx="558800" cy="400111"/>
            <a:chOff x="3448565" y="1912142"/>
            <a:chExt cx="4927433" cy="2485075"/>
          </a:xfrm>
        </p:grpSpPr>
        <p:cxnSp>
          <p:nvCxnSpPr>
            <p:cNvPr id="46" name="直接连接符 18">
              <a:extLst>
                <a:ext uri="{FF2B5EF4-FFF2-40B4-BE49-F238E27FC236}">
                  <a16:creationId xmlns="" xmlns:a16="http://schemas.microsoft.com/office/drawing/2014/main" id="{26A92D21-AFDF-4C6F-9E63-87299985500C}"/>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19">
              <a:extLst>
                <a:ext uri="{FF2B5EF4-FFF2-40B4-BE49-F238E27FC236}">
                  <a16:creationId xmlns="" xmlns:a16="http://schemas.microsoft.com/office/drawing/2014/main" id="{25872FF9-1656-4753-B185-CB5EDA51AB1A}"/>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20">
              <a:extLst>
                <a:ext uri="{FF2B5EF4-FFF2-40B4-BE49-F238E27FC236}">
                  <a16:creationId xmlns="" xmlns:a16="http://schemas.microsoft.com/office/drawing/2014/main" id="{AE26E357-5AFB-4D37-BC3A-8188366EF170}"/>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22">
              <a:extLst>
                <a:ext uri="{FF2B5EF4-FFF2-40B4-BE49-F238E27FC236}">
                  <a16:creationId xmlns="" xmlns:a16="http://schemas.microsoft.com/office/drawing/2014/main" id="{25CA2D4F-B5ED-41FD-BBA1-24EAECAB17FA}"/>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23">
              <a:extLst>
                <a:ext uri="{FF2B5EF4-FFF2-40B4-BE49-F238E27FC236}">
                  <a16:creationId xmlns="" xmlns:a16="http://schemas.microsoft.com/office/drawing/2014/main" id="{F389DEE1-3B88-47E8-B5E5-47D8C6CF0123}"/>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24">
              <a:extLst>
                <a:ext uri="{FF2B5EF4-FFF2-40B4-BE49-F238E27FC236}">
                  <a16:creationId xmlns="" xmlns:a16="http://schemas.microsoft.com/office/drawing/2014/main" id="{A9EFD8C8-4594-4EC6-86E0-F7D45A229A75}"/>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25">
              <a:extLst>
                <a:ext uri="{FF2B5EF4-FFF2-40B4-BE49-F238E27FC236}">
                  <a16:creationId xmlns="" xmlns:a16="http://schemas.microsoft.com/office/drawing/2014/main" id="{15A3A674-AB9E-414A-8BA9-F1F22472249C}"/>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53" name="image1.jpeg">
            <a:extLst>
              <a:ext uri="{FF2B5EF4-FFF2-40B4-BE49-F238E27FC236}">
                <a16:creationId xmlns="" xmlns:a16="http://schemas.microsoft.com/office/drawing/2014/main" id="{8A990BC1-CA93-431E-B83B-B307FBCF6BEE}"/>
              </a:ext>
            </a:extLst>
          </p:cNvPr>
          <p:cNvPicPr/>
          <p:nvPr/>
        </p:nvPicPr>
        <p:blipFill>
          <a:blip r:embed="rId4" cstate="print"/>
          <a:stretch>
            <a:fillRect/>
          </a:stretch>
        </p:blipFill>
        <p:spPr>
          <a:xfrm>
            <a:off x="3079101" y="2340473"/>
            <a:ext cx="4441371" cy="3937652"/>
          </a:xfrm>
          <a:prstGeom prst="rect">
            <a:avLst/>
          </a:prstGeom>
        </p:spPr>
      </p:pic>
      <p:sp>
        <p:nvSpPr>
          <p:cNvPr id="54" name="矩形 14">
            <a:extLst>
              <a:ext uri="{FF2B5EF4-FFF2-40B4-BE49-F238E27FC236}">
                <a16:creationId xmlns="" xmlns:a16="http://schemas.microsoft.com/office/drawing/2014/main" id="{59DA3908-5034-4C30-8923-E99DB2B1725B}"/>
              </a:ext>
            </a:extLst>
          </p:cNvPr>
          <p:cNvSpPr/>
          <p:nvPr/>
        </p:nvSpPr>
        <p:spPr>
          <a:xfrm>
            <a:off x="2936031" y="2266264"/>
            <a:ext cx="4786630" cy="4150360"/>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9" name="TextBox 28">
            <a:extLst>
              <a:ext uri="{FF2B5EF4-FFF2-40B4-BE49-F238E27FC236}">
                <a16:creationId xmlns="" xmlns:a16="http://schemas.microsoft.com/office/drawing/2014/main" id="{0E21890C-AF2B-4965-B01D-D722BDC2FF4E}"/>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spTree>
    <p:extLst>
      <p:ext uri="{BB962C8B-B14F-4D97-AF65-F5344CB8AC3E}">
        <p14:creationId xmlns="" xmlns:p14="http://schemas.microsoft.com/office/powerpoint/2010/main" val="50028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1278405" y="439344"/>
            <a:ext cx="558800" cy="400111"/>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1310848" y="343792"/>
            <a:ext cx="3744912" cy="523220"/>
          </a:xfrm>
          <a:prstGeom prst="rect">
            <a:avLst/>
          </a:prstGeom>
          <a:noFill/>
          <a:ln w="9525">
            <a:noFill/>
          </a:ln>
        </p:spPr>
        <p:txBody>
          <a:bodyPr anchor="t">
            <a:spAutoFit/>
          </a:bodyPr>
          <a:lstStyle/>
          <a:p>
            <a:pPr>
              <a:buFont typeface="Arial" panose="020B0604020202020204" pitchFamily="34" charset="0"/>
            </a:pPr>
            <a:r>
              <a:rPr lang="en-IN" altLang="zh-CN" sz="2800" b="1" dirty="0">
                <a:solidFill>
                  <a:srgbClr val="404040"/>
                </a:solidFill>
                <a:ea typeface="Calibri" panose="020F0502020204030204" pitchFamily="34" charset="0"/>
              </a:rPr>
              <a:t>Product Function</a:t>
            </a:r>
          </a:p>
        </p:txBody>
      </p:sp>
      <p:sp>
        <p:nvSpPr>
          <p:cNvPr id="13" name="矩形 10"/>
          <p:cNvSpPr>
            <a:spLocks noChangeArrowheads="1"/>
          </p:cNvSpPr>
          <p:nvPr/>
        </p:nvSpPr>
        <p:spPr bwMode="auto">
          <a:xfrm>
            <a:off x="5875338" y="2835275"/>
            <a:ext cx="6040438" cy="294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6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p>
        </p:txBody>
      </p:sp>
      <p:sp>
        <p:nvSpPr>
          <p:cNvPr id="18" name="TextBox 17">
            <a:extLst>
              <a:ext uri="{FF2B5EF4-FFF2-40B4-BE49-F238E27FC236}">
                <a16:creationId xmlns="" xmlns:a16="http://schemas.microsoft.com/office/drawing/2014/main" id="{B9C996FB-539B-4A5B-9733-77EE8C625FA8}"/>
              </a:ext>
            </a:extLst>
          </p:cNvPr>
          <p:cNvSpPr txBox="1"/>
          <p:nvPr/>
        </p:nvSpPr>
        <p:spPr>
          <a:xfrm>
            <a:off x="7852930" y="217110"/>
            <a:ext cx="3491345" cy="400110"/>
          </a:xfrm>
          <a:prstGeom prst="rect">
            <a:avLst/>
          </a:prstGeom>
          <a:noFill/>
        </p:spPr>
        <p:txBody>
          <a:bodyPr wrap="square" rtlCol="0">
            <a:spAutoFit/>
          </a:bodyPr>
          <a:lstStyle/>
          <a:p>
            <a:r>
              <a:rPr lang="en-US" b="1" dirty="0">
                <a:solidFill>
                  <a:srgbClr val="00B0F0"/>
                </a:solidFill>
              </a:rPr>
              <a:t>    </a:t>
            </a:r>
            <a:r>
              <a:rPr lang="en-US" sz="2000" dirty="0">
                <a:solidFill>
                  <a:srgbClr val="00B0F0"/>
                </a:solidFill>
              </a:rPr>
              <a:t>Aditya Engineering College(A)</a:t>
            </a:r>
            <a:endParaRPr lang="en-IN" sz="2000" dirty="0">
              <a:solidFill>
                <a:srgbClr val="00B0F0"/>
              </a:solidFill>
            </a:endParaRPr>
          </a:p>
        </p:txBody>
      </p:sp>
      <p:pic>
        <p:nvPicPr>
          <p:cNvPr id="22" name="Picture 21">
            <a:extLst>
              <a:ext uri="{FF2B5EF4-FFF2-40B4-BE49-F238E27FC236}">
                <a16:creationId xmlns="" xmlns:a16="http://schemas.microsoft.com/office/drawing/2014/main" id="{66332CB9-797C-433A-97CA-0807ED2B8B1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385" y="0"/>
            <a:ext cx="1085334" cy="1059240"/>
          </a:xfrm>
          <a:prstGeom prst="rect">
            <a:avLst/>
          </a:prstGeom>
        </p:spPr>
      </p:pic>
      <p:sp>
        <p:nvSpPr>
          <p:cNvPr id="17" name="文本框 28">
            <a:extLst>
              <a:ext uri="{FF2B5EF4-FFF2-40B4-BE49-F238E27FC236}">
                <a16:creationId xmlns="" xmlns:a16="http://schemas.microsoft.com/office/drawing/2014/main" id="{FE202A0D-DEC3-4018-B6BD-F7BD0C9D95EA}"/>
              </a:ext>
            </a:extLst>
          </p:cNvPr>
          <p:cNvSpPr txBox="1"/>
          <p:nvPr/>
        </p:nvSpPr>
        <p:spPr>
          <a:xfrm>
            <a:off x="1259097" y="2440151"/>
            <a:ext cx="5742059"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Use Case Diagram of Overall System </a:t>
            </a:r>
            <a:endParaRPr lang="en-IN" altLang="zh-CN" sz="2800" b="1" dirty="0">
              <a:solidFill>
                <a:srgbClr val="404040"/>
              </a:solidFill>
              <a:ea typeface="Calibri" panose="020F0502020204030204" pitchFamily="34" charset="0"/>
            </a:endParaRPr>
          </a:p>
        </p:txBody>
      </p:sp>
      <p:grpSp>
        <p:nvGrpSpPr>
          <p:cNvPr id="28" name="组合 1">
            <a:extLst>
              <a:ext uri="{FF2B5EF4-FFF2-40B4-BE49-F238E27FC236}">
                <a16:creationId xmlns="" xmlns:a16="http://schemas.microsoft.com/office/drawing/2014/main" id="{54980E34-A269-417B-B89B-F024FF318C96}"/>
              </a:ext>
            </a:extLst>
          </p:cNvPr>
          <p:cNvGrpSpPr/>
          <p:nvPr/>
        </p:nvGrpSpPr>
        <p:grpSpPr>
          <a:xfrm>
            <a:off x="1259097" y="2529037"/>
            <a:ext cx="558800" cy="400111"/>
            <a:chOff x="3448565" y="1912142"/>
            <a:chExt cx="4927433" cy="2485075"/>
          </a:xfrm>
        </p:grpSpPr>
        <p:cxnSp>
          <p:nvCxnSpPr>
            <p:cNvPr id="29" name="直接连接符 18">
              <a:extLst>
                <a:ext uri="{FF2B5EF4-FFF2-40B4-BE49-F238E27FC236}">
                  <a16:creationId xmlns="" xmlns:a16="http://schemas.microsoft.com/office/drawing/2014/main" id="{B45672C2-1EEC-4669-B606-7EFA0AC49A71}"/>
                </a:ext>
              </a:extLst>
            </p:cNvPr>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19">
              <a:extLst>
                <a:ext uri="{FF2B5EF4-FFF2-40B4-BE49-F238E27FC236}">
                  <a16:creationId xmlns="" xmlns:a16="http://schemas.microsoft.com/office/drawing/2014/main" id="{729834ED-F10C-4191-8986-5888856598A9}"/>
                </a:ext>
              </a:extLst>
            </p:cNvPr>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0">
              <a:extLst>
                <a:ext uri="{FF2B5EF4-FFF2-40B4-BE49-F238E27FC236}">
                  <a16:creationId xmlns="" xmlns:a16="http://schemas.microsoft.com/office/drawing/2014/main" id="{82271D0A-F14F-4B4F-9298-B4B9ED360C77}"/>
                </a:ext>
              </a:extLst>
            </p:cNvPr>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2">
              <a:extLst>
                <a:ext uri="{FF2B5EF4-FFF2-40B4-BE49-F238E27FC236}">
                  <a16:creationId xmlns="" xmlns:a16="http://schemas.microsoft.com/office/drawing/2014/main" id="{E53A2EEA-B27F-4188-8F46-7FB361540E95}"/>
                </a:ext>
              </a:extLst>
            </p:cNvPr>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3">
              <a:extLst>
                <a:ext uri="{FF2B5EF4-FFF2-40B4-BE49-F238E27FC236}">
                  <a16:creationId xmlns="" xmlns:a16="http://schemas.microsoft.com/office/drawing/2014/main" id="{742A63A6-1C54-4893-A64F-6975B099B030}"/>
                </a:ext>
              </a:extLst>
            </p:cNvPr>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4">
              <a:extLst>
                <a:ext uri="{FF2B5EF4-FFF2-40B4-BE49-F238E27FC236}">
                  <a16:creationId xmlns="" xmlns:a16="http://schemas.microsoft.com/office/drawing/2014/main" id="{97D20A4B-1784-4F54-8AA4-4AF534C85E26}"/>
                </a:ext>
              </a:extLst>
            </p:cNvPr>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5">
              <a:extLst>
                <a:ext uri="{FF2B5EF4-FFF2-40B4-BE49-F238E27FC236}">
                  <a16:creationId xmlns="" xmlns:a16="http://schemas.microsoft.com/office/drawing/2014/main" id="{157F2C2D-2358-4B69-B417-C10D753CEABB}"/>
                </a:ext>
              </a:extLst>
            </p:cNvPr>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 xmlns:a16="http://schemas.microsoft.com/office/drawing/2014/main" id="{71BF2A8F-8425-4E16-B961-0C8225540BE1}"/>
              </a:ext>
            </a:extLst>
          </p:cNvPr>
          <p:cNvSpPr txBox="1"/>
          <p:nvPr/>
        </p:nvSpPr>
        <p:spPr>
          <a:xfrm>
            <a:off x="5640355" y="2747865"/>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 xmlns:a16="http://schemas.microsoft.com/office/drawing/2014/main" id="{2369B447-3579-4E39-A671-9CEBB2BEE751}"/>
              </a:ext>
            </a:extLst>
          </p:cNvPr>
          <p:cNvSpPr txBox="1"/>
          <p:nvPr/>
        </p:nvSpPr>
        <p:spPr>
          <a:xfrm>
            <a:off x="1330415" y="1324947"/>
            <a:ext cx="7104458" cy="1269578"/>
          </a:xfrm>
          <a:prstGeom prst="rect">
            <a:avLst/>
          </a:prstGeom>
          <a:noFill/>
        </p:spPr>
        <p:txBody>
          <a:bodyPr wrap="square" rtlCol="0">
            <a:spAutoFit/>
          </a:bodyPr>
          <a:lstStyle/>
          <a:p>
            <a:pPr marL="342900" lvl="0" indent="-342900">
              <a:lnSpc>
                <a:spcPts val="1345"/>
              </a:lnSpc>
              <a:buSzPts val="1200"/>
              <a:buFont typeface="Times New Roman" panose="02020603050405020304" pitchFamily="18" charset="0"/>
              <a:buAutoNum type="arabicPeriod"/>
              <a:tabLst>
                <a:tab pos="568325" algn="l"/>
                <a:tab pos="568960" algn="l"/>
              </a:tabLst>
            </a:pP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news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URL’s.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AutoNum type="arabicPeriod"/>
              <a:tabLst>
                <a:tab pos="568325" algn="l"/>
                <a:tab pos="568960" algn="l"/>
              </a:tabLst>
            </a:pP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correct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reached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95"/>
              </a:spcBef>
              <a:spcAft>
                <a:spcPts val="0"/>
              </a:spcAft>
              <a:buSzPts val="1200"/>
              <a:buFont typeface="Times New Roman" panose="02020603050405020304" pitchFamily="18" charset="0"/>
              <a:buAutoNum type="arabicPeriod"/>
              <a:tabLst>
                <a:tab pos="530860" algn="l"/>
              </a:tabLst>
            </a:pP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 is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fake 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2" name="矩形 14">
            <a:extLst>
              <a:ext uri="{FF2B5EF4-FFF2-40B4-BE49-F238E27FC236}">
                <a16:creationId xmlns="" xmlns:a16="http://schemas.microsoft.com/office/drawing/2014/main" id="{BEDBF056-52FA-4EDA-A273-DD8DC8FE98C9}"/>
              </a:ext>
            </a:extLst>
          </p:cNvPr>
          <p:cNvSpPr/>
          <p:nvPr/>
        </p:nvSpPr>
        <p:spPr>
          <a:xfrm>
            <a:off x="2920483" y="3116711"/>
            <a:ext cx="4581330" cy="2926316"/>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6" name="TextBox 35">
            <a:extLst>
              <a:ext uri="{FF2B5EF4-FFF2-40B4-BE49-F238E27FC236}">
                <a16:creationId xmlns="" xmlns:a16="http://schemas.microsoft.com/office/drawing/2014/main" id="{0ACF78F1-B85A-41D0-876B-AB6144671546}"/>
              </a:ext>
            </a:extLst>
          </p:cNvPr>
          <p:cNvSpPr txBox="1"/>
          <p:nvPr/>
        </p:nvSpPr>
        <p:spPr>
          <a:xfrm>
            <a:off x="407368" y="6453336"/>
            <a:ext cx="11089232" cy="276999"/>
          </a:xfrm>
          <a:prstGeom prst="rect">
            <a:avLst/>
          </a:prstGeom>
          <a:noFill/>
        </p:spPr>
        <p:txBody>
          <a:bodyPr wrap="square">
            <a:spAutoFit/>
          </a:bodyPr>
          <a:lstStyle/>
          <a:p>
            <a:r>
              <a:rPr lang="en-US" sz="1200" b="1" dirty="0">
                <a:solidFill>
                  <a:schemeClr val="tx1">
                    <a:lumMod val="65000"/>
                    <a:lumOff val="35000"/>
                  </a:schemeClr>
                </a:solidFill>
              </a:rPr>
              <a:t> </a:t>
            </a:r>
            <a:r>
              <a:rPr lang="en-US" sz="1200" dirty="0">
                <a:solidFill>
                  <a:schemeClr val="tx1">
                    <a:lumMod val="65000"/>
                    <a:lumOff val="35000"/>
                  </a:schemeClr>
                </a:solidFill>
              </a:rPr>
              <a:t>Fake News Prediction 					                                                                                                                               July 10</a:t>
            </a:r>
            <a:r>
              <a:rPr lang="en-US" sz="1200" baseline="30000" dirty="0">
                <a:solidFill>
                  <a:schemeClr val="tx1">
                    <a:lumMod val="65000"/>
                    <a:lumOff val="35000"/>
                  </a:schemeClr>
                </a:solidFill>
              </a:rPr>
              <a:t>th</a:t>
            </a:r>
            <a:r>
              <a:rPr lang="en-US" sz="1200" dirty="0">
                <a:solidFill>
                  <a:schemeClr val="tx1">
                    <a:lumMod val="65000"/>
                    <a:lumOff val="35000"/>
                  </a:schemeClr>
                </a:solidFill>
              </a:rPr>
              <a:t>, 2021.</a:t>
            </a:r>
            <a:endParaRPr lang="en-IN" sz="1200" dirty="0"/>
          </a:p>
        </p:txBody>
      </p:sp>
      <p:pic>
        <p:nvPicPr>
          <p:cNvPr id="37" name="image2.jpeg">
            <a:extLst>
              <a:ext uri="{FF2B5EF4-FFF2-40B4-BE49-F238E27FC236}">
                <a16:creationId xmlns="" xmlns:a16="http://schemas.microsoft.com/office/drawing/2014/main" id="{D9827CA1-1EE7-4C31-A935-A88DDD3C8569}"/>
              </a:ext>
            </a:extLst>
          </p:cNvPr>
          <p:cNvPicPr/>
          <p:nvPr/>
        </p:nvPicPr>
        <p:blipFill>
          <a:blip r:embed="rId3" cstate="print"/>
          <a:stretch>
            <a:fillRect/>
          </a:stretch>
        </p:blipFill>
        <p:spPr>
          <a:xfrm>
            <a:off x="3034159" y="3143953"/>
            <a:ext cx="4308750" cy="2899074"/>
          </a:xfrm>
          <a:prstGeom prst="rect">
            <a:avLst/>
          </a:prstGeom>
        </p:spPr>
      </p:pic>
    </p:spTree>
    <p:extLst>
      <p:ext uri="{BB962C8B-B14F-4D97-AF65-F5344CB8AC3E}">
        <p14:creationId xmlns="" xmlns:p14="http://schemas.microsoft.com/office/powerpoint/2010/main" val="2392588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2666</Words>
  <Application>Microsoft Office PowerPoint</Application>
  <PresentationFormat>Custom</PresentationFormat>
  <Paragraphs>377</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bala</dc:creator>
  <cp:lastModifiedBy>SUREKA</cp:lastModifiedBy>
  <cp:revision>36</cp:revision>
  <dcterms:created xsi:type="dcterms:W3CDTF">2021-07-08T13:11:29Z</dcterms:created>
  <dcterms:modified xsi:type="dcterms:W3CDTF">2021-07-10T04:24:51Z</dcterms:modified>
</cp:coreProperties>
</file>