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5" r:id="rId9"/>
    <p:sldId id="267" r:id="rId10"/>
    <p:sldId id="263" r:id="rId11"/>
    <p:sldId id="264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1CA29-EF0B-45BC-8C63-C9F0F7172A8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4ECF6-EB20-412E-88D3-C79EB21B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4ECF6-EB20-412E-88D3-C79EB21B8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4ECF6-EB20-412E-88D3-C79EB21B8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B40FB0-197C-4F77-A51D-4691C799A84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8FD8AA-B999-4480-B99B-7FF42E09150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Institutional Internal Audit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</a:t>
            </a:r>
            <a:br>
              <a:rPr lang="en-US" dirty="0" smtClean="0"/>
            </a:br>
            <a:r>
              <a:rPr lang="en-US" dirty="0" smtClean="0"/>
              <a:t>‘AIN NABILAH BINTI AZMAN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2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The system </a:t>
            </a:r>
            <a:r>
              <a:rPr lang="en-US" dirty="0" smtClean="0"/>
              <a:t>target </a:t>
            </a:r>
            <a:r>
              <a:rPr lang="en-US" dirty="0"/>
              <a:t>to be used by internal auditors of </a:t>
            </a:r>
            <a:r>
              <a:rPr lang="en-US" dirty="0" err="1"/>
              <a:t>UniKL</a:t>
            </a:r>
            <a:endParaRPr lang="en-US" dirty="0"/>
          </a:p>
          <a:p>
            <a:pPr lvl="0" algn="just"/>
            <a:r>
              <a:rPr lang="en-US" dirty="0"/>
              <a:t>The system </a:t>
            </a:r>
            <a:r>
              <a:rPr lang="en-US" dirty="0" smtClean="0"/>
              <a:t>be </a:t>
            </a:r>
            <a:r>
              <a:rPr lang="en-US" dirty="0"/>
              <a:t>able to set up and configure the assessment criteria</a:t>
            </a:r>
          </a:p>
          <a:p>
            <a:pPr lvl="0" algn="just"/>
            <a:r>
              <a:rPr lang="en-GB" dirty="0"/>
              <a:t>This project </a:t>
            </a:r>
            <a:r>
              <a:rPr lang="en-GB" dirty="0" smtClean="0"/>
              <a:t>be </a:t>
            </a:r>
            <a:r>
              <a:rPr lang="en-GB" dirty="0"/>
              <a:t>able to key in assessment input of scores and comments for each of the criteria</a:t>
            </a:r>
            <a:endParaRPr lang="en-US" dirty="0"/>
          </a:p>
          <a:p>
            <a:pPr lvl="0" algn="just"/>
            <a:r>
              <a:rPr lang="en-GB" dirty="0"/>
              <a:t>The system </a:t>
            </a:r>
            <a:r>
              <a:rPr lang="en-GB" dirty="0" smtClean="0"/>
              <a:t>can </a:t>
            </a:r>
            <a:r>
              <a:rPr lang="en-GB" dirty="0"/>
              <a:t>calculate score for assessment criteria according to the formula given.</a:t>
            </a:r>
            <a:endParaRPr lang="en-US" dirty="0"/>
          </a:p>
          <a:p>
            <a:pPr lvl="0" algn="just"/>
            <a:r>
              <a:rPr lang="en-GB" dirty="0"/>
              <a:t>This project </a:t>
            </a:r>
            <a:r>
              <a:rPr lang="en-GB" dirty="0" smtClean="0"/>
              <a:t>allow </a:t>
            </a:r>
            <a:r>
              <a:rPr lang="en-GB" dirty="0"/>
              <a:t>the </a:t>
            </a:r>
            <a:r>
              <a:rPr lang="en-US" dirty="0"/>
              <a:t>users to generate a report in form needed </a:t>
            </a:r>
          </a:p>
          <a:p>
            <a:pPr algn="just"/>
            <a:r>
              <a:rPr lang="en-GB" dirty="0"/>
              <a:t>This project </a:t>
            </a:r>
            <a:r>
              <a:rPr lang="en-US" dirty="0" smtClean="0"/>
              <a:t>able </a:t>
            </a:r>
            <a:r>
              <a:rPr lang="en-US" dirty="0"/>
              <a:t>to do an analysis of data collected in the form of graph</a:t>
            </a:r>
          </a:p>
        </p:txBody>
      </p:sp>
    </p:spTree>
    <p:extLst>
      <p:ext uri="{BB962C8B-B14F-4D97-AF65-F5344CB8AC3E}">
        <p14:creationId xmlns:p14="http://schemas.microsoft.com/office/powerpoint/2010/main" val="30011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for commercialization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Yes, because this is going to be used by the auditors in </a:t>
            </a:r>
            <a:r>
              <a:rPr lang="en-US" dirty="0" err="1" smtClean="0"/>
              <a:t>UniKL</a:t>
            </a:r>
            <a:r>
              <a:rPr lang="en-US" dirty="0" smtClean="0"/>
              <a:t> after the project completed. The system also believed can be sell and adapt to any institutional environment besides </a:t>
            </a:r>
            <a:r>
              <a:rPr lang="en-US" dirty="0" err="1" smtClean="0"/>
              <a:t>UniKL</a:t>
            </a:r>
            <a:r>
              <a:rPr lang="en-US" dirty="0" smtClean="0"/>
              <a:t> MIIT itself, since the criteria and formula of the system can be changed according to their guidelines.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2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When the system is completed, this will become a huge benefit to the auditors and the head of auditors themselves, since they can overcome the problems that they are facing all this while.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“Evaluation instrument for Institutional Audit” is specifically directed for purposes of institutional audit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instrument is designed to measure the level of quality in such a flexible way that it can incorporate various types of quality audit.</a:t>
            </a:r>
          </a:p>
        </p:txBody>
      </p:sp>
    </p:spTree>
    <p:extLst>
      <p:ext uri="{BB962C8B-B14F-4D97-AF65-F5344CB8AC3E}">
        <p14:creationId xmlns:p14="http://schemas.microsoft.com/office/powerpoint/2010/main" val="395988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GB" dirty="0"/>
              <a:t>To identify the requirements for the information system based on the needs of the institutional internal audit</a:t>
            </a:r>
            <a:endParaRPr lang="en-US" dirty="0"/>
          </a:p>
          <a:p>
            <a:pPr lvl="0" algn="just"/>
            <a:r>
              <a:rPr lang="en-GB" dirty="0"/>
              <a:t>To design presentation layer, business layer (calculation, store and keep) and data layer (database) for the information system (3-tier architecture)</a:t>
            </a:r>
            <a:endParaRPr lang="en-US" dirty="0"/>
          </a:p>
          <a:p>
            <a:pPr lvl="0" algn="just"/>
            <a:r>
              <a:rPr lang="en-GB" dirty="0"/>
              <a:t>To develop an information system that can capture, calculate, integrate and generate an audit data and results</a:t>
            </a:r>
            <a:endParaRPr lang="en-US" dirty="0"/>
          </a:p>
          <a:p>
            <a:pPr algn="just"/>
            <a:r>
              <a:rPr lang="en-GB" dirty="0"/>
              <a:t>To conduct test and deploy the information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Currently, university is using individual spreadsheet files to capture and analyze the data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On </a:t>
            </a:r>
            <a:r>
              <a:rPr lang="en-US" dirty="0"/>
              <a:t>these matters, there are too many errors with regards to the formula for calculation. Plus, it is difficult to integrate past and future reports to have a comprehensive as required by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38231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Targeted </a:t>
            </a:r>
            <a:r>
              <a:rPr lang="en-US" dirty="0"/>
              <a:t>to be used by internal auditors of </a:t>
            </a:r>
            <a:r>
              <a:rPr lang="en-US" dirty="0" err="1"/>
              <a:t>UniKL</a:t>
            </a:r>
            <a:endParaRPr lang="en-US" dirty="0"/>
          </a:p>
          <a:p>
            <a:pPr lvl="0" algn="just"/>
            <a:r>
              <a:rPr lang="en-US" dirty="0" smtClean="0"/>
              <a:t>Set </a:t>
            </a:r>
            <a:r>
              <a:rPr lang="en-US" dirty="0"/>
              <a:t>up and configure the assessment criteria</a:t>
            </a:r>
          </a:p>
          <a:p>
            <a:pPr lvl="0" algn="just"/>
            <a:r>
              <a:rPr lang="en-GB" dirty="0" smtClean="0"/>
              <a:t>Key </a:t>
            </a:r>
            <a:r>
              <a:rPr lang="en-GB" dirty="0"/>
              <a:t>in assessment input of scores and comments for each of the criteria</a:t>
            </a:r>
            <a:endParaRPr lang="en-US" dirty="0"/>
          </a:p>
          <a:p>
            <a:pPr lvl="0" algn="just"/>
            <a:r>
              <a:rPr lang="en-GB" dirty="0" smtClean="0"/>
              <a:t>Calculate </a:t>
            </a:r>
            <a:r>
              <a:rPr lang="en-GB" dirty="0"/>
              <a:t>score for assessment criteria according to the formula given.</a:t>
            </a:r>
            <a:endParaRPr lang="en-US" dirty="0"/>
          </a:p>
          <a:p>
            <a:pPr lvl="0" algn="just"/>
            <a:r>
              <a:rPr lang="en-GB" dirty="0" smtClean="0"/>
              <a:t>Allow </a:t>
            </a:r>
            <a:r>
              <a:rPr lang="en-GB" dirty="0"/>
              <a:t>the </a:t>
            </a:r>
            <a:r>
              <a:rPr lang="en-US" dirty="0"/>
              <a:t>users to generate a report in form needed </a:t>
            </a:r>
          </a:p>
          <a:p>
            <a:pPr algn="just"/>
            <a:r>
              <a:rPr lang="en-US" dirty="0" smtClean="0"/>
              <a:t>Having </a:t>
            </a:r>
            <a:r>
              <a:rPr lang="en-US" dirty="0"/>
              <a:t>an analysis of data collected in the form of graph</a:t>
            </a:r>
          </a:p>
        </p:txBody>
      </p:sp>
    </p:spTree>
    <p:extLst>
      <p:ext uri="{BB962C8B-B14F-4D97-AF65-F5344CB8AC3E}">
        <p14:creationId xmlns:p14="http://schemas.microsoft.com/office/powerpoint/2010/main" val="29566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used in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5912"/>
            <a:ext cx="6400800" cy="4357688"/>
          </a:xfrm>
        </p:spPr>
      </p:pic>
    </p:spTree>
    <p:extLst>
      <p:ext uri="{BB962C8B-B14F-4D97-AF65-F5344CB8AC3E}">
        <p14:creationId xmlns:p14="http://schemas.microsoft.com/office/powerpoint/2010/main" val="14873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project will developed by using agile due to vary </a:t>
            </a:r>
            <a:r>
              <a:rPr lang="en-US" dirty="0" smtClean="0"/>
              <a:t>reasons;</a:t>
            </a:r>
          </a:p>
          <a:p>
            <a:pPr algn="just"/>
            <a:r>
              <a:rPr lang="en-US" dirty="0" smtClean="0"/>
              <a:t>The locations between stakeholders and developers are very close. So it is easier for developers to schedule and have a meeting to track and show progress to the stakeholders.</a:t>
            </a:r>
          </a:p>
          <a:p>
            <a:pPr algn="just"/>
            <a:r>
              <a:rPr lang="en-US" dirty="0" smtClean="0"/>
              <a:t>In case the stakeholders want to have changes in certain parts, the developers are easy to have a thru communications.</a:t>
            </a:r>
          </a:p>
          <a:p>
            <a:pPr algn="just"/>
            <a:r>
              <a:rPr lang="en-US" dirty="0" smtClean="0"/>
              <a:t>It is easy to handle and conduct a prototype and have a feedback directly from time to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7831536"/>
              </p:ext>
            </p:extLst>
          </p:nvPr>
        </p:nvGraphicFramePr>
        <p:xfrm>
          <a:off x="457200" y="1524000"/>
          <a:ext cx="82296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6482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No.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Times New Roman"/>
                          <a:cs typeface="Tahoma"/>
                        </a:rPr>
                        <a:t>Software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Budgets (RM)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Visual Studio 2013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187.25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SQL Server 2014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ahoma"/>
                        </a:rPr>
                        <a:t>158.15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Hardware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Times New Roman"/>
                          <a:cs typeface="Tahoma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ASUS A450L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/>
                          <a:cs typeface="Tahoma"/>
                        </a:rPr>
                        <a:t>2 100.00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Printer Canon E510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270.00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/>
                          <a:cs typeface="Tahoma"/>
                        </a:rPr>
                        <a:t>Transcend StoreJet 25H3 (USB 3.0)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230.00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Times New Roman"/>
                          <a:cs typeface="Tahoma"/>
                        </a:rPr>
                        <a:t>Others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/>
                          <a:cs typeface="Tahoma"/>
                        </a:rPr>
                        <a:t>Paper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36.00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/>
                          <a:cs typeface="Tahoma"/>
                        </a:rPr>
                        <a:t>Ink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/>
                          <a:cs typeface="Tahoma"/>
                        </a:rPr>
                        <a:t>50.00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Times New Roman"/>
                          <a:cs typeface="Tahoma"/>
                        </a:rPr>
                        <a:t>Total Cost</a:t>
                      </a:r>
                      <a:endParaRPr lang="en-US" sz="18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/>
                          <a:cs typeface="Tahoma"/>
                        </a:rPr>
                        <a:t>3 031.40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2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2838"/>
            <a:ext cx="7703780" cy="49755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242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358</TotalTime>
  <Words>564</Words>
  <Application>Microsoft Office PowerPoint</Application>
  <PresentationFormat>On-screen Show (4:3)</PresentationFormat>
  <Paragraphs>73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Institutional Internal Audit Information System</vt:lpstr>
      <vt:lpstr>Introduction</vt:lpstr>
      <vt:lpstr>Objectives</vt:lpstr>
      <vt:lpstr>Problem statement</vt:lpstr>
      <vt:lpstr>Scope of the project</vt:lpstr>
      <vt:lpstr>Methodology used in the project</vt:lpstr>
      <vt:lpstr>Agile methodology</vt:lpstr>
      <vt:lpstr>Resources</vt:lpstr>
      <vt:lpstr>Proposed schedule</vt:lpstr>
      <vt:lpstr>Expected outcomes</vt:lpstr>
      <vt:lpstr>Potential for commercialization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Internal Audit Information System</dc:title>
  <dc:creator>AinPC</dc:creator>
  <cp:lastModifiedBy>AinPC</cp:lastModifiedBy>
  <cp:revision>10</cp:revision>
  <dcterms:created xsi:type="dcterms:W3CDTF">2016-02-16T04:09:43Z</dcterms:created>
  <dcterms:modified xsi:type="dcterms:W3CDTF">2016-02-17T01:45:34Z</dcterms:modified>
</cp:coreProperties>
</file>