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9" r:id="rId4"/>
    <p:sldId id="257" r:id="rId5"/>
    <p:sldId id="264" r:id="rId6"/>
    <p:sldId id="260" r:id="rId7"/>
    <p:sldId id="263" r:id="rId8"/>
    <p:sldId id="261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434" autoAdjust="0"/>
  </p:normalViewPr>
  <p:slideViewPr>
    <p:cSldViewPr snapToGrid="0">
      <p:cViewPr>
        <p:scale>
          <a:sx n="75" d="100"/>
          <a:sy n="75" d="100"/>
        </p:scale>
        <p:origin x="-51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48B7-CC79-49BC-B7FE-B97532A66BE8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5D84-A01E-4B4E-9DE0-12C1EC054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614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48B7-CC79-49BC-B7FE-B97532A66BE8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5D84-A01E-4B4E-9DE0-12C1EC054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991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48B7-CC79-49BC-B7FE-B97532A66BE8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5D84-A01E-4B4E-9DE0-12C1EC054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995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48B7-CC79-49BC-B7FE-B97532A66BE8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5D84-A01E-4B4E-9DE0-12C1EC054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67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48B7-CC79-49BC-B7FE-B97532A66BE8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5D84-A01E-4B4E-9DE0-12C1EC054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385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48B7-CC79-49BC-B7FE-B97532A66BE8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5D84-A01E-4B4E-9DE0-12C1EC054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55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48B7-CC79-49BC-B7FE-B97532A66BE8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5D84-A01E-4B4E-9DE0-12C1EC054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417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48B7-CC79-49BC-B7FE-B97532A66BE8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5D84-A01E-4B4E-9DE0-12C1EC054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036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48B7-CC79-49BC-B7FE-B97532A66BE8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5D84-A01E-4B4E-9DE0-12C1EC054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158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48B7-CC79-49BC-B7FE-B97532A66BE8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5D84-A01E-4B4E-9DE0-12C1EC054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72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48B7-CC79-49BC-B7FE-B97532A66BE8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5D84-A01E-4B4E-9DE0-12C1EC054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757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548B7-CC79-49BC-B7FE-B97532A66BE8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A5D84-A01E-4B4E-9DE0-12C1EC054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17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5" name="Title 1"/>
          <p:cNvSpPr>
            <a:spLocks noGrp="1" noChangeArrowheads="1"/>
          </p:cNvSpPr>
          <p:nvPr/>
        </p:nvSpPr>
        <p:spPr bwMode="auto">
          <a:xfrm>
            <a:off x="1200151" y="2349501"/>
            <a:ext cx="10363200" cy="147002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sz="3200" b="1" dirty="0" smtClean="0">
                <a:solidFill>
                  <a:schemeClr val="tx2"/>
                </a:solidFill>
              </a:rPr>
              <a:t>CONVOLUTIONAL RECURRENT NEURAL NETWORKS</a:t>
            </a:r>
          </a:p>
          <a:p>
            <a:pPr algn="ctr"/>
            <a:r>
              <a:rPr lang="en-US" altLang="en-US" sz="3200" b="1" dirty="0" smtClean="0">
                <a:solidFill>
                  <a:schemeClr val="tx2"/>
                </a:solidFill>
              </a:rPr>
              <a:t>FOR MUSIC </a:t>
            </a:r>
            <a:r>
              <a:rPr lang="en-US" altLang="en-US" sz="3200" b="1" dirty="0" smtClean="0">
                <a:solidFill>
                  <a:schemeClr val="tx2"/>
                </a:solidFill>
              </a:rPr>
              <a:t>GENRE </a:t>
            </a:r>
            <a:r>
              <a:rPr lang="en-US" altLang="en-US" sz="3200" b="1" dirty="0" smtClean="0">
                <a:solidFill>
                  <a:schemeClr val="tx2"/>
                </a:solidFill>
              </a:rPr>
              <a:t>CLASSIFICATION ON DIGITAL       </a:t>
            </a:r>
            <a:r>
              <a:rPr lang="en-US" altLang="en-US" sz="3200" b="1" dirty="0" smtClean="0">
                <a:solidFill>
                  <a:schemeClr val="tx2"/>
                </a:solidFill>
              </a:rPr>
              <a:t>COMPOSITION</a:t>
            </a:r>
            <a:r>
              <a:rPr lang="en-US" altLang="en-US" sz="3200" b="1" dirty="0">
                <a:solidFill>
                  <a:schemeClr val="tx2"/>
                </a:solidFill>
              </a:rPr>
              <a:t/>
            </a:r>
            <a:br>
              <a:rPr lang="en-US" altLang="en-US" sz="3200" b="1" dirty="0">
                <a:solidFill>
                  <a:schemeClr val="tx2"/>
                </a:solidFill>
              </a:rPr>
            </a:br>
            <a:endParaRPr lang="en-US" altLang="en-US" sz="3200" b="1" dirty="0">
              <a:solidFill>
                <a:schemeClr val="tx2"/>
              </a:solidFill>
            </a:endParaRPr>
          </a:p>
        </p:txBody>
      </p:sp>
      <p:sp>
        <p:nvSpPr>
          <p:cNvPr id="3076" name="Subtitle 2"/>
          <p:cNvSpPr>
            <a:spLocks noGrp="1" noChangeArrowheads="1"/>
          </p:cNvSpPr>
          <p:nvPr/>
        </p:nvSpPr>
        <p:spPr bwMode="auto">
          <a:xfrm>
            <a:off x="292870" y="4035137"/>
            <a:ext cx="6242051" cy="175260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800" dirty="0">
                <a:solidFill>
                  <a:srgbClr val="002060"/>
                </a:solidFill>
                <a:latin typeface="Times New Roman" pitchFamily="18" charset="0"/>
                <a:sym typeface="Times New Roman" pitchFamily="18" charset="0"/>
              </a:rPr>
              <a:t>BATCH MEMBERS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sym typeface="Times New Roman" pitchFamily="18" charset="0"/>
              </a:rPr>
              <a:t>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800" dirty="0" err="1" smtClean="0">
                <a:solidFill>
                  <a:srgbClr val="002060"/>
                </a:solidFill>
                <a:latin typeface="Times New Roman" pitchFamily="18" charset="0"/>
                <a:sym typeface="Times New Roman" pitchFamily="18" charset="0"/>
              </a:rPr>
              <a:t>Abishek</a:t>
            </a:r>
            <a:r>
              <a:rPr lang="en-US" altLang="en-US" sz="2800" dirty="0" smtClean="0">
                <a:solidFill>
                  <a:srgbClr val="002060"/>
                </a:solidFill>
                <a:latin typeface="Times New Roman" pitchFamily="18" charset="0"/>
                <a:sym typeface="Times New Roman" pitchFamily="18" charset="0"/>
              </a:rPr>
              <a:t> K </a:t>
            </a:r>
            <a:r>
              <a:rPr lang="en-US" altLang="en-US" sz="2800" dirty="0" err="1" smtClean="0">
                <a:solidFill>
                  <a:srgbClr val="002060"/>
                </a:solidFill>
                <a:latin typeface="Times New Roman" pitchFamily="18" charset="0"/>
                <a:sym typeface="Times New Roman" pitchFamily="18" charset="0"/>
              </a:rPr>
              <a:t>K</a:t>
            </a:r>
            <a:r>
              <a:rPr lang="en-US" altLang="en-US" sz="2800" dirty="0" smtClean="0">
                <a:solidFill>
                  <a:srgbClr val="002060"/>
                </a:solidFill>
                <a:latin typeface="Times New Roman" pitchFamily="18" charset="0"/>
                <a:sym typeface="Times New Roman" pitchFamily="18" charset="0"/>
              </a:rPr>
              <a:t>(17BEC3005)</a:t>
            </a:r>
            <a:endParaRPr lang="en-US" altLang="en-US" sz="2800" dirty="0">
              <a:solidFill>
                <a:srgbClr val="002060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800" dirty="0" err="1" smtClean="0">
                <a:solidFill>
                  <a:srgbClr val="002060"/>
                </a:solidFill>
                <a:latin typeface="Times New Roman" pitchFamily="18" charset="0"/>
                <a:sym typeface="Times New Roman" pitchFamily="18" charset="0"/>
              </a:rPr>
              <a:t>Hari</a:t>
            </a:r>
            <a:r>
              <a:rPr lang="en-US" altLang="en-US" sz="2800" dirty="0" smtClean="0">
                <a:solidFill>
                  <a:srgbClr val="002060"/>
                </a:solidFill>
                <a:latin typeface="Times New Roman" pitchFamily="18" charset="0"/>
                <a:sym typeface="Times New Roman" pitchFamily="18" charset="0"/>
              </a:rPr>
              <a:t> Krishnan P(17BEC3059)</a:t>
            </a:r>
            <a:endParaRPr lang="en-US" altLang="en-US" sz="2800" dirty="0">
              <a:solidFill>
                <a:srgbClr val="002060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800" dirty="0" err="1" smtClean="0">
                <a:solidFill>
                  <a:srgbClr val="002060"/>
                </a:solidFill>
                <a:latin typeface="Times New Roman" pitchFamily="18" charset="0"/>
                <a:sym typeface="Times New Roman" pitchFamily="18" charset="0"/>
              </a:rPr>
              <a:t>Madhan</a:t>
            </a:r>
            <a:r>
              <a:rPr lang="en-US" altLang="en-US" sz="2800" dirty="0" smtClean="0">
                <a:solidFill>
                  <a:srgbClr val="002060"/>
                </a:solidFill>
                <a:latin typeface="Times New Roman" pitchFamily="18" charset="0"/>
                <a:sym typeface="Times New Roman" pitchFamily="18" charset="0"/>
              </a:rPr>
              <a:t> K(17BEC3097)</a:t>
            </a:r>
            <a:endParaRPr lang="en-US" altLang="en-US" sz="2800" dirty="0">
              <a:solidFill>
                <a:srgbClr val="00206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endParaRPr lang="en-US" altLang="en-US" sz="2800" dirty="0">
              <a:solidFill>
                <a:srgbClr val="00206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3077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260350"/>
            <a:ext cx="4902200" cy="1238250"/>
          </a:xfrm>
          <a:noFill/>
          <a:ln/>
        </p:spPr>
      </p:pic>
      <p:pic>
        <p:nvPicPr>
          <p:cNvPr id="3078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10066867" y="260351"/>
            <a:ext cx="2125133" cy="676275"/>
          </a:xfrm>
          <a:noFill/>
          <a:ln/>
        </p:spPr>
      </p:pic>
      <p:sp>
        <p:nvSpPr>
          <p:cNvPr id="3079" name="Subtitle 2"/>
          <p:cNvSpPr>
            <a:spLocks noChangeArrowheads="1"/>
          </p:cNvSpPr>
          <p:nvPr/>
        </p:nvSpPr>
        <p:spPr bwMode="auto">
          <a:xfrm>
            <a:off x="5952067" y="4076700"/>
            <a:ext cx="6239933" cy="175260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en-US" sz="2400" b="1" i="1" dirty="0">
                <a:solidFill>
                  <a:srgbClr val="002060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GUIDED BY</a:t>
            </a:r>
          </a:p>
          <a:p>
            <a:pPr algn="ctr">
              <a:spcBef>
                <a:spcPct val="20000"/>
              </a:spcBef>
            </a:pPr>
            <a:r>
              <a:rPr lang="en-US" sz="2400" b="1" i="1" dirty="0" smtClean="0">
                <a:solidFill>
                  <a:srgbClr val="002060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sz="2400" b="1" i="1" dirty="0" err="1" smtClean="0">
                <a:solidFill>
                  <a:srgbClr val="002060"/>
                </a:solidFill>
                <a:latin typeface="Times New Roman" pitchFamily="18" charset="0"/>
                <a:sym typeface="Times New Roman" pitchFamily="18" charset="0"/>
              </a:rPr>
              <a:t>Mr.S.Nandhagopal</a:t>
            </a:r>
            <a:r>
              <a:rPr lang="en-US" altLang="en-US" sz="2400" b="1" i="1" dirty="0" smtClean="0">
                <a:solidFill>
                  <a:srgbClr val="002060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 </a:t>
            </a:r>
          </a:p>
          <a:p>
            <a:pPr algn="ctr">
              <a:spcBef>
                <a:spcPct val="20000"/>
              </a:spcBef>
            </a:pPr>
            <a:r>
              <a:rPr lang="en-US" altLang="en-US" sz="2400" b="1" i="1" dirty="0" smtClean="0">
                <a:solidFill>
                  <a:srgbClr val="002060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AP/ECE</a:t>
            </a:r>
          </a:p>
          <a:p>
            <a:pPr algn="ctr">
              <a:spcBef>
                <a:spcPct val="20000"/>
              </a:spcBef>
            </a:pP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evelopment helps in widespread use of online music and sales platforms.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ontrol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music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and music recommendations.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can also be used in Search Engine Optimizer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200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Music genre prediction is one of the topics that digital music processing is interested 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 smtClean="0"/>
              <a:t>The Features </a:t>
            </a:r>
            <a:r>
              <a:rPr lang="en-IN" dirty="0"/>
              <a:t>of music have been extracted by using </a:t>
            </a:r>
            <a:r>
              <a:rPr lang="en-IN" dirty="0" smtClean="0"/>
              <a:t>Digital </a:t>
            </a:r>
            <a:r>
              <a:rPr lang="en-IN" dirty="0"/>
              <a:t>S</a:t>
            </a:r>
            <a:r>
              <a:rPr lang="en-IN" dirty="0" smtClean="0"/>
              <a:t>ignal </a:t>
            </a:r>
            <a:r>
              <a:rPr lang="en-IN" dirty="0"/>
              <a:t>P</a:t>
            </a:r>
            <a:r>
              <a:rPr lang="en-IN" dirty="0" smtClean="0"/>
              <a:t>rocessing techniques.</a:t>
            </a:r>
          </a:p>
          <a:p>
            <a:r>
              <a:rPr lang="en-IN" dirty="0" smtClean="0"/>
              <a:t>Then the music </a:t>
            </a:r>
            <a:r>
              <a:rPr lang="en-IN" dirty="0"/>
              <a:t>genre classification and music recommendations have been made by using machine learning methods. </a:t>
            </a:r>
            <a:endParaRPr lang="en-IN" dirty="0" smtClean="0"/>
          </a:p>
          <a:p>
            <a:r>
              <a:rPr lang="en-IN" dirty="0"/>
              <a:t>In </a:t>
            </a:r>
            <a:r>
              <a:rPr lang="en-IN" dirty="0" smtClean="0"/>
              <a:t>Addition</a:t>
            </a:r>
            <a:r>
              <a:rPr lang="en-IN" dirty="0"/>
              <a:t>, convolutional neural networks, which are deep learning methods, were used for genre classification and music recommendation and performance comparison of the obtained results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32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77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develop </a:t>
            </a:r>
            <a:r>
              <a:rPr lang="en-IN" dirty="0"/>
              <a:t>a </a:t>
            </a:r>
            <a:r>
              <a:rPr lang="en-IN" dirty="0" smtClean="0"/>
              <a:t>project </a:t>
            </a:r>
            <a:r>
              <a:rPr lang="en-IN" dirty="0"/>
              <a:t>to automatically classify different musical genres from audio files. We will classify these audio files using their low-level features of frequency and time domain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48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PROPOSED WORK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our project is to improve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the Search results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Recommendations.</a:t>
            </a:r>
          </a:p>
          <a:p>
            <a:r>
              <a:rPr lang="en-IN" dirty="0"/>
              <a:t>The first step for music genre classification project would be to extract features and components from the audio files</a:t>
            </a:r>
            <a:r>
              <a:rPr lang="en-IN" dirty="0" smtClean="0"/>
              <a:t>.</a:t>
            </a:r>
          </a:p>
          <a:p>
            <a:r>
              <a:rPr lang="en-IN" dirty="0"/>
              <a:t> It includes identifying the linguistic content and discarding noise</a:t>
            </a:r>
            <a:r>
              <a:rPr lang="en-IN" dirty="0" smtClean="0"/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Deep learning algorithm we are trying to classify the audio.</a:t>
            </a:r>
          </a:p>
          <a:p>
            <a:r>
              <a:rPr lang="en-IN" dirty="0"/>
              <a:t>K-nearest neighbors algorithm because in various researches it has shown the best results for this problem.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01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 Nearest Neighbor Algorithm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9784" y="1825625"/>
            <a:ext cx="5544015" cy="4274092"/>
          </a:xfrm>
        </p:spPr>
        <p:txBody>
          <a:bodyPr>
            <a:normAutofit/>
          </a:bodyPr>
          <a:lstStyle/>
          <a:p>
            <a:r>
              <a:rPr lang="en-IN" dirty="0"/>
              <a:t>The k-nearest neighbors (KNN) algorithm is a simple, easy-to-implement supervised machine learning algorithm that can be used to solve both classification and </a:t>
            </a:r>
            <a:r>
              <a:rPr lang="en-IN" dirty="0" smtClean="0"/>
              <a:t>regression </a:t>
            </a:r>
            <a:r>
              <a:rPr lang="en-IN" dirty="0"/>
              <a:t>problems</a:t>
            </a:r>
            <a:r>
              <a:rPr lang="en-IN" dirty="0" smtClean="0"/>
              <a:t>.</a:t>
            </a:r>
          </a:p>
          <a:p>
            <a:r>
              <a:rPr lang="en-IN" dirty="0"/>
              <a:t>There’s no need to build a model, tune several parameters, or make additional assumptions.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862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METHODOLOGY OF THE PROPOSED WORK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6994"/>
            <a:ext cx="10058400" cy="53141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585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OF THE PROPOSED WORK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19781"/>
          </a:xfrm>
        </p:spPr>
        <p:txBody>
          <a:bodyPr>
            <a:normAutofit/>
          </a:bodyPr>
          <a:lstStyle/>
          <a:p>
            <a:r>
              <a:rPr lang="en-IN" dirty="0"/>
              <a:t>For this project we need a dataset of audio tracks having similar size and similar frequency range. </a:t>
            </a:r>
            <a:endParaRPr lang="en-IN" dirty="0" smtClean="0"/>
          </a:p>
          <a:p>
            <a:pPr fontAlgn="base"/>
            <a:r>
              <a:rPr lang="en-IN" dirty="0"/>
              <a:t>Since the audio signals are constantly changing, first we divide these signals into smaller frames. Each frame is around 20-40 ms </a:t>
            </a:r>
            <a:r>
              <a:rPr lang="en-IN" dirty="0" smtClean="0"/>
              <a:t>long.</a:t>
            </a:r>
            <a:endParaRPr lang="en-IN" dirty="0"/>
          </a:p>
          <a:p>
            <a:pPr fontAlgn="base"/>
            <a:r>
              <a:rPr lang="en-IN" dirty="0"/>
              <a:t>Then we try to identify different frequencies present in each </a:t>
            </a:r>
            <a:r>
              <a:rPr lang="en-IN" dirty="0" smtClean="0"/>
              <a:t>frame and </a:t>
            </a:r>
            <a:r>
              <a:rPr lang="en-IN" dirty="0"/>
              <a:t>separate linguistic frequencies from the </a:t>
            </a:r>
            <a:r>
              <a:rPr lang="en-IN" dirty="0" smtClean="0"/>
              <a:t>noise.</a:t>
            </a:r>
            <a:endParaRPr lang="en-IN" dirty="0"/>
          </a:p>
          <a:p>
            <a:pPr fontAlgn="base"/>
            <a:r>
              <a:rPr lang="en-IN" dirty="0"/>
              <a:t>To discard the noise, it then takes discrete cosine transform (DCT) of these </a:t>
            </a:r>
            <a:r>
              <a:rPr lang="en-IN" dirty="0" smtClean="0"/>
              <a:t>frequencies.</a:t>
            </a:r>
            <a:endParaRPr lang="en-IN" dirty="0"/>
          </a:p>
          <a:p>
            <a:pPr fontAlgn="base"/>
            <a:r>
              <a:rPr lang="en-IN" dirty="0"/>
              <a:t>Using DCT we keep only a specific sequence of frequencies that have a high probability of information.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3585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AND TOOLS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Deep learning - Neural network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Python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554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REFERENCE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660525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IN" dirty="0" smtClean="0"/>
          </a:p>
          <a:p>
            <a:r>
              <a:rPr lang="en-IN" sz="9600" dirty="0" err="1" smtClean="0"/>
              <a:t>H.Lee</a:t>
            </a:r>
            <a:r>
              <a:rPr lang="en-IN" sz="9600" dirty="0" smtClean="0"/>
              <a:t>, Y. </a:t>
            </a:r>
            <a:r>
              <a:rPr lang="en-IN" sz="9600" dirty="0" err="1" smtClean="0"/>
              <a:t>Largman</a:t>
            </a:r>
            <a:r>
              <a:rPr lang="en-IN" sz="9600" dirty="0" smtClean="0"/>
              <a:t>, P. Pham, A.Y. Ng Unsupervised</a:t>
            </a:r>
          </a:p>
          <a:p>
            <a:r>
              <a:rPr lang="en-IN" sz="9600" dirty="0" smtClean="0"/>
              <a:t>feature learning for audio classification using </a:t>
            </a:r>
            <a:r>
              <a:rPr lang="en-IN" sz="9600" dirty="0" err="1" smtClean="0"/>
              <a:t>convolutional</a:t>
            </a:r>
            <a:endParaRPr lang="en-IN" sz="9600" dirty="0" smtClean="0"/>
          </a:p>
          <a:p>
            <a:r>
              <a:rPr lang="en-IN" sz="9600" dirty="0" smtClean="0"/>
              <a:t>deep belief networks. In NIPS 2009.</a:t>
            </a:r>
          </a:p>
          <a:p>
            <a:r>
              <a:rPr lang="en-IN" sz="9600" dirty="0" err="1" smtClean="0"/>
              <a:t>Yoshua</a:t>
            </a:r>
            <a:r>
              <a:rPr lang="en-IN" sz="9600" dirty="0" smtClean="0"/>
              <a:t> </a:t>
            </a:r>
            <a:r>
              <a:rPr lang="en-IN" sz="9600" dirty="0" err="1" smtClean="0"/>
              <a:t>Bengio</a:t>
            </a:r>
            <a:r>
              <a:rPr lang="en-IN" sz="9600" dirty="0" smtClean="0"/>
              <a:t> Learning Deep </a:t>
            </a:r>
            <a:r>
              <a:rPr lang="en-IN" sz="9600" dirty="0" err="1" smtClean="0"/>
              <a:t>Architecures</a:t>
            </a:r>
            <a:r>
              <a:rPr lang="en-IN" sz="9600" dirty="0" smtClean="0"/>
              <a:t> for AI.</a:t>
            </a:r>
          </a:p>
          <a:p>
            <a:r>
              <a:rPr lang="en-IN" sz="9600" dirty="0" smtClean="0"/>
              <a:t>Foundations and Trend in Machine Learning Vol.2,</a:t>
            </a:r>
          </a:p>
          <a:p>
            <a:r>
              <a:rPr lang="en-IN" sz="9600" dirty="0" smtClean="0"/>
              <a:t>No. 1(2009)</a:t>
            </a:r>
          </a:p>
          <a:p>
            <a:r>
              <a:rPr lang="en-IN" sz="9600" dirty="0" err="1" smtClean="0"/>
              <a:t>Quac</a:t>
            </a:r>
            <a:r>
              <a:rPr lang="en-IN" sz="9600" dirty="0" smtClean="0"/>
              <a:t> V. Le, et al. Building High-level Features Using</a:t>
            </a:r>
          </a:p>
          <a:p>
            <a:r>
              <a:rPr lang="en-IN" sz="9600" dirty="0" smtClean="0"/>
              <a:t>Large Scale Unsupervised Learning</a:t>
            </a:r>
          </a:p>
          <a:p>
            <a:r>
              <a:rPr lang="en-IN" sz="9600" dirty="0" smtClean="0"/>
              <a:t>GE. Hinton and R. R. </a:t>
            </a:r>
            <a:r>
              <a:rPr lang="en-IN" sz="9600" dirty="0" err="1" smtClean="0"/>
              <a:t>Salakhutdinov</a:t>
            </a:r>
            <a:r>
              <a:rPr lang="en-IN" sz="9600" dirty="0" smtClean="0"/>
              <a:t> Reducing the</a:t>
            </a:r>
          </a:p>
          <a:p>
            <a:r>
              <a:rPr lang="en-IN" sz="9600" dirty="0" smtClean="0"/>
              <a:t>Dimensionality of Data with Neural Networks 28 July</a:t>
            </a:r>
          </a:p>
          <a:p>
            <a:r>
              <a:rPr lang="en-IN" sz="9600" dirty="0" smtClean="0"/>
              <a:t>2006 VOL </a:t>
            </a:r>
            <a:r>
              <a:rPr lang="en-IN" sz="9600" smtClean="0"/>
              <a:t>313 </a:t>
            </a:r>
            <a:r>
              <a:rPr lang="en-IN" sz="9600" smtClean="0"/>
              <a:t>Science</a:t>
            </a:r>
            <a:endParaRPr lang="en-IN" sz="96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445</Words>
  <Application>Microsoft Office PowerPoint</Application>
  <PresentationFormat>Custom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INTRODUCTION</vt:lpstr>
      <vt:lpstr>PROBLEM FORMULATION</vt:lpstr>
      <vt:lpstr>OBJECTIVE OF THE PROPOSED WORK</vt:lpstr>
      <vt:lpstr>K- Nearest Neighbor Algorithm</vt:lpstr>
      <vt:lpstr>     METHODOLOGY OF THE PROPOSED WORK</vt:lpstr>
      <vt:lpstr>METHODOLOGY OF THE PROPOSED WORK</vt:lpstr>
      <vt:lpstr>ALGORITHM AND TOOLS</vt:lpstr>
      <vt:lpstr>REFERENCE</vt:lpstr>
      <vt:lpstr>RESULT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efficient image processing techniques to increase the productivity in agricultural environment</dc:title>
  <dc:creator>Mangai</dc:creator>
  <cp:lastModifiedBy>Ashok Kumar</cp:lastModifiedBy>
  <cp:revision>89</cp:revision>
  <dcterms:created xsi:type="dcterms:W3CDTF">2020-12-27T14:18:32Z</dcterms:created>
  <dcterms:modified xsi:type="dcterms:W3CDTF">2021-01-11T14:16:47Z</dcterms:modified>
</cp:coreProperties>
</file>