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372600"/>
  <p:defaultTextStyle>
    <a:defPPr>
      <a:defRPr lang="en-US"/>
    </a:defPPr>
    <a:lvl1pPr algn="l" rtl="0" eaLnBrk="0" fontAlgn="base" hangingPunct="0">
      <a:spcBef>
        <a:spcPct val="0"/>
      </a:spcBef>
      <a:spcAft>
        <a:spcPct val="0"/>
      </a:spcAft>
      <a:defRPr sz="100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100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100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100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10000" kern="1200">
        <a:solidFill>
          <a:schemeClr val="tx1"/>
        </a:solidFill>
        <a:latin typeface="Arial" charset="0"/>
        <a:ea typeface="ＭＳ Ｐゴシック" pitchFamily="34" charset="-128"/>
        <a:cs typeface="+mn-cs"/>
      </a:defRPr>
    </a:lvl5pPr>
    <a:lvl6pPr marL="2286000" algn="l" defTabSz="914400" rtl="0" eaLnBrk="1" latinLnBrk="0" hangingPunct="1">
      <a:defRPr sz="10000" kern="1200">
        <a:solidFill>
          <a:schemeClr val="tx1"/>
        </a:solidFill>
        <a:latin typeface="Arial" charset="0"/>
        <a:ea typeface="ＭＳ Ｐゴシック" pitchFamily="34" charset="-128"/>
        <a:cs typeface="+mn-cs"/>
      </a:defRPr>
    </a:lvl6pPr>
    <a:lvl7pPr marL="2743200" algn="l" defTabSz="914400" rtl="0" eaLnBrk="1" latinLnBrk="0" hangingPunct="1">
      <a:defRPr sz="10000" kern="1200">
        <a:solidFill>
          <a:schemeClr val="tx1"/>
        </a:solidFill>
        <a:latin typeface="Arial" charset="0"/>
        <a:ea typeface="ＭＳ Ｐゴシック" pitchFamily="34" charset="-128"/>
        <a:cs typeface="+mn-cs"/>
      </a:defRPr>
    </a:lvl7pPr>
    <a:lvl8pPr marL="3200400" algn="l" defTabSz="914400" rtl="0" eaLnBrk="1" latinLnBrk="0" hangingPunct="1">
      <a:defRPr sz="10000" kern="1200">
        <a:solidFill>
          <a:schemeClr val="tx1"/>
        </a:solidFill>
        <a:latin typeface="Arial" charset="0"/>
        <a:ea typeface="ＭＳ Ｐゴシック" pitchFamily="34" charset="-128"/>
        <a:cs typeface="+mn-cs"/>
      </a:defRPr>
    </a:lvl8pPr>
    <a:lvl9pPr marL="3657600" algn="l" defTabSz="914400" rtl="0" eaLnBrk="1" latinLnBrk="0" hangingPunct="1">
      <a:defRPr sz="100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2" pos="13824" userDrawn="1">
          <p15:clr>
            <a:srgbClr val="A4A3A4"/>
          </p15:clr>
        </p15:guide>
        <p15:guide id="3" pos="535" userDrawn="1">
          <p15:clr>
            <a:srgbClr val="A4A3A4"/>
          </p15:clr>
        </p15:guide>
        <p15:guide id="4" pos="22608" userDrawn="1">
          <p15:clr>
            <a:srgbClr val="A4A3A4"/>
          </p15:clr>
        </p15:guide>
        <p15:guide id="5" orient="horz" pos="1694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minic Francese" initials="DF"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B52"/>
    <a:srgbClr val="00356B"/>
    <a:srgbClr val="F7F5AA"/>
    <a:srgbClr val="FBE05C"/>
    <a:srgbClr val="FF3300"/>
    <a:srgbClr val="FF0000"/>
    <a:srgbClr val="6699FF"/>
    <a:srgbClr val="002060"/>
    <a:srgbClr val="20386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2" autoAdjust="0"/>
    <p:restoredTop sz="95102" autoAdjust="0"/>
  </p:normalViewPr>
  <p:slideViewPr>
    <p:cSldViewPr snapToGrid="0" showGuides="1">
      <p:cViewPr varScale="1">
        <p:scale>
          <a:sx n="25" d="100"/>
          <a:sy n="25" d="100"/>
        </p:scale>
        <p:origin x="1968" y="208"/>
      </p:cViewPr>
      <p:guideLst>
        <p:guide pos="13824"/>
        <p:guide pos="535"/>
        <p:guide pos="22608"/>
        <p:guide orient="horz" pos="16941"/>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9900"/>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p:cNvSpPr>
            <a:spLocks noGrp="1"/>
          </p:cNvSpPr>
          <p:nvPr>
            <p:ph type="dt" sz="quarter" idx="1"/>
          </p:nvPr>
        </p:nvSpPr>
        <p:spPr>
          <a:xfrm>
            <a:off x="3970338" y="0"/>
            <a:ext cx="3038475" cy="469900"/>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59977916-DA3A-4E5D-A262-4B7284C71837}" type="datetimeFigureOut">
              <a:rPr lang="en-US"/>
              <a:pPr>
                <a:defRPr/>
              </a:pPr>
              <a:t>12/1/23</a:t>
            </a:fld>
            <a:endParaRPr lang="en-US"/>
          </a:p>
        </p:txBody>
      </p:sp>
      <p:sp>
        <p:nvSpPr>
          <p:cNvPr id="4" name="Footer Placeholder 3"/>
          <p:cNvSpPr>
            <a:spLocks noGrp="1"/>
          </p:cNvSpPr>
          <p:nvPr>
            <p:ph type="ftr" sz="quarter" idx="2"/>
          </p:nvPr>
        </p:nvSpPr>
        <p:spPr>
          <a:xfrm>
            <a:off x="0" y="8902700"/>
            <a:ext cx="3038475" cy="469900"/>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970338" y="8902700"/>
            <a:ext cx="3038475" cy="469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15AB43-ED3D-42AC-ACA2-ED265CE82D93}" type="slidenum">
              <a:rPr lang="en-US" altLang="en-US"/>
              <a:pPr/>
              <a:t>‹#›</a:t>
            </a:fld>
            <a:endParaRPr lang="en-US" altLang="en-US"/>
          </a:p>
        </p:txBody>
      </p:sp>
    </p:spTree>
    <p:extLst>
      <p:ext uri="{BB962C8B-B14F-4D97-AF65-F5344CB8AC3E}">
        <p14:creationId xmlns:p14="http://schemas.microsoft.com/office/powerpoint/2010/main" val="732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8313"/>
          </a:xfrm>
          <a:prstGeom prst="rect">
            <a:avLst/>
          </a:prstGeom>
          <a:noFill/>
          <a:ln w="9525">
            <a:noFill/>
            <a:miter lim="800000"/>
            <a:headEnd/>
            <a:tailEnd/>
          </a:ln>
          <a:effectLst/>
        </p:spPr>
        <p:txBody>
          <a:bodyPr vert="horz" wrap="square" lIns="93616" tIns="46808" rIns="93616" bIns="46808" numCol="1" anchor="t" anchorCtr="0" compatLnSpc="1">
            <a:prstTxWarp prst="textNoShape">
              <a:avLst/>
            </a:prstTxWarp>
          </a:bodyPr>
          <a:lstStyle>
            <a:lvl1pPr defTabSz="936625" eaLnBrk="1" hangingPunct="1">
              <a:defRPr sz="1200">
                <a:latin typeface="Arial" charset="0"/>
                <a:ea typeface="ＭＳ Ｐゴシック" charset="-128"/>
                <a:cs typeface="+mn-cs"/>
              </a:defRPr>
            </a:lvl1pPr>
          </a:lstStyle>
          <a:p>
            <a:pPr>
              <a:defRPr/>
            </a:pPr>
            <a:endParaRPr lang="en-US"/>
          </a:p>
        </p:txBody>
      </p:sp>
      <p:sp>
        <p:nvSpPr>
          <p:cNvPr id="3075" name="Rectangle 3"/>
          <p:cNvSpPr>
            <a:spLocks noGrp="1" noChangeArrowheads="1"/>
          </p:cNvSpPr>
          <p:nvPr>
            <p:ph type="dt" idx="1"/>
          </p:nvPr>
        </p:nvSpPr>
        <p:spPr bwMode="auto">
          <a:xfrm>
            <a:off x="3970338" y="0"/>
            <a:ext cx="3038475" cy="468313"/>
          </a:xfrm>
          <a:prstGeom prst="rect">
            <a:avLst/>
          </a:prstGeom>
          <a:noFill/>
          <a:ln w="9525">
            <a:noFill/>
            <a:miter lim="800000"/>
            <a:headEnd/>
            <a:tailEnd/>
          </a:ln>
          <a:effectLst/>
        </p:spPr>
        <p:txBody>
          <a:bodyPr vert="horz" wrap="square" lIns="93616" tIns="46808" rIns="93616" bIns="46808" numCol="1" anchor="t" anchorCtr="0" compatLnSpc="1">
            <a:prstTxWarp prst="textNoShape">
              <a:avLst/>
            </a:prstTxWarp>
          </a:bodyPr>
          <a:lstStyle>
            <a:lvl1pPr algn="r" defTabSz="936625" eaLnBrk="1" hangingPunct="1">
              <a:defRPr sz="1200">
                <a:latin typeface="Arial" charset="0"/>
                <a:ea typeface="ＭＳ Ｐゴシック" charset="-128"/>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62050" y="703263"/>
            <a:ext cx="4686300"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01675" y="4451350"/>
            <a:ext cx="5607050" cy="4217988"/>
          </a:xfrm>
          <a:prstGeom prst="rect">
            <a:avLst/>
          </a:prstGeom>
          <a:noFill/>
          <a:ln w="9525">
            <a:noFill/>
            <a:miter lim="800000"/>
            <a:headEnd/>
            <a:tailEnd/>
          </a:ln>
          <a:effectLst/>
        </p:spPr>
        <p:txBody>
          <a:bodyPr vert="horz" wrap="square" lIns="93616" tIns="46808" rIns="93616" bIns="468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02700"/>
            <a:ext cx="3038475" cy="468313"/>
          </a:xfrm>
          <a:prstGeom prst="rect">
            <a:avLst/>
          </a:prstGeom>
          <a:noFill/>
          <a:ln w="9525">
            <a:noFill/>
            <a:miter lim="800000"/>
            <a:headEnd/>
            <a:tailEnd/>
          </a:ln>
          <a:effectLst/>
        </p:spPr>
        <p:txBody>
          <a:bodyPr vert="horz" wrap="square" lIns="93616" tIns="46808" rIns="93616" bIns="46808" numCol="1" anchor="b" anchorCtr="0" compatLnSpc="1">
            <a:prstTxWarp prst="textNoShape">
              <a:avLst/>
            </a:prstTxWarp>
          </a:bodyPr>
          <a:lstStyle>
            <a:lvl1pPr defTabSz="936625" eaLnBrk="1" hangingPunct="1">
              <a:defRPr sz="1200">
                <a:latin typeface="Arial" charset="0"/>
                <a:ea typeface="ＭＳ Ｐゴシック"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970338" y="8902700"/>
            <a:ext cx="3038475" cy="468313"/>
          </a:xfrm>
          <a:prstGeom prst="rect">
            <a:avLst/>
          </a:prstGeom>
          <a:noFill/>
          <a:ln w="9525">
            <a:noFill/>
            <a:miter lim="800000"/>
            <a:headEnd/>
            <a:tailEnd/>
          </a:ln>
          <a:effectLst/>
        </p:spPr>
        <p:txBody>
          <a:bodyPr vert="horz" wrap="square" lIns="93616" tIns="46808" rIns="93616" bIns="46808" numCol="1" anchor="b" anchorCtr="0" compatLnSpc="1">
            <a:prstTxWarp prst="textNoShape">
              <a:avLst/>
            </a:prstTxWarp>
          </a:bodyPr>
          <a:lstStyle>
            <a:lvl1pPr algn="r" defTabSz="936625" eaLnBrk="1" hangingPunct="1">
              <a:defRPr sz="1200"/>
            </a:lvl1pPr>
          </a:lstStyle>
          <a:p>
            <a:fld id="{417164FE-C090-40E1-AC4C-E546295C4D72}" type="slidenum">
              <a:rPr lang="en-US" altLang="en-US"/>
              <a:pPr/>
              <a:t>‹#›</a:t>
            </a:fld>
            <a:endParaRPr lang="en-US" altLang="en-US"/>
          </a:p>
        </p:txBody>
      </p:sp>
    </p:spTree>
    <p:extLst>
      <p:ext uri="{BB962C8B-B14F-4D97-AF65-F5344CB8AC3E}">
        <p14:creationId xmlns:p14="http://schemas.microsoft.com/office/powerpoint/2010/main" val="33493453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spcBef>
                <a:spcPct val="30000"/>
              </a:spcBef>
              <a:defRPr sz="1200">
                <a:solidFill>
                  <a:schemeClr val="tx1"/>
                </a:solidFill>
                <a:latin typeface="Arial" charset="0"/>
                <a:ea typeface="ＭＳ Ｐゴシック" pitchFamily="34" charset="-128"/>
              </a:defRPr>
            </a:lvl1pPr>
            <a:lvl2pPr marL="37931725" indent="-37474525" defTabSz="936625">
              <a:spcBef>
                <a:spcPct val="30000"/>
              </a:spcBef>
              <a:defRPr sz="1200">
                <a:solidFill>
                  <a:schemeClr val="tx1"/>
                </a:solidFill>
                <a:latin typeface="Arial" charset="0"/>
                <a:ea typeface="ＭＳ Ｐゴシック" pitchFamily="34" charset="-128"/>
              </a:defRPr>
            </a:lvl2pPr>
            <a:lvl3pPr marL="1143000" indent="-228600" defTabSz="936625">
              <a:spcBef>
                <a:spcPct val="30000"/>
              </a:spcBef>
              <a:defRPr sz="1200">
                <a:solidFill>
                  <a:schemeClr val="tx1"/>
                </a:solidFill>
                <a:latin typeface="Arial" charset="0"/>
                <a:ea typeface="ＭＳ Ｐゴシック" pitchFamily="34" charset="-128"/>
              </a:defRPr>
            </a:lvl3pPr>
            <a:lvl4pPr marL="1600200" indent="-228600" defTabSz="936625">
              <a:spcBef>
                <a:spcPct val="30000"/>
              </a:spcBef>
              <a:defRPr sz="1200">
                <a:solidFill>
                  <a:schemeClr val="tx1"/>
                </a:solidFill>
                <a:latin typeface="Arial" charset="0"/>
                <a:ea typeface="ＭＳ Ｐゴシック" pitchFamily="34" charset="-128"/>
              </a:defRPr>
            </a:lvl4pPr>
            <a:lvl5pPr marL="2057400" indent="-228600" defTabSz="936625">
              <a:spcBef>
                <a:spcPct val="30000"/>
              </a:spcBef>
              <a:defRPr sz="1200">
                <a:solidFill>
                  <a:schemeClr val="tx1"/>
                </a:solidFill>
                <a:latin typeface="Arial" charset="0"/>
                <a:ea typeface="ＭＳ Ｐゴシック" pitchFamily="34" charset="-128"/>
              </a:defRPr>
            </a:lvl5pPr>
            <a:lvl6pPr marL="2514600" indent="-228600" defTabSz="93662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662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662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662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spcBef>
                <a:spcPct val="0"/>
              </a:spcBef>
            </a:pPr>
            <a:fld id="{7020015A-CD33-4E67-AA29-F580A495F669}"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xfrm>
            <a:off x="1162050" y="703263"/>
            <a:ext cx="4686300" cy="3514725"/>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itchFamily="34" charset="-128"/>
            </a:endParaRPr>
          </a:p>
        </p:txBody>
      </p:sp>
    </p:spTree>
    <p:extLst>
      <p:ext uri="{BB962C8B-B14F-4D97-AF65-F5344CB8AC3E}">
        <p14:creationId xmlns:p14="http://schemas.microsoft.com/office/powerpoint/2010/main" val="48180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937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44"/>
            </a:gs>
            <a:gs pos="100000">
              <a:srgbClr val="2B5194"/>
            </a:gs>
          </a:gsLst>
          <a:lin ang="5400000" scaled="1"/>
        </a:gradFill>
        <a:effectLst/>
      </p:bgPr>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3">
            <a:extLst>
              <a:ext uri="{28A0092B-C50C-407E-A947-70E740481C1C}">
                <a14:useLocalDpi xmlns:a14="http://schemas.microsoft.com/office/drawing/2010/main" val="0"/>
              </a:ext>
            </a:extLst>
          </a:blip>
          <a:srcRect t="17647" b="17647"/>
          <a:stretch>
            <a:fillRect/>
          </a:stretch>
        </p:blipFill>
        <p:spPr bwMode="auto">
          <a:xfrm>
            <a:off x="0" y="0"/>
            <a:ext cx="43891200" cy="329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193472" y="1316492"/>
            <a:ext cx="3950425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2035" tIns="256017" rIns="512035" bIns="256017"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2193472" y="7680553"/>
            <a:ext cx="39504257" cy="2172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2035" tIns="256017" rIns="512035" bIns="25601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686348" y="1555300"/>
            <a:ext cx="5153025" cy="180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17147" y="961345"/>
            <a:ext cx="5018314" cy="222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598" rtl="0" eaLnBrk="0" fontAlgn="base" hangingPunct="0">
        <a:spcBef>
          <a:spcPct val="0"/>
        </a:spcBef>
        <a:spcAft>
          <a:spcPct val="0"/>
        </a:spcAft>
        <a:defRPr sz="15429">
          <a:solidFill>
            <a:schemeClr val="bg1"/>
          </a:solidFill>
          <a:latin typeface="+mj-lt"/>
          <a:ea typeface="ＭＳ Ｐゴシック" charset="-128"/>
          <a:cs typeface="ＭＳ Ｐゴシック" charset="-128"/>
        </a:defRPr>
      </a:lvl1pPr>
      <a:lvl2pPr algn="ctr" defTabSz="4389598" rtl="0" eaLnBrk="0" fontAlgn="base" hangingPunct="0">
        <a:spcBef>
          <a:spcPct val="0"/>
        </a:spcBef>
        <a:spcAft>
          <a:spcPct val="0"/>
        </a:spcAft>
        <a:defRPr sz="15429">
          <a:solidFill>
            <a:schemeClr val="bg1"/>
          </a:solidFill>
          <a:latin typeface="Arial" charset="0"/>
          <a:ea typeface="ＭＳ Ｐゴシック" charset="-128"/>
          <a:cs typeface="ＭＳ Ｐゴシック" charset="-128"/>
        </a:defRPr>
      </a:lvl2pPr>
      <a:lvl3pPr algn="ctr" defTabSz="4389598" rtl="0" eaLnBrk="0" fontAlgn="base" hangingPunct="0">
        <a:spcBef>
          <a:spcPct val="0"/>
        </a:spcBef>
        <a:spcAft>
          <a:spcPct val="0"/>
        </a:spcAft>
        <a:defRPr sz="15429">
          <a:solidFill>
            <a:schemeClr val="bg1"/>
          </a:solidFill>
          <a:latin typeface="Arial" charset="0"/>
          <a:ea typeface="ＭＳ Ｐゴシック" charset="-128"/>
          <a:cs typeface="ＭＳ Ｐゴシック" charset="-128"/>
        </a:defRPr>
      </a:lvl3pPr>
      <a:lvl4pPr algn="ctr" defTabSz="4389598" rtl="0" eaLnBrk="0" fontAlgn="base" hangingPunct="0">
        <a:spcBef>
          <a:spcPct val="0"/>
        </a:spcBef>
        <a:spcAft>
          <a:spcPct val="0"/>
        </a:spcAft>
        <a:defRPr sz="15429">
          <a:solidFill>
            <a:schemeClr val="bg1"/>
          </a:solidFill>
          <a:latin typeface="Arial" charset="0"/>
          <a:ea typeface="ＭＳ Ｐゴシック" charset="-128"/>
          <a:cs typeface="ＭＳ Ｐゴシック" charset="-128"/>
        </a:defRPr>
      </a:lvl4pPr>
      <a:lvl5pPr algn="ctr" defTabSz="4389598" rtl="0" eaLnBrk="0" fontAlgn="base" hangingPunct="0">
        <a:spcBef>
          <a:spcPct val="0"/>
        </a:spcBef>
        <a:spcAft>
          <a:spcPct val="0"/>
        </a:spcAft>
        <a:defRPr sz="15429">
          <a:solidFill>
            <a:schemeClr val="bg1"/>
          </a:solidFill>
          <a:latin typeface="Arial" charset="0"/>
          <a:ea typeface="ＭＳ Ｐゴシック" charset="-128"/>
          <a:cs typeface="ＭＳ Ｐゴシック" charset="-128"/>
        </a:defRPr>
      </a:lvl5pPr>
      <a:lvl6pPr marL="391880" algn="ctr" defTabSz="4389598" rtl="0" fontAlgn="base">
        <a:spcBef>
          <a:spcPct val="0"/>
        </a:spcBef>
        <a:spcAft>
          <a:spcPct val="0"/>
        </a:spcAft>
        <a:defRPr sz="19971">
          <a:solidFill>
            <a:schemeClr val="bg1"/>
          </a:solidFill>
          <a:latin typeface="Arial" charset="0"/>
        </a:defRPr>
      </a:lvl6pPr>
      <a:lvl7pPr marL="783760" algn="ctr" defTabSz="4389598" rtl="0" fontAlgn="base">
        <a:spcBef>
          <a:spcPct val="0"/>
        </a:spcBef>
        <a:spcAft>
          <a:spcPct val="0"/>
        </a:spcAft>
        <a:defRPr sz="19971">
          <a:solidFill>
            <a:schemeClr val="bg1"/>
          </a:solidFill>
          <a:latin typeface="Arial" charset="0"/>
        </a:defRPr>
      </a:lvl7pPr>
      <a:lvl8pPr marL="1175640" algn="ctr" defTabSz="4389598" rtl="0" fontAlgn="base">
        <a:spcBef>
          <a:spcPct val="0"/>
        </a:spcBef>
        <a:spcAft>
          <a:spcPct val="0"/>
        </a:spcAft>
        <a:defRPr sz="19971">
          <a:solidFill>
            <a:schemeClr val="bg1"/>
          </a:solidFill>
          <a:latin typeface="Arial" charset="0"/>
        </a:defRPr>
      </a:lvl8pPr>
      <a:lvl9pPr marL="1567519" algn="ctr" defTabSz="4389598" rtl="0" fontAlgn="base">
        <a:spcBef>
          <a:spcPct val="0"/>
        </a:spcBef>
        <a:spcAft>
          <a:spcPct val="0"/>
        </a:spcAft>
        <a:defRPr sz="19971">
          <a:solidFill>
            <a:schemeClr val="bg1"/>
          </a:solidFill>
          <a:latin typeface="Arial" charset="0"/>
        </a:defRPr>
      </a:lvl9pPr>
    </p:titleStyle>
    <p:bodyStyle>
      <a:lvl1pPr marL="1646440" indent="-1646440" algn="l" defTabSz="4389598" rtl="0" eaLnBrk="0" fontAlgn="base" hangingPunct="0">
        <a:spcBef>
          <a:spcPct val="20000"/>
        </a:spcBef>
        <a:spcAft>
          <a:spcPct val="0"/>
        </a:spcAft>
        <a:buChar char="•"/>
        <a:defRPr sz="11314">
          <a:solidFill>
            <a:schemeClr val="bg1"/>
          </a:solidFill>
          <a:latin typeface="+mn-lt"/>
          <a:ea typeface="ＭＳ Ｐゴシック" charset="-128"/>
          <a:cs typeface="ＭＳ Ｐゴシック" charset="-128"/>
        </a:defRPr>
      </a:lvl1pPr>
      <a:lvl2pPr marL="3565018" indent="-1371579" algn="l" defTabSz="4389598" rtl="0" eaLnBrk="0" fontAlgn="base" hangingPunct="0">
        <a:spcBef>
          <a:spcPct val="20000"/>
        </a:spcBef>
        <a:spcAft>
          <a:spcPct val="0"/>
        </a:spcAft>
        <a:buChar char="–"/>
        <a:defRPr sz="9258">
          <a:solidFill>
            <a:schemeClr val="bg1"/>
          </a:solidFill>
          <a:latin typeface="+mn-lt"/>
          <a:ea typeface="ＭＳ Ｐゴシック" charset="-128"/>
        </a:defRPr>
      </a:lvl2pPr>
      <a:lvl3pPr marL="5486318" indent="-1096719" algn="l" defTabSz="4389598" rtl="0" eaLnBrk="0" fontAlgn="base" hangingPunct="0">
        <a:spcBef>
          <a:spcPct val="20000"/>
        </a:spcBef>
        <a:spcAft>
          <a:spcPct val="0"/>
        </a:spcAft>
        <a:buChar char="•"/>
        <a:defRPr sz="7200">
          <a:solidFill>
            <a:schemeClr val="bg1"/>
          </a:solidFill>
          <a:latin typeface="+mn-lt"/>
          <a:ea typeface="ＭＳ Ｐゴシック" charset="-128"/>
        </a:defRPr>
      </a:lvl3pPr>
      <a:lvl4pPr marL="7679756" indent="-1096719" algn="l" defTabSz="4389598" rtl="0" eaLnBrk="0" fontAlgn="base" hangingPunct="0">
        <a:spcBef>
          <a:spcPct val="20000"/>
        </a:spcBef>
        <a:spcAft>
          <a:spcPct val="0"/>
        </a:spcAft>
        <a:buChar char="–"/>
        <a:defRPr sz="6171">
          <a:solidFill>
            <a:schemeClr val="bg1"/>
          </a:solidFill>
          <a:latin typeface="+mn-lt"/>
          <a:ea typeface="ＭＳ Ｐゴシック" charset="-128"/>
        </a:defRPr>
      </a:lvl4pPr>
      <a:lvl5pPr marL="9874555" indent="-1096719" algn="l" defTabSz="4389598" rtl="0" eaLnBrk="0" fontAlgn="base" hangingPunct="0">
        <a:spcBef>
          <a:spcPct val="20000"/>
        </a:spcBef>
        <a:spcAft>
          <a:spcPct val="0"/>
        </a:spcAft>
        <a:buChar char="»"/>
        <a:defRPr sz="5143">
          <a:solidFill>
            <a:schemeClr val="bg1"/>
          </a:solidFill>
          <a:latin typeface="+mn-lt"/>
          <a:ea typeface="ＭＳ Ｐゴシック" charset="-128"/>
        </a:defRPr>
      </a:lvl5pPr>
      <a:lvl6pPr marL="10266435" indent="-1096719" algn="l" defTabSz="4389598" rtl="0" fontAlgn="base">
        <a:spcBef>
          <a:spcPct val="20000"/>
        </a:spcBef>
        <a:spcAft>
          <a:spcPct val="0"/>
        </a:spcAft>
        <a:buChar char="»"/>
        <a:defRPr sz="9600">
          <a:solidFill>
            <a:schemeClr val="bg1"/>
          </a:solidFill>
          <a:latin typeface="+mn-lt"/>
          <a:ea typeface="ＭＳ Ｐゴシック" charset="-128"/>
        </a:defRPr>
      </a:lvl6pPr>
      <a:lvl7pPr marL="10658315" indent="-1096719" algn="l" defTabSz="4389598" rtl="0" fontAlgn="base">
        <a:spcBef>
          <a:spcPct val="20000"/>
        </a:spcBef>
        <a:spcAft>
          <a:spcPct val="0"/>
        </a:spcAft>
        <a:buChar char="»"/>
        <a:defRPr sz="9600">
          <a:solidFill>
            <a:schemeClr val="bg1"/>
          </a:solidFill>
          <a:latin typeface="+mn-lt"/>
          <a:ea typeface="ＭＳ Ｐゴシック" charset="-128"/>
        </a:defRPr>
      </a:lvl7pPr>
      <a:lvl8pPr marL="11050194" indent="-1096719" algn="l" defTabSz="4389598" rtl="0" fontAlgn="base">
        <a:spcBef>
          <a:spcPct val="20000"/>
        </a:spcBef>
        <a:spcAft>
          <a:spcPct val="0"/>
        </a:spcAft>
        <a:buChar char="»"/>
        <a:defRPr sz="9600">
          <a:solidFill>
            <a:schemeClr val="bg1"/>
          </a:solidFill>
          <a:latin typeface="+mn-lt"/>
          <a:ea typeface="ＭＳ Ｐゴシック" charset="-128"/>
        </a:defRPr>
      </a:lvl8pPr>
      <a:lvl9pPr marL="11442074" indent="-1096719" algn="l" defTabSz="4389598" rtl="0" fontAlgn="base">
        <a:spcBef>
          <a:spcPct val="20000"/>
        </a:spcBef>
        <a:spcAft>
          <a:spcPct val="0"/>
        </a:spcAft>
        <a:buChar char="»"/>
        <a:defRPr sz="9600">
          <a:solidFill>
            <a:schemeClr val="bg1"/>
          </a:solidFill>
          <a:latin typeface="+mn-lt"/>
          <a:ea typeface="ＭＳ Ｐゴシック" charset="-128"/>
        </a:defRPr>
      </a:lvl9pPr>
    </p:bodyStyle>
    <p:otherStyle>
      <a:defPPr>
        <a:defRPr lang="en-US"/>
      </a:defPPr>
      <a:lvl1pPr marL="0" algn="l" defTabSz="391880" rtl="0" eaLnBrk="1" latinLnBrk="0" hangingPunct="1">
        <a:defRPr sz="1543" kern="1200">
          <a:solidFill>
            <a:schemeClr val="tx1"/>
          </a:solidFill>
          <a:latin typeface="+mn-lt"/>
          <a:ea typeface="+mn-ea"/>
          <a:cs typeface="+mn-cs"/>
        </a:defRPr>
      </a:lvl1pPr>
      <a:lvl2pPr marL="391880" algn="l" defTabSz="391880" rtl="0" eaLnBrk="1" latinLnBrk="0" hangingPunct="1">
        <a:defRPr sz="1543" kern="1200">
          <a:solidFill>
            <a:schemeClr val="tx1"/>
          </a:solidFill>
          <a:latin typeface="+mn-lt"/>
          <a:ea typeface="+mn-ea"/>
          <a:cs typeface="+mn-cs"/>
        </a:defRPr>
      </a:lvl2pPr>
      <a:lvl3pPr marL="783760" algn="l" defTabSz="391880" rtl="0" eaLnBrk="1" latinLnBrk="0" hangingPunct="1">
        <a:defRPr sz="1543" kern="1200">
          <a:solidFill>
            <a:schemeClr val="tx1"/>
          </a:solidFill>
          <a:latin typeface="+mn-lt"/>
          <a:ea typeface="+mn-ea"/>
          <a:cs typeface="+mn-cs"/>
        </a:defRPr>
      </a:lvl3pPr>
      <a:lvl4pPr marL="1175640" algn="l" defTabSz="391880" rtl="0" eaLnBrk="1" latinLnBrk="0" hangingPunct="1">
        <a:defRPr sz="1543" kern="1200">
          <a:solidFill>
            <a:schemeClr val="tx1"/>
          </a:solidFill>
          <a:latin typeface="+mn-lt"/>
          <a:ea typeface="+mn-ea"/>
          <a:cs typeface="+mn-cs"/>
        </a:defRPr>
      </a:lvl4pPr>
      <a:lvl5pPr marL="1567519" algn="l" defTabSz="391880" rtl="0" eaLnBrk="1" latinLnBrk="0" hangingPunct="1">
        <a:defRPr sz="1543" kern="1200">
          <a:solidFill>
            <a:schemeClr val="tx1"/>
          </a:solidFill>
          <a:latin typeface="+mn-lt"/>
          <a:ea typeface="+mn-ea"/>
          <a:cs typeface="+mn-cs"/>
        </a:defRPr>
      </a:lvl5pPr>
      <a:lvl6pPr marL="1959399" algn="l" defTabSz="391880" rtl="0" eaLnBrk="1" latinLnBrk="0" hangingPunct="1">
        <a:defRPr sz="1543" kern="1200">
          <a:solidFill>
            <a:schemeClr val="tx1"/>
          </a:solidFill>
          <a:latin typeface="+mn-lt"/>
          <a:ea typeface="+mn-ea"/>
          <a:cs typeface="+mn-cs"/>
        </a:defRPr>
      </a:lvl6pPr>
      <a:lvl7pPr marL="2351279" algn="l" defTabSz="391880" rtl="0" eaLnBrk="1" latinLnBrk="0" hangingPunct="1">
        <a:defRPr sz="1543" kern="1200">
          <a:solidFill>
            <a:schemeClr val="tx1"/>
          </a:solidFill>
          <a:latin typeface="+mn-lt"/>
          <a:ea typeface="+mn-ea"/>
          <a:cs typeface="+mn-cs"/>
        </a:defRPr>
      </a:lvl7pPr>
      <a:lvl8pPr marL="2743159" algn="l" defTabSz="391880" rtl="0" eaLnBrk="1" latinLnBrk="0" hangingPunct="1">
        <a:defRPr sz="1543" kern="1200">
          <a:solidFill>
            <a:schemeClr val="tx1"/>
          </a:solidFill>
          <a:latin typeface="+mn-lt"/>
          <a:ea typeface="+mn-ea"/>
          <a:cs typeface="+mn-cs"/>
        </a:defRPr>
      </a:lvl8pPr>
      <a:lvl9pPr marL="3135039" algn="l" defTabSz="391880"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arxiv.org/abs/1810.04805"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6" name="Rectangle 33">
            <a:extLst>
              <a:ext uri="{FF2B5EF4-FFF2-40B4-BE49-F238E27FC236}">
                <a16:creationId xmlns:a16="http://schemas.microsoft.com/office/drawing/2014/main" id="{FE25B713-1368-4741-BA85-1AB2BF0FF2B5}"/>
              </a:ext>
            </a:extLst>
          </p:cNvPr>
          <p:cNvSpPr>
            <a:spLocks noChangeArrowheads="1"/>
          </p:cNvSpPr>
          <p:nvPr/>
        </p:nvSpPr>
        <p:spPr bwMode="auto">
          <a:xfrm>
            <a:off x="1505172" y="7302766"/>
            <a:ext cx="184731" cy="3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sz="1371">
              <a:latin typeface="+mj-lt"/>
              <a:cs typeface="Times New Roman" panose="02020603050405020304" pitchFamily="18" charset="0"/>
            </a:endParaRPr>
          </a:p>
        </p:txBody>
      </p:sp>
      <p:sp>
        <p:nvSpPr>
          <p:cNvPr id="208" name="AutoShape 4">
            <a:extLst>
              <a:ext uri="{FF2B5EF4-FFF2-40B4-BE49-F238E27FC236}">
                <a16:creationId xmlns:a16="http://schemas.microsoft.com/office/drawing/2014/main" id="{46F57A5B-7B36-4D71-A157-A159ADBB5BB3}"/>
              </a:ext>
            </a:extLst>
          </p:cNvPr>
          <p:cNvSpPr>
            <a:spLocks noChangeAspect="1" noChangeArrowheads="1" noTextEdit="1"/>
          </p:cNvSpPr>
          <p:nvPr/>
        </p:nvSpPr>
        <p:spPr bwMode="auto">
          <a:xfrm>
            <a:off x="35568604" y="13045263"/>
            <a:ext cx="2629897" cy="255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77" tIns="39189" rIns="78377" bIns="3918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7"/>
          </a:p>
        </p:txBody>
      </p:sp>
      <p:sp>
        <p:nvSpPr>
          <p:cNvPr id="336" name="AutoShape 5">
            <a:extLst>
              <a:ext uri="{FF2B5EF4-FFF2-40B4-BE49-F238E27FC236}">
                <a16:creationId xmlns:a16="http://schemas.microsoft.com/office/drawing/2014/main" id="{71B9D728-143C-4BA6-BABB-73B0DF8535B2}"/>
              </a:ext>
            </a:extLst>
          </p:cNvPr>
          <p:cNvSpPr>
            <a:spLocks noChangeAspect="1" noChangeArrowheads="1" noTextEdit="1"/>
          </p:cNvSpPr>
          <p:nvPr/>
        </p:nvSpPr>
        <p:spPr bwMode="auto">
          <a:xfrm>
            <a:off x="39715519" y="17986687"/>
            <a:ext cx="2575781" cy="250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77" tIns="39189" rIns="78377" bIns="39189" numCol="1" anchor="t" anchorCtr="0" compatLnSpc="1">
            <a:prstTxWarp prst="textNoShape">
              <a:avLst/>
            </a:prstTxWarp>
          </a:bodyPr>
          <a:lstStyle/>
          <a:p>
            <a:endParaRPr lang="en-US" sz="857"/>
          </a:p>
        </p:txBody>
      </p:sp>
      <p:sp>
        <p:nvSpPr>
          <p:cNvPr id="398" name="Text Box 2070">
            <a:extLst>
              <a:ext uri="{FF2B5EF4-FFF2-40B4-BE49-F238E27FC236}">
                <a16:creationId xmlns:a16="http://schemas.microsoft.com/office/drawing/2014/main" id="{73AB3F33-EB0A-45E1-8A84-A9E99C8C7C18}"/>
              </a:ext>
            </a:extLst>
          </p:cNvPr>
          <p:cNvSpPr txBox="1">
            <a:spLocks noChangeArrowheads="1"/>
          </p:cNvSpPr>
          <p:nvPr/>
        </p:nvSpPr>
        <p:spPr bwMode="auto">
          <a:xfrm>
            <a:off x="37420981" y="13466029"/>
            <a:ext cx="184731" cy="26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sz="1102">
              <a:latin typeface="+mj-lt"/>
              <a:cs typeface="Times New Roman" panose="02020603050405020304" pitchFamily="18" charset="0"/>
            </a:endParaRPr>
          </a:p>
        </p:txBody>
      </p:sp>
      <p:sp>
        <p:nvSpPr>
          <p:cNvPr id="477" name="Text Box 2070">
            <a:extLst>
              <a:ext uri="{FF2B5EF4-FFF2-40B4-BE49-F238E27FC236}">
                <a16:creationId xmlns:a16="http://schemas.microsoft.com/office/drawing/2014/main" id="{90D11B25-B013-4836-A7E5-C66AF848DD87}"/>
              </a:ext>
            </a:extLst>
          </p:cNvPr>
          <p:cNvSpPr txBox="1">
            <a:spLocks noChangeArrowheads="1"/>
          </p:cNvSpPr>
          <p:nvPr/>
        </p:nvSpPr>
        <p:spPr bwMode="auto">
          <a:xfrm>
            <a:off x="37420981" y="13302402"/>
            <a:ext cx="184731" cy="26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sz="1102">
              <a:latin typeface="+mj-lt"/>
              <a:cs typeface="Times New Roman" panose="02020603050405020304" pitchFamily="18" charset="0"/>
            </a:endParaRPr>
          </a:p>
        </p:txBody>
      </p:sp>
      <p:sp>
        <p:nvSpPr>
          <p:cNvPr id="195" name="Text Box 2">
            <a:extLst>
              <a:ext uri="{FF2B5EF4-FFF2-40B4-BE49-F238E27FC236}">
                <a16:creationId xmlns:a16="http://schemas.microsoft.com/office/drawing/2014/main" id="{BECBE293-1DC2-46A8-B7DF-EC08383DCE9F}"/>
              </a:ext>
            </a:extLst>
          </p:cNvPr>
          <p:cNvSpPr txBox="1">
            <a:spLocks noChangeArrowheads="1"/>
          </p:cNvSpPr>
          <p:nvPr/>
        </p:nvSpPr>
        <p:spPr bwMode="auto">
          <a:xfrm>
            <a:off x="459953" y="1136456"/>
            <a:ext cx="36105172" cy="1323439"/>
          </a:xfrm>
          <a:prstGeom prst="rect">
            <a:avLst/>
          </a:prstGeom>
          <a:noFill/>
          <a:ln>
            <a:noFill/>
          </a:ln>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ctr"/>
            <a:r>
              <a:rPr lang="en-US" sz="8000" b="1" i="0" dirty="0" err="1">
                <a:solidFill>
                  <a:srgbClr val="374151"/>
                </a:solidFill>
                <a:effectLst/>
                <a:latin typeface="Arial" panose="020B0604020202020204" pitchFamily="34" charset="0"/>
                <a:cs typeface="Arial" panose="020B0604020202020204" pitchFamily="34" charset="0"/>
              </a:rPr>
              <a:t>GameGuruBot</a:t>
            </a:r>
            <a:r>
              <a:rPr lang="en-US" sz="8000" b="1" i="0" dirty="0">
                <a:solidFill>
                  <a:srgbClr val="374151"/>
                </a:solidFill>
                <a:effectLst/>
                <a:latin typeface="Arial" panose="020B0604020202020204" pitchFamily="34" charset="0"/>
                <a:cs typeface="Arial" panose="020B0604020202020204" pitchFamily="34" charset="0"/>
              </a:rPr>
              <a:t>: </a:t>
            </a:r>
            <a:r>
              <a:rPr lang="en-US" sz="8000" b="1" dirty="0">
                <a:effectLst/>
                <a:latin typeface="+mj-lt"/>
                <a:cs typeface="Times New Roman" panose="02020603050405020304" pitchFamily="18" charset="0"/>
              </a:rPr>
              <a:t>Chatbot with LLM’s – BERT &amp; OPENAI-GPT</a:t>
            </a:r>
            <a:endParaRPr lang="en-US" sz="8000" dirty="0">
              <a:effectLst/>
              <a:latin typeface="+mj-lt"/>
              <a:cs typeface="Times New Roman" panose="02020603050405020304" pitchFamily="18" charset="0"/>
            </a:endParaRPr>
          </a:p>
        </p:txBody>
      </p:sp>
      <p:sp>
        <p:nvSpPr>
          <p:cNvPr id="194" name="Text Box 3">
            <a:extLst>
              <a:ext uri="{FF2B5EF4-FFF2-40B4-BE49-F238E27FC236}">
                <a16:creationId xmlns:a16="http://schemas.microsoft.com/office/drawing/2014/main" id="{46765869-D363-400A-9E09-FEBC7E67D3CE}"/>
              </a:ext>
            </a:extLst>
          </p:cNvPr>
          <p:cNvSpPr txBox="1">
            <a:spLocks noChangeArrowheads="1"/>
          </p:cNvSpPr>
          <p:nvPr/>
        </p:nvSpPr>
        <p:spPr bwMode="auto">
          <a:xfrm>
            <a:off x="1309832" y="2798522"/>
            <a:ext cx="32733308" cy="118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marL="0" marR="0" algn="ctr">
              <a:lnSpc>
                <a:spcPct val="150000"/>
              </a:lnSpc>
              <a:spcBef>
                <a:spcPts val="0"/>
              </a:spcBef>
              <a:spcAft>
                <a:spcPts val="800"/>
              </a:spcAft>
            </a:pPr>
            <a:r>
              <a:rPr lang="en-US" sz="5400" dirty="0">
                <a:latin typeface="+mj-lt"/>
                <a:ea typeface="Calibri" panose="020F0502020204030204" pitchFamily="34" charset="0"/>
                <a:cs typeface="Times New Roman" panose="02020603050405020304" pitchFamily="18" charset="0"/>
              </a:rPr>
              <a:t>Hari </a:t>
            </a:r>
            <a:r>
              <a:rPr lang="en-US" sz="5400" dirty="0" err="1">
                <a:latin typeface="+mj-lt"/>
                <a:ea typeface="Calibri" panose="020F0502020204030204" pitchFamily="34" charset="0"/>
                <a:cs typeface="Times New Roman" panose="02020603050405020304" pitchFamily="18" charset="0"/>
              </a:rPr>
              <a:t>Merla</a:t>
            </a:r>
            <a:r>
              <a:rPr lang="en-US" sz="5400" dirty="0">
                <a:latin typeface="+mj-lt"/>
                <a:ea typeface="Calibri" panose="020F0502020204030204" pitchFamily="34" charset="0"/>
                <a:cs typeface="Times New Roman" panose="02020603050405020304" pitchFamily="18" charset="0"/>
              </a:rPr>
              <a:t>, </a:t>
            </a:r>
            <a:r>
              <a:rPr lang="en-US" sz="5400" dirty="0" err="1">
                <a:latin typeface="+mj-lt"/>
                <a:ea typeface="Calibri" panose="020F0502020204030204" pitchFamily="34" charset="0"/>
                <a:cs typeface="Times New Roman" panose="02020603050405020304" pitchFamily="18" charset="0"/>
              </a:rPr>
              <a:t>Bhanuvardhan</a:t>
            </a:r>
            <a:r>
              <a:rPr lang="en-US" sz="5400" dirty="0">
                <a:latin typeface="+mj-lt"/>
                <a:ea typeface="Calibri" panose="020F0502020204030204" pitchFamily="34" charset="0"/>
                <a:cs typeface="Times New Roman" panose="02020603050405020304" pitchFamily="18" charset="0"/>
              </a:rPr>
              <a:t> Reddy &amp; Dr. John D. Osborne</a:t>
            </a:r>
          </a:p>
        </p:txBody>
      </p:sp>
      <p:sp>
        <p:nvSpPr>
          <p:cNvPr id="503" name="TextBox 502">
            <a:extLst>
              <a:ext uri="{FF2B5EF4-FFF2-40B4-BE49-F238E27FC236}">
                <a16:creationId xmlns:a16="http://schemas.microsoft.com/office/drawing/2014/main" id="{004FF6CD-21CE-CC48-81F8-FD3D7FA3444E}"/>
              </a:ext>
            </a:extLst>
          </p:cNvPr>
          <p:cNvSpPr txBox="1"/>
          <p:nvPr/>
        </p:nvSpPr>
        <p:spPr>
          <a:xfrm>
            <a:off x="33905576" y="19033619"/>
            <a:ext cx="8072050" cy="923330"/>
          </a:xfrm>
          <a:prstGeom prst="rect">
            <a:avLst/>
          </a:prstGeom>
          <a:noFill/>
        </p:spPr>
        <p:txBody>
          <a:bodyPr wrap="square" rtlCol="0">
            <a:spAutoFit/>
          </a:bodyPr>
          <a:lstStyle/>
          <a:p>
            <a:r>
              <a:rPr lang="en-US" sz="5400" b="1" dirty="0">
                <a:solidFill>
                  <a:srgbClr val="1E6B52"/>
                </a:solidFill>
                <a:latin typeface="+mj-lt"/>
                <a:cs typeface="Times New Roman" panose="02020603050405020304" pitchFamily="18" charset="0"/>
              </a:rPr>
              <a:t>References</a:t>
            </a:r>
          </a:p>
        </p:txBody>
      </p:sp>
      <p:sp>
        <p:nvSpPr>
          <p:cNvPr id="504" name="TextBox 503">
            <a:extLst>
              <a:ext uri="{FF2B5EF4-FFF2-40B4-BE49-F238E27FC236}">
                <a16:creationId xmlns:a16="http://schemas.microsoft.com/office/drawing/2014/main" id="{3269ABBA-D105-8444-AA3B-8159A25814A2}"/>
              </a:ext>
            </a:extLst>
          </p:cNvPr>
          <p:cNvSpPr txBox="1"/>
          <p:nvPr/>
        </p:nvSpPr>
        <p:spPr>
          <a:xfrm>
            <a:off x="33593320" y="20184444"/>
            <a:ext cx="9579513" cy="3785652"/>
          </a:xfrm>
          <a:prstGeom prst="rect">
            <a:avLst/>
          </a:prstGeom>
          <a:noFill/>
        </p:spPr>
        <p:txBody>
          <a:bodyPr wrap="square" rtlCol="0">
            <a:spAutoFit/>
          </a:bodyPr>
          <a:lstStyle/>
          <a:p>
            <a:pPr marL="457200" marR="0" indent="-457200" algn="just">
              <a:spcBef>
                <a:spcPts val="0"/>
              </a:spcBef>
              <a:spcAft>
                <a:spcPts val="0"/>
              </a:spcAft>
              <a:buAutoNum type="arabicPlain"/>
            </a:pPr>
            <a:r>
              <a:rPr lang="en-US" sz="2400" b="0" i="0" dirty="0">
                <a:effectLst/>
                <a:latin typeface="Arial" panose="020B0604020202020204" pitchFamily="34" charset="0"/>
                <a:cs typeface="Arial" panose="020B0604020202020204" pitchFamily="34" charset="0"/>
              </a:rPr>
              <a:t>APA: </a:t>
            </a:r>
            <a:r>
              <a:rPr lang="en-US" sz="2400" b="0" i="1" dirty="0">
                <a:effectLst/>
                <a:latin typeface="Arial" panose="020B0604020202020204" pitchFamily="34" charset="0"/>
                <a:cs typeface="Arial" panose="020B0604020202020204" pitchFamily="34" charset="0"/>
              </a:rPr>
              <a:t>Radford, A., Narasimhan, K., </a:t>
            </a:r>
            <a:r>
              <a:rPr lang="en-US" sz="2400" b="0" i="1" dirty="0" err="1">
                <a:effectLst/>
                <a:latin typeface="Arial" panose="020B0604020202020204" pitchFamily="34" charset="0"/>
                <a:cs typeface="Arial" panose="020B0604020202020204" pitchFamily="34" charset="0"/>
              </a:rPr>
              <a:t>Salimans</a:t>
            </a:r>
            <a:r>
              <a:rPr lang="en-US" sz="2400" b="0" i="1" dirty="0">
                <a:effectLst/>
                <a:latin typeface="Arial" panose="020B0604020202020204" pitchFamily="34" charset="0"/>
                <a:cs typeface="Arial" panose="020B0604020202020204" pitchFamily="34" charset="0"/>
              </a:rPr>
              <a:t>, T., &amp; </a:t>
            </a:r>
            <a:r>
              <a:rPr lang="en-US" sz="2400" b="0" i="1" dirty="0" err="1">
                <a:effectLst/>
                <a:latin typeface="Arial" panose="020B0604020202020204" pitchFamily="34" charset="0"/>
                <a:cs typeface="Arial" panose="020B0604020202020204" pitchFamily="34" charset="0"/>
              </a:rPr>
              <a:t>Sutskever</a:t>
            </a:r>
            <a:r>
              <a:rPr lang="en-US" sz="2400" b="0" i="1" dirty="0">
                <a:effectLst/>
                <a:latin typeface="Arial" panose="020B0604020202020204" pitchFamily="34" charset="0"/>
                <a:cs typeface="Arial" panose="020B0604020202020204" pitchFamily="34" charset="0"/>
              </a:rPr>
              <a:t>, I. (2018). Improving language understanding by generative pre-training. </a:t>
            </a:r>
          </a:p>
          <a:p>
            <a:pPr marL="457200" marR="0" indent="-457200" algn="just">
              <a:spcBef>
                <a:spcPts val="0"/>
              </a:spcBef>
              <a:spcAft>
                <a:spcPts val="0"/>
              </a:spcAft>
              <a:buAutoNum type="arabicPlain"/>
            </a:pPr>
            <a:r>
              <a:rPr lang="en-US" sz="2400" kern="0" dirty="0">
                <a:latin typeface="+mj-lt"/>
                <a:cs typeface="Times New Roman" panose="02020603050405020304" pitchFamily="18" charset="0"/>
              </a:rPr>
              <a:t>Anton </a:t>
            </a:r>
            <a:r>
              <a:rPr lang="en-US" sz="2400" kern="0" dirty="0" err="1">
                <a:latin typeface="+mj-lt"/>
                <a:cs typeface="Times New Roman" panose="02020603050405020304" pitchFamily="18" charset="0"/>
              </a:rPr>
              <a:t>Kozyriev</a:t>
            </a:r>
            <a:r>
              <a:rPr lang="en-US" sz="2400" kern="0" dirty="0">
                <a:latin typeface="+mj-lt"/>
                <a:cs typeface="Times New Roman" panose="02020603050405020304" pitchFamily="18" charset="0"/>
              </a:rPr>
              <a:t>. (2022). &lt;</a:t>
            </a:r>
            <a:r>
              <a:rPr lang="en-US" sz="2400" kern="0" dirty="0" err="1">
                <a:latin typeface="+mj-lt"/>
                <a:cs typeface="Times New Roman" panose="02020603050405020304" pitchFamily="18" charset="0"/>
              </a:rPr>
              <a:t>i</a:t>
            </a:r>
            <a:r>
              <a:rPr lang="en-US" sz="2400" kern="0" dirty="0">
                <a:latin typeface="+mj-lt"/>
                <a:cs typeface="Times New Roman" panose="02020603050405020304" pitchFamily="18" charset="0"/>
              </a:rPr>
              <a:t>&gt;</a:t>
            </a:r>
            <a:r>
              <a:rPr lang="en-US" sz="2400" kern="0" dirty="0" err="1">
                <a:latin typeface="+mj-lt"/>
                <a:cs typeface="Times New Roman" panose="02020603050405020304" pitchFamily="18" charset="0"/>
              </a:rPr>
              <a:t>Gamedev</a:t>
            </a:r>
            <a:r>
              <a:rPr lang="en-US" sz="2400" kern="0" dirty="0">
                <a:latin typeface="+mj-lt"/>
                <a:cs typeface="Times New Roman" panose="02020603050405020304" pitchFamily="18" charset="0"/>
              </a:rPr>
              <a:t> Chatbot: Domain-oriented intent dataset&lt;/</a:t>
            </a:r>
            <a:r>
              <a:rPr lang="en-US" sz="2400" kern="0" dirty="0" err="1">
                <a:latin typeface="+mj-lt"/>
                <a:cs typeface="Times New Roman" panose="02020603050405020304" pitchFamily="18" charset="0"/>
              </a:rPr>
              <a:t>i</a:t>
            </a:r>
            <a:r>
              <a:rPr lang="en-US" sz="2400" kern="0" dirty="0">
                <a:latin typeface="+mj-lt"/>
                <a:cs typeface="Times New Roman" panose="02020603050405020304" pitchFamily="18" charset="0"/>
              </a:rPr>
              <a:t>&gt; [Data set]. Kaggle. https://</a:t>
            </a:r>
            <a:r>
              <a:rPr lang="en-US" sz="2400" kern="0" dirty="0" err="1">
                <a:latin typeface="+mj-lt"/>
                <a:cs typeface="Times New Roman" panose="02020603050405020304" pitchFamily="18" charset="0"/>
              </a:rPr>
              <a:t>doi.org</a:t>
            </a:r>
            <a:r>
              <a:rPr lang="en-US" sz="2400" kern="0" dirty="0">
                <a:latin typeface="+mj-lt"/>
                <a:cs typeface="Times New Roman" panose="02020603050405020304" pitchFamily="18" charset="0"/>
              </a:rPr>
              <a:t>/10.34740/KAGGLE/DS/1565666 </a:t>
            </a:r>
          </a:p>
          <a:p>
            <a:pPr marL="457200" marR="0" indent="-457200" algn="just">
              <a:spcBef>
                <a:spcPts val="0"/>
              </a:spcBef>
              <a:spcAft>
                <a:spcPts val="0"/>
              </a:spcAft>
              <a:buAutoNum type="arabicPlain"/>
            </a:pPr>
            <a:r>
              <a:rPr lang="en-US" sz="2400" b="0" i="0" dirty="0">
                <a:effectLst/>
                <a:latin typeface="Arial" panose="020B0604020202020204" pitchFamily="34" charset="0"/>
                <a:cs typeface="Arial" panose="020B0604020202020204" pitchFamily="34" charset="0"/>
              </a:rPr>
              <a:t>Devlin, J., Chang, M.-W., Lee, K., &amp; Toutanova, K. (2018). BERT: Pre-training of Deep Bidirectional Transformers for Language </a:t>
            </a:r>
            <a:r>
              <a:rPr lang="en-US" sz="2400" b="0" i="0" dirty="0" err="1">
                <a:effectLst/>
                <a:latin typeface="Arial" panose="020B0604020202020204" pitchFamily="34" charset="0"/>
                <a:cs typeface="Arial" panose="020B0604020202020204" pitchFamily="34" charset="0"/>
              </a:rPr>
              <a:t>Understanding.</a:t>
            </a:r>
            <a:r>
              <a:rPr lang="en-US" sz="2400" b="0" i="1" dirty="0" err="1">
                <a:effectLst/>
                <a:latin typeface="Arial" panose="020B0604020202020204" pitchFamily="34" charset="0"/>
                <a:cs typeface="Arial" panose="020B0604020202020204" pitchFamily="34" charset="0"/>
              </a:rPr>
              <a:t>CoRR</a:t>
            </a:r>
            <a:r>
              <a:rPr lang="en-US" sz="2400" b="0" i="0" dirty="0" err="1">
                <a:effectLst/>
                <a:latin typeface="Arial" panose="020B0604020202020204" pitchFamily="34" charset="0"/>
                <a:cs typeface="Arial" panose="020B0604020202020204" pitchFamily="34" charset="0"/>
              </a:rPr>
              <a:t>,abs</a:t>
            </a:r>
            <a:r>
              <a:rPr lang="en-US" sz="2400" b="0" i="0" dirty="0">
                <a:effectLst/>
                <a:latin typeface="Arial" panose="020B0604020202020204" pitchFamily="34" charset="0"/>
                <a:cs typeface="Arial" panose="020B0604020202020204" pitchFamily="34" charset="0"/>
              </a:rPr>
              <a:t>/1810.04805. </a:t>
            </a:r>
            <a:r>
              <a:rPr lang="en-US" sz="2400" b="0" i="0" u="none"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http://arxiv.org/abs/1810.04805</a:t>
            </a:r>
            <a:endParaRPr lang="en-US" sz="2400" kern="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7FAE2CB4-A237-1943-B4AD-A99630EDDDAD}"/>
              </a:ext>
            </a:extLst>
          </p:cNvPr>
          <p:cNvSpPr txBox="1"/>
          <p:nvPr/>
        </p:nvSpPr>
        <p:spPr>
          <a:xfrm>
            <a:off x="33905576" y="24864034"/>
            <a:ext cx="8072050" cy="923330"/>
          </a:xfrm>
          <a:prstGeom prst="rect">
            <a:avLst/>
          </a:prstGeom>
          <a:noFill/>
        </p:spPr>
        <p:txBody>
          <a:bodyPr wrap="square" rtlCol="0">
            <a:spAutoFit/>
          </a:bodyPr>
          <a:lstStyle/>
          <a:p>
            <a:r>
              <a:rPr lang="en-US" sz="5400" b="1" dirty="0">
                <a:solidFill>
                  <a:srgbClr val="1E6B52"/>
                </a:solidFill>
                <a:latin typeface="+mj-lt"/>
                <a:cs typeface="Times New Roman" panose="02020603050405020304" pitchFamily="18" charset="0"/>
              </a:rPr>
              <a:t>More details</a:t>
            </a:r>
          </a:p>
        </p:txBody>
      </p:sp>
      <p:sp>
        <p:nvSpPr>
          <p:cNvPr id="506" name="TextBox 505">
            <a:extLst>
              <a:ext uri="{FF2B5EF4-FFF2-40B4-BE49-F238E27FC236}">
                <a16:creationId xmlns:a16="http://schemas.microsoft.com/office/drawing/2014/main" id="{02226837-0E45-324C-B161-52AC66E7261D}"/>
              </a:ext>
            </a:extLst>
          </p:cNvPr>
          <p:cNvSpPr txBox="1"/>
          <p:nvPr/>
        </p:nvSpPr>
        <p:spPr>
          <a:xfrm>
            <a:off x="35168787" y="30851636"/>
            <a:ext cx="7230189" cy="1200329"/>
          </a:xfrm>
          <a:prstGeom prst="rect">
            <a:avLst/>
          </a:prstGeom>
          <a:noFill/>
        </p:spPr>
        <p:txBody>
          <a:bodyPr wrap="square" rtlCol="0">
            <a:spAutoFit/>
          </a:bodyPr>
          <a:lstStyle/>
          <a:p>
            <a:r>
              <a:rPr lang="en-US" sz="3600" b="1" dirty="0">
                <a:latin typeface="+mj-lt"/>
                <a:ea typeface="Calibri" panose="020F0502020204030204" pitchFamily="34" charset="0"/>
                <a:cs typeface="Times New Roman" panose="02020603050405020304" pitchFamily="18" charset="0"/>
              </a:rPr>
              <a:t>Chatbot with LLM’s – BERT &amp; OPENAI-GPT</a:t>
            </a:r>
          </a:p>
        </p:txBody>
      </p:sp>
      <p:pic>
        <p:nvPicPr>
          <p:cNvPr id="10" name="Picture 9" descr="A picture containing text, sign&#10;&#10;Description automatically generated">
            <a:extLst>
              <a:ext uri="{FF2B5EF4-FFF2-40B4-BE49-F238E27FC236}">
                <a16:creationId xmlns:a16="http://schemas.microsoft.com/office/drawing/2014/main" id="{D7AF7C07-B473-E716-699A-70A302AD590A}"/>
              </a:ext>
            </a:extLst>
          </p:cNvPr>
          <p:cNvPicPr>
            <a:picLocks noChangeAspect="1"/>
          </p:cNvPicPr>
          <p:nvPr/>
        </p:nvPicPr>
        <p:blipFill>
          <a:blip r:embed="rId4"/>
          <a:stretch>
            <a:fillRect/>
          </a:stretch>
        </p:blipFill>
        <p:spPr>
          <a:xfrm>
            <a:off x="36377830" y="670348"/>
            <a:ext cx="6972400" cy="1871781"/>
          </a:xfrm>
          <a:prstGeom prst="rect">
            <a:avLst/>
          </a:prstGeom>
        </p:spPr>
      </p:pic>
      <p:grpSp>
        <p:nvGrpSpPr>
          <p:cNvPr id="40" name="Group 39">
            <a:extLst>
              <a:ext uri="{FF2B5EF4-FFF2-40B4-BE49-F238E27FC236}">
                <a16:creationId xmlns:a16="http://schemas.microsoft.com/office/drawing/2014/main" id="{D826C579-884A-46F5-A1F3-DDF2209A0F4F}"/>
              </a:ext>
            </a:extLst>
          </p:cNvPr>
          <p:cNvGrpSpPr/>
          <p:nvPr/>
        </p:nvGrpSpPr>
        <p:grpSpPr>
          <a:xfrm>
            <a:off x="37420981" y="2352106"/>
            <a:ext cx="1262513" cy="2215991"/>
            <a:chOff x="1976677" y="524861"/>
            <a:chExt cx="1262513" cy="2215991"/>
          </a:xfrm>
        </p:grpSpPr>
        <p:sp>
          <p:nvSpPr>
            <p:cNvPr id="41" name="TextBox 87">
              <a:extLst>
                <a:ext uri="{FF2B5EF4-FFF2-40B4-BE49-F238E27FC236}">
                  <a16:creationId xmlns:a16="http://schemas.microsoft.com/office/drawing/2014/main" id="{2351EB6F-CFA7-49CA-9EE7-96F575853153}"/>
                </a:ext>
              </a:extLst>
            </p:cNvPr>
            <p:cNvSpPr txBox="1"/>
            <p:nvPr/>
          </p:nvSpPr>
          <p:spPr>
            <a:xfrm>
              <a:off x="1976677" y="524861"/>
              <a:ext cx="184731" cy="2215991"/>
            </a:xfrm>
            <a:prstGeom prst="rect">
              <a:avLst/>
            </a:prstGeom>
            <a:noFill/>
          </p:spPr>
          <p:txBody>
            <a:bodyPr wrap="non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endParaRPr lang="en-US" sz="13800" dirty="0">
                <a:solidFill>
                  <a:schemeClr val="tx2">
                    <a:lumMod val="60000"/>
                    <a:lumOff val="40000"/>
                  </a:schemeClr>
                </a:solidFill>
                <a:latin typeface="+mj-lt"/>
                <a:cs typeface="Times New Roman" panose="02020603050405020304" pitchFamily="18" charset="0"/>
              </a:endParaRPr>
            </a:p>
          </p:txBody>
        </p:sp>
        <p:grpSp>
          <p:nvGrpSpPr>
            <p:cNvPr id="42" name="Group 41">
              <a:extLst>
                <a:ext uri="{FF2B5EF4-FFF2-40B4-BE49-F238E27FC236}">
                  <a16:creationId xmlns:a16="http://schemas.microsoft.com/office/drawing/2014/main" id="{E7ABB0F9-D804-491A-93B1-DBE561C3F275}"/>
                </a:ext>
              </a:extLst>
            </p:cNvPr>
            <p:cNvGrpSpPr/>
            <p:nvPr/>
          </p:nvGrpSpPr>
          <p:grpSpPr>
            <a:xfrm>
              <a:off x="2833343" y="843238"/>
              <a:ext cx="405847" cy="365619"/>
              <a:chOff x="2848190" y="886846"/>
              <a:chExt cx="203720" cy="215031"/>
            </a:xfrm>
          </p:grpSpPr>
          <p:sp>
            <p:nvSpPr>
              <p:cNvPr id="43" name="Isosceles Triangle 42">
                <a:extLst>
                  <a:ext uri="{FF2B5EF4-FFF2-40B4-BE49-F238E27FC236}">
                    <a16:creationId xmlns:a16="http://schemas.microsoft.com/office/drawing/2014/main" id="{4F6C1D88-F0CE-49AF-B7D9-020008DF7F38}"/>
                  </a:ext>
                </a:extLst>
              </p:cNvPr>
              <p:cNvSpPr/>
              <p:nvPr/>
            </p:nvSpPr>
            <p:spPr>
              <a:xfrm>
                <a:off x="2848190" y="886846"/>
                <a:ext cx="203720" cy="205505"/>
              </a:xfrm>
              <a:prstGeom prst="triangle">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13800">
                  <a:latin typeface="+mj-lt"/>
                  <a:cs typeface="Times New Roman" panose="02020603050405020304" pitchFamily="18" charset="0"/>
                </a:endParaRPr>
              </a:p>
            </p:txBody>
          </p:sp>
          <p:sp>
            <p:nvSpPr>
              <p:cNvPr id="44" name="Isosceles Triangle 43">
                <a:extLst>
                  <a:ext uri="{FF2B5EF4-FFF2-40B4-BE49-F238E27FC236}">
                    <a16:creationId xmlns:a16="http://schemas.microsoft.com/office/drawing/2014/main" id="{C5338C95-BEED-402B-BED3-6C6874783C95}"/>
                  </a:ext>
                </a:extLst>
              </p:cNvPr>
              <p:cNvSpPr/>
              <p:nvPr/>
            </p:nvSpPr>
            <p:spPr>
              <a:xfrm>
                <a:off x="2848514" y="1031091"/>
                <a:ext cx="203395" cy="70786"/>
              </a:xfrm>
              <a:prstGeom prst="triangle">
                <a:avLst/>
              </a:prstGeom>
              <a:solidFill>
                <a:srgbClr val="00704A"/>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2194560" rtl="0" eaLnBrk="1" latinLnBrk="0" hangingPunct="1">
                  <a:defRPr sz="8600" kern="1200">
                    <a:solidFill>
                      <a:schemeClr val="dk1"/>
                    </a:solidFill>
                    <a:latin typeface="+mn-lt"/>
                    <a:ea typeface="+mn-ea"/>
                    <a:cs typeface="+mn-cs"/>
                  </a:defRPr>
                </a:lvl1pPr>
                <a:lvl2pPr marL="2194560" algn="l" defTabSz="2194560" rtl="0" eaLnBrk="1" latinLnBrk="0" hangingPunct="1">
                  <a:defRPr sz="8600" kern="1200">
                    <a:solidFill>
                      <a:schemeClr val="dk1"/>
                    </a:solidFill>
                    <a:latin typeface="+mn-lt"/>
                    <a:ea typeface="+mn-ea"/>
                    <a:cs typeface="+mn-cs"/>
                  </a:defRPr>
                </a:lvl2pPr>
                <a:lvl3pPr marL="4389120" algn="l" defTabSz="2194560" rtl="0" eaLnBrk="1" latinLnBrk="0" hangingPunct="1">
                  <a:defRPr sz="8600" kern="1200">
                    <a:solidFill>
                      <a:schemeClr val="dk1"/>
                    </a:solidFill>
                    <a:latin typeface="+mn-lt"/>
                    <a:ea typeface="+mn-ea"/>
                    <a:cs typeface="+mn-cs"/>
                  </a:defRPr>
                </a:lvl3pPr>
                <a:lvl4pPr marL="6583680" algn="l" defTabSz="2194560" rtl="0" eaLnBrk="1" latinLnBrk="0" hangingPunct="1">
                  <a:defRPr sz="8600" kern="1200">
                    <a:solidFill>
                      <a:schemeClr val="dk1"/>
                    </a:solidFill>
                    <a:latin typeface="+mn-lt"/>
                    <a:ea typeface="+mn-ea"/>
                    <a:cs typeface="+mn-cs"/>
                  </a:defRPr>
                </a:lvl4pPr>
                <a:lvl5pPr marL="8778240" algn="l" defTabSz="2194560" rtl="0" eaLnBrk="1" latinLnBrk="0" hangingPunct="1">
                  <a:defRPr sz="8600" kern="1200">
                    <a:solidFill>
                      <a:schemeClr val="dk1"/>
                    </a:solidFill>
                    <a:latin typeface="+mn-lt"/>
                    <a:ea typeface="+mn-ea"/>
                    <a:cs typeface="+mn-cs"/>
                  </a:defRPr>
                </a:lvl5pPr>
                <a:lvl6pPr marL="10972800" algn="l" defTabSz="2194560" rtl="0" eaLnBrk="1" latinLnBrk="0" hangingPunct="1">
                  <a:defRPr sz="8600" kern="1200">
                    <a:solidFill>
                      <a:schemeClr val="dk1"/>
                    </a:solidFill>
                    <a:latin typeface="+mn-lt"/>
                    <a:ea typeface="+mn-ea"/>
                    <a:cs typeface="+mn-cs"/>
                  </a:defRPr>
                </a:lvl6pPr>
                <a:lvl7pPr marL="13167360" algn="l" defTabSz="2194560" rtl="0" eaLnBrk="1" latinLnBrk="0" hangingPunct="1">
                  <a:defRPr sz="8600" kern="1200">
                    <a:solidFill>
                      <a:schemeClr val="dk1"/>
                    </a:solidFill>
                    <a:latin typeface="+mn-lt"/>
                    <a:ea typeface="+mn-ea"/>
                    <a:cs typeface="+mn-cs"/>
                  </a:defRPr>
                </a:lvl7pPr>
                <a:lvl8pPr marL="15361920" algn="l" defTabSz="2194560" rtl="0" eaLnBrk="1" latinLnBrk="0" hangingPunct="1">
                  <a:defRPr sz="8600" kern="1200">
                    <a:solidFill>
                      <a:schemeClr val="dk1"/>
                    </a:solidFill>
                    <a:latin typeface="+mn-lt"/>
                    <a:ea typeface="+mn-ea"/>
                    <a:cs typeface="+mn-cs"/>
                  </a:defRPr>
                </a:lvl8pPr>
                <a:lvl9pPr marL="17556480" algn="l" defTabSz="2194560" rtl="0" eaLnBrk="1" latinLnBrk="0" hangingPunct="1">
                  <a:defRPr sz="8600" kern="1200">
                    <a:solidFill>
                      <a:schemeClr val="dk1"/>
                    </a:solidFill>
                    <a:latin typeface="+mn-lt"/>
                    <a:ea typeface="+mn-ea"/>
                    <a:cs typeface="+mn-cs"/>
                  </a:defRPr>
                </a:lvl9pPr>
              </a:lstStyle>
              <a:p>
                <a:pPr algn="ctr"/>
                <a:endParaRPr lang="en-US" sz="13800">
                  <a:latin typeface="+mj-lt"/>
                  <a:cs typeface="Times New Roman" panose="02020603050405020304" pitchFamily="18" charset="0"/>
                </a:endParaRPr>
              </a:p>
            </p:txBody>
          </p:sp>
        </p:grpSp>
      </p:grpSp>
      <p:sp>
        <p:nvSpPr>
          <p:cNvPr id="49" name="Rectangle 38">
            <a:extLst>
              <a:ext uri="{FF2B5EF4-FFF2-40B4-BE49-F238E27FC236}">
                <a16:creationId xmlns:a16="http://schemas.microsoft.com/office/drawing/2014/main" id="{8A2CE669-BACF-7620-4E0D-73719C29A6BA}"/>
              </a:ext>
            </a:extLst>
          </p:cNvPr>
          <p:cNvSpPr>
            <a:spLocks noChangeArrowheads="1"/>
          </p:cNvSpPr>
          <p:nvPr/>
        </p:nvSpPr>
        <p:spPr bwMode="auto">
          <a:xfrm>
            <a:off x="33870304" y="24741916"/>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56" name="Rectangle 38">
            <a:extLst>
              <a:ext uri="{FF2B5EF4-FFF2-40B4-BE49-F238E27FC236}">
                <a16:creationId xmlns:a16="http://schemas.microsoft.com/office/drawing/2014/main" id="{E2F66317-31CE-36B5-6B3C-AA896167A1F7}"/>
              </a:ext>
            </a:extLst>
          </p:cNvPr>
          <p:cNvSpPr>
            <a:spLocks noChangeArrowheads="1"/>
          </p:cNvSpPr>
          <p:nvPr/>
        </p:nvSpPr>
        <p:spPr bwMode="auto">
          <a:xfrm>
            <a:off x="33870302" y="18969384"/>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485" name="TextBox 484">
            <a:extLst>
              <a:ext uri="{FF2B5EF4-FFF2-40B4-BE49-F238E27FC236}">
                <a16:creationId xmlns:a16="http://schemas.microsoft.com/office/drawing/2014/main" id="{CFB28B47-331B-7BB4-1463-86F657C0F1A9}"/>
              </a:ext>
            </a:extLst>
          </p:cNvPr>
          <p:cNvSpPr txBox="1"/>
          <p:nvPr/>
        </p:nvSpPr>
        <p:spPr>
          <a:xfrm>
            <a:off x="33743490" y="5438944"/>
            <a:ext cx="9570237" cy="13603724"/>
          </a:xfrm>
          <a:prstGeom prst="rect">
            <a:avLst/>
          </a:prstGeom>
          <a:noFill/>
        </p:spPr>
        <p:txBody>
          <a:bodyPr wrap="square">
            <a:spAutoFit/>
          </a:bodyPr>
          <a:lstStyle/>
          <a:p>
            <a:r>
              <a:rPr lang="en-US" sz="5400" b="1" dirty="0">
                <a:solidFill>
                  <a:srgbClr val="1E6B52"/>
                </a:solidFill>
              </a:rPr>
              <a:t>Model 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endParaRPr>
          </a:p>
          <a:p>
            <a:pPr algn="l"/>
            <a:r>
              <a:rPr lang="en-US" sz="3600" b="0" i="0" dirty="0">
                <a:effectLst/>
                <a:latin typeface="Söhne"/>
              </a:rPr>
              <a:t>The dataset includes a collection of questions and their corresponding answers. To prepare the dataset, preprocessing steps are implemented to manage null values, tokenize the text, and assign labels to the data. This preprocessing ensures that the dataset is well-structured for subsequent tasks.</a:t>
            </a:r>
          </a:p>
          <a:p>
            <a:pPr algn="l"/>
            <a:endParaRPr lang="en-US" sz="3600" b="0" i="0" dirty="0">
              <a:effectLst/>
              <a:latin typeface="Söhne"/>
            </a:endParaRPr>
          </a:p>
          <a:p>
            <a:pPr algn="l"/>
            <a:r>
              <a:rPr lang="en-US" sz="3600" b="0" i="0" dirty="0">
                <a:effectLst/>
                <a:latin typeface="Söhne"/>
              </a:rPr>
              <a:t>Subsequently, the model is trained using the trainer class from the transformers library, incorporating specific training arguments. During the evaluation phase, various metrics, such as accuracy, F1 score, precision, and recall, are employed to assess the model's performance.</a:t>
            </a:r>
          </a:p>
          <a:p>
            <a:pPr algn="l"/>
            <a:endParaRPr kumimoji="0" lang="en-US" altLang="en-US" sz="3200" i="0" u="none" strike="noStrike" cap="none" normalizeH="0" baseline="0" dirty="0">
              <a:ln>
                <a:noFill/>
              </a:ln>
              <a:solidFill>
                <a:schemeClr val="tx1"/>
              </a:solidFill>
              <a:effectLst/>
              <a:latin typeface="+mj-lt"/>
              <a:cs typeface="Times New Roman" panose="02020603050405020304" pitchFamily="18" charset="0"/>
            </a:endParaRPr>
          </a:p>
          <a:p>
            <a:r>
              <a:rPr lang="en-US" sz="3600" b="1" kern="0" dirty="0">
                <a:solidFill>
                  <a:srgbClr val="1E6B52"/>
                </a:solidFill>
                <a:latin typeface="+mj-lt"/>
                <a:cs typeface="Times New Roman" panose="02020603050405020304" pitchFamily="18" charset="0"/>
              </a:rPr>
              <a:t>Challenges:</a:t>
            </a:r>
          </a:p>
          <a:p>
            <a:pPr marL="571500" indent="-571500">
              <a:buFont typeface="Arial" panose="020B0604020202020204" pitchFamily="34" charset="0"/>
              <a:buChar char="•"/>
            </a:pPr>
            <a:r>
              <a:rPr lang="en-US" sz="3600" kern="0" dirty="0">
                <a:latin typeface="+mj-lt"/>
                <a:cs typeface="Times New Roman" panose="02020603050405020304" pitchFamily="18" charset="0"/>
              </a:rPr>
              <a:t>Finding dataset</a:t>
            </a:r>
          </a:p>
          <a:p>
            <a:pPr marL="571500" indent="-571500">
              <a:buFont typeface="Arial" panose="020B0604020202020204" pitchFamily="34" charset="0"/>
              <a:buChar char="•"/>
            </a:pPr>
            <a:r>
              <a:rPr lang="en-US" sz="3600" kern="0" dirty="0">
                <a:latin typeface="+mj-lt"/>
                <a:cs typeface="Times New Roman" panose="02020603050405020304" pitchFamily="18" charset="0"/>
              </a:rPr>
              <a:t>Lots of new unseen errors while tuning the dataset. For instance </a:t>
            </a:r>
            <a:r>
              <a:rPr lang="en-US" sz="3600" kern="0" dirty="0" err="1">
                <a:latin typeface="+mj-lt"/>
                <a:cs typeface="Times New Roman" panose="02020603050405020304" pitchFamily="18" charset="0"/>
              </a:rPr>
              <a:t>batch_size</a:t>
            </a:r>
            <a:r>
              <a:rPr lang="en-US" sz="3600" kern="0" dirty="0">
                <a:latin typeface="+mj-lt"/>
                <a:cs typeface="Times New Roman" panose="02020603050405020304" pitchFamily="18" charset="0"/>
              </a:rPr>
              <a:t> should not be greater than 1 and more.</a:t>
            </a:r>
          </a:p>
          <a:p>
            <a:pPr marL="571500" indent="-571500">
              <a:buFont typeface="Arial" panose="020B0604020202020204" pitchFamily="34" charset="0"/>
              <a:buChar char="•"/>
            </a:pPr>
            <a:endParaRPr lang="en-US" sz="3600" kern="0" dirty="0">
              <a:latin typeface="+mj-lt"/>
              <a:cs typeface="Times New Roman" panose="02020603050405020304" pitchFamily="18" charset="0"/>
            </a:endParaRPr>
          </a:p>
          <a:p>
            <a:pPr marL="571500" indent="-571500">
              <a:buFont typeface="Arial" panose="020B0604020202020204" pitchFamily="34" charset="0"/>
              <a:buChar char="•"/>
            </a:pPr>
            <a:endParaRPr lang="en-US" sz="3600" kern="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B197FB51-9DD6-FA7D-C95B-23DE351DB478}"/>
              </a:ext>
            </a:extLst>
          </p:cNvPr>
          <p:cNvSpPr txBox="1"/>
          <p:nvPr/>
        </p:nvSpPr>
        <p:spPr>
          <a:xfrm>
            <a:off x="447421" y="5264615"/>
            <a:ext cx="14281999" cy="16517855"/>
          </a:xfrm>
          <a:prstGeom prst="rect">
            <a:avLst/>
          </a:prstGeom>
          <a:noFill/>
        </p:spPr>
        <p:txBody>
          <a:bodyPr wrap="square">
            <a:spAutoFit/>
          </a:bodyPr>
          <a:lstStyle/>
          <a:p>
            <a:pPr marL="0" marR="0">
              <a:lnSpc>
                <a:spcPct val="107000"/>
              </a:lnSpc>
              <a:spcBef>
                <a:spcPts val="0"/>
              </a:spcBef>
              <a:spcAft>
                <a:spcPts val="800"/>
              </a:spcAft>
            </a:pPr>
            <a:r>
              <a:rPr lang="en-US" sz="5400" b="1" dirty="0">
                <a:solidFill>
                  <a:srgbClr val="1E6B52"/>
                </a:solidFill>
                <a:latin typeface="+mj-lt"/>
                <a:cs typeface="Times New Roman" panose="02020603050405020304" pitchFamily="18" charset="0"/>
              </a:rPr>
              <a:t>Introduction</a:t>
            </a:r>
            <a:r>
              <a:rPr lang="en-US" sz="3200" b="1" dirty="0">
                <a:solidFill>
                  <a:srgbClr val="1E6B52"/>
                </a:solidFill>
                <a:latin typeface="+mj-lt"/>
                <a:cs typeface="Times New Roman" panose="02020603050405020304" pitchFamily="18" charset="0"/>
              </a:rPr>
              <a:t>:</a:t>
            </a:r>
          </a:p>
          <a:p>
            <a:pPr marL="342900" marR="0" lvl="0" indent="-342900" algn="just">
              <a:lnSpc>
                <a:spcPct val="107000"/>
              </a:lnSpc>
              <a:spcBef>
                <a:spcPts val="0"/>
              </a:spcBef>
              <a:spcAft>
                <a:spcPts val="800"/>
              </a:spcAft>
              <a:buSzPct val="80000"/>
              <a:buFont typeface="Symbol" panose="05050102010706020507" pitchFamily="18" charset="2"/>
              <a:buChar char=""/>
              <a:tabLst>
                <a:tab pos="457200" algn="l"/>
              </a:tabLst>
            </a:pPr>
            <a:r>
              <a:rPr lang="en-US" sz="3200" b="0" i="0" dirty="0">
                <a:effectLst/>
                <a:latin typeface="Arial" panose="020B0604020202020204" pitchFamily="34" charset="0"/>
                <a:cs typeface="Arial" panose="020B0604020202020204" pitchFamily="34" charset="0"/>
              </a:rPr>
              <a:t>Introducing </a:t>
            </a:r>
            <a:r>
              <a:rPr lang="en-US" sz="3200" b="0" i="0" dirty="0" err="1">
                <a:effectLst/>
                <a:latin typeface="Arial" panose="020B0604020202020204" pitchFamily="34" charset="0"/>
                <a:cs typeface="Arial" panose="020B0604020202020204" pitchFamily="34" charset="0"/>
              </a:rPr>
              <a:t>GameGuruBot</a:t>
            </a:r>
            <a:r>
              <a:rPr lang="en-US" sz="3200" b="0" i="0" dirty="0">
                <a:effectLst/>
                <a:latin typeface="Arial" panose="020B0604020202020204" pitchFamily="34" charset="0"/>
                <a:cs typeface="Arial" panose="020B0604020202020204" pitchFamily="34" charset="0"/>
              </a:rPr>
              <a:t>, your go-to chatbot for game development queries! From coding conundrums to design dilemmas, </a:t>
            </a:r>
            <a:r>
              <a:rPr lang="en-US" sz="3200" b="0" i="0" dirty="0" err="1">
                <a:effectLst/>
                <a:latin typeface="Arial" panose="020B0604020202020204" pitchFamily="34" charset="0"/>
                <a:cs typeface="Arial" panose="020B0604020202020204" pitchFamily="34" charset="0"/>
              </a:rPr>
              <a:t>GameGuruBot</a:t>
            </a:r>
            <a:r>
              <a:rPr lang="en-US" sz="3200" b="0" i="0" dirty="0">
                <a:effectLst/>
                <a:latin typeface="Arial" panose="020B0604020202020204" pitchFamily="34" charset="0"/>
                <a:cs typeface="Arial" panose="020B0604020202020204" pitchFamily="34" charset="0"/>
              </a:rPr>
              <a:t> has the answers to level up your game development journey.</a:t>
            </a:r>
            <a:endParaRPr lang="en-US" sz="3200" kern="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800"/>
              </a:spcAft>
              <a:buSzPct val="80000"/>
              <a:tabLst>
                <a:tab pos="457200" algn="l"/>
              </a:tabLst>
            </a:pPr>
            <a:r>
              <a:rPr lang="en-US" sz="3600" b="1" dirty="0">
                <a:solidFill>
                  <a:srgbClr val="1E6B52"/>
                </a:solidFill>
                <a:latin typeface="+mj-lt"/>
                <a:cs typeface="Times New Roman" panose="02020603050405020304" pitchFamily="18" charset="0"/>
              </a:rPr>
              <a:t>Purpose :</a:t>
            </a:r>
          </a:p>
          <a:p>
            <a:pPr marL="342900" indent="-342900" algn="just">
              <a:lnSpc>
                <a:spcPct val="107000"/>
              </a:lnSpc>
              <a:spcBef>
                <a:spcPts val="0"/>
              </a:spcBef>
              <a:spcAft>
                <a:spcPts val="800"/>
              </a:spcAft>
              <a:buSzPct val="80000"/>
              <a:buFont typeface="Symbol" panose="05050102010706020507" pitchFamily="18" charset="2"/>
              <a:buChar char=""/>
              <a:tabLst>
                <a:tab pos="457200" algn="l"/>
              </a:tabLst>
            </a:pPr>
            <a:r>
              <a:rPr lang="en-US" sz="3200" kern="0" dirty="0">
                <a:latin typeface="+mj-lt"/>
                <a:cs typeface="Times New Roman" panose="02020603050405020304" pitchFamily="18" charset="0"/>
              </a:rPr>
              <a:t>Enhance gamers engagement</a:t>
            </a:r>
          </a:p>
          <a:p>
            <a:pPr marL="342900" indent="-342900" algn="just">
              <a:lnSpc>
                <a:spcPct val="107000"/>
              </a:lnSpc>
              <a:spcBef>
                <a:spcPts val="0"/>
              </a:spcBef>
              <a:spcAft>
                <a:spcPts val="800"/>
              </a:spcAft>
              <a:buSzPct val="80000"/>
              <a:buFont typeface="Symbol" panose="05050102010706020507" pitchFamily="18" charset="2"/>
              <a:buChar char=""/>
              <a:tabLst>
                <a:tab pos="457200" algn="l"/>
              </a:tabLst>
            </a:pPr>
            <a:r>
              <a:rPr lang="en-US" sz="3200" kern="0" dirty="0">
                <a:latin typeface="+mj-lt"/>
                <a:cs typeface="Times New Roman" panose="02020603050405020304" pitchFamily="18" charset="0"/>
              </a:rPr>
              <a:t>Provide instant responses</a:t>
            </a:r>
          </a:p>
          <a:p>
            <a:pPr marL="342900" indent="-342900" algn="just">
              <a:lnSpc>
                <a:spcPct val="107000"/>
              </a:lnSpc>
              <a:spcBef>
                <a:spcPts val="0"/>
              </a:spcBef>
              <a:spcAft>
                <a:spcPts val="800"/>
              </a:spcAft>
              <a:buSzPct val="80000"/>
              <a:buFont typeface="Symbol" panose="05050102010706020507" pitchFamily="18" charset="2"/>
              <a:buChar char=""/>
              <a:tabLst>
                <a:tab pos="457200" algn="l"/>
              </a:tabLst>
            </a:pPr>
            <a:r>
              <a:rPr lang="en-US" sz="3200" kern="0" dirty="0">
                <a:latin typeface="+mj-lt"/>
                <a:cs typeface="Times New Roman" panose="02020603050405020304" pitchFamily="18" charset="0"/>
              </a:rPr>
              <a:t>Streamline customer support</a:t>
            </a:r>
          </a:p>
          <a:p>
            <a:pPr algn="just">
              <a:lnSpc>
                <a:spcPct val="107000"/>
              </a:lnSpc>
              <a:spcBef>
                <a:spcPts val="0"/>
              </a:spcBef>
              <a:spcAft>
                <a:spcPts val="800"/>
              </a:spcAft>
              <a:buSzPct val="80000"/>
              <a:tabLst>
                <a:tab pos="457200" algn="l"/>
              </a:tabLst>
            </a:pPr>
            <a:endParaRPr lang="en-US" sz="3200" kern="0" dirty="0">
              <a:latin typeface="+mj-lt"/>
              <a:cs typeface="Times New Roman" panose="02020603050405020304" pitchFamily="18" charset="0"/>
            </a:endParaRPr>
          </a:p>
          <a:p>
            <a:r>
              <a:rPr lang="en-US" sz="5400" b="1" dirty="0">
                <a:solidFill>
                  <a:srgbClr val="1E6B52"/>
                </a:solidFill>
              </a:rPr>
              <a:t>Model overview:</a:t>
            </a:r>
          </a:p>
          <a:p>
            <a:pPr marL="742950" marR="0" indent="-742950">
              <a:lnSpc>
                <a:spcPct val="150000"/>
              </a:lnSpc>
              <a:spcBef>
                <a:spcPts val="0"/>
              </a:spcBef>
              <a:spcAft>
                <a:spcPts val="800"/>
              </a:spcAft>
              <a:buAutoNum type="arabicPeriod"/>
            </a:pPr>
            <a:r>
              <a:rPr lang="en-US" sz="3600" b="1" kern="0" dirty="0">
                <a:solidFill>
                  <a:srgbClr val="1E6B52"/>
                </a:solidFill>
                <a:latin typeface="+mj-lt"/>
                <a:cs typeface="Times New Roman" panose="02020603050405020304" pitchFamily="18" charset="0"/>
              </a:rPr>
              <a:t>Bert – Understanding context</a:t>
            </a:r>
          </a:p>
          <a:p>
            <a:pPr marR="0">
              <a:lnSpc>
                <a:spcPct val="107000"/>
              </a:lnSpc>
              <a:spcBef>
                <a:spcPts val="0"/>
              </a:spcBef>
              <a:spcAft>
                <a:spcPts val="800"/>
              </a:spcAft>
            </a:pPr>
            <a:r>
              <a:rPr lang="en-US" sz="2800" b="1" kern="0" dirty="0">
                <a:solidFill>
                  <a:srgbClr val="1E6B52"/>
                </a:solidFill>
                <a:latin typeface="+mj-lt"/>
                <a:cs typeface="Times New Roman" panose="02020603050405020304" pitchFamily="18" charset="0"/>
              </a:rPr>
              <a:t>	</a:t>
            </a:r>
            <a:r>
              <a:rPr lang="en-US" sz="3600" b="1" kern="0" dirty="0">
                <a:solidFill>
                  <a:srgbClr val="1E6B52"/>
                </a:solidFill>
                <a:latin typeface="+mj-lt"/>
                <a:cs typeface="Times New Roman" panose="02020603050405020304" pitchFamily="18" charset="0"/>
              </a:rPr>
              <a:t>Bidirectional context</a:t>
            </a:r>
            <a:r>
              <a:rPr lang="en-US" sz="2800" b="1" kern="0" dirty="0">
                <a:solidFill>
                  <a:srgbClr val="1E6B52"/>
                </a:solidFill>
                <a:latin typeface="+mj-lt"/>
                <a:cs typeface="Times New Roman" panose="02020603050405020304" pitchFamily="18" charset="0"/>
              </a:rPr>
              <a:t>:</a:t>
            </a:r>
          </a:p>
          <a:p>
            <a:pPr marL="1828800" lvl="3" indent="-457200">
              <a:lnSpc>
                <a:spcPct val="107000"/>
              </a:lnSpc>
              <a:spcBef>
                <a:spcPts val="0"/>
              </a:spcBef>
              <a:spcAft>
                <a:spcPts val="800"/>
              </a:spcAft>
              <a:buFont typeface="Arial" panose="020B0604020202020204" pitchFamily="34" charset="0"/>
              <a:buChar char="•"/>
            </a:pPr>
            <a:r>
              <a:rPr lang="en-US" sz="3200" kern="0" dirty="0">
                <a:latin typeface="+mj-lt"/>
                <a:cs typeface="Times New Roman" panose="02020603050405020304" pitchFamily="18" charset="0"/>
              </a:rPr>
              <a:t>Captures bidirectional relationships between words</a:t>
            </a:r>
          </a:p>
          <a:p>
            <a:pPr marL="1828800" lvl="3" indent="-457200">
              <a:lnSpc>
                <a:spcPct val="107000"/>
              </a:lnSpc>
              <a:spcBef>
                <a:spcPts val="0"/>
              </a:spcBef>
              <a:spcAft>
                <a:spcPts val="800"/>
              </a:spcAft>
              <a:buFont typeface="Arial" panose="020B0604020202020204" pitchFamily="34" charset="0"/>
              <a:buChar char="•"/>
            </a:pPr>
            <a:r>
              <a:rPr lang="en-US" sz="3200" kern="0" dirty="0">
                <a:latin typeface="+mj-lt"/>
                <a:cs typeface="Times New Roman" panose="02020603050405020304" pitchFamily="18" charset="0"/>
              </a:rPr>
              <a:t>Enhances context understanding in sentences</a:t>
            </a:r>
          </a:p>
          <a:p>
            <a:pPr lvl="2">
              <a:lnSpc>
                <a:spcPct val="107000"/>
              </a:lnSpc>
              <a:spcBef>
                <a:spcPts val="0"/>
              </a:spcBef>
              <a:spcAft>
                <a:spcPts val="800"/>
              </a:spcAft>
            </a:pPr>
            <a:r>
              <a:rPr lang="en-US" sz="3600" b="1" kern="0" dirty="0">
                <a:solidFill>
                  <a:srgbClr val="1E6B52"/>
                </a:solidFill>
                <a:latin typeface="+mj-lt"/>
                <a:cs typeface="Times New Roman" panose="02020603050405020304" pitchFamily="18" charset="0"/>
              </a:rPr>
              <a:t>Fine-tuning for chatbot Tasks:</a:t>
            </a:r>
          </a:p>
          <a:p>
            <a:pPr marL="1828800" lvl="3" indent="-457200">
              <a:lnSpc>
                <a:spcPct val="107000"/>
              </a:lnSpc>
              <a:spcBef>
                <a:spcPts val="0"/>
              </a:spcBef>
              <a:spcAft>
                <a:spcPts val="800"/>
              </a:spcAft>
              <a:buFont typeface="Arial" panose="020B0604020202020204" pitchFamily="34" charset="0"/>
              <a:buChar char="•"/>
            </a:pPr>
            <a:r>
              <a:rPr lang="en-US" sz="3200" kern="0" dirty="0">
                <a:latin typeface="+mj-lt"/>
                <a:cs typeface="Times New Roman" panose="02020603050405020304" pitchFamily="18" charset="0"/>
              </a:rPr>
              <a:t>Pre-train Bert on large corpus</a:t>
            </a:r>
          </a:p>
          <a:p>
            <a:pPr marL="1828800" lvl="3" indent="-457200">
              <a:lnSpc>
                <a:spcPct val="107000"/>
              </a:lnSpc>
              <a:spcBef>
                <a:spcPts val="0"/>
              </a:spcBef>
              <a:spcAft>
                <a:spcPts val="800"/>
              </a:spcAft>
              <a:buFont typeface="Arial" panose="020B0604020202020204" pitchFamily="34" charset="0"/>
              <a:buChar char="•"/>
            </a:pPr>
            <a:r>
              <a:rPr lang="en-US" sz="3200" kern="0" dirty="0">
                <a:latin typeface="+mj-lt"/>
                <a:cs typeface="Times New Roman" panose="02020603050405020304" pitchFamily="18" charset="0"/>
              </a:rPr>
              <a:t>Fine-tune for specific chatbot-related tasks</a:t>
            </a:r>
            <a:endParaRPr lang="en-US" sz="3600" b="1" kern="0" dirty="0">
              <a:solidFill>
                <a:srgbClr val="1E6B52"/>
              </a:solidFill>
              <a:latin typeface="+mj-lt"/>
              <a:cs typeface="Times New Roman" panose="02020603050405020304" pitchFamily="18" charset="0"/>
            </a:endParaRPr>
          </a:p>
          <a:p>
            <a:pPr marR="0">
              <a:lnSpc>
                <a:spcPct val="107000"/>
              </a:lnSpc>
              <a:spcBef>
                <a:spcPts val="0"/>
              </a:spcBef>
              <a:spcAft>
                <a:spcPts val="800"/>
              </a:spcAft>
            </a:pPr>
            <a:r>
              <a:rPr lang="en-US" sz="3600" b="1" kern="0" dirty="0">
                <a:solidFill>
                  <a:srgbClr val="1E6B52"/>
                </a:solidFill>
                <a:latin typeface="+mj-lt"/>
                <a:cs typeface="Times New Roman" panose="02020603050405020304" pitchFamily="18" charset="0"/>
              </a:rPr>
              <a:t>2. </a:t>
            </a:r>
            <a:r>
              <a:rPr lang="en-US" sz="3600" b="1" kern="0" dirty="0" err="1">
                <a:solidFill>
                  <a:srgbClr val="1E6B52"/>
                </a:solidFill>
                <a:latin typeface="+mj-lt"/>
                <a:cs typeface="Times New Roman" panose="02020603050405020304" pitchFamily="18" charset="0"/>
              </a:rPr>
              <a:t>Openai</a:t>
            </a:r>
            <a:r>
              <a:rPr lang="en-US" sz="3600" b="1" kern="0" dirty="0">
                <a:solidFill>
                  <a:srgbClr val="1E6B52"/>
                </a:solidFill>
                <a:latin typeface="+mj-lt"/>
                <a:cs typeface="Times New Roman" panose="02020603050405020304" pitchFamily="18" charset="0"/>
              </a:rPr>
              <a:t>-GPT</a:t>
            </a:r>
          </a:p>
          <a:p>
            <a:pPr marR="0">
              <a:lnSpc>
                <a:spcPct val="107000"/>
              </a:lnSpc>
              <a:spcBef>
                <a:spcPts val="0"/>
              </a:spcBef>
              <a:spcAft>
                <a:spcPts val="800"/>
              </a:spcAft>
            </a:pPr>
            <a:r>
              <a:rPr lang="en-US" sz="3600" b="1" kern="0" dirty="0">
                <a:solidFill>
                  <a:srgbClr val="1E6B52"/>
                </a:solidFill>
                <a:latin typeface="+mj-lt"/>
                <a:cs typeface="Times New Roman" panose="02020603050405020304" pitchFamily="18" charset="0"/>
              </a:rPr>
              <a:t>	Unidirectional context:</a:t>
            </a:r>
          </a:p>
          <a:p>
            <a:pPr marL="1828800" lvl="3" indent="-457200">
              <a:lnSpc>
                <a:spcPct val="107000"/>
              </a:lnSpc>
              <a:spcBef>
                <a:spcPts val="0"/>
              </a:spcBef>
              <a:spcAft>
                <a:spcPts val="800"/>
              </a:spcAft>
              <a:buFont typeface="Arial" panose="020B0604020202020204" pitchFamily="34" charset="0"/>
              <a:buChar char="•"/>
            </a:pPr>
            <a:r>
              <a:rPr lang="en-US" sz="3200" kern="0" dirty="0">
                <a:latin typeface="+mj-lt"/>
                <a:cs typeface="Times New Roman" panose="02020603050405020304" pitchFamily="18" charset="0"/>
              </a:rPr>
              <a:t>Captures bidirectional relationships between words</a:t>
            </a:r>
          </a:p>
          <a:p>
            <a:pPr>
              <a:lnSpc>
                <a:spcPct val="107000"/>
              </a:lnSpc>
              <a:spcBef>
                <a:spcPts val="0"/>
              </a:spcBef>
              <a:spcAft>
                <a:spcPts val="800"/>
              </a:spcAft>
            </a:pPr>
            <a:r>
              <a:rPr lang="en-US" sz="3200" kern="0" dirty="0">
                <a:latin typeface="+mj-lt"/>
                <a:cs typeface="Times New Roman" panose="02020603050405020304" pitchFamily="18" charset="0"/>
              </a:rPr>
              <a:t>	</a:t>
            </a:r>
            <a:r>
              <a:rPr lang="en-US" sz="3200" b="1" kern="0" dirty="0">
                <a:solidFill>
                  <a:srgbClr val="1E6B52"/>
                </a:solidFill>
                <a:latin typeface="+mj-lt"/>
                <a:cs typeface="Times New Roman" panose="02020603050405020304" pitchFamily="18" charset="0"/>
              </a:rPr>
              <a:t>Fine-tuning for chatbot Tasks:</a:t>
            </a:r>
          </a:p>
          <a:p>
            <a:pPr marL="1828800" lvl="3" indent="-457200">
              <a:lnSpc>
                <a:spcPct val="107000"/>
              </a:lnSpc>
              <a:spcBef>
                <a:spcPts val="0"/>
              </a:spcBef>
              <a:spcAft>
                <a:spcPts val="800"/>
              </a:spcAft>
              <a:buFont typeface="Arial" panose="020B0604020202020204" pitchFamily="34" charset="0"/>
              <a:buChar char="•"/>
            </a:pPr>
            <a:r>
              <a:rPr lang="en-US" sz="3200" kern="0" dirty="0">
                <a:latin typeface="+mj-lt"/>
                <a:cs typeface="Times New Roman" panose="02020603050405020304" pitchFamily="18" charset="0"/>
              </a:rPr>
              <a:t>pre-trained using large language modeling on a large corpus with long range dependencies.</a:t>
            </a:r>
            <a:endParaRPr lang="en-US" sz="3200" b="1" kern="0" dirty="0">
              <a:solidFill>
                <a:srgbClr val="1E6B52"/>
              </a:solidFill>
              <a:latin typeface="+mj-lt"/>
              <a:cs typeface="Times New Roman" panose="02020603050405020304" pitchFamily="18" charset="0"/>
            </a:endParaRPr>
          </a:p>
          <a:p>
            <a:pPr>
              <a:lnSpc>
                <a:spcPct val="107000"/>
              </a:lnSpc>
              <a:spcBef>
                <a:spcPts val="0"/>
              </a:spcBef>
              <a:spcAft>
                <a:spcPts val="800"/>
              </a:spcAft>
            </a:pPr>
            <a:endParaRPr lang="en-US" sz="3200" kern="0" dirty="0">
              <a:latin typeface="+mj-lt"/>
              <a:cs typeface="Times New Roman" panose="02020603050405020304" pitchFamily="18" charset="0"/>
            </a:endParaRPr>
          </a:p>
          <a:p>
            <a:pPr marR="0">
              <a:lnSpc>
                <a:spcPct val="107000"/>
              </a:lnSpc>
              <a:spcBef>
                <a:spcPts val="0"/>
              </a:spcBef>
              <a:spcAft>
                <a:spcPts val="800"/>
              </a:spcAft>
            </a:pPr>
            <a:endParaRPr lang="en-US" sz="2800" b="1" kern="0" dirty="0">
              <a:solidFill>
                <a:srgbClr val="1E6B52"/>
              </a:solidFill>
              <a:latin typeface="+mj-lt"/>
              <a:cs typeface="Times New Roman" panose="02020603050405020304" pitchFamily="18" charset="0"/>
            </a:endParaRPr>
          </a:p>
        </p:txBody>
      </p:sp>
      <p:sp>
        <p:nvSpPr>
          <p:cNvPr id="6" name="Rectangle 2">
            <a:extLst>
              <a:ext uri="{FF2B5EF4-FFF2-40B4-BE49-F238E27FC236}">
                <a16:creationId xmlns:a16="http://schemas.microsoft.com/office/drawing/2014/main" id="{5AB72E78-7CDB-D662-14BF-F83CBE0C9AD9}"/>
              </a:ext>
            </a:extLst>
          </p:cNvPr>
          <p:cNvSpPr>
            <a:spLocks noChangeArrowheads="1"/>
          </p:cNvSpPr>
          <p:nvPr/>
        </p:nvSpPr>
        <p:spPr bwMode="auto">
          <a:xfrm>
            <a:off x="0" y="-587008"/>
            <a:ext cx="18473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mj-lt"/>
              <a:cs typeface="Times New Roman" panose="02020603050405020304" pitchFamily="18" charset="0"/>
            </a:endParaRPr>
          </a:p>
        </p:txBody>
      </p:sp>
      <p:sp>
        <p:nvSpPr>
          <p:cNvPr id="13" name="TextBox 12">
            <a:extLst>
              <a:ext uri="{FF2B5EF4-FFF2-40B4-BE49-F238E27FC236}">
                <a16:creationId xmlns:a16="http://schemas.microsoft.com/office/drawing/2014/main" id="{15635F5F-650A-EC76-6342-27FBE981DEE9}"/>
              </a:ext>
            </a:extLst>
          </p:cNvPr>
          <p:cNvSpPr txBox="1"/>
          <p:nvPr/>
        </p:nvSpPr>
        <p:spPr>
          <a:xfrm>
            <a:off x="20608729" y="14797613"/>
            <a:ext cx="6990981" cy="769441"/>
          </a:xfrm>
          <a:prstGeom prst="rect">
            <a:avLst/>
          </a:prstGeom>
          <a:noFill/>
        </p:spPr>
        <p:txBody>
          <a:bodyPr wrap="square">
            <a:spAutoFit/>
          </a:bodyPr>
          <a:lstStyle/>
          <a:p>
            <a:r>
              <a:rPr lang="en-US" sz="4400" b="1" dirty="0">
                <a:latin typeface="+mj-lt"/>
                <a:cs typeface="Times New Roman" panose="02020603050405020304" pitchFamily="18" charset="0"/>
              </a:rPr>
              <a:t>Chatbot Bert Results</a:t>
            </a:r>
          </a:p>
        </p:txBody>
      </p:sp>
      <p:sp>
        <p:nvSpPr>
          <p:cNvPr id="14" name="TextBox 13">
            <a:extLst>
              <a:ext uri="{FF2B5EF4-FFF2-40B4-BE49-F238E27FC236}">
                <a16:creationId xmlns:a16="http://schemas.microsoft.com/office/drawing/2014/main" id="{FD86E973-983F-86D5-2396-E29271DF6E8D}"/>
              </a:ext>
            </a:extLst>
          </p:cNvPr>
          <p:cNvSpPr txBox="1"/>
          <p:nvPr/>
        </p:nvSpPr>
        <p:spPr>
          <a:xfrm>
            <a:off x="482723" y="21263273"/>
            <a:ext cx="6317409" cy="923330"/>
          </a:xfrm>
          <a:prstGeom prst="rect">
            <a:avLst/>
          </a:prstGeom>
          <a:noFill/>
        </p:spPr>
        <p:txBody>
          <a:bodyPr wrap="square" rtlCol="0">
            <a:spAutoFit/>
          </a:bodyPr>
          <a:lstStyle/>
          <a:p>
            <a:r>
              <a:rPr lang="en-US" altLang="en-US" sz="5400" b="1" dirty="0">
                <a:solidFill>
                  <a:srgbClr val="1E6B52"/>
                </a:solidFill>
                <a:latin typeface="+mj-lt"/>
                <a:cs typeface="Times New Roman" panose="02020603050405020304" pitchFamily="18" charset="0"/>
              </a:rPr>
              <a:t>Dataset:</a:t>
            </a:r>
            <a:endParaRPr lang="en-US" sz="5400" b="1" dirty="0">
              <a:solidFill>
                <a:srgbClr val="1E6B52"/>
              </a:solidFill>
              <a:latin typeface="+mj-lt"/>
              <a:cs typeface="Times New Roman" panose="02020603050405020304" pitchFamily="18" charset="0"/>
            </a:endParaRPr>
          </a:p>
        </p:txBody>
      </p:sp>
      <p:sp>
        <p:nvSpPr>
          <p:cNvPr id="15" name="Rectangle 38">
            <a:extLst>
              <a:ext uri="{FF2B5EF4-FFF2-40B4-BE49-F238E27FC236}">
                <a16:creationId xmlns:a16="http://schemas.microsoft.com/office/drawing/2014/main" id="{2A52F62B-A846-4260-B820-F977FEF4DA25}"/>
              </a:ext>
            </a:extLst>
          </p:cNvPr>
          <p:cNvSpPr>
            <a:spLocks noChangeArrowheads="1"/>
          </p:cNvSpPr>
          <p:nvPr/>
        </p:nvSpPr>
        <p:spPr bwMode="auto">
          <a:xfrm>
            <a:off x="507445" y="21090780"/>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55" name="TextBox 54">
            <a:extLst>
              <a:ext uri="{FF2B5EF4-FFF2-40B4-BE49-F238E27FC236}">
                <a16:creationId xmlns:a16="http://schemas.microsoft.com/office/drawing/2014/main" id="{87E7DBF0-E0AB-36EE-A91A-FFBE52B48068}"/>
              </a:ext>
            </a:extLst>
          </p:cNvPr>
          <p:cNvSpPr txBox="1"/>
          <p:nvPr/>
        </p:nvSpPr>
        <p:spPr>
          <a:xfrm>
            <a:off x="20684141" y="6889280"/>
            <a:ext cx="9034666" cy="769441"/>
          </a:xfrm>
          <a:prstGeom prst="rect">
            <a:avLst/>
          </a:prstGeom>
          <a:noFill/>
        </p:spPr>
        <p:txBody>
          <a:bodyPr wrap="square">
            <a:spAutoFit/>
          </a:bodyPr>
          <a:lstStyle/>
          <a:p>
            <a:r>
              <a:rPr lang="en-US" sz="4400" b="1" dirty="0">
                <a:solidFill>
                  <a:schemeClr val="bg1"/>
                </a:solidFill>
                <a:latin typeface="+mj-lt"/>
                <a:cs typeface="Times New Roman" panose="02020603050405020304" pitchFamily="18" charset="0"/>
              </a:rPr>
              <a:t>GeneTerrain web application</a:t>
            </a:r>
          </a:p>
        </p:txBody>
      </p:sp>
      <p:sp>
        <p:nvSpPr>
          <p:cNvPr id="449" name="Rectangle: Rounded Corners 448">
            <a:extLst>
              <a:ext uri="{FF2B5EF4-FFF2-40B4-BE49-F238E27FC236}">
                <a16:creationId xmlns:a16="http://schemas.microsoft.com/office/drawing/2014/main" id="{8FC7D8B0-FDBF-373A-0A92-F1C04BC5DEB6}"/>
              </a:ext>
            </a:extLst>
          </p:cNvPr>
          <p:cNvSpPr/>
          <p:nvPr/>
        </p:nvSpPr>
        <p:spPr bwMode="auto">
          <a:xfrm>
            <a:off x="235059" y="215539"/>
            <a:ext cx="43421082" cy="32381679"/>
          </a:xfrm>
          <a:prstGeom prst="roundRect">
            <a:avLst>
              <a:gd name="adj" fmla="val 2394"/>
            </a:avLst>
          </a:prstGeom>
          <a:noFill/>
          <a:ln w="254000" cap="flat" cmpd="sng" algn="ctr">
            <a:solidFill>
              <a:srgbClr val="1E6B5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endParaRPr kumimoji="0" lang="en-US" sz="10000" b="0" i="0" u="none" strike="noStrike" cap="none" normalizeH="0" baseline="0">
              <a:ln>
                <a:noFill/>
              </a:ln>
              <a:solidFill>
                <a:schemeClr val="tx1"/>
              </a:solidFill>
              <a:effectLst/>
              <a:latin typeface="+mj-lt"/>
            </a:endParaRPr>
          </a:p>
        </p:txBody>
      </p:sp>
      <p:sp>
        <p:nvSpPr>
          <p:cNvPr id="455" name="TextBox 454">
            <a:extLst>
              <a:ext uri="{FF2B5EF4-FFF2-40B4-BE49-F238E27FC236}">
                <a16:creationId xmlns:a16="http://schemas.microsoft.com/office/drawing/2014/main" id="{9FB70037-C194-DCB0-F85A-F28936E47BA4}"/>
              </a:ext>
            </a:extLst>
          </p:cNvPr>
          <p:cNvSpPr txBox="1"/>
          <p:nvPr/>
        </p:nvSpPr>
        <p:spPr>
          <a:xfrm>
            <a:off x="15343796" y="13933661"/>
            <a:ext cx="4310010" cy="923330"/>
          </a:xfrm>
          <a:prstGeom prst="rect">
            <a:avLst/>
          </a:prstGeom>
          <a:noFill/>
        </p:spPr>
        <p:txBody>
          <a:bodyPr wrap="square" rtlCol="0">
            <a:spAutoFit/>
          </a:bodyPr>
          <a:lstStyle/>
          <a:p>
            <a:r>
              <a:rPr lang="en-US" altLang="en-US" sz="5400" b="1" dirty="0">
                <a:solidFill>
                  <a:srgbClr val="1E6B52"/>
                </a:solidFill>
                <a:latin typeface="+mj-lt"/>
                <a:cs typeface="Times New Roman" panose="02020603050405020304" pitchFamily="18" charset="0"/>
              </a:rPr>
              <a:t>Result:</a:t>
            </a:r>
            <a:endParaRPr lang="en-US" sz="5400" b="1" dirty="0">
              <a:solidFill>
                <a:srgbClr val="1E6B52"/>
              </a:solidFill>
              <a:latin typeface="+mj-lt"/>
              <a:cs typeface="Times New Roman" panose="02020603050405020304" pitchFamily="18" charset="0"/>
            </a:endParaRPr>
          </a:p>
        </p:txBody>
      </p:sp>
      <p:sp>
        <p:nvSpPr>
          <p:cNvPr id="454" name="Rectangle 453">
            <a:extLst>
              <a:ext uri="{FF2B5EF4-FFF2-40B4-BE49-F238E27FC236}">
                <a16:creationId xmlns:a16="http://schemas.microsoft.com/office/drawing/2014/main" id="{ABC4E14A-C79A-9EBE-DB57-B5AB43D3727D}"/>
              </a:ext>
            </a:extLst>
          </p:cNvPr>
          <p:cNvSpPr>
            <a:spLocks noChangeAspect="1"/>
          </p:cNvSpPr>
          <p:nvPr/>
        </p:nvSpPr>
        <p:spPr>
          <a:xfrm>
            <a:off x="15125869" y="13821677"/>
            <a:ext cx="18226989" cy="18162245"/>
          </a:xfrm>
          <a:prstGeom prst="rect">
            <a:avLst/>
          </a:prstGeom>
          <a:noFill/>
          <a:ln>
            <a:solidFill>
              <a:srgbClr val="1E6B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215" tIns="43107" rIns="86215" bIns="43107" numCol="1" spcCol="0" rtlCol="0" fromWordArt="0" anchor="ctr" anchorCtr="0" forceAA="0" compatLnSpc="1">
            <a:prstTxWarp prst="textNoShape">
              <a:avLst/>
            </a:prstTxWarp>
            <a:noAutofit/>
          </a:bodyPr>
          <a:lstStyle/>
          <a:p>
            <a:pPr algn="ctr"/>
            <a:endParaRPr lang="en-US" sz="6257" dirty="0">
              <a:highlight>
                <a:srgbClr val="1E6B52"/>
              </a:highlight>
              <a:latin typeface="+mj-lt"/>
              <a:cs typeface="Times New Roman" panose="02020603050405020304" pitchFamily="18" charset="0"/>
            </a:endParaRPr>
          </a:p>
        </p:txBody>
      </p:sp>
      <p:pic>
        <p:nvPicPr>
          <p:cNvPr id="3" name="Picture 2" descr="A table with numbers and a few black text&#10;&#10;Description automatically generated with medium confidence">
            <a:extLst>
              <a:ext uri="{FF2B5EF4-FFF2-40B4-BE49-F238E27FC236}">
                <a16:creationId xmlns:a16="http://schemas.microsoft.com/office/drawing/2014/main" id="{E3876A81-C8CC-7B2E-7DB4-E883702EA8F3}"/>
              </a:ext>
            </a:extLst>
          </p:cNvPr>
          <p:cNvPicPr>
            <a:picLocks noChangeAspect="1"/>
          </p:cNvPicPr>
          <p:nvPr/>
        </p:nvPicPr>
        <p:blipFill>
          <a:blip r:embed="rId5"/>
          <a:stretch>
            <a:fillRect/>
          </a:stretch>
        </p:blipFill>
        <p:spPr>
          <a:xfrm>
            <a:off x="15329040" y="15660861"/>
            <a:ext cx="18005558" cy="5429919"/>
          </a:xfrm>
          <a:prstGeom prst="rect">
            <a:avLst/>
          </a:prstGeom>
        </p:spPr>
      </p:pic>
      <p:sp>
        <p:nvSpPr>
          <p:cNvPr id="4" name="TextBox 3">
            <a:extLst>
              <a:ext uri="{FF2B5EF4-FFF2-40B4-BE49-F238E27FC236}">
                <a16:creationId xmlns:a16="http://schemas.microsoft.com/office/drawing/2014/main" id="{21DE8B25-8F08-B433-AF0E-66B3C70E89A4}"/>
              </a:ext>
            </a:extLst>
          </p:cNvPr>
          <p:cNvSpPr txBox="1"/>
          <p:nvPr/>
        </p:nvSpPr>
        <p:spPr>
          <a:xfrm>
            <a:off x="674366" y="22478766"/>
            <a:ext cx="10041322" cy="6617196"/>
          </a:xfrm>
          <a:prstGeom prst="rect">
            <a:avLst/>
          </a:prstGeom>
          <a:noFill/>
        </p:spPr>
        <p:txBody>
          <a:bodyPr wrap="square" rtlCol="0">
            <a:spAutoFit/>
          </a:bodyPr>
          <a:lstStyle/>
          <a:p>
            <a:r>
              <a:rPr lang="en-US" sz="3600" b="1" dirty="0">
                <a:solidFill>
                  <a:srgbClr val="1E6B52"/>
                </a:solidFill>
              </a:rPr>
              <a:t>Game dev</a:t>
            </a:r>
            <a:endParaRPr lang="en-US" sz="3600" b="1" dirty="0">
              <a:solidFill>
                <a:srgbClr val="1E6B52"/>
              </a:solidFill>
              <a:latin typeface="Arial" panose="020B0604020202020204" pitchFamily="34" charset="0"/>
              <a:cs typeface="Arial" panose="020B0604020202020204" pitchFamily="34" charset="0"/>
            </a:endParaRPr>
          </a:p>
          <a:p>
            <a:r>
              <a:rPr lang="en-US" sz="3200" dirty="0"/>
              <a:t>we looked for chatbot FAQ data in various platforms and found game dev dataset in Kaggle. </a:t>
            </a:r>
            <a:r>
              <a:rPr lang="en-US" sz="3200" dirty="0" err="1"/>
              <a:t>Gamedev</a:t>
            </a:r>
            <a:r>
              <a:rPr lang="en-US" sz="3200" dirty="0"/>
              <a:t> dataset is in </a:t>
            </a:r>
            <a:r>
              <a:rPr lang="en-US" sz="3200" dirty="0" err="1"/>
              <a:t>json</a:t>
            </a:r>
            <a:r>
              <a:rPr lang="en-US" sz="3200" dirty="0"/>
              <a:t> format. We performed data cleaning, feature extraction and converted it into csv format. </a:t>
            </a:r>
          </a:p>
          <a:p>
            <a:endParaRPr lang="en-US" sz="3200" dirty="0"/>
          </a:p>
          <a:p>
            <a:pPr marL="1143000" indent="-1143000">
              <a:buFont typeface="Arial" panose="020B0604020202020204" pitchFamily="34" charset="0"/>
              <a:buChar char="•"/>
            </a:pPr>
            <a:r>
              <a:rPr lang="en-US" sz="3200" dirty="0"/>
              <a:t>It contains 134183 entries with 5 columns of Id, User_id, tags, question and answer.</a:t>
            </a:r>
          </a:p>
          <a:p>
            <a:pPr marL="1143000" indent="-1143000">
              <a:buFont typeface="Arial" panose="020B0604020202020204" pitchFamily="34" charset="0"/>
              <a:buChar char="•"/>
            </a:pPr>
            <a:r>
              <a:rPr lang="en-US" sz="3200" dirty="0"/>
              <a:t>Using question as input feature and answer as output label.</a:t>
            </a:r>
          </a:p>
          <a:p>
            <a:endParaRPr lang="en-US" dirty="0"/>
          </a:p>
        </p:txBody>
      </p:sp>
      <p:pic>
        <p:nvPicPr>
          <p:cNvPr id="11" name="Picture 10" descr="A screenshot of a number&#10;&#10;Description automatically generated">
            <a:extLst>
              <a:ext uri="{FF2B5EF4-FFF2-40B4-BE49-F238E27FC236}">
                <a16:creationId xmlns:a16="http://schemas.microsoft.com/office/drawing/2014/main" id="{9CB3F806-78EC-6187-398E-DA67B4A02D81}"/>
              </a:ext>
            </a:extLst>
          </p:cNvPr>
          <p:cNvPicPr>
            <a:picLocks noChangeAspect="1"/>
          </p:cNvPicPr>
          <p:nvPr/>
        </p:nvPicPr>
        <p:blipFill>
          <a:blip r:embed="rId6"/>
          <a:stretch>
            <a:fillRect/>
          </a:stretch>
        </p:blipFill>
        <p:spPr>
          <a:xfrm>
            <a:off x="15343796" y="21263273"/>
            <a:ext cx="17809181" cy="2744236"/>
          </a:xfrm>
          <a:prstGeom prst="rect">
            <a:avLst/>
          </a:prstGeom>
        </p:spPr>
      </p:pic>
      <p:pic>
        <p:nvPicPr>
          <p:cNvPr id="2" name="Picture 1">
            <a:extLst>
              <a:ext uri="{FF2B5EF4-FFF2-40B4-BE49-F238E27FC236}">
                <a16:creationId xmlns:a16="http://schemas.microsoft.com/office/drawing/2014/main" id="{D78A5BBF-53CB-B225-52A2-BB3A32A65BFB}"/>
              </a:ext>
            </a:extLst>
          </p:cNvPr>
          <p:cNvPicPr>
            <a:picLocks noChangeAspect="1"/>
          </p:cNvPicPr>
          <p:nvPr/>
        </p:nvPicPr>
        <p:blipFill>
          <a:blip r:embed="rId7"/>
          <a:stretch>
            <a:fillRect/>
          </a:stretch>
        </p:blipFill>
        <p:spPr>
          <a:xfrm>
            <a:off x="36074701" y="26033277"/>
            <a:ext cx="4550785" cy="4550785"/>
          </a:xfrm>
          <a:prstGeom prst="rect">
            <a:avLst/>
          </a:prstGeom>
        </p:spPr>
      </p:pic>
      <p:sp>
        <p:nvSpPr>
          <p:cNvPr id="8" name="Rounded Rectangle 7">
            <a:extLst>
              <a:ext uri="{FF2B5EF4-FFF2-40B4-BE49-F238E27FC236}">
                <a16:creationId xmlns:a16="http://schemas.microsoft.com/office/drawing/2014/main" id="{83567B64-8208-952E-250B-D595F027D5B9}"/>
              </a:ext>
            </a:extLst>
          </p:cNvPr>
          <p:cNvSpPr/>
          <p:nvPr/>
        </p:nvSpPr>
        <p:spPr bwMode="auto">
          <a:xfrm>
            <a:off x="15623144" y="9105607"/>
            <a:ext cx="2743200" cy="11848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err="1">
                <a:ln>
                  <a:noFill/>
                </a:ln>
                <a:solidFill>
                  <a:schemeClr val="tx1"/>
                </a:solidFill>
                <a:effectLst/>
                <a:latin typeface="+mj-lt"/>
              </a:rPr>
              <a:t>Gamedev</a:t>
            </a:r>
            <a:r>
              <a:rPr kumimoji="0" lang="en-US" sz="3600" b="0" i="0" u="none" strike="noStrike" cap="none" normalizeH="0" baseline="0" dirty="0">
                <a:ln>
                  <a:noFill/>
                </a:ln>
                <a:solidFill>
                  <a:schemeClr val="tx1"/>
                </a:solidFill>
                <a:effectLst/>
                <a:latin typeface="+mj-lt"/>
              </a:rPr>
              <a:t> dataset</a:t>
            </a:r>
          </a:p>
        </p:txBody>
      </p:sp>
      <p:sp>
        <p:nvSpPr>
          <p:cNvPr id="9" name="Rounded Rectangle 8">
            <a:extLst>
              <a:ext uri="{FF2B5EF4-FFF2-40B4-BE49-F238E27FC236}">
                <a16:creationId xmlns:a16="http://schemas.microsoft.com/office/drawing/2014/main" id="{F1294D2B-E756-1083-B25C-E7231A1312FD}"/>
              </a:ext>
            </a:extLst>
          </p:cNvPr>
          <p:cNvSpPr/>
          <p:nvPr/>
        </p:nvSpPr>
        <p:spPr bwMode="auto">
          <a:xfrm>
            <a:off x="19225527" y="7782370"/>
            <a:ext cx="1854200"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Arial" charset="0"/>
              </a:rPr>
              <a:t>train</a:t>
            </a:r>
          </a:p>
        </p:txBody>
      </p:sp>
      <p:sp>
        <p:nvSpPr>
          <p:cNvPr id="12" name="Rounded Rectangle 11">
            <a:extLst>
              <a:ext uri="{FF2B5EF4-FFF2-40B4-BE49-F238E27FC236}">
                <a16:creationId xmlns:a16="http://schemas.microsoft.com/office/drawing/2014/main" id="{289298FB-3C80-548B-C497-FFE45BEBADC5}"/>
              </a:ext>
            </a:extLst>
          </p:cNvPr>
          <p:cNvSpPr/>
          <p:nvPr/>
        </p:nvSpPr>
        <p:spPr bwMode="auto">
          <a:xfrm>
            <a:off x="19225742" y="10504764"/>
            <a:ext cx="1854200"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mj-lt"/>
              </a:rPr>
              <a:t>test</a:t>
            </a:r>
          </a:p>
        </p:txBody>
      </p:sp>
      <p:sp>
        <p:nvSpPr>
          <p:cNvPr id="16" name="Rounded Rectangle 15">
            <a:extLst>
              <a:ext uri="{FF2B5EF4-FFF2-40B4-BE49-F238E27FC236}">
                <a16:creationId xmlns:a16="http://schemas.microsoft.com/office/drawing/2014/main" id="{835C0939-3CB7-BD52-5F7D-3BB0D9CABC98}"/>
              </a:ext>
            </a:extLst>
          </p:cNvPr>
          <p:cNvSpPr/>
          <p:nvPr/>
        </p:nvSpPr>
        <p:spPr bwMode="auto">
          <a:xfrm>
            <a:off x="21895218" y="6477953"/>
            <a:ext cx="3642931" cy="606043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mj-lt"/>
            </a:endParaRPr>
          </a:p>
        </p:txBody>
      </p:sp>
      <p:sp>
        <p:nvSpPr>
          <p:cNvPr id="17" name="Rounded Rectangle 16">
            <a:extLst>
              <a:ext uri="{FF2B5EF4-FFF2-40B4-BE49-F238E27FC236}">
                <a16:creationId xmlns:a16="http://schemas.microsoft.com/office/drawing/2014/main" id="{DF3DD7BD-A01A-A9AC-4EDC-C702AA58CCFA}"/>
              </a:ext>
            </a:extLst>
          </p:cNvPr>
          <p:cNvSpPr/>
          <p:nvPr/>
        </p:nvSpPr>
        <p:spPr bwMode="auto">
          <a:xfrm>
            <a:off x="22410695" y="7685126"/>
            <a:ext cx="2687612"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mj-lt"/>
              </a:rPr>
              <a:t>BERT</a:t>
            </a:r>
          </a:p>
        </p:txBody>
      </p:sp>
      <p:sp>
        <p:nvSpPr>
          <p:cNvPr id="18" name="Rounded Rectangle 17">
            <a:extLst>
              <a:ext uri="{FF2B5EF4-FFF2-40B4-BE49-F238E27FC236}">
                <a16:creationId xmlns:a16="http://schemas.microsoft.com/office/drawing/2014/main" id="{3ABB66F5-6821-9C6A-612E-288B1ED2392F}"/>
              </a:ext>
            </a:extLst>
          </p:cNvPr>
          <p:cNvSpPr/>
          <p:nvPr/>
        </p:nvSpPr>
        <p:spPr bwMode="auto">
          <a:xfrm>
            <a:off x="22410695" y="10459250"/>
            <a:ext cx="2687612"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err="1">
                <a:ln>
                  <a:noFill/>
                </a:ln>
                <a:solidFill>
                  <a:schemeClr val="tx1"/>
                </a:solidFill>
                <a:effectLst/>
                <a:latin typeface="+mj-lt"/>
              </a:rPr>
              <a:t>Openai-gpt</a:t>
            </a:r>
            <a:endParaRPr kumimoji="0" lang="en-US" sz="3600" b="0" i="0" u="none" strike="noStrike" cap="none" normalizeH="0" baseline="0" dirty="0">
              <a:ln>
                <a:noFill/>
              </a:ln>
              <a:solidFill>
                <a:schemeClr val="tx1"/>
              </a:solidFill>
              <a:effectLst/>
              <a:latin typeface="+mj-lt"/>
            </a:endParaRPr>
          </a:p>
        </p:txBody>
      </p:sp>
      <p:sp>
        <p:nvSpPr>
          <p:cNvPr id="19" name="TextBox 18">
            <a:extLst>
              <a:ext uri="{FF2B5EF4-FFF2-40B4-BE49-F238E27FC236}">
                <a16:creationId xmlns:a16="http://schemas.microsoft.com/office/drawing/2014/main" id="{61A5F983-ACD0-F3A2-9AF2-F8C4DC02491B}"/>
              </a:ext>
            </a:extLst>
          </p:cNvPr>
          <p:cNvSpPr txBox="1"/>
          <p:nvPr/>
        </p:nvSpPr>
        <p:spPr>
          <a:xfrm>
            <a:off x="22795185" y="6551205"/>
            <a:ext cx="2230412" cy="646331"/>
          </a:xfrm>
          <a:prstGeom prst="rect">
            <a:avLst/>
          </a:prstGeom>
          <a:noFill/>
        </p:spPr>
        <p:txBody>
          <a:bodyPr wrap="square" rtlCol="0">
            <a:spAutoFit/>
          </a:bodyPr>
          <a:lstStyle/>
          <a:p>
            <a:r>
              <a:rPr lang="en-US" sz="3600" dirty="0"/>
              <a:t>Tuning</a:t>
            </a:r>
          </a:p>
        </p:txBody>
      </p:sp>
      <p:sp>
        <p:nvSpPr>
          <p:cNvPr id="21" name="Rounded Rectangle 20">
            <a:extLst>
              <a:ext uri="{FF2B5EF4-FFF2-40B4-BE49-F238E27FC236}">
                <a16:creationId xmlns:a16="http://schemas.microsoft.com/office/drawing/2014/main" id="{24AD2D22-8C29-5D62-8802-637E3048647C}"/>
              </a:ext>
            </a:extLst>
          </p:cNvPr>
          <p:cNvSpPr/>
          <p:nvPr/>
        </p:nvSpPr>
        <p:spPr bwMode="auto">
          <a:xfrm>
            <a:off x="26467277" y="6477953"/>
            <a:ext cx="3642931" cy="606043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mj-lt"/>
            </a:endParaRPr>
          </a:p>
        </p:txBody>
      </p:sp>
      <p:sp>
        <p:nvSpPr>
          <p:cNvPr id="22" name="TextBox 21">
            <a:extLst>
              <a:ext uri="{FF2B5EF4-FFF2-40B4-BE49-F238E27FC236}">
                <a16:creationId xmlns:a16="http://schemas.microsoft.com/office/drawing/2014/main" id="{DDF7E0B1-5734-49CD-9557-CBCD0292D27E}"/>
              </a:ext>
            </a:extLst>
          </p:cNvPr>
          <p:cNvSpPr txBox="1"/>
          <p:nvPr/>
        </p:nvSpPr>
        <p:spPr>
          <a:xfrm>
            <a:off x="27538723" y="6520601"/>
            <a:ext cx="2230412" cy="646331"/>
          </a:xfrm>
          <a:prstGeom prst="rect">
            <a:avLst/>
          </a:prstGeom>
          <a:noFill/>
        </p:spPr>
        <p:txBody>
          <a:bodyPr wrap="square" rtlCol="0">
            <a:spAutoFit/>
          </a:bodyPr>
          <a:lstStyle/>
          <a:p>
            <a:r>
              <a:rPr lang="en-US" sz="3600" dirty="0"/>
              <a:t>testing</a:t>
            </a:r>
          </a:p>
        </p:txBody>
      </p:sp>
      <p:sp>
        <p:nvSpPr>
          <p:cNvPr id="23" name="Rounded Rectangle 22">
            <a:extLst>
              <a:ext uri="{FF2B5EF4-FFF2-40B4-BE49-F238E27FC236}">
                <a16:creationId xmlns:a16="http://schemas.microsoft.com/office/drawing/2014/main" id="{18CCEF6A-B729-9F87-A005-5490D05D407B}"/>
              </a:ext>
            </a:extLst>
          </p:cNvPr>
          <p:cNvSpPr/>
          <p:nvPr/>
        </p:nvSpPr>
        <p:spPr bwMode="auto">
          <a:xfrm>
            <a:off x="26944936" y="7678792"/>
            <a:ext cx="2687612"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mj-lt"/>
              </a:rPr>
              <a:t>BERT</a:t>
            </a:r>
          </a:p>
        </p:txBody>
      </p:sp>
      <p:sp>
        <p:nvSpPr>
          <p:cNvPr id="24" name="Rounded Rectangle 23">
            <a:extLst>
              <a:ext uri="{FF2B5EF4-FFF2-40B4-BE49-F238E27FC236}">
                <a16:creationId xmlns:a16="http://schemas.microsoft.com/office/drawing/2014/main" id="{67112D55-A88C-10DA-5A07-14C6BEF9872D}"/>
              </a:ext>
            </a:extLst>
          </p:cNvPr>
          <p:cNvSpPr/>
          <p:nvPr/>
        </p:nvSpPr>
        <p:spPr bwMode="auto">
          <a:xfrm>
            <a:off x="26944936" y="10459250"/>
            <a:ext cx="2687612"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err="1">
                <a:ln>
                  <a:noFill/>
                </a:ln>
                <a:solidFill>
                  <a:schemeClr val="tx1"/>
                </a:solidFill>
                <a:effectLst/>
                <a:latin typeface="+mj-lt"/>
              </a:rPr>
              <a:t>Openai-gpt</a:t>
            </a:r>
            <a:endParaRPr kumimoji="0" lang="en-US" sz="3600" b="0" i="0" u="none" strike="noStrike" cap="none" normalizeH="0" baseline="0" dirty="0">
              <a:ln>
                <a:noFill/>
              </a:ln>
              <a:solidFill>
                <a:schemeClr val="tx1"/>
              </a:solidFill>
              <a:effectLst/>
              <a:latin typeface="+mj-lt"/>
            </a:endParaRPr>
          </a:p>
        </p:txBody>
      </p:sp>
      <p:sp>
        <p:nvSpPr>
          <p:cNvPr id="26" name="Rounded Rectangle 25">
            <a:extLst>
              <a:ext uri="{FF2B5EF4-FFF2-40B4-BE49-F238E27FC236}">
                <a16:creationId xmlns:a16="http://schemas.microsoft.com/office/drawing/2014/main" id="{045785EB-EBF5-1E2B-EEC4-83DF46EA778B}"/>
              </a:ext>
            </a:extLst>
          </p:cNvPr>
          <p:cNvSpPr/>
          <p:nvPr/>
        </p:nvSpPr>
        <p:spPr bwMode="auto">
          <a:xfrm>
            <a:off x="30954196" y="8624899"/>
            <a:ext cx="2350444" cy="17665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mj-lt"/>
              </a:rPr>
              <a:t>Choose best model</a:t>
            </a:r>
          </a:p>
        </p:txBody>
      </p:sp>
      <p:cxnSp>
        <p:nvCxnSpPr>
          <p:cNvPr id="32" name="Elbow Connector 31">
            <a:extLst>
              <a:ext uri="{FF2B5EF4-FFF2-40B4-BE49-F238E27FC236}">
                <a16:creationId xmlns:a16="http://schemas.microsoft.com/office/drawing/2014/main" id="{9FBF35DD-EA3B-4DDE-67AD-40A76E473835}"/>
              </a:ext>
            </a:extLst>
          </p:cNvPr>
          <p:cNvCxnSpPr>
            <a:stCxn id="8" idx="3"/>
            <a:endCxn id="9" idx="1"/>
          </p:cNvCxnSpPr>
          <p:nvPr/>
        </p:nvCxnSpPr>
        <p:spPr bwMode="auto">
          <a:xfrm flipV="1">
            <a:off x="18366344" y="8340967"/>
            <a:ext cx="859183" cy="1357078"/>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4" name="Elbow Connector 33">
            <a:extLst>
              <a:ext uri="{FF2B5EF4-FFF2-40B4-BE49-F238E27FC236}">
                <a16:creationId xmlns:a16="http://schemas.microsoft.com/office/drawing/2014/main" id="{E6F25869-C187-6C57-8902-CE545C5A081A}"/>
              </a:ext>
            </a:extLst>
          </p:cNvPr>
          <p:cNvCxnSpPr>
            <a:stCxn id="8" idx="3"/>
            <a:endCxn id="12" idx="1"/>
          </p:cNvCxnSpPr>
          <p:nvPr/>
        </p:nvCxnSpPr>
        <p:spPr bwMode="auto">
          <a:xfrm>
            <a:off x="18366344" y="9698045"/>
            <a:ext cx="859398" cy="1365316"/>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ED33751B-C9EF-0D40-091E-15A2BFEC04D5}"/>
              </a:ext>
            </a:extLst>
          </p:cNvPr>
          <p:cNvCxnSpPr>
            <a:cxnSpLocks/>
            <a:stCxn id="9" idx="3"/>
          </p:cNvCxnSpPr>
          <p:nvPr/>
        </p:nvCxnSpPr>
        <p:spPr bwMode="auto">
          <a:xfrm>
            <a:off x="21079727" y="8340967"/>
            <a:ext cx="81527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Elbow Connector 45">
            <a:extLst>
              <a:ext uri="{FF2B5EF4-FFF2-40B4-BE49-F238E27FC236}">
                <a16:creationId xmlns:a16="http://schemas.microsoft.com/office/drawing/2014/main" id="{B575860F-B7C3-5122-935C-178AD22C25D8}"/>
              </a:ext>
            </a:extLst>
          </p:cNvPr>
          <p:cNvCxnSpPr>
            <a:cxnSpLocks/>
            <a:stCxn id="12" idx="2"/>
            <a:endCxn id="21" idx="1"/>
          </p:cNvCxnSpPr>
          <p:nvPr/>
        </p:nvCxnSpPr>
        <p:spPr bwMode="auto">
          <a:xfrm rot="5400000" flipH="1" flipV="1">
            <a:off x="22253166" y="7407847"/>
            <a:ext cx="2113785" cy="6314435"/>
          </a:xfrm>
          <a:prstGeom prst="bentConnector4">
            <a:avLst>
              <a:gd name="adj1" fmla="val -72098"/>
              <a:gd name="adj2" fmla="val 91935"/>
            </a:avLst>
          </a:prstGeom>
          <a:solidFill>
            <a:schemeClr val="accent1"/>
          </a:solidFill>
          <a:ln w="9525" cap="flat" cmpd="sng" algn="ctr">
            <a:solidFill>
              <a:schemeClr val="tx1"/>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174F3C0D-1216-2747-6997-8E636585E157}"/>
              </a:ext>
            </a:extLst>
          </p:cNvPr>
          <p:cNvCxnSpPr>
            <a:stCxn id="21" idx="3"/>
            <a:endCxn id="26" idx="1"/>
          </p:cNvCxnSpPr>
          <p:nvPr/>
        </p:nvCxnSpPr>
        <p:spPr bwMode="auto">
          <a:xfrm>
            <a:off x="30110208" y="9508172"/>
            <a:ext cx="84398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Rounded Rectangle 60">
            <a:extLst>
              <a:ext uri="{FF2B5EF4-FFF2-40B4-BE49-F238E27FC236}">
                <a16:creationId xmlns:a16="http://schemas.microsoft.com/office/drawing/2014/main" id="{6B45B226-AD74-863E-F2F8-2D19FB4988AF}"/>
              </a:ext>
            </a:extLst>
          </p:cNvPr>
          <p:cNvSpPr/>
          <p:nvPr/>
        </p:nvSpPr>
        <p:spPr bwMode="auto">
          <a:xfrm>
            <a:off x="19207373" y="9133718"/>
            <a:ext cx="1854200" cy="111719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121275"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mj-lt"/>
              </a:rPr>
              <a:t>eval</a:t>
            </a:r>
          </a:p>
        </p:txBody>
      </p:sp>
      <p:cxnSp>
        <p:nvCxnSpPr>
          <p:cNvPr id="63" name="Straight Arrow Connector 62">
            <a:extLst>
              <a:ext uri="{FF2B5EF4-FFF2-40B4-BE49-F238E27FC236}">
                <a16:creationId xmlns:a16="http://schemas.microsoft.com/office/drawing/2014/main" id="{B26D06F4-05E5-E137-AF83-54782420E7BD}"/>
              </a:ext>
            </a:extLst>
          </p:cNvPr>
          <p:cNvCxnSpPr>
            <a:stCxn id="8" idx="3"/>
            <a:endCxn id="61" idx="1"/>
          </p:cNvCxnSpPr>
          <p:nvPr/>
        </p:nvCxnSpPr>
        <p:spPr bwMode="auto">
          <a:xfrm flipV="1">
            <a:off x="18366344" y="9692315"/>
            <a:ext cx="841029" cy="57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2" name="Straight Arrow Connector 451">
            <a:extLst>
              <a:ext uri="{FF2B5EF4-FFF2-40B4-BE49-F238E27FC236}">
                <a16:creationId xmlns:a16="http://schemas.microsoft.com/office/drawing/2014/main" id="{0F922336-A9BE-C9CC-7AD2-0A770FF0E584}"/>
              </a:ext>
            </a:extLst>
          </p:cNvPr>
          <p:cNvCxnSpPr>
            <a:cxnSpLocks/>
            <a:stCxn id="61" idx="3"/>
          </p:cNvCxnSpPr>
          <p:nvPr/>
        </p:nvCxnSpPr>
        <p:spPr bwMode="auto">
          <a:xfrm flipV="1">
            <a:off x="21061573" y="9689598"/>
            <a:ext cx="833430" cy="27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8" name="TextBox 457">
            <a:extLst>
              <a:ext uri="{FF2B5EF4-FFF2-40B4-BE49-F238E27FC236}">
                <a16:creationId xmlns:a16="http://schemas.microsoft.com/office/drawing/2014/main" id="{3EB51EC6-77DC-E6BF-48A2-73D4E2241A5F}"/>
              </a:ext>
            </a:extLst>
          </p:cNvPr>
          <p:cNvSpPr txBox="1"/>
          <p:nvPr/>
        </p:nvSpPr>
        <p:spPr>
          <a:xfrm>
            <a:off x="15125869" y="5262243"/>
            <a:ext cx="4310010" cy="923330"/>
          </a:xfrm>
          <a:prstGeom prst="rect">
            <a:avLst/>
          </a:prstGeom>
          <a:noFill/>
        </p:spPr>
        <p:txBody>
          <a:bodyPr wrap="square" rtlCol="0">
            <a:spAutoFit/>
          </a:bodyPr>
          <a:lstStyle/>
          <a:p>
            <a:r>
              <a:rPr lang="en-US" altLang="en-US" sz="5400" b="1" dirty="0">
                <a:solidFill>
                  <a:srgbClr val="1E6B52"/>
                </a:solidFill>
                <a:latin typeface="+mj-lt"/>
                <a:cs typeface="Times New Roman" panose="02020603050405020304" pitchFamily="18" charset="0"/>
              </a:rPr>
              <a:t>Flowchart:</a:t>
            </a:r>
            <a:endParaRPr lang="en-US" sz="5400" b="1" dirty="0">
              <a:solidFill>
                <a:srgbClr val="1E6B52"/>
              </a:solidFill>
              <a:latin typeface="+mj-lt"/>
              <a:cs typeface="Times New Roman" panose="02020603050405020304" pitchFamily="18" charset="0"/>
            </a:endParaRPr>
          </a:p>
        </p:txBody>
      </p:sp>
      <p:pic>
        <p:nvPicPr>
          <p:cNvPr id="460" name="Picture 459">
            <a:extLst>
              <a:ext uri="{FF2B5EF4-FFF2-40B4-BE49-F238E27FC236}">
                <a16:creationId xmlns:a16="http://schemas.microsoft.com/office/drawing/2014/main" id="{74506BE8-213D-8A08-4469-B334091B5595}"/>
              </a:ext>
            </a:extLst>
          </p:cNvPr>
          <p:cNvPicPr>
            <a:picLocks noChangeAspect="1"/>
          </p:cNvPicPr>
          <p:nvPr/>
        </p:nvPicPr>
        <p:blipFill>
          <a:blip r:embed="rId8"/>
          <a:stretch>
            <a:fillRect/>
          </a:stretch>
        </p:blipFill>
        <p:spPr>
          <a:xfrm>
            <a:off x="702423" y="27893049"/>
            <a:ext cx="14231808" cy="3555447"/>
          </a:xfrm>
          <a:prstGeom prst="rect">
            <a:avLst/>
          </a:prstGeom>
        </p:spPr>
      </p:pic>
      <p:sp>
        <p:nvSpPr>
          <p:cNvPr id="461" name="Rectangle 38">
            <a:extLst>
              <a:ext uri="{FF2B5EF4-FFF2-40B4-BE49-F238E27FC236}">
                <a16:creationId xmlns:a16="http://schemas.microsoft.com/office/drawing/2014/main" id="{C033B2E0-9B3E-5630-B103-764B6A6C461E}"/>
              </a:ext>
            </a:extLst>
          </p:cNvPr>
          <p:cNvSpPr>
            <a:spLocks noChangeArrowheads="1"/>
          </p:cNvSpPr>
          <p:nvPr/>
        </p:nvSpPr>
        <p:spPr bwMode="auto">
          <a:xfrm>
            <a:off x="447420" y="10854852"/>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462" name="Rectangle 38">
            <a:extLst>
              <a:ext uri="{FF2B5EF4-FFF2-40B4-BE49-F238E27FC236}">
                <a16:creationId xmlns:a16="http://schemas.microsoft.com/office/drawing/2014/main" id="{0AA9CB3D-5A2F-27B1-1389-3DE8F6F4D1DF}"/>
              </a:ext>
            </a:extLst>
          </p:cNvPr>
          <p:cNvSpPr>
            <a:spLocks noChangeArrowheads="1"/>
          </p:cNvSpPr>
          <p:nvPr/>
        </p:nvSpPr>
        <p:spPr bwMode="auto">
          <a:xfrm>
            <a:off x="482723" y="4994886"/>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463" name="Rectangle 38">
            <a:extLst>
              <a:ext uri="{FF2B5EF4-FFF2-40B4-BE49-F238E27FC236}">
                <a16:creationId xmlns:a16="http://schemas.microsoft.com/office/drawing/2014/main" id="{E20D1E3F-59B3-2BEE-5E9D-C6122CE1D533}"/>
              </a:ext>
            </a:extLst>
          </p:cNvPr>
          <p:cNvSpPr>
            <a:spLocks noChangeArrowheads="1"/>
          </p:cNvSpPr>
          <p:nvPr/>
        </p:nvSpPr>
        <p:spPr bwMode="auto">
          <a:xfrm>
            <a:off x="15125869" y="4955698"/>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464" name="Rectangle 38">
            <a:extLst>
              <a:ext uri="{FF2B5EF4-FFF2-40B4-BE49-F238E27FC236}">
                <a16:creationId xmlns:a16="http://schemas.microsoft.com/office/drawing/2014/main" id="{F510EDAE-1767-04E9-6535-D3F6BAF1D473}"/>
              </a:ext>
            </a:extLst>
          </p:cNvPr>
          <p:cNvSpPr>
            <a:spLocks noChangeArrowheads="1"/>
          </p:cNvSpPr>
          <p:nvPr/>
        </p:nvSpPr>
        <p:spPr bwMode="auto">
          <a:xfrm>
            <a:off x="33870303" y="4913691"/>
            <a:ext cx="4014315" cy="39188"/>
          </a:xfrm>
          <a:prstGeom prst="rect">
            <a:avLst/>
          </a:prstGeom>
          <a:solidFill>
            <a:srgbClr val="1E6B52"/>
          </a:solidFill>
          <a:ln>
            <a:solidFill>
              <a:srgbClr val="1E6B52"/>
            </a:solid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defRPr/>
            </a:pPr>
            <a:endParaRPr lang="en-US" sz="2400" dirty="0">
              <a:highlight>
                <a:srgbClr val="1E6B52"/>
              </a:highlight>
              <a:latin typeface="+mj-lt"/>
              <a:ea typeface="+mn-ea"/>
              <a:cs typeface="Times New Roman" panose="02020603050405020304" pitchFamily="18" charset="0"/>
            </a:endParaRPr>
          </a:p>
        </p:txBody>
      </p:sp>
      <p:sp>
        <p:nvSpPr>
          <p:cNvPr id="466" name="TextBox 465">
            <a:extLst>
              <a:ext uri="{FF2B5EF4-FFF2-40B4-BE49-F238E27FC236}">
                <a16:creationId xmlns:a16="http://schemas.microsoft.com/office/drawing/2014/main" id="{69193078-334D-2A6C-9D3C-8DBAD9F2B551}"/>
              </a:ext>
            </a:extLst>
          </p:cNvPr>
          <p:cNvSpPr txBox="1"/>
          <p:nvPr/>
        </p:nvSpPr>
        <p:spPr>
          <a:xfrm>
            <a:off x="20343078" y="25038382"/>
            <a:ext cx="7522281" cy="769441"/>
          </a:xfrm>
          <a:prstGeom prst="rect">
            <a:avLst/>
          </a:prstGeom>
          <a:noFill/>
        </p:spPr>
        <p:txBody>
          <a:bodyPr wrap="square">
            <a:spAutoFit/>
          </a:bodyPr>
          <a:lstStyle/>
          <a:p>
            <a:r>
              <a:rPr lang="en-US" sz="4400" b="1" dirty="0">
                <a:latin typeface="+mj-lt"/>
                <a:cs typeface="Times New Roman" panose="02020603050405020304" pitchFamily="18" charset="0"/>
              </a:rPr>
              <a:t>Chatbot </a:t>
            </a:r>
            <a:r>
              <a:rPr lang="en-US" sz="4400" b="1" dirty="0" err="1">
                <a:latin typeface="+mj-lt"/>
                <a:cs typeface="Times New Roman" panose="02020603050405020304" pitchFamily="18" charset="0"/>
              </a:rPr>
              <a:t>openai-gpt</a:t>
            </a:r>
            <a:r>
              <a:rPr lang="en-US" sz="4400" b="1" dirty="0">
                <a:latin typeface="+mj-lt"/>
                <a:cs typeface="Times New Roman" panose="02020603050405020304" pitchFamily="18" charset="0"/>
              </a:rPr>
              <a:t> Results</a:t>
            </a:r>
          </a:p>
        </p:txBody>
      </p:sp>
      <p:pic>
        <p:nvPicPr>
          <p:cNvPr id="467" name="Picture 466">
            <a:extLst>
              <a:ext uri="{FF2B5EF4-FFF2-40B4-BE49-F238E27FC236}">
                <a16:creationId xmlns:a16="http://schemas.microsoft.com/office/drawing/2014/main" id="{52F1C39E-01AE-C461-3249-7E81DF4EEE36}"/>
              </a:ext>
            </a:extLst>
          </p:cNvPr>
          <p:cNvPicPr>
            <a:picLocks noChangeAspect="1"/>
          </p:cNvPicPr>
          <p:nvPr/>
        </p:nvPicPr>
        <p:blipFill>
          <a:blip r:embed="rId9"/>
          <a:stretch>
            <a:fillRect/>
          </a:stretch>
        </p:blipFill>
        <p:spPr>
          <a:xfrm>
            <a:off x="15842195" y="26084460"/>
            <a:ext cx="16794336" cy="56228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121275" rtl="0" eaLnBrk="1" fontAlgn="base" latinLnBrk="0" hangingPunct="1">
          <a:lnSpc>
            <a:spcPct val="100000"/>
          </a:lnSpc>
          <a:spcBef>
            <a:spcPct val="0"/>
          </a:spcBef>
          <a:spcAft>
            <a:spcPct val="0"/>
          </a:spcAft>
          <a:buClrTx/>
          <a:buSzTx/>
          <a:buFontTx/>
          <a:buNone/>
          <a:tabLst/>
          <a:defRPr kumimoji="0" lang="en-US" sz="10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121275" rtl="0" eaLnBrk="1" fontAlgn="base" latinLnBrk="0" hangingPunct="1">
          <a:lnSpc>
            <a:spcPct val="100000"/>
          </a:lnSpc>
          <a:spcBef>
            <a:spcPct val="0"/>
          </a:spcBef>
          <a:spcAft>
            <a:spcPct val="0"/>
          </a:spcAft>
          <a:buClrTx/>
          <a:buSzTx/>
          <a:buFontTx/>
          <a:buNone/>
          <a:tabLst/>
          <a:defRPr kumimoji="0" lang="en-US" sz="10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ert &amp; Open AI - GPT" id="{6FCACE29-A33B-D042-B508-A20505C554EA}" vid="{D6516680-7A3C-0E4A-8BA2-2E58F15B984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4570</TotalTime>
  <Words>484</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Söhne</vt:lpstr>
      <vt:lpstr>Symbol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Shmuel Chen</dc:creator>
  <cp:lastModifiedBy>Gundam, Bhanuvardhan Reddy</cp:lastModifiedBy>
  <cp:revision>83</cp:revision>
  <dcterms:created xsi:type="dcterms:W3CDTF">2019-08-31T18:27:08Z</dcterms:created>
  <dcterms:modified xsi:type="dcterms:W3CDTF">2023-12-02T04:55:24Z</dcterms:modified>
</cp:coreProperties>
</file>