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B15E2E-CCC3-4A2C-8B25-F866AB028711}" v="512" dt="2022-08-15T12:00:39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TAGS OF 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HARIMITHRA 21CORE019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508FFC-CDE5-7118-CD41-BDFB2C74AAF0}"/>
              </a:ext>
            </a:extLst>
          </p:cNvPr>
          <p:cNvSpPr txBox="1"/>
          <p:nvPr/>
        </p:nvSpPr>
        <p:spPr>
          <a:xfrm>
            <a:off x="163606" y="152402"/>
            <a:ext cx="1095711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urw-din"/>
              </a:rPr>
              <a:t>HTML tag</a:t>
            </a:r>
            <a:r>
              <a:rPr lang="en-US" sz="2400" dirty="0">
                <a:latin typeface="urw-din"/>
              </a:rPr>
              <a:t>:</a:t>
            </a:r>
            <a:endParaRPr lang="en-US" sz="2400" dirty="0"/>
          </a:p>
          <a:p>
            <a:r>
              <a:rPr lang="en-US" sz="2400" dirty="0">
                <a:latin typeface="urw-din"/>
              </a:rPr>
              <a:t> It is the root of the HTML document which is used to specify that the document is HTML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.</a:t>
            </a:r>
            <a:endParaRPr lang="en-US" sz="2400" dirty="0"/>
          </a:p>
          <a:p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 </a:t>
            </a:r>
          </a:p>
          <a:p>
            <a:r>
              <a:rPr lang="en-US" sz="2400" dirty="0"/>
              <a:t>&lt;html&gt; Statements... &lt;/html&gt;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3F7C88-E3F9-CB96-E6F5-9254B8922CBC}"/>
              </a:ext>
            </a:extLst>
          </p:cNvPr>
          <p:cNvSpPr txBox="1"/>
          <p:nvPr/>
        </p:nvSpPr>
        <p:spPr>
          <a:xfrm>
            <a:off x="197225" y="1967752"/>
            <a:ext cx="1184237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urw-din"/>
              </a:rPr>
              <a:t>Head tag:</a:t>
            </a:r>
            <a:r>
              <a:rPr lang="en-US" sz="2400" dirty="0">
                <a:latin typeface="urw-din"/>
              </a:rPr>
              <a:t> </a:t>
            </a:r>
            <a:endParaRPr lang="en-US" dirty="0"/>
          </a:p>
          <a:p>
            <a:r>
              <a:rPr lang="en-US" sz="2400" dirty="0">
                <a:latin typeface="urw-din"/>
              </a:rPr>
              <a:t>The head tag is used to contain all the head elements in the HTML file. It contains the title, style, meta, … </a:t>
            </a:r>
            <a:r>
              <a:rPr lang="en-US" sz="2400" dirty="0" err="1">
                <a:latin typeface="urw-din"/>
              </a:rPr>
              <a:t>etc</a:t>
            </a:r>
            <a:r>
              <a:rPr lang="en-US" sz="2400" dirty="0">
                <a:latin typeface="urw-din"/>
              </a:rPr>
              <a:t> tag.</a:t>
            </a:r>
            <a:endParaRPr lang="en-US"/>
          </a:p>
          <a:p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 </a:t>
            </a:r>
          </a:p>
          <a:p>
            <a:r>
              <a:rPr lang="en-US" sz="2400" dirty="0"/>
              <a:t>&lt;head&gt; Statements... &lt;/head&gt;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0A400-3BAA-2D16-89A5-A78C67677C4C}"/>
              </a:ext>
            </a:extLst>
          </p:cNvPr>
          <p:cNvSpPr txBox="1"/>
          <p:nvPr/>
        </p:nvSpPr>
        <p:spPr>
          <a:xfrm>
            <a:off x="264460" y="3939988"/>
            <a:ext cx="117079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urw-din"/>
              </a:rPr>
              <a:t>Body tag:</a:t>
            </a:r>
            <a:endParaRPr lang="en-US" dirty="0"/>
          </a:p>
          <a:p>
            <a:r>
              <a:rPr lang="en-US" sz="2400" dirty="0">
                <a:latin typeface="urw-din"/>
              </a:rPr>
              <a:t> It is used to define the body of an HTML document. It contains images, tables, lists, … etc.</a:t>
            </a:r>
            <a:endParaRPr lang="en-US"/>
          </a:p>
          <a:p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 </a:t>
            </a:r>
          </a:p>
          <a:p>
            <a:r>
              <a:rPr lang="en-US" sz="2400" dirty="0"/>
              <a:t>&lt;body&gt; Statements... &lt;/body&gt;</a:t>
            </a:r>
          </a:p>
        </p:txBody>
      </p:sp>
    </p:spTree>
    <p:extLst>
      <p:ext uri="{BB962C8B-B14F-4D97-AF65-F5344CB8AC3E}">
        <p14:creationId xmlns:p14="http://schemas.microsoft.com/office/powerpoint/2010/main" val="395212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31B283-ED29-4998-1F87-97890B89E1F4}"/>
              </a:ext>
            </a:extLst>
          </p:cNvPr>
          <p:cNvSpPr txBox="1"/>
          <p:nvPr/>
        </p:nvSpPr>
        <p:spPr>
          <a:xfrm>
            <a:off x="253253" y="186018"/>
            <a:ext cx="1046405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urw-din"/>
              </a:rPr>
              <a:t>Title tag:</a:t>
            </a:r>
            <a:endParaRPr lang="en-US" dirty="0"/>
          </a:p>
          <a:p>
            <a:r>
              <a:rPr lang="en-US" sz="2400" dirty="0">
                <a:latin typeface="urw-din"/>
              </a:rPr>
              <a:t> It is used to define the title of an HTML document.</a:t>
            </a:r>
            <a:endParaRPr lang="en-US" dirty="0"/>
          </a:p>
          <a:p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</a:t>
            </a:r>
          </a:p>
          <a:p>
            <a:r>
              <a:rPr lang="en-US" sz="2400" dirty="0"/>
              <a:t>&lt;title&gt; Statements... &lt;/title&gt;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41D70-C77E-A4E5-A56C-3240343A3BD1}"/>
              </a:ext>
            </a:extLst>
          </p:cNvPr>
          <p:cNvSpPr txBox="1"/>
          <p:nvPr/>
        </p:nvSpPr>
        <p:spPr>
          <a:xfrm>
            <a:off x="309283" y="1754841"/>
            <a:ext cx="1140534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urw-din"/>
              </a:rPr>
              <a:t>Heading tag:</a:t>
            </a:r>
            <a:r>
              <a:rPr lang="en-US" sz="2400" dirty="0">
                <a:latin typeface="urw-din"/>
              </a:rPr>
              <a:t> </a:t>
            </a:r>
            <a:endParaRPr lang="en-US"/>
          </a:p>
          <a:p>
            <a:r>
              <a:rPr lang="en-US" sz="2400" dirty="0">
                <a:latin typeface="urw-din"/>
              </a:rPr>
              <a:t>It is used to define the heading of an HTML document.</a:t>
            </a:r>
            <a:br>
              <a:rPr lang="en-US" sz="2400" dirty="0">
                <a:latin typeface="urw-din"/>
              </a:rPr>
            </a:br>
            <a:r>
              <a:rPr lang="en-US" sz="2400" dirty="0">
                <a:latin typeface="urw-din"/>
              </a:rPr>
              <a:t> </a:t>
            </a:r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</a:t>
            </a:r>
            <a:endParaRPr lang="en-US" dirty="0">
              <a:latin typeface="Century Gothic" panose="020B0502020202020204"/>
            </a:endParaRPr>
          </a:p>
          <a:p>
            <a:r>
              <a:rPr lang="en-US" sz="2400" dirty="0"/>
              <a:t>&lt;h1&gt; Statements... &lt;/h&gt;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655E9-F6E2-62E8-1F88-19AF2B7B2390}"/>
              </a:ext>
            </a:extLst>
          </p:cNvPr>
          <p:cNvSpPr txBox="1"/>
          <p:nvPr/>
        </p:nvSpPr>
        <p:spPr>
          <a:xfrm>
            <a:off x="253254" y="3323665"/>
            <a:ext cx="1133811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urw-din"/>
              </a:rPr>
              <a:t>Paragraph tag:</a:t>
            </a:r>
            <a:r>
              <a:rPr lang="en-US" sz="2400" dirty="0">
                <a:latin typeface="urw-din"/>
              </a:rPr>
              <a:t> </a:t>
            </a:r>
            <a:endParaRPr lang="en-US" dirty="0"/>
          </a:p>
          <a:p>
            <a:r>
              <a:rPr lang="en-US" sz="2400" dirty="0">
                <a:latin typeface="urw-din"/>
              </a:rPr>
              <a:t>It is used to define paragraph content in an HTML document.</a:t>
            </a:r>
            <a:endParaRPr lang="en-US" dirty="0"/>
          </a:p>
          <a:p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</a:t>
            </a:r>
          </a:p>
          <a:p>
            <a:r>
              <a:rPr lang="en-US" sz="2400" dirty="0"/>
              <a:t>&lt;p&gt; Statements... &lt;/p&gt;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34417-FFBE-2974-1124-03F4C181EB29}"/>
              </a:ext>
            </a:extLst>
          </p:cNvPr>
          <p:cNvSpPr txBox="1"/>
          <p:nvPr/>
        </p:nvSpPr>
        <p:spPr>
          <a:xfrm>
            <a:off x="253253" y="5071782"/>
            <a:ext cx="1133811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urw-din"/>
              </a:rPr>
              <a:t>Emphasis tag:</a:t>
            </a:r>
            <a:endParaRPr lang="en-US" dirty="0"/>
          </a:p>
          <a:p>
            <a:r>
              <a:rPr lang="en-US" sz="2400" dirty="0">
                <a:latin typeface="urw-din"/>
              </a:rPr>
              <a:t> It is used to render as emphasized text.</a:t>
            </a:r>
            <a:endParaRPr lang="en-US" dirty="0"/>
          </a:p>
          <a:p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em</a:t>
            </a:r>
            <a:r>
              <a:rPr lang="en-US" sz="2400" dirty="0"/>
              <a:t>&gt; Statements... &lt;/</a:t>
            </a:r>
            <a:r>
              <a:rPr lang="en-US" sz="2400" dirty="0" err="1"/>
              <a:t>em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3062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AC8C-933D-BB25-F693-26B7CD56C875}"/>
              </a:ext>
            </a:extLst>
          </p:cNvPr>
          <p:cNvSpPr txBox="1"/>
          <p:nvPr/>
        </p:nvSpPr>
        <p:spPr>
          <a:xfrm>
            <a:off x="219635" y="253252"/>
            <a:ext cx="1145017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urw-din"/>
              </a:rPr>
              <a:t>Bold tag:</a:t>
            </a:r>
            <a:r>
              <a:rPr lang="en-US" sz="2400" dirty="0">
                <a:latin typeface="urw-din"/>
              </a:rPr>
              <a:t> </a:t>
            </a:r>
            <a:endParaRPr lang="en-US" dirty="0"/>
          </a:p>
          <a:p>
            <a:r>
              <a:rPr lang="en-US" sz="2400" dirty="0">
                <a:latin typeface="urw-din"/>
              </a:rPr>
              <a:t>It is used to specify bold content in an HTML document.</a:t>
            </a:r>
            <a:endParaRPr lang="en-US" dirty="0"/>
          </a:p>
          <a:p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</a:t>
            </a:r>
          </a:p>
          <a:p>
            <a:r>
              <a:rPr lang="en-US" sz="2400" dirty="0"/>
              <a:t>&lt;b&gt; Statements... &lt;/b&gt;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5A76-C526-D3EF-347D-43CC0A376D4D}"/>
              </a:ext>
            </a:extLst>
          </p:cNvPr>
          <p:cNvSpPr txBox="1"/>
          <p:nvPr/>
        </p:nvSpPr>
        <p:spPr>
          <a:xfrm>
            <a:off x="219636" y="1889311"/>
            <a:ext cx="1145017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urw-din"/>
              </a:rPr>
              <a:t>Italic tag:</a:t>
            </a:r>
            <a:endParaRPr lang="en-US" dirty="0"/>
          </a:p>
          <a:p>
            <a:r>
              <a:rPr lang="en-US" sz="2400" dirty="0">
                <a:latin typeface="urw-din"/>
              </a:rPr>
              <a:t> It is used to write the content in italic format.</a:t>
            </a:r>
            <a:endParaRPr lang="en-US" dirty="0"/>
          </a:p>
          <a:p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i</a:t>
            </a:r>
            <a:r>
              <a:rPr lang="en-US" sz="2400" dirty="0"/>
              <a:t>&gt; Statements... &lt;/</a:t>
            </a:r>
            <a:r>
              <a:rPr lang="en-US" sz="2400" dirty="0" err="1"/>
              <a:t>i</a:t>
            </a:r>
            <a:r>
              <a:rPr lang="en-US" sz="2400" dirty="0"/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55BCE-DC63-58F0-3B66-16A1BA9C64C5}"/>
              </a:ext>
            </a:extLst>
          </p:cNvPr>
          <p:cNvSpPr txBox="1"/>
          <p:nvPr/>
        </p:nvSpPr>
        <p:spPr>
          <a:xfrm>
            <a:off x="219636" y="3525371"/>
            <a:ext cx="1145016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urw-din"/>
              </a:rPr>
              <a:t>Small (text) tag:</a:t>
            </a:r>
            <a:r>
              <a:rPr lang="en-US" sz="2400" dirty="0">
                <a:latin typeface="urw-din"/>
              </a:rPr>
              <a:t> </a:t>
            </a:r>
            <a:endParaRPr lang="en-US" dirty="0"/>
          </a:p>
          <a:p>
            <a:r>
              <a:rPr lang="en-US" sz="2400" dirty="0">
                <a:latin typeface="urw-din"/>
              </a:rPr>
              <a:t>It is used to set the small font size of the content.</a:t>
            </a:r>
            <a:endParaRPr lang="en-US" dirty="0"/>
          </a:p>
          <a:p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</a:t>
            </a:r>
          </a:p>
          <a:p>
            <a:r>
              <a:rPr lang="en-US" sz="2400" dirty="0"/>
              <a:t>&lt;small&gt; Statements... &lt;/small&gt;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6F249-A049-51D2-85E6-F6FA0553BF17}"/>
              </a:ext>
            </a:extLst>
          </p:cNvPr>
          <p:cNvSpPr txBox="1"/>
          <p:nvPr/>
        </p:nvSpPr>
        <p:spPr>
          <a:xfrm>
            <a:off x="219636" y="5161429"/>
            <a:ext cx="1145017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urw-din"/>
              </a:rPr>
              <a:t>Underline tag:</a:t>
            </a:r>
            <a:r>
              <a:rPr lang="en-US" sz="2400" dirty="0">
                <a:latin typeface="urw-din"/>
              </a:rPr>
              <a:t> </a:t>
            </a:r>
            <a:endParaRPr lang="en-US" dirty="0"/>
          </a:p>
          <a:p>
            <a:r>
              <a:rPr lang="en-US" sz="2400" dirty="0">
                <a:latin typeface="urw-din"/>
              </a:rPr>
              <a:t>It is used to set the content underline.</a:t>
            </a:r>
            <a:endParaRPr lang="en-US" dirty="0"/>
          </a:p>
          <a:p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</a:t>
            </a:r>
          </a:p>
          <a:p>
            <a:r>
              <a:rPr lang="en-US" sz="2400" dirty="0"/>
              <a:t>&lt;u&gt; Statements... &lt;/u&gt;</a:t>
            </a:r>
          </a:p>
        </p:txBody>
      </p:sp>
    </p:spTree>
    <p:extLst>
      <p:ext uri="{BB962C8B-B14F-4D97-AF65-F5344CB8AC3E}">
        <p14:creationId xmlns:p14="http://schemas.microsoft.com/office/powerpoint/2010/main" val="419846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A78ABB-8262-F5C6-1D80-77B79EC35F3E}"/>
              </a:ext>
            </a:extLst>
          </p:cNvPr>
          <p:cNvSpPr txBox="1"/>
          <p:nvPr/>
        </p:nvSpPr>
        <p:spPr>
          <a:xfrm>
            <a:off x="73959" y="107576"/>
            <a:ext cx="1166308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urw-din"/>
              </a:rPr>
              <a:t>Deleted text tag:</a:t>
            </a:r>
            <a:endParaRPr lang="en-US" dirty="0"/>
          </a:p>
          <a:p>
            <a:r>
              <a:rPr lang="en-US" sz="2400" dirty="0">
                <a:latin typeface="urw-din"/>
              </a:rPr>
              <a:t> It is used to represent deleted text. It crosses the text content.</a:t>
            </a:r>
            <a:endParaRPr lang="en-US" dirty="0"/>
          </a:p>
          <a:p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</a:t>
            </a:r>
          </a:p>
          <a:p>
            <a:r>
              <a:rPr lang="en-US" sz="2400" dirty="0"/>
              <a:t>&lt;strike&gt; Statements... &lt;/strike&gt;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405EA-F664-1F4E-70CE-A78F997FC643}"/>
              </a:ext>
            </a:extLst>
          </p:cNvPr>
          <p:cNvSpPr txBox="1"/>
          <p:nvPr/>
        </p:nvSpPr>
        <p:spPr>
          <a:xfrm>
            <a:off x="118782" y="1710018"/>
            <a:ext cx="1157343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urw-din"/>
              </a:rPr>
              <a:t>Anchor tag:</a:t>
            </a:r>
            <a:r>
              <a:rPr lang="en-US" sz="2400" dirty="0">
                <a:latin typeface="urw-din"/>
              </a:rPr>
              <a:t> </a:t>
            </a:r>
            <a:endParaRPr lang="en-US" dirty="0"/>
          </a:p>
          <a:p>
            <a:r>
              <a:rPr lang="en-US" sz="2400" dirty="0">
                <a:latin typeface="urw-din"/>
              </a:rPr>
              <a:t>It is used to link one page to another page.</a:t>
            </a:r>
            <a:endParaRPr lang="en-US" dirty="0"/>
          </a:p>
          <a:p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</a:t>
            </a:r>
          </a:p>
          <a:p>
            <a:r>
              <a:rPr lang="en-US" sz="2400" dirty="0"/>
              <a:t>&lt;a </a:t>
            </a:r>
            <a:r>
              <a:rPr lang="en-US" sz="2400" dirty="0" err="1"/>
              <a:t>href</a:t>
            </a:r>
            <a:r>
              <a:rPr lang="en-US" sz="2400" dirty="0"/>
              <a:t>="..."&gt; Statements... &lt;/a&gt;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2CC1E-C3B9-964D-1E1D-46ECD6C440B8}"/>
              </a:ext>
            </a:extLst>
          </p:cNvPr>
          <p:cNvSpPr txBox="1"/>
          <p:nvPr/>
        </p:nvSpPr>
        <p:spPr>
          <a:xfrm>
            <a:off x="118782" y="3390900"/>
            <a:ext cx="116182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urw-din"/>
              </a:rPr>
              <a:t>List tag:</a:t>
            </a:r>
            <a:r>
              <a:rPr lang="en-US" sz="2400" dirty="0">
                <a:latin typeface="urw-din"/>
              </a:rPr>
              <a:t> </a:t>
            </a:r>
            <a:endParaRPr lang="en-US" dirty="0"/>
          </a:p>
          <a:p>
            <a:r>
              <a:rPr lang="en-US" sz="2400" dirty="0">
                <a:latin typeface="urw-din"/>
              </a:rPr>
              <a:t>It is used to list the content.</a:t>
            </a:r>
            <a:endParaRPr lang="en-US" dirty="0"/>
          </a:p>
          <a:p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</a:t>
            </a:r>
          </a:p>
          <a:p>
            <a:r>
              <a:rPr lang="en-US" sz="2400" dirty="0"/>
              <a:t>&lt;li&gt; Statements... &lt;/li&gt;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A9361-DCE7-1835-70FA-8900878207DB}"/>
              </a:ext>
            </a:extLst>
          </p:cNvPr>
          <p:cNvSpPr txBox="1"/>
          <p:nvPr/>
        </p:nvSpPr>
        <p:spPr>
          <a:xfrm>
            <a:off x="186018" y="4993341"/>
            <a:ext cx="1155102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urw-din"/>
              </a:rPr>
              <a:t>Ordered List tag:</a:t>
            </a:r>
            <a:r>
              <a:rPr lang="en-US" sz="2400" dirty="0">
                <a:latin typeface="urw-din"/>
              </a:rPr>
              <a:t> </a:t>
            </a:r>
            <a:endParaRPr lang="en-US" dirty="0"/>
          </a:p>
          <a:p>
            <a:r>
              <a:rPr lang="en-US" sz="2400" dirty="0">
                <a:latin typeface="urw-din"/>
              </a:rPr>
              <a:t>It is used to list the content in a particular order.</a:t>
            </a:r>
            <a:endParaRPr lang="en-US" dirty="0"/>
          </a:p>
          <a:p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ol</a:t>
            </a:r>
            <a:r>
              <a:rPr lang="en-US" sz="2400" dirty="0"/>
              <a:t>&gt; Statements... &lt;/</a:t>
            </a:r>
            <a:r>
              <a:rPr lang="en-US" sz="2400" dirty="0" err="1"/>
              <a:t>ol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1191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729E05-C3F0-3B5A-1ABB-39A605F7B702}"/>
              </a:ext>
            </a:extLst>
          </p:cNvPr>
          <p:cNvSpPr txBox="1"/>
          <p:nvPr/>
        </p:nvSpPr>
        <p:spPr>
          <a:xfrm>
            <a:off x="208430" y="174812"/>
            <a:ext cx="1173031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urw-din"/>
              </a:rPr>
              <a:t>Unordered List tag:</a:t>
            </a:r>
            <a:endParaRPr lang="en-US" dirty="0"/>
          </a:p>
          <a:p>
            <a:r>
              <a:rPr lang="en-US" sz="2400" dirty="0">
                <a:latin typeface="urw-din"/>
              </a:rPr>
              <a:t> It is used to list the content without order.</a:t>
            </a:r>
            <a:endParaRPr lang="en-US" dirty="0"/>
          </a:p>
          <a:p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ul</a:t>
            </a:r>
            <a:r>
              <a:rPr lang="en-US" sz="2400" dirty="0"/>
              <a:t>&gt; Statements... &lt;/</a:t>
            </a:r>
            <a:r>
              <a:rPr lang="en-US" sz="2400" dirty="0" err="1"/>
              <a:t>ul</a:t>
            </a:r>
            <a:r>
              <a:rPr lang="en-US" sz="2400" dirty="0"/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2734C-71D1-66A8-9146-25321D2AEDB4}"/>
              </a:ext>
            </a:extLst>
          </p:cNvPr>
          <p:cNvSpPr txBox="1"/>
          <p:nvPr/>
        </p:nvSpPr>
        <p:spPr>
          <a:xfrm>
            <a:off x="230840" y="1743636"/>
            <a:ext cx="1173031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urw-din"/>
              </a:rPr>
              <a:t>Comment tag:</a:t>
            </a:r>
            <a:endParaRPr lang="en-US" dirty="0"/>
          </a:p>
          <a:p>
            <a:pPr>
              <a:buChar char="•"/>
            </a:pPr>
            <a:r>
              <a:rPr lang="en-US" sz="2400" dirty="0">
                <a:latin typeface="urw-din"/>
              </a:rPr>
              <a:t> It is used to set the comment in an HTML document. It is not visible on the browser.</a:t>
            </a:r>
            <a:endParaRPr lang="en-US"/>
          </a:p>
          <a:p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</a:t>
            </a:r>
          </a:p>
          <a:p>
            <a:r>
              <a:rPr lang="en-US" sz="2400" dirty="0"/>
              <a:t>&lt;!-- Statements... --&gt;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02F1B-D6FE-80D2-9731-0B3E8D306D74}"/>
              </a:ext>
            </a:extLst>
          </p:cNvPr>
          <p:cNvSpPr txBox="1"/>
          <p:nvPr/>
        </p:nvSpPr>
        <p:spPr>
          <a:xfrm>
            <a:off x="230841" y="3312459"/>
            <a:ext cx="1174152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urw-din"/>
              </a:rPr>
              <a:t>Scrolling Text tag:</a:t>
            </a:r>
            <a:endParaRPr lang="en-US" dirty="0"/>
          </a:p>
          <a:p>
            <a:r>
              <a:rPr lang="en-US" sz="2400" dirty="0">
                <a:latin typeface="urw-din"/>
              </a:rPr>
              <a:t> It is used to scroll the text or image content.</a:t>
            </a:r>
            <a:endParaRPr lang="en-US" dirty="0"/>
          </a:p>
          <a:p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</a:t>
            </a:r>
          </a:p>
          <a:p>
            <a:r>
              <a:rPr lang="en-US" sz="2400" dirty="0"/>
              <a:t>&lt;marquee&gt; Statements... &lt;/marquee&gt;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5CFD7-3D31-0B27-B0DE-6BE876FE0099}"/>
              </a:ext>
            </a:extLst>
          </p:cNvPr>
          <p:cNvSpPr txBox="1"/>
          <p:nvPr/>
        </p:nvSpPr>
        <p:spPr>
          <a:xfrm>
            <a:off x="208430" y="4881282"/>
            <a:ext cx="1180875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urw-din"/>
              </a:rPr>
              <a:t>Center tag:</a:t>
            </a:r>
            <a:r>
              <a:rPr lang="en-US" sz="2400" dirty="0">
                <a:latin typeface="urw-din"/>
              </a:rPr>
              <a:t> </a:t>
            </a:r>
            <a:endParaRPr lang="en-US" dirty="0"/>
          </a:p>
          <a:p>
            <a:r>
              <a:rPr lang="en-US" sz="2400" dirty="0">
                <a:latin typeface="urw-din"/>
              </a:rPr>
              <a:t>It is used to set the content into the center.</a:t>
            </a:r>
            <a:endParaRPr lang="en-US" dirty="0"/>
          </a:p>
          <a:p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</a:t>
            </a:r>
          </a:p>
          <a:p>
            <a:r>
              <a:rPr lang="en-US" sz="2400" dirty="0"/>
              <a:t>&lt;center&gt; Statements... &lt;/center&gt;</a:t>
            </a:r>
          </a:p>
        </p:txBody>
      </p:sp>
    </p:spTree>
    <p:extLst>
      <p:ext uri="{BB962C8B-B14F-4D97-AF65-F5344CB8AC3E}">
        <p14:creationId xmlns:p14="http://schemas.microsoft.com/office/powerpoint/2010/main" val="398592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880D83-28F0-1D4C-E7CA-9D0AF8ACC26A}"/>
              </a:ext>
            </a:extLst>
          </p:cNvPr>
          <p:cNvSpPr txBox="1"/>
          <p:nvPr/>
        </p:nvSpPr>
        <p:spPr>
          <a:xfrm>
            <a:off x="208430" y="129988"/>
            <a:ext cx="113157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urw-din"/>
              </a:rPr>
              <a:t>Font tag:</a:t>
            </a:r>
            <a:endParaRPr lang="en-US" dirty="0"/>
          </a:p>
          <a:p>
            <a:r>
              <a:rPr lang="en-US" sz="2400" dirty="0">
                <a:latin typeface="urw-din"/>
              </a:rPr>
              <a:t> It is used to specify the font size, font color, and font family in an HTML document.</a:t>
            </a:r>
            <a:endParaRPr lang="en-US"/>
          </a:p>
          <a:p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</a:t>
            </a:r>
          </a:p>
          <a:p>
            <a:r>
              <a:rPr lang="en-US" sz="2400" dirty="0"/>
              <a:t>&lt;font&gt; Statements ... &lt;/font&gt;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5A504-D457-D351-9588-7D551EADD7D1}"/>
              </a:ext>
            </a:extLst>
          </p:cNvPr>
          <p:cNvSpPr txBox="1"/>
          <p:nvPr/>
        </p:nvSpPr>
        <p:spPr>
          <a:xfrm>
            <a:off x="152401" y="1665194"/>
            <a:ext cx="1128208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urw-din"/>
              </a:rPr>
              <a:t>Line break tag:</a:t>
            </a:r>
            <a:r>
              <a:rPr lang="en-US" sz="2400" dirty="0">
                <a:latin typeface="urw-din"/>
              </a:rPr>
              <a:t> </a:t>
            </a:r>
            <a:endParaRPr lang="en-US" dirty="0"/>
          </a:p>
          <a:p>
            <a:r>
              <a:rPr lang="en-US" sz="2400" dirty="0">
                <a:latin typeface="urw-din"/>
              </a:rPr>
              <a:t>It is used to break the line.</a:t>
            </a:r>
            <a:endParaRPr lang="en-US" dirty="0"/>
          </a:p>
          <a:p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7A7A4-92D8-FC2E-94EA-40BC8FE166C3}"/>
              </a:ext>
            </a:extLst>
          </p:cNvPr>
          <p:cNvSpPr txBox="1"/>
          <p:nvPr/>
        </p:nvSpPr>
        <p:spPr>
          <a:xfrm>
            <a:off x="208429" y="3234018"/>
            <a:ext cx="1136052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urw-din"/>
              </a:rPr>
              <a:t>Image tag:</a:t>
            </a:r>
            <a:r>
              <a:rPr lang="en-US" sz="2400" dirty="0">
                <a:latin typeface="urw-din"/>
              </a:rPr>
              <a:t> </a:t>
            </a:r>
            <a:endParaRPr lang="en-US" dirty="0"/>
          </a:p>
          <a:p>
            <a:r>
              <a:rPr lang="en-US" sz="2400" dirty="0">
                <a:latin typeface="urw-din"/>
              </a:rPr>
              <a:t>It is used to add image elements in HTML documents.</a:t>
            </a:r>
            <a:br>
              <a:rPr lang="en-US" sz="2400" dirty="0">
                <a:latin typeface="urw-din"/>
              </a:rPr>
            </a:br>
            <a:r>
              <a:rPr lang="en-US" sz="2400" dirty="0">
                <a:latin typeface="urw-din"/>
              </a:rPr>
              <a:t> </a:t>
            </a:r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</a:t>
            </a:r>
            <a:endParaRPr lang="en-US" dirty="0">
              <a:latin typeface="Century Gothic" panose="020B0502020202020204"/>
            </a:endParaRPr>
          </a:p>
          <a:p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00F30-E6D0-B819-0049-FAF988DAF6F0}"/>
              </a:ext>
            </a:extLst>
          </p:cNvPr>
          <p:cNvSpPr txBox="1"/>
          <p:nvPr/>
        </p:nvSpPr>
        <p:spPr>
          <a:xfrm>
            <a:off x="275665" y="4802841"/>
            <a:ext cx="1136052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urw-din"/>
              </a:rPr>
              <a:t>Link tag:</a:t>
            </a:r>
            <a:endParaRPr lang="en-US" dirty="0"/>
          </a:p>
          <a:p>
            <a:r>
              <a:rPr lang="en-US" sz="2400" dirty="0">
                <a:latin typeface="urw-din"/>
              </a:rPr>
              <a:t> It is used to link the content from an external source.</a:t>
            </a:r>
            <a:endParaRPr lang="en-US" dirty="0"/>
          </a:p>
          <a:p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</a:t>
            </a:r>
          </a:p>
          <a:p>
            <a:r>
              <a:rPr lang="en-US" sz="2400" dirty="0"/>
              <a:t>&lt;link&gt;</a:t>
            </a:r>
          </a:p>
        </p:txBody>
      </p:sp>
    </p:spTree>
    <p:extLst>
      <p:ext uri="{BB962C8B-B14F-4D97-AF65-F5344CB8AC3E}">
        <p14:creationId xmlns:p14="http://schemas.microsoft.com/office/powerpoint/2010/main" val="37854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F4D473-4692-032A-52AF-9A84ACF82425}"/>
              </a:ext>
            </a:extLst>
          </p:cNvPr>
          <p:cNvSpPr txBox="1"/>
          <p:nvPr/>
        </p:nvSpPr>
        <p:spPr>
          <a:xfrm>
            <a:off x="163606" y="96371"/>
            <a:ext cx="1155102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urw-din"/>
              </a:rPr>
              <a:t>Horizontal rule tag:</a:t>
            </a:r>
            <a:r>
              <a:rPr lang="en-US" sz="2400" dirty="0">
                <a:latin typeface="urw-din"/>
              </a:rPr>
              <a:t> </a:t>
            </a:r>
            <a:endParaRPr lang="en-US" dirty="0"/>
          </a:p>
          <a:p>
            <a:r>
              <a:rPr lang="en-US" sz="2400" dirty="0">
                <a:latin typeface="urw-din"/>
              </a:rPr>
              <a:t>It is used to display the horizontal line in an HTML document.</a:t>
            </a:r>
            <a:endParaRPr lang="en-US" dirty="0"/>
          </a:p>
          <a:p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hr</a:t>
            </a:r>
            <a:r>
              <a:rPr lang="en-US" sz="2400" dirty="0"/>
              <a:t>/&gt;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4C339D-B432-07F1-0A8D-1F2CE9A5B527}"/>
              </a:ext>
            </a:extLst>
          </p:cNvPr>
          <p:cNvSpPr txBox="1"/>
          <p:nvPr/>
        </p:nvSpPr>
        <p:spPr>
          <a:xfrm>
            <a:off x="129988" y="1665194"/>
            <a:ext cx="1155102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b="1" dirty="0">
                <a:latin typeface="urw-din"/>
              </a:rPr>
              <a:t>Meta tag:</a:t>
            </a:r>
            <a:endParaRPr lang="en-US" dirty="0"/>
          </a:p>
          <a:p>
            <a:r>
              <a:rPr lang="en-US" sz="2400" dirty="0">
                <a:latin typeface="urw-din"/>
              </a:rPr>
              <a:t> It is used to specify the page description. For example last modifier, authors, … etc.</a:t>
            </a:r>
            <a:endParaRPr lang="en-US"/>
          </a:p>
          <a:p>
            <a:r>
              <a:rPr lang="en-US" sz="2400" b="1" dirty="0">
                <a:latin typeface="urw-din"/>
              </a:rPr>
              <a:t>Syntax:</a:t>
            </a:r>
            <a:r>
              <a:rPr lang="en-US" sz="2400" dirty="0">
                <a:latin typeface="urw-din"/>
              </a:rPr>
              <a:t> </a:t>
            </a:r>
          </a:p>
          <a:p>
            <a:r>
              <a:rPr lang="en-US" sz="2400" dirty="0"/>
              <a:t>&lt;meta&gt; Statements ... &lt;meta&gt;</a:t>
            </a:r>
          </a:p>
        </p:txBody>
      </p:sp>
    </p:spTree>
    <p:extLst>
      <p:ext uri="{BB962C8B-B14F-4D97-AF65-F5344CB8AC3E}">
        <p14:creationId xmlns:p14="http://schemas.microsoft.com/office/powerpoint/2010/main" val="2002262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Quotable</vt:lpstr>
      <vt:lpstr>TAGS OF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201</cp:revision>
  <dcterms:created xsi:type="dcterms:W3CDTF">2022-08-15T10:41:51Z</dcterms:created>
  <dcterms:modified xsi:type="dcterms:W3CDTF">2022-08-15T12:00:59Z</dcterms:modified>
</cp:coreProperties>
</file>