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79" r:id="rId4"/>
    <p:sldId id="258" r:id="rId5"/>
    <p:sldId id="259" r:id="rId6"/>
    <p:sldId id="260" r:id="rId7"/>
    <p:sldId id="274" r:id="rId8"/>
    <p:sldId id="275" r:id="rId9"/>
    <p:sldId id="272" r:id="rId10"/>
    <p:sldId id="265" r:id="rId11"/>
    <p:sldId id="280" r:id="rId12"/>
    <p:sldId id="286" r:id="rId13"/>
    <p:sldId id="277" r:id="rId14"/>
    <p:sldId id="271" r:id="rId15"/>
    <p:sldId id="282" r:id="rId16"/>
    <p:sldId id="27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q30UFUwxPCKWRlf8MDkIQWvvL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75E"/>
    <a:srgbClr val="F0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28A027-04DE-4A19-9258-9CB573665F09}">
  <a:tblStyle styleId="{0928A027-04DE-4A19-9258-9CB573665F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672c97c1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672c97c1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5672c97c17_2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8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4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99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99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672c97c17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15672c97c1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06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Recurrent unit means it contains cyclic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16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Epochs used is 10 and batch size is 32</a:t>
            </a:r>
          </a:p>
          <a:p>
            <a:r>
              <a:rPr lang="en-IN" sz="1200" dirty="0"/>
              <a:t>Adam optimizer and mean squared error loss function is used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44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260A4B-538B-3091-7290-5304B561F443}"/>
              </a:ext>
            </a:extLst>
          </p:cNvPr>
          <p:cNvSpPr/>
          <p:nvPr/>
        </p:nvSpPr>
        <p:spPr>
          <a:xfrm>
            <a:off x="661047" y="4060183"/>
            <a:ext cx="9144000" cy="525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61047" y="1688102"/>
            <a:ext cx="10062371" cy="211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OCEANIC PARAMETER PREDICTION USING</a:t>
            </a:r>
            <a:b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</a:b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DEEP LEARNING TECHNIQUES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61047" y="4204424"/>
            <a:ext cx="9144000" cy="56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olidFill>
                  <a:srgbClr val="3047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HARIPRIYA S  | 21CL06011</a:t>
            </a: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E8F65-C4E8-9DAA-DEF4-AE5B06E606BA}"/>
              </a:ext>
            </a:extLst>
          </p:cNvPr>
          <p:cNvSpPr txBox="1"/>
          <p:nvPr/>
        </p:nvSpPr>
        <p:spPr>
          <a:xfrm>
            <a:off x="6273339" y="4087077"/>
            <a:ext cx="59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3047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 </a:t>
            </a:r>
            <a:r>
              <a:rPr lang="en-US" sz="2000" b="1" dirty="0">
                <a:solidFill>
                  <a:srgbClr val="3047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SOURAV SIL</a:t>
            </a:r>
            <a:endParaRPr lang="en-IN" sz="2000" dirty="0">
              <a:solidFill>
                <a:srgbClr val="30475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3A6E9-BDCA-5F9A-8D0E-FD3C7AB2C463}"/>
              </a:ext>
            </a:extLst>
          </p:cNvPr>
          <p:cNvSpPr/>
          <p:nvPr/>
        </p:nvSpPr>
        <p:spPr>
          <a:xfrm>
            <a:off x="2021541" y="3830466"/>
            <a:ext cx="7858018" cy="2021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Google Shape;163;g15672c97c17_2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E0344-931B-570B-89EB-1E2B9F6A196F}"/>
              </a:ext>
            </a:extLst>
          </p:cNvPr>
          <p:cNvSpPr txBox="1"/>
          <p:nvPr/>
        </p:nvSpPr>
        <p:spPr>
          <a:xfrm>
            <a:off x="2312441" y="3830466"/>
            <a:ext cx="756711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Lookback period is 7 days and no of days predicting are n=1,2,3,4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Predicted days are from 1/5/2018 to 31/5/2018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Predicted values are close to actual values when value of n is less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Similarly like L=7, L=15, 30 can be done for n equal to 1 to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A5742-ADDD-F020-33F6-DF801CA5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41" y="1783406"/>
            <a:ext cx="9063318" cy="1777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 noChangeAspect="1"/>
          </p:cNvSpPr>
          <p:nvPr>
            <p:ph type="sldNum" idx="12"/>
          </p:nvPr>
        </p:nvSpPr>
        <p:spPr>
          <a:xfrm>
            <a:off x="8610600" y="6356350"/>
            <a:ext cx="4320000" cy="288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98A79-F40B-1E3D-5522-8201CAE6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614"/>
            <a:ext cx="4611071" cy="3074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8E495-28BB-69E7-8D44-36E906143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890" y="501651"/>
            <a:ext cx="4611071" cy="3074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C410D-07E5-7F9F-C0B5-C223C8CC1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23" y="3676497"/>
            <a:ext cx="4614894" cy="30765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024AD-3209-644D-36A4-E89FE8BC2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890" y="3679046"/>
            <a:ext cx="4611070" cy="307404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DD27B55-F7F0-676B-8DC4-1A107144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67468"/>
              </p:ext>
            </p:extLst>
          </p:nvPr>
        </p:nvGraphicFramePr>
        <p:xfrm>
          <a:off x="4611071" y="2251087"/>
          <a:ext cx="775715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775715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25778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383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0.2163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5CC596-861C-7EDF-E12B-8216EF73E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59813"/>
              </p:ext>
            </p:extLst>
          </p:nvPr>
        </p:nvGraphicFramePr>
        <p:xfrm>
          <a:off x="11166133" y="2252647"/>
          <a:ext cx="908692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908692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247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0.3102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1C545-D235-4BA5-59B0-D103BAAEE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73776"/>
              </p:ext>
            </p:extLst>
          </p:nvPr>
        </p:nvGraphicFramePr>
        <p:xfrm>
          <a:off x="4611071" y="5780483"/>
          <a:ext cx="908692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908692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24772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0.5157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15D302-45F2-D8ED-5A3F-D757B554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5302"/>
              </p:ext>
            </p:extLst>
          </p:nvPr>
        </p:nvGraphicFramePr>
        <p:xfrm>
          <a:off x="11164661" y="5667888"/>
          <a:ext cx="908692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908692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24772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0.6852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180001-754A-FDED-270E-13F84CEE940C}"/>
              </a:ext>
            </a:extLst>
          </p:cNvPr>
          <p:cNvSpPr txBox="1"/>
          <p:nvPr/>
        </p:nvSpPr>
        <p:spPr>
          <a:xfrm>
            <a:off x="0" y="104907"/>
            <a:ext cx="693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/>
              <a:t>Lookback period=7, number of predicted days=1,2,3,4</a:t>
            </a:r>
          </a:p>
        </p:txBody>
      </p:sp>
    </p:spTree>
    <p:extLst>
      <p:ext uri="{BB962C8B-B14F-4D97-AF65-F5344CB8AC3E}">
        <p14:creationId xmlns:p14="http://schemas.microsoft.com/office/powerpoint/2010/main" val="99893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 noChangeAspect="1"/>
          </p:cNvSpPr>
          <p:nvPr>
            <p:ph type="sldNum" idx="12"/>
          </p:nvPr>
        </p:nvSpPr>
        <p:spPr>
          <a:xfrm>
            <a:off x="8610600" y="6356350"/>
            <a:ext cx="4320000" cy="288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DD27B55-F7F0-676B-8DC4-1A107144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75060"/>
              </p:ext>
            </p:extLst>
          </p:nvPr>
        </p:nvGraphicFramePr>
        <p:xfrm>
          <a:off x="4648428" y="2252647"/>
          <a:ext cx="775715" cy="103632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775715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25778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383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0.7126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5CC596-861C-7EDF-E12B-8216EF73E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17275"/>
              </p:ext>
            </p:extLst>
          </p:nvPr>
        </p:nvGraphicFramePr>
        <p:xfrm>
          <a:off x="11166133" y="2252647"/>
          <a:ext cx="908692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908692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24772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0.5791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1C545-D235-4BA5-59B0-D103BAAEE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5065"/>
              </p:ext>
            </p:extLst>
          </p:nvPr>
        </p:nvGraphicFramePr>
        <p:xfrm>
          <a:off x="4689608" y="5667888"/>
          <a:ext cx="775715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775715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24772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0.3368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15D302-45F2-D8ED-5A3F-D757B554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6233"/>
              </p:ext>
            </p:extLst>
          </p:nvPr>
        </p:nvGraphicFramePr>
        <p:xfrm>
          <a:off x="11164661" y="5667888"/>
          <a:ext cx="908692" cy="822960"/>
        </p:xfrm>
        <a:graphic>
          <a:graphicData uri="http://schemas.openxmlformats.org/drawingml/2006/table">
            <a:tbl>
              <a:tblPr firstRow="1" bandRow="1">
                <a:tableStyleId>{0928A027-04DE-4A19-9258-9CB573665F09}</a:tableStyleId>
              </a:tblPr>
              <a:tblGrid>
                <a:gridCol w="908692">
                  <a:extLst>
                    <a:ext uri="{9D8B030D-6E8A-4147-A177-3AD203B41FA5}">
                      <a16:colId xmlns:a16="http://schemas.microsoft.com/office/drawing/2014/main" val="560257508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r>
                        <a:rPr lang="en-I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994"/>
                  </a:ext>
                </a:extLst>
              </a:tr>
              <a:tr h="24772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0.3297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907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180001-754A-FDED-270E-13F84CEE940C}"/>
              </a:ext>
            </a:extLst>
          </p:cNvPr>
          <p:cNvSpPr txBox="1"/>
          <p:nvPr/>
        </p:nvSpPr>
        <p:spPr>
          <a:xfrm>
            <a:off x="0" y="104907"/>
            <a:ext cx="693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/>
              <a:t>Lookback period=8,10,12,15, number of predicted days=2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11EEC-3940-35E8-B56C-51D22A6F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181" y="550091"/>
            <a:ext cx="4689609" cy="3126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C53DA-1FE9-B98D-7E6B-FCF250204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95" y="550092"/>
            <a:ext cx="4689609" cy="3126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F4204A-7AD6-B85C-FFAE-92563C0CF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5850"/>
            <a:ext cx="4689608" cy="3126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BCF6B9-DB9E-5F4B-AACB-C9FAA3AC0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846" y="3856551"/>
            <a:ext cx="4567505" cy="30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5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3B182-461F-1516-16D7-1C3A237ACE86}"/>
              </a:ext>
            </a:extLst>
          </p:cNvPr>
          <p:cNvSpPr/>
          <p:nvPr/>
        </p:nvSpPr>
        <p:spPr>
          <a:xfrm>
            <a:off x="664464" y="1646099"/>
            <a:ext cx="10863072" cy="3675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838200" y="420778"/>
            <a:ext cx="10515600" cy="52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SUMMARY</a:t>
            </a:r>
            <a:endParaRPr sz="3000" b="1" spc="300" dirty="0">
              <a:solidFill>
                <a:srgbClr val="F05454"/>
              </a:solidFill>
              <a:latin typeface="Lato" panose="020F0502020204030203" pitchFamily="34" charset="0"/>
            </a:endParaRPr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06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 dirty="0"/>
              <a:t>Merged -LSTM is used while creating the model for prediction of ocean parameters</a:t>
            </a:r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 dirty="0"/>
              <a:t>SST is predicted for n=1,2,3,4 days using a lookback period of 7 days and keeping n constant and varying L</a:t>
            </a:r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 dirty="0"/>
              <a:t>When n value is increased the prediction is deviating more from the actual output</a:t>
            </a:r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 dirty="0"/>
              <a:t>We could see from the plots that:</a:t>
            </a:r>
          </a:p>
          <a:p>
            <a:pPr marL="926466" lvl="1" indent="-457200">
              <a:lnSpc>
                <a:spcPct val="100000"/>
              </a:lnSpc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IN" sz="2000" dirty="0"/>
              <a:t>Mean square error increased when number of predicted days are increased</a:t>
            </a:r>
          </a:p>
          <a:p>
            <a:pPr marL="926466" lvl="1" indent="-457200">
              <a:lnSpc>
                <a:spcPct val="100000"/>
              </a:lnSpc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IN" sz="2000" dirty="0"/>
              <a:t>Mean square error decreased when lookback period is increased</a:t>
            </a:r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IN" sz="2400" dirty="0"/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IN" sz="2400" dirty="0"/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IN" sz="2400" dirty="0"/>
          </a:p>
          <a:p>
            <a:pPr marL="228600" lvl="0" indent="-2165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sz="2400" dirty="0"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89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AF3BD-2053-B04B-B646-DF61BD440698}"/>
              </a:ext>
            </a:extLst>
          </p:cNvPr>
          <p:cNvSpPr/>
          <p:nvPr/>
        </p:nvSpPr>
        <p:spPr>
          <a:xfrm>
            <a:off x="838200" y="2405322"/>
            <a:ext cx="10515600" cy="18969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838200" y="510988"/>
            <a:ext cx="10515600" cy="53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FUTURE WORK</a:t>
            </a: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838200" y="27092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parameters are inputted for the prediction of SST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Merged-LSTM is compared with other deep learning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Lookback period is increased, monthly and yearly predictions are to be done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Spatial plots are also to be created and predicted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AF3BD-2053-B04B-B646-DF61BD440698}"/>
              </a:ext>
            </a:extLst>
          </p:cNvPr>
          <p:cNvSpPr/>
          <p:nvPr/>
        </p:nvSpPr>
        <p:spPr>
          <a:xfrm>
            <a:off x="838200" y="1045229"/>
            <a:ext cx="10515600" cy="5061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838200" y="510988"/>
            <a:ext cx="10515600" cy="53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REFERENCES</a:t>
            </a: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838200" y="14043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Immas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A., Do N., 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M.-R., Real-time in situ prediction of ocean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currents,</a:t>
            </a:r>
            <a:r>
              <a:rPr lang="en-US" sz="2000" b="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Ocean </a:t>
            </a:r>
            <a:r>
              <a:rPr lang="en-US" sz="2000" b="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,vol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228, 108922, 2021, doi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10.1016/j.oceaneng.2021.108922.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M.Kim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H.Yang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J.Kim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b="1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 Surface Temperature and High Water Temperature Occurrence Prediction Using a Long Short-Term Memory Model in </a:t>
            </a:r>
            <a:r>
              <a:rPr lang="fr-FR" sz="20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  <a:r>
              <a:rPr lang="fr-FR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r>
              <a:rPr lang="fr-FR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00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vol.12, no.21,2020,doi:10.3390/rs12213654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Q. Zhang, H. Wang, J. Dong, G. Zhong and X. Sun, Prediction of Sea Surface Temperature Using Long Short-Term Memory, in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Geoscience and Remote Sensing Letters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14, no. 10, pp. 1745-1749, Oct. 2017,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10.1109/LGRS.2017.2733548.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Song, J. Jiang, W. Li and D. Xu, A Deep Learning Method With Merged LSTM Neural Networks for SSHA Prediction, in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Journal of Selected Topics in Applied Earth Observations and Remote Sensing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13, pp. 2853-2860, 2020,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10.1109/JSTARS.2020.2998461.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Yu, X. Si, C. Hu and J. Zhang</a:t>
            </a:r>
            <a:r>
              <a:rPr lang="en-US" sz="2000" b="0" i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of Recurrent Neural Networks: LSTM Cells and Network </a:t>
            </a:r>
            <a:r>
              <a:rPr lang="en-US" sz="2000" b="0" i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Architectures,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Computation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31, no. 7, pp. 1235-1270, July 2019,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10.1162/neco_a_01199.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16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8D1D9-DCEE-56B2-97BE-051FB8CFF0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92D0A-0676-68A4-9700-117CD9D77EA3}"/>
              </a:ext>
            </a:extLst>
          </p:cNvPr>
          <p:cNvSpPr txBox="1"/>
          <p:nvPr/>
        </p:nvSpPr>
        <p:spPr>
          <a:xfrm>
            <a:off x="626371" y="2392669"/>
            <a:ext cx="9355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>
                <a:solidFill>
                  <a:srgbClr val="F05454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THANK YOU </a:t>
            </a:r>
            <a:r>
              <a:rPr lang="en-IN" sz="10000" b="1" dirty="0">
                <a:solidFill>
                  <a:srgbClr val="F05454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endParaRPr lang="en-IN" sz="10000" b="1" dirty="0">
              <a:solidFill>
                <a:srgbClr val="F05454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4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57EF62-CCEE-04B1-8EBD-3C7D8CE9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5756"/>
            <a:ext cx="10515600" cy="4351338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DATA AND METHODOLOGY</a:t>
            </a:r>
          </a:p>
          <a:p>
            <a:r>
              <a:rPr lang="en-IN" dirty="0"/>
              <a:t>RESULTS AND DISCUSSIONS</a:t>
            </a:r>
          </a:p>
          <a:p>
            <a:r>
              <a:rPr lang="en-IN" dirty="0"/>
              <a:t>SUMMARY</a:t>
            </a:r>
          </a:p>
          <a:p>
            <a:r>
              <a:rPr lang="en-IN" dirty="0"/>
              <a:t>FUTURE WORK</a:t>
            </a:r>
          </a:p>
          <a:p>
            <a:r>
              <a:rPr lang="en-IN" dirty="0"/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9797B-5500-5D24-A2CE-7F77FD8B51F2}"/>
              </a:ext>
            </a:extLst>
          </p:cNvPr>
          <p:cNvSpPr txBox="1"/>
          <p:nvPr/>
        </p:nvSpPr>
        <p:spPr>
          <a:xfrm>
            <a:off x="5256088" y="681037"/>
            <a:ext cx="60977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50840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49ED24-3293-2661-BE3F-CE55CDE88D8A}"/>
              </a:ext>
            </a:extLst>
          </p:cNvPr>
          <p:cNvSpPr/>
          <p:nvPr/>
        </p:nvSpPr>
        <p:spPr>
          <a:xfrm>
            <a:off x="-26696" y="5203546"/>
            <a:ext cx="6589059" cy="907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060574-BE1A-3EED-6E20-A2C02FC95306}"/>
              </a:ext>
            </a:extLst>
          </p:cNvPr>
          <p:cNvSpPr/>
          <p:nvPr/>
        </p:nvSpPr>
        <p:spPr>
          <a:xfrm>
            <a:off x="0" y="4203055"/>
            <a:ext cx="6589059" cy="907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281DD-7F07-7698-2E6C-3A052DB685AD}"/>
              </a:ext>
            </a:extLst>
          </p:cNvPr>
          <p:cNvSpPr/>
          <p:nvPr/>
        </p:nvSpPr>
        <p:spPr>
          <a:xfrm>
            <a:off x="0" y="3202564"/>
            <a:ext cx="6589059" cy="907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F4F8B-F0CE-2359-5BA8-C7CDBD8CABBA}"/>
              </a:ext>
            </a:extLst>
          </p:cNvPr>
          <p:cNvSpPr/>
          <p:nvPr/>
        </p:nvSpPr>
        <p:spPr>
          <a:xfrm>
            <a:off x="6217" y="2220987"/>
            <a:ext cx="6589059" cy="907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E8EDB-CE91-3B51-9FCF-80C7B8173A75}"/>
              </a:ext>
            </a:extLst>
          </p:cNvPr>
          <p:cNvSpPr/>
          <p:nvPr/>
        </p:nvSpPr>
        <p:spPr>
          <a:xfrm>
            <a:off x="0" y="1239411"/>
            <a:ext cx="6589059" cy="907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E11471-5507-036B-0547-CA64FFD5D70D}"/>
              </a:ext>
            </a:extLst>
          </p:cNvPr>
          <p:cNvSpPr/>
          <p:nvPr/>
        </p:nvSpPr>
        <p:spPr>
          <a:xfrm>
            <a:off x="7272241" y="361592"/>
            <a:ext cx="4331766" cy="4331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587992" y="3202564"/>
            <a:ext cx="53596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is a state of the art method in modelling time series data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C2894-830D-DE50-ABF9-DC4131D9D5E5}"/>
              </a:ext>
            </a:extLst>
          </p:cNvPr>
          <p:cNvSpPr txBox="1"/>
          <p:nvPr/>
        </p:nvSpPr>
        <p:spPr>
          <a:xfrm>
            <a:off x="587993" y="1339445"/>
            <a:ext cx="571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Physics-based forecast methods are computationally expensive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1ABF029-6688-B5AB-801B-75618352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76" y="949811"/>
            <a:ext cx="5476607" cy="321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90EA73D-F814-75BC-71DB-3BECA659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33" y="3901198"/>
            <a:ext cx="3066759" cy="2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E23AECAC-799E-AC04-FF92-758BB7B669AA}"/>
              </a:ext>
            </a:extLst>
          </p:cNvPr>
          <p:cNvSpPr txBox="1">
            <a:spLocks/>
          </p:cNvSpPr>
          <p:nvPr/>
        </p:nvSpPr>
        <p:spPr>
          <a:xfrm>
            <a:off x="4394200" y="361592"/>
            <a:ext cx="3622778" cy="56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D995-3989-723F-D8D0-DEE1B8A13997}"/>
              </a:ext>
            </a:extLst>
          </p:cNvPr>
          <p:cNvSpPr txBox="1"/>
          <p:nvPr/>
        </p:nvSpPr>
        <p:spPr>
          <a:xfrm>
            <a:off x="587993" y="2294780"/>
            <a:ext cx="535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 a new predictive tool is needed for real time in-situ ocean parameter prediction </a:t>
            </a:r>
          </a:p>
          <a:p>
            <a:pPr algn="just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B9533B83-416D-C33F-E477-ACC6332637BB}"/>
              </a:ext>
            </a:extLst>
          </p:cNvPr>
          <p:cNvSpPr txBox="1">
            <a:spLocks/>
          </p:cNvSpPr>
          <p:nvPr/>
        </p:nvSpPr>
        <p:spPr>
          <a:xfrm>
            <a:off x="587991" y="4080003"/>
            <a:ext cx="53596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Short-Term Memory(LSTM) is an advanced version of recurrent neural network (RNN)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48057B80-4BFE-3A96-B1E8-5F8A63A97E3B}"/>
              </a:ext>
            </a:extLst>
          </p:cNvPr>
          <p:cNvSpPr txBox="1">
            <a:spLocks/>
          </p:cNvSpPr>
          <p:nvPr/>
        </p:nvSpPr>
        <p:spPr>
          <a:xfrm>
            <a:off x="587993" y="5095666"/>
            <a:ext cx="5359685" cy="10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has composed gates that regulate better flow of information through the unit.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  <p:bldP spid="3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g15672c97c17_0_12"/>
          <p:cNvGraphicFramePr/>
          <p:nvPr>
            <p:extLst>
              <p:ext uri="{D42A27DB-BD31-4B8C-83A1-F6EECF244321}">
                <p14:modId xmlns:p14="http://schemas.microsoft.com/office/powerpoint/2010/main" val="2969321225"/>
              </p:ext>
            </p:extLst>
          </p:nvPr>
        </p:nvGraphicFramePr>
        <p:xfrm>
          <a:off x="431515" y="1163166"/>
          <a:ext cx="11317372" cy="5194809"/>
        </p:xfrm>
        <a:graphic>
          <a:graphicData uri="http://schemas.openxmlformats.org/drawingml/2006/table">
            <a:tbl>
              <a:tblPr>
                <a:noFill/>
                <a:tableStyleId>{0928A027-04DE-4A19-9258-9CB573665F09}</a:tableStyleId>
              </a:tblPr>
              <a:tblGrid>
                <a:gridCol w="79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Sl No</a:t>
                      </a:r>
                      <a:endParaRPr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Study by</a:t>
                      </a:r>
                      <a:endParaRPr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Description</a:t>
                      </a:r>
                      <a:endParaRPr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Imp. Results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36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T. Song, J. Jiang, W. Li and D. Xu (2020)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Deep Learning Method With Merged LSTM Neural Networks for SSHA Prediction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Merged-LSTM with one layer DENSE block performs better than general stacked of three layers LSTM. The input information is partially lost after two-layer LSTM. Merged-LSTM recombines the input information with output by two layers to make the result better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09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Y. Yu, X. Si, C. Hu and J. Zhang (2019)</a:t>
                      </a:r>
                      <a:endParaRPr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Review of Recurrent Neural Networks: LSTM Cells and Network Architectures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order to deal with the problem of “long-term dependencies LSTM cell was proposed. They improved the remembering capacity of the standard recurrent cell by introducing a gate into the cell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8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Alexandre Immas, Ninh Do, Mohammad-Reza Alam (2021)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in situ prediction of ocean currents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Compared LSTM and transformer model and concluded that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LSTM is likely to be a better choice for future deployments because it is easier to train and more widely spread among the scientific and engineering community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6171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Qin Zhang, Hui Wang,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Junyu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Dong,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Guoqiang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Zhong,  and Xin Sun (2017)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Prediction of Sea Surface Temperature using Long Short-Term Memory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Formulated the prediction of SST as a time series regression problem, and proposed a LSTM based network to model the temporal relationship of SST to predict the future value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70432"/>
                  </a:ext>
                </a:extLst>
              </a:tr>
            </a:tbl>
          </a:graphicData>
        </a:graphic>
      </p:graphicFrame>
      <p:sp>
        <p:nvSpPr>
          <p:cNvPr id="105" name="Google Shape;105;g15672c97c17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82E97138-F66F-69FA-6F12-21C0A25906C4}"/>
              </a:ext>
            </a:extLst>
          </p:cNvPr>
          <p:cNvSpPr txBox="1">
            <a:spLocks/>
          </p:cNvSpPr>
          <p:nvPr/>
        </p:nvSpPr>
        <p:spPr>
          <a:xfrm>
            <a:off x="3541516" y="351310"/>
            <a:ext cx="4809107" cy="56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A4A835-8055-F216-698E-C70F68FDC1E8}"/>
              </a:ext>
            </a:extLst>
          </p:cNvPr>
          <p:cNvSpPr/>
          <p:nvPr/>
        </p:nvSpPr>
        <p:spPr>
          <a:xfrm>
            <a:off x="524256" y="2817024"/>
            <a:ext cx="11106912" cy="14014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211280" y="2964943"/>
            <a:ext cx="11769440" cy="176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rgbClr val="3047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predict various oceanic parameters using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rgbClr val="30475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techniques(Long Short Term Memory)  </a:t>
            </a:r>
            <a:endParaRPr sz="4400" dirty="0">
              <a:solidFill>
                <a:srgbClr val="30475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5BD99935-CFEE-F6E9-DB33-5DFCD2ABBB8A}"/>
              </a:ext>
            </a:extLst>
          </p:cNvPr>
          <p:cNvSpPr txBox="1">
            <a:spLocks/>
          </p:cNvSpPr>
          <p:nvPr/>
        </p:nvSpPr>
        <p:spPr>
          <a:xfrm>
            <a:off x="4380478" y="2254789"/>
            <a:ext cx="4809107" cy="56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sz="4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489A1B05-CF7B-9F63-514C-B179658D5E20}"/>
              </a:ext>
            </a:extLst>
          </p:cNvPr>
          <p:cNvSpPr txBox="1">
            <a:spLocks/>
          </p:cNvSpPr>
          <p:nvPr/>
        </p:nvSpPr>
        <p:spPr>
          <a:xfrm>
            <a:off x="4284611" y="766192"/>
            <a:ext cx="3622778" cy="56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571BB-F4EC-53FB-6E8B-2E5D0B09C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8"/>
          <a:stretch/>
        </p:blipFill>
        <p:spPr>
          <a:xfrm>
            <a:off x="2863684" y="3078711"/>
            <a:ext cx="6464632" cy="346018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40FAC9-2B42-8E5B-A878-5550EBD37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26733"/>
              </p:ext>
            </p:extLst>
          </p:nvPr>
        </p:nvGraphicFramePr>
        <p:xfrm>
          <a:off x="776177" y="1690576"/>
          <a:ext cx="10760148" cy="1249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7164">
                  <a:extLst>
                    <a:ext uri="{9D8B030D-6E8A-4147-A177-3AD203B41FA5}">
                      <a16:colId xmlns:a16="http://schemas.microsoft.com/office/drawing/2014/main" val="2191915410"/>
                    </a:ext>
                  </a:extLst>
                </a:gridCol>
                <a:gridCol w="1537164">
                  <a:extLst>
                    <a:ext uri="{9D8B030D-6E8A-4147-A177-3AD203B41FA5}">
                      <a16:colId xmlns:a16="http://schemas.microsoft.com/office/drawing/2014/main" val="3604559138"/>
                    </a:ext>
                  </a:extLst>
                </a:gridCol>
                <a:gridCol w="1537164">
                  <a:extLst>
                    <a:ext uri="{9D8B030D-6E8A-4147-A177-3AD203B41FA5}">
                      <a16:colId xmlns:a16="http://schemas.microsoft.com/office/drawing/2014/main" val="2126411779"/>
                    </a:ext>
                  </a:extLst>
                </a:gridCol>
                <a:gridCol w="1537164">
                  <a:extLst>
                    <a:ext uri="{9D8B030D-6E8A-4147-A177-3AD203B41FA5}">
                      <a16:colId xmlns:a16="http://schemas.microsoft.com/office/drawing/2014/main" val="3230270506"/>
                    </a:ext>
                  </a:extLst>
                </a:gridCol>
                <a:gridCol w="1537164">
                  <a:extLst>
                    <a:ext uri="{9D8B030D-6E8A-4147-A177-3AD203B41FA5}">
                      <a16:colId xmlns:a16="http://schemas.microsoft.com/office/drawing/2014/main" val="3797823455"/>
                    </a:ext>
                  </a:extLst>
                </a:gridCol>
                <a:gridCol w="1537164">
                  <a:extLst>
                    <a:ext uri="{9D8B030D-6E8A-4147-A177-3AD203B41FA5}">
                      <a16:colId xmlns:a16="http://schemas.microsoft.com/office/drawing/2014/main" val="3857052976"/>
                    </a:ext>
                  </a:extLst>
                </a:gridCol>
                <a:gridCol w="1537164">
                  <a:extLst>
                    <a:ext uri="{9D8B030D-6E8A-4147-A177-3AD203B41FA5}">
                      <a16:colId xmlns:a16="http://schemas.microsoft.com/office/drawing/2014/main" val="945515028"/>
                    </a:ext>
                  </a:extLst>
                </a:gridCol>
              </a:tblGrid>
              <a:tr h="457349"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RESOLUTION(TEMPORAL)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08958"/>
                  </a:ext>
                </a:extLst>
              </a:tr>
              <a:tr h="457349">
                <a:tc>
                  <a:txBody>
                    <a:bodyPr/>
                    <a:lstStyle/>
                    <a:p>
                      <a:r>
                        <a:rPr lang="en-IN" dirty="0"/>
                        <a:t>SEA SURFACE TEMPERATURE(SST)  in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INCOIS(RAMA BUOY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15.025°N, 90.025°E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1/4/2006-1/42018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771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A1908-A4DE-CBC9-A43F-1C5BFB78500F}"/>
              </a:ext>
            </a:extLst>
          </p:cNvPr>
          <p:cNvSpPr/>
          <p:nvPr/>
        </p:nvSpPr>
        <p:spPr>
          <a:xfrm>
            <a:off x="0" y="1751474"/>
            <a:ext cx="6589059" cy="3929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C6B4D-038C-1E20-DCD7-5B2B4ADD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31"/>
            <a:ext cx="10515600" cy="114025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SzPts val="4800"/>
            </a:pPr>
            <a:r>
              <a:rPr lang="en-IN" sz="3000" b="1" spc="300" dirty="0">
                <a:solidFill>
                  <a:srgbClr val="F05454"/>
                </a:solidFill>
                <a:latin typeface="Lato" panose="020F0502020204030203" pitchFamily="34" charset="0"/>
                <a:sym typeface="Arial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AFAE-D62A-D98E-DE36-B5678FA8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834" y="1483492"/>
            <a:ext cx="6438473" cy="2693019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SST values are inputted from day T(1) to T(L), and then calculating the values of SST for the coming T(L+1) − T(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L+n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days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is the number of historical days on which the prediction depends, and n indicates the number of predicted days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552C5-ABF0-8474-7C71-8B5B79FA4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9C9975F-C139-8CC0-65AC-B9170BE4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64" y="2044111"/>
            <a:ext cx="5024102" cy="345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D9720-C8AD-CE08-691E-194350A68B1D}"/>
              </a:ext>
            </a:extLst>
          </p:cNvPr>
          <p:cNvSpPr txBox="1"/>
          <p:nvPr/>
        </p:nvSpPr>
        <p:spPr>
          <a:xfrm>
            <a:off x="434939" y="4166237"/>
            <a:ext cx="5219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1 ocean parameter (Sea Surface Temperature) is used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other  parameters can be inputted for prediction of one parameter</a:t>
            </a:r>
          </a:p>
        </p:txBody>
      </p:sp>
    </p:spTree>
    <p:extLst>
      <p:ext uri="{BB962C8B-B14F-4D97-AF65-F5344CB8AC3E}">
        <p14:creationId xmlns:p14="http://schemas.microsoft.com/office/powerpoint/2010/main" val="33766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0CCE3-391E-B8EB-53B1-52205A1EB770}"/>
              </a:ext>
            </a:extLst>
          </p:cNvPr>
          <p:cNvSpPr/>
          <p:nvPr/>
        </p:nvSpPr>
        <p:spPr>
          <a:xfrm>
            <a:off x="1" y="287080"/>
            <a:ext cx="3880884" cy="6337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CF50-88C2-1D09-057E-32A5294A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893135"/>
            <a:ext cx="3581400" cy="259191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600" dirty="0">
                <a:solidFill>
                  <a:srgbClr val="F054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LSTM?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has long-term dependency problem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LSTM discard or forget the irrelevant values using an extra forget gate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1D50D-7221-147C-DD55-67954D62A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3A318-99E1-9F2F-3282-A8B853DF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08" y="2628958"/>
            <a:ext cx="2672349" cy="406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138C8D-F08A-2DDD-2BD2-AF8D3D188163}"/>
              </a:ext>
            </a:extLst>
          </p:cNvPr>
          <p:cNvSpPr txBox="1"/>
          <p:nvPr/>
        </p:nvSpPr>
        <p:spPr>
          <a:xfrm>
            <a:off x="0" y="3626432"/>
            <a:ext cx="34418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054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MERGED LSTM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consists of 3 LSTM layers and 1 dense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LSTM layer is concatenated to another LSTM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03C9F-0ED1-B8CC-52D9-48E59BCB0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6" t="2479" r="2581"/>
          <a:stretch/>
        </p:blipFill>
        <p:spPr>
          <a:xfrm>
            <a:off x="5920399" y="2762701"/>
            <a:ext cx="6271600" cy="334394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3D1E9E-43CB-5492-AC7F-72EE448E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80" y="0"/>
            <a:ext cx="8408220" cy="27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DDE1C0-2883-71C0-9F79-3BFA0EF3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95" y="1240683"/>
            <a:ext cx="4329005" cy="56173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E3E91A-1E4D-38D7-C653-88C939607A9B}"/>
              </a:ext>
            </a:extLst>
          </p:cNvPr>
          <p:cNvSpPr/>
          <p:nvPr/>
        </p:nvSpPr>
        <p:spPr>
          <a:xfrm>
            <a:off x="0" y="4145280"/>
            <a:ext cx="8327136" cy="1756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7B61F-EC46-5B8A-9D99-6D9657DD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51" y="324322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SzPts val="4800"/>
            </a:pPr>
            <a: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  <a:t>RESULTS AND DISCUSSIONS</a:t>
            </a:r>
            <a:br>
              <a:rPr lang="en-US" sz="3000" b="1" spc="300" dirty="0">
                <a:solidFill>
                  <a:srgbClr val="F05454"/>
                </a:solidFill>
                <a:latin typeface="Lato" panose="020F0502020204030203" pitchFamily="34" charset="0"/>
              </a:rPr>
            </a:br>
            <a:endParaRPr lang="en-IN" sz="3000" b="1" spc="300" dirty="0">
              <a:solidFill>
                <a:srgbClr val="F05454"/>
              </a:solidFill>
              <a:latin typeface="Lato" panose="020F0502020204030203" pitchFamily="34" charset="0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49B59-628A-74EE-B384-0E40FE6F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694" y="4011813"/>
            <a:ext cx="7655905" cy="1859083"/>
          </a:xfrm>
        </p:spPr>
        <p:txBody>
          <a:bodyPr>
            <a:noAutofit/>
          </a:bodyPr>
          <a:lstStyle/>
          <a:p>
            <a:r>
              <a:rPr lang="en-IN" sz="1800" dirty="0"/>
              <a:t>Architecture for the merged-LSTM</a:t>
            </a:r>
          </a:p>
          <a:p>
            <a:r>
              <a:rPr lang="en-IN" sz="1800" dirty="0"/>
              <a:t>It contains 3 LSTM units and 1 dense unit</a:t>
            </a:r>
          </a:p>
          <a:p>
            <a:r>
              <a:rPr lang="en-IN" sz="1800" dirty="0"/>
              <a:t>Input layer is concatenated to the output the first 2 LSTM’s and given to the 3</a:t>
            </a:r>
            <a:r>
              <a:rPr lang="en-IN" sz="1800" baseline="30000" dirty="0"/>
              <a:t>rd</a:t>
            </a:r>
            <a:r>
              <a:rPr lang="en-IN" sz="1800" dirty="0"/>
              <a:t> LSTM</a:t>
            </a:r>
          </a:p>
          <a:p>
            <a:r>
              <a:rPr lang="en-IN" sz="1800" dirty="0"/>
              <a:t>This is for a lookback period of 7 days, so shape of input is 7 and output is 1</a:t>
            </a:r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1E04D-E589-3354-F57D-6D903D5E1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08E8E-4224-E6F2-99CB-C15B687B1B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1" t="34880" r="37782" b="17680"/>
          <a:stretch/>
        </p:blipFill>
        <p:spPr>
          <a:xfrm>
            <a:off x="1022225" y="1356476"/>
            <a:ext cx="5383351" cy="26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1131</Words>
  <Application>Microsoft Office PowerPoint</Application>
  <PresentationFormat>Widescreen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Lato</vt:lpstr>
      <vt:lpstr>Times New Roman</vt:lpstr>
      <vt:lpstr>Office Theme</vt:lpstr>
      <vt:lpstr>OCEANIC PARAMETER PREDICTION USING DEEP LEARNING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RESULTS AND DISCUSSIONS </vt:lpstr>
      <vt:lpstr>PowerPoint Presentation</vt:lpstr>
      <vt:lpstr>PowerPoint Presentation</vt:lpstr>
      <vt:lpstr>PowerPoint Presentation</vt:lpstr>
      <vt:lpstr>SUMMARY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Oceanic parameter prediction using deep learning techniques</dc:title>
  <dc:creator>haripriya s</dc:creator>
  <cp:lastModifiedBy>haripriya s</cp:lastModifiedBy>
  <cp:revision>80</cp:revision>
  <dcterms:created xsi:type="dcterms:W3CDTF">2022-09-11T09:35:43Z</dcterms:created>
  <dcterms:modified xsi:type="dcterms:W3CDTF">2023-04-19T18:37:18Z</dcterms:modified>
</cp:coreProperties>
</file>