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70" r:id="rId4"/>
    <p:sldId id="265" r:id="rId5"/>
    <p:sldId id="266" r:id="rId6"/>
    <p:sldId id="267" r:id="rId7"/>
    <p:sldId id="264" r:id="rId8"/>
    <p:sldId id="261" r:id="rId9"/>
    <p:sldId id="262" r:id="rId10"/>
    <p:sldId id="263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6" y="139"/>
      </p:cViewPr>
      <p:guideLst>
        <p:guide orient="horz" pos="2160"/>
        <p:guide pos="2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9B12-8319-40CF-8A5A-0EBD13DB557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4A3A3-4DC5-4CF0-8276-F5AA71131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3B8E-E6B3-4336-B5C1-2B7CABB2120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0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9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2_사용자 지정 레이아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 userDrawn="1"/>
        </p:nvSpPr>
        <p:spPr bwMode="auto">
          <a:xfrm>
            <a:off x="5759829" y="6550819"/>
            <a:ext cx="672341" cy="158219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ko-KR" altLang="en-US" sz="1800">
              <a:ln>
                <a:solidFill>
                  <a:schemeClr val="bg1">
                    <a:alpha val="0"/>
                  </a:schemeClr>
                </a:solidFill>
              </a:ln>
              <a:latin typeface="현대하모니 M"/>
              <a:ea typeface="현대하모니 M"/>
            </a:endParaRPr>
          </a:p>
        </p:txBody>
      </p:sp>
      <p:sp>
        <p:nvSpPr>
          <p:cNvPr id="23" name="슬라이드 번호 개체 틀 5"/>
          <p:cNvSpPr>
            <a:spLocks noGrp="1"/>
          </p:cNvSpPr>
          <p:nvPr userDrawn="1">
            <p:ph type="sldNum" sz="quarter" idx="12"/>
          </p:nvPr>
        </p:nvSpPr>
        <p:spPr bwMode="auto">
          <a:xfrm>
            <a:off x="5849736" y="6544512"/>
            <a:ext cx="492527" cy="164196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/>
                <a:ea typeface="KoPub돋움체 Medium"/>
              </a:defRPr>
            </a:lvl1pPr>
          </a:lstStyle>
          <a:p>
            <a:pPr>
              <a:defRPr/>
            </a:pPr>
            <a:fld id="{2FF862F5-9406-4EEC-B238-A7892F55F087}" type="slidenum">
              <a:rPr lang="ko-KR"/>
              <a:t>‹#›</a:t>
            </a:fld>
            <a:endParaRPr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92539" y="753035"/>
            <a:ext cx="111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6" descr="D:\01 Projects\04 차세대TFT\03 작업문서\10 문서탬플릿및형상관리\01 문서탬플릿\99 참고자료\투명로고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094848" y="6359180"/>
            <a:ext cx="71871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88B9586-E4B3-4773-B1D6-D1C7580174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573"/>
            <a:ext cx="12190992" cy="68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6116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8838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294967295" orient="horz" pos="900">
          <p15:clr>
            <a:srgbClr val="5ACBF0"/>
          </p15:clr>
        </p15:guide>
        <p15:guide id="4294967295" orient="horz" pos="1276">
          <p15:clr>
            <a:srgbClr val="5ACBF0"/>
          </p15:clr>
        </p15:guide>
        <p15:guide id="429496729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7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FF8E-8C8A-4731-8740-381AB140A3B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EB3D-C38F-4604-9CAA-1F339CB18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5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9" Type="http://schemas.openxmlformats.org/officeDocument/2006/relationships/image" Target="NULL"/><Relationship Id="rId3" Type="http://schemas.openxmlformats.org/officeDocument/2006/relationships/image" Target="../media/image4.png"/><Relationship Id="rId34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33" Type="http://schemas.openxmlformats.org/officeDocument/2006/relationships/image" Target="../media/image21.png"/><Relationship Id="rId38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64.sv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32" Type="http://schemas.openxmlformats.org/officeDocument/2006/relationships/image" Target="../media/image56.svg"/><Relationship Id="rId37" Type="http://schemas.openxmlformats.org/officeDocument/2006/relationships/image" Target="NULL"/><Relationship Id="rId40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36" Type="http://schemas.openxmlformats.org/officeDocument/2006/relationships/image" Target="../media/image23.png"/><Relationship Id="rId10" Type="http://schemas.openxmlformats.org/officeDocument/2006/relationships/image" Target="../media/image11.pn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30" Type="http://schemas.openxmlformats.org/officeDocument/2006/relationships/image" Target="../media/image19.png"/><Relationship Id="rId35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1.svg"/><Relationship Id="rId18" Type="http://schemas.openxmlformats.org/officeDocument/2006/relationships/image" Target="../media/image34.png"/><Relationship Id="rId26" Type="http://schemas.openxmlformats.org/officeDocument/2006/relationships/image" Target="../media/image99.png"/><Relationship Id="rId3" Type="http://schemas.openxmlformats.org/officeDocument/2006/relationships/image" Target="../media/image84.svg"/><Relationship Id="rId21" Type="http://schemas.openxmlformats.org/officeDocument/2006/relationships/image" Target="../media/image95.svg"/><Relationship Id="rId7" Type="http://schemas.openxmlformats.org/officeDocument/2006/relationships/image" Target="../media/image54.svg"/><Relationship Id="rId12" Type="http://schemas.openxmlformats.org/officeDocument/2006/relationships/image" Target="../media/image95.png"/><Relationship Id="rId17" Type="http://schemas.openxmlformats.org/officeDocument/2006/relationships/image" Target="../media/image93.svg"/><Relationship Id="rId25" Type="http://schemas.openxmlformats.org/officeDocument/2006/relationships/image" Target="../media/image58.svg"/><Relationship Id="rId2" Type="http://schemas.openxmlformats.org/officeDocument/2006/relationships/image" Target="../media/image92.png"/><Relationship Id="rId16" Type="http://schemas.openxmlformats.org/officeDocument/2006/relationships/image" Target="../media/image96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89.svg"/><Relationship Id="rId24" Type="http://schemas.openxmlformats.org/officeDocument/2006/relationships/image" Target="../media/image37.png"/><Relationship Id="rId5" Type="http://schemas.openxmlformats.org/officeDocument/2006/relationships/image" Target="../media/image64.svg"/><Relationship Id="rId15" Type="http://schemas.openxmlformats.org/officeDocument/2006/relationships/image" Target="../media/image56.svg"/><Relationship Id="rId23" Type="http://schemas.openxmlformats.org/officeDocument/2006/relationships/image" Target="../media/image97.svg"/><Relationship Id="rId28" Type="http://schemas.openxmlformats.org/officeDocument/2006/relationships/image" Target="../media/image100.png"/><Relationship Id="rId10" Type="http://schemas.openxmlformats.org/officeDocument/2006/relationships/image" Target="../media/image94.png"/><Relationship Id="rId19" Type="http://schemas.openxmlformats.org/officeDocument/2006/relationships/image" Target="../media/image51.svg"/><Relationship Id="rId4" Type="http://schemas.openxmlformats.org/officeDocument/2006/relationships/image" Target="../media/image18.png"/><Relationship Id="rId9" Type="http://schemas.openxmlformats.org/officeDocument/2006/relationships/image" Target="../media/image87.svg"/><Relationship Id="rId14" Type="http://schemas.openxmlformats.org/officeDocument/2006/relationships/image" Target="../media/image20.png"/><Relationship Id="rId22" Type="http://schemas.openxmlformats.org/officeDocument/2006/relationships/image" Target="../media/image98.png"/><Relationship Id="rId27" Type="http://schemas.openxmlformats.org/officeDocument/2006/relationships/image" Target="../media/image9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5.png"/><Relationship Id="rId18" Type="http://schemas.openxmlformats.org/officeDocument/2006/relationships/image" Target="../media/image80.svg"/><Relationship Id="rId26" Type="http://schemas.openxmlformats.org/officeDocument/2006/relationships/image" Target="../media/image112.png"/><Relationship Id="rId3" Type="http://schemas.openxmlformats.org/officeDocument/2006/relationships/image" Target="../media/image101.png"/><Relationship Id="rId21" Type="http://schemas.openxmlformats.org/officeDocument/2006/relationships/image" Target="../media/image56.png"/><Relationship Id="rId7" Type="http://schemas.openxmlformats.org/officeDocument/2006/relationships/image" Target="../media/image102.png"/><Relationship Id="rId12" Type="http://schemas.openxmlformats.org/officeDocument/2006/relationships/image" Target="../media/image108.svg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image" Target="../media/image3.png"/><Relationship Id="rId16" Type="http://schemas.openxmlformats.org/officeDocument/2006/relationships/image" Target="../media/image112.svg"/><Relationship Id="rId20" Type="http://schemas.openxmlformats.org/officeDocument/2006/relationships/image" Target="../media/image109.png"/><Relationship Id="rId29" Type="http://schemas.openxmlformats.org/officeDocument/2006/relationships/image" Target="../media/image1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svg"/><Relationship Id="rId11" Type="http://schemas.openxmlformats.org/officeDocument/2006/relationships/image" Target="../media/image104.png"/><Relationship Id="rId24" Type="http://schemas.openxmlformats.org/officeDocument/2006/relationships/image" Target="../media/image114.svg"/><Relationship Id="rId5" Type="http://schemas.openxmlformats.org/officeDocument/2006/relationships/image" Target="../media/image41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image" Target="../media/image113.png"/><Relationship Id="rId10" Type="http://schemas.openxmlformats.org/officeDocument/2006/relationships/image" Target="../media/image106.svg"/><Relationship Id="rId19" Type="http://schemas.openxmlformats.org/officeDocument/2006/relationships/image" Target="../media/image108.png"/><Relationship Id="rId4" Type="http://schemas.openxmlformats.org/officeDocument/2006/relationships/image" Target="../media/image102.svg"/><Relationship Id="rId9" Type="http://schemas.openxmlformats.org/officeDocument/2006/relationships/image" Target="../media/image103.png"/><Relationship Id="rId14" Type="http://schemas.openxmlformats.org/officeDocument/2006/relationships/image" Target="../media/image110.svg"/><Relationship Id="rId22" Type="http://schemas.openxmlformats.org/officeDocument/2006/relationships/image" Target="../media/image30.png"/><Relationship Id="rId27" Type="http://schemas.openxmlformats.org/officeDocument/2006/relationships/image" Target="../media/image117.svg"/><Relationship Id="rId3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svg"/><Relationship Id="rId18" Type="http://schemas.openxmlformats.org/officeDocument/2006/relationships/image" Target="../media/image56.svg"/><Relationship Id="rId26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34" Type="http://schemas.openxmlformats.org/officeDocument/2006/relationships/image" Target="../media/image1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20.png"/><Relationship Id="rId25" Type="http://schemas.openxmlformats.org/officeDocument/2006/relationships/image" Target="../media/image40.png"/><Relationship Id="rId33" Type="http://schemas.openxmlformats.org/officeDocument/2006/relationships/image" Target="../media/image44.emf"/><Relationship Id="rId2" Type="http://schemas.openxmlformats.org/officeDocument/2006/relationships/image" Target="../media/image27.png"/><Relationship Id="rId16" Type="http://schemas.openxmlformats.org/officeDocument/2006/relationships/image" Target="../media/image54.svg"/><Relationship Id="rId20" Type="http://schemas.openxmlformats.org/officeDocument/2006/relationships/image" Target="../media/image58.svg"/><Relationship Id="rId29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3.png"/><Relationship Id="rId24" Type="http://schemas.openxmlformats.org/officeDocument/2006/relationships/image" Target="../media/image39.png"/><Relationship Id="rId32" Type="http://schemas.openxmlformats.org/officeDocument/2006/relationships/image" Target="../media/image67.sv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3.png"/><Relationship Id="rId28" Type="http://schemas.openxmlformats.org/officeDocument/2006/relationships/image" Target="../media/image18.pn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47.svg"/><Relationship Id="rId14" Type="http://schemas.openxmlformats.org/officeDocument/2006/relationships/image" Target="../media/image35.png"/><Relationship Id="rId22" Type="http://schemas.openxmlformats.org/officeDocument/2006/relationships/image" Target="../media/image60.svg"/><Relationship Id="rId27" Type="http://schemas.openxmlformats.org/officeDocument/2006/relationships/image" Target="../media/image62.svg"/><Relationship Id="rId30" Type="http://schemas.openxmlformats.org/officeDocument/2006/relationships/image" Target="../media/image42.png"/><Relationship Id="rId35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5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7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11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6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11" Type="http://schemas.openxmlformats.org/officeDocument/2006/relationships/image" Target="../media/image61.png"/><Relationship Id="rId5" Type="http://schemas.openxmlformats.org/officeDocument/2006/relationships/image" Target="../media/image20.svg"/><Relationship Id="rId10" Type="http://schemas.openxmlformats.org/officeDocument/2006/relationships/image" Target="../media/image52.png"/><Relationship Id="rId4" Type="http://schemas.openxmlformats.org/officeDocument/2006/relationships/image" Target="../media/image58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5" Type="http://schemas.openxmlformats.org/officeDocument/2006/relationships/image" Target="../media/image24.sv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emf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emf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emf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emf"/><Relationship Id="rId10" Type="http://schemas.openxmlformats.org/officeDocument/2006/relationships/image" Target="../media/image71.png"/><Relationship Id="rId19" Type="http://schemas.openxmlformats.org/officeDocument/2006/relationships/image" Target="../media/image80.emf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그룹 280"/>
          <p:cNvGrpSpPr/>
          <p:nvPr/>
        </p:nvGrpSpPr>
        <p:grpSpPr>
          <a:xfrm>
            <a:off x="316010" y="589662"/>
            <a:ext cx="11270248" cy="5694578"/>
            <a:chOff x="316010" y="1681324"/>
            <a:chExt cx="11175901" cy="4602915"/>
          </a:xfrm>
        </p:grpSpPr>
        <p:sp>
          <p:nvSpPr>
            <p:cNvPr id="4" name="Google Shape;3502;p30"/>
            <p:cNvSpPr/>
            <p:nvPr/>
          </p:nvSpPr>
          <p:spPr>
            <a:xfrm>
              <a:off x="6406245" y="1989692"/>
              <a:ext cx="1981537" cy="4253014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>
                <a:buSzPts val="1000"/>
              </a:pPr>
              <a:r>
                <a:rPr lang="en-US" sz="800" b="1" dirty="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Availability Zone A</a:t>
              </a:r>
              <a:endParaRPr sz="11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3503;p30"/>
            <p:cNvSpPr/>
            <p:nvPr/>
          </p:nvSpPr>
          <p:spPr>
            <a:xfrm>
              <a:off x="6455596" y="2264598"/>
              <a:ext cx="4233558" cy="1614003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>
                <a:buSzPts val="1000"/>
              </a:pPr>
              <a:endParaRPr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505;p30"/>
            <p:cNvSpPr/>
            <p:nvPr/>
          </p:nvSpPr>
          <p:spPr>
            <a:xfrm>
              <a:off x="3500285" y="1681324"/>
              <a:ext cx="7991626" cy="46029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>
                <a:buSzPts val="1000"/>
              </a:pPr>
              <a:r>
                <a:rPr lang="en-US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Azure Cloud( PRD Account )</a:t>
              </a:r>
              <a:endParaRPr sz="6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47;p30"/>
            <p:cNvSpPr/>
            <p:nvPr/>
          </p:nvSpPr>
          <p:spPr>
            <a:xfrm>
              <a:off x="8508599" y="1989692"/>
              <a:ext cx="1970679" cy="4253014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>
                <a:buSzPts val="1000"/>
              </a:pPr>
              <a:r>
                <a:rPr lang="en-US" sz="800" b="1" dirty="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Availability Zone B</a:t>
              </a:r>
              <a:endParaRPr sz="11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" name="Picture 34">
              <a:extLst>
                <a:ext uri="{FF2B5EF4-FFF2-40B4-BE49-F238E27FC236}">
                  <a16:creationId xmlns:a16="http://schemas.microsoft.com/office/drawing/2014/main" xmlns="" id="{CD4C65DA-77B2-18BC-282B-64F46480C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85" y="1681324"/>
              <a:ext cx="308368" cy="30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xmlns="" id="{977BD016-307A-9794-BD3F-A08876CA5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775" y="2234058"/>
              <a:ext cx="210692" cy="210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Google Shape;3630;p30">
              <a:extLst>
                <a:ext uri="{FF2B5EF4-FFF2-40B4-BE49-F238E27FC236}">
                  <a16:creationId xmlns:a16="http://schemas.microsoft.com/office/drawing/2014/main" xmlns="" id="{7754B2DA-9F47-2713-F198-E1D1F7FB8601}"/>
                </a:ext>
              </a:extLst>
            </p:cNvPr>
            <p:cNvSpPr txBox="1"/>
            <p:nvPr/>
          </p:nvSpPr>
          <p:spPr>
            <a:xfrm>
              <a:off x="6681142" y="2265648"/>
              <a:ext cx="304571" cy="151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37131" rIns="0" bIns="37131" anchor="t" anchorCtr="0">
              <a:spAutoFit/>
            </a:bodyPr>
            <a:lstStyle/>
            <a:p>
              <a:pPr algn="ctr">
                <a:buSzPts val="700"/>
              </a:pPr>
              <a:r>
                <a:rPr lang="ko-KR" altLang="en-US" sz="5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대외 </a:t>
              </a:r>
              <a:r>
                <a:rPr lang="en-US" altLang="ko-KR" sz="500" b="1" dirty="0" err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VNet</a:t>
              </a:r>
              <a:endParaRPr sz="1100" b="1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8E8CB0A-B5D0-A4BA-60D7-1CB32A2E9B27}"/>
                </a:ext>
              </a:extLst>
            </p:cNvPr>
            <p:cNvGrpSpPr/>
            <p:nvPr/>
          </p:nvGrpSpPr>
          <p:grpSpPr>
            <a:xfrm>
              <a:off x="6463436" y="2368049"/>
              <a:ext cx="1911786" cy="3791954"/>
              <a:chOff x="636490" y="2345168"/>
              <a:chExt cx="1911786" cy="379195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590374D0-7536-3751-7D4C-337B8178A148}"/>
                  </a:ext>
                </a:extLst>
              </p:cNvPr>
              <p:cNvGrpSpPr/>
              <p:nvPr/>
            </p:nvGrpSpPr>
            <p:grpSpPr>
              <a:xfrm>
                <a:off x="636490" y="5460114"/>
                <a:ext cx="1898873" cy="677008"/>
                <a:chOff x="636490" y="5460114"/>
                <a:chExt cx="1898873" cy="677008"/>
              </a:xfrm>
            </p:grpSpPr>
            <p:pic>
              <p:nvPicPr>
                <p:cNvPr id="51" name="Picture 2">
                  <a:extLst>
                    <a:ext uri="{FF2B5EF4-FFF2-40B4-BE49-F238E27FC236}">
                      <a16:creationId xmlns:a16="http://schemas.microsoft.com/office/drawing/2014/main" xmlns="" id="{97EBAB6E-43C5-27A8-3538-286FEA499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0022" y="5489890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xmlns="" id="{2E9D49C6-C50A-C614-0128-9E5DC0EF0AA6}"/>
                    </a:ext>
                  </a:extLst>
                </p:cNvPr>
                <p:cNvGrpSpPr/>
                <p:nvPr/>
              </p:nvGrpSpPr>
              <p:grpSpPr>
                <a:xfrm>
                  <a:off x="636490" y="5460114"/>
                  <a:ext cx="1838021" cy="677008"/>
                  <a:chOff x="636490" y="5522029"/>
                  <a:chExt cx="1838021" cy="677008"/>
                </a:xfrm>
              </p:grpSpPr>
              <p:sp>
                <p:nvSpPr>
                  <p:cNvPr id="53" name="Google Shape;3522;p30"/>
                  <p:cNvSpPr/>
                  <p:nvPr/>
                </p:nvSpPr>
                <p:spPr>
                  <a:xfrm>
                    <a:off x="685595" y="5610695"/>
                    <a:ext cx="1788916" cy="575795"/>
                  </a:xfrm>
                  <a:prstGeom prst="rect">
                    <a:avLst/>
                  </a:prstGeom>
                  <a:solidFill>
                    <a:srgbClr val="007CBC">
                      <a:alpha val="8627"/>
                    </a:srgbClr>
                  </a:solidFill>
                  <a:ln>
                    <a:noFill/>
                  </a:ln>
                </p:spPr>
                <p:txBody>
                  <a:bodyPr spcFirstLastPara="1" wrap="square" lIns="234000" tIns="37131" rIns="74283" bIns="37131" anchor="t" anchorCtr="0">
                    <a:noAutofit/>
                  </a:bodyPr>
                  <a:lstStyle/>
                  <a:p>
                    <a:pPr>
                      <a:buClr>
                        <a:srgbClr val="007CBC"/>
                      </a:buClr>
                      <a:buSzPts val="900"/>
                    </a:pPr>
                    <a:r>
                      <a:rPr lang="en-US" sz="400" dirty="0">
                        <a:solidFill>
                          <a:srgbClr val="007CB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DATA subnet</a:t>
                    </a:r>
                    <a:endParaRPr sz="400" dirty="0"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xmlns="" id="{36E43BE6-D003-DB18-8D6B-B83E14C15B7B}"/>
                      </a:ext>
                    </a:extLst>
                  </p:cNvPr>
                  <p:cNvGrpSpPr/>
                  <p:nvPr/>
                </p:nvGrpSpPr>
                <p:grpSpPr>
                  <a:xfrm>
                    <a:off x="756450" y="5750279"/>
                    <a:ext cx="254937" cy="417981"/>
                    <a:chOff x="839000" y="5714560"/>
                    <a:chExt cx="254937" cy="417981"/>
                  </a:xfrm>
                </p:grpSpPr>
                <p:sp>
                  <p:nvSpPr>
                    <p:cNvPr id="62" name="Google Shape;3545;p30"/>
                    <p:cNvSpPr txBox="1"/>
                    <p:nvPr/>
                  </p:nvSpPr>
                  <p:spPr>
                    <a:xfrm>
                      <a:off x="848364" y="5934443"/>
                      <a:ext cx="236209" cy="1980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6000" tIns="37131" rIns="36000" bIns="37131" anchor="t" anchorCtr="0">
                      <a:spAutoFit/>
                    </a:bodyPr>
                    <a:lstStyle/>
                    <a:p>
                      <a:pPr algn="ctr">
                        <a:buSzPts val="600"/>
                      </a:pPr>
                      <a:r>
                        <a:rPr lang="en-US" sz="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MySQL</a:t>
                      </a:r>
                    </a:p>
                    <a:p>
                      <a:pPr algn="ctr">
                        <a:buSzPts val="600"/>
                      </a:pPr>
                      <a:r>
                        <a:rPr lang="en-US" sz="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(R/W)</a:t>
                      </a:r>
                      <a:endParaRPr lang="en-US"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pic>
                  <p:nvPicPr>
                    <p:cNvPr id="63" name="Picture 12">
                      <a:extLst>
                        <a:ext uri="{FF2B5EF4-FFF2-40B4-BE49-F238E27FC236}">
                          <a16:creationId xmlns:a16="http://schemas.microsoft.com/office/drawing/2014/main" xmlns="" id="{F4755EC2-5B4F-8B0F-59F7-1BBEF85409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000" y="5714560"/>
                      <a:ext cx="254937" cy="25493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xmlns="" id="{4BADA474-F7C4-4D75-ECFB-DEEBF247BE47}"/>
                      </a:ext>
                    </a:extLst>
                  </p:cNvPr>
                  <p:cNvGrpSpPr/>
                  <p:nvPr/>
                </p:nvGrpSpPr>
                <p:grpSpPr>
                  <a:xfrm>
                    <a:off x="1889404" y="5750279"/>
                    <a:ext cx="527956" cy="448758"/>
                    <a:chOff x="2081491" y="5714560"/>
                    <a:chExt cx="527956" cy="448758"/>
                  </a:xfrm>
                </p:grpSpPr>
                <p:sp>
                  <p:nvSpPr>
                    <p:cNvPr id="60" name="Google Shape;3583;p30"/>
                    <p:cNvSpPr txBox="1"/>
                    <p:nvPr/>
                  </p:nvSpPr>
                  <p:spPr>
                    <a:xfrm>
                      <a:off x="2081491" y="5934443"/>
                      <a:ext cx="527956" cy="22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6000" tIns="37131" rIns="36000" bIns="37131" anchor="t" anchorCtr="0">
                      <a:spAutoFit/>
                    </a:bodyPr>
                    <a:lstStyle/>
                    <a:p>
                      <a:pPr algn="ctr">
                        <a:buSzPts val="700"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Cache for Redis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ctr">
                        <a:buSzPts val="700"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(Redis)</a:t>
                      </a:r>
                      <a:endParaRPr sz="1100" dirty="0"/>
                    </a:p>
                  </p:txBody>
                </p:sp>
                <p:pic>
                  <p:nvPicPr>
                    <p:cNvPr id="61" name="Picture 10">
                      <a:extLst>
                        <a:ext uri="{FF2B5EF4-FFF2-40B4-BE49-F238E27FC236}">
                          <a16:creationId xmlns:a16="http://schemas.microsoft.com/office/drawing/2014/main" xmlns="" id="{AE6C25CC-75D7-6409-5333-BFDFC44FAB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18001" y="5714560"/>
                      <a:ext cx="254937" cy="25493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xmlns="" id="{D52D901D-E6FA-28E9-9909-743547D0DD4E}"/>
                      </a:ext>
                    </a:extLst>
                  </p:cNvPr>
                  <p:cNvGrpSpPr/>
                  <p:nvPr/>
                </p:nvGrpSpPr>
                <p:grpSpPr>
                  <a:xfrm>
                    <a:off x="1321807" y="5708791"/>
                    <a:ext cx="257176" cy="459469"/>
                    <a:chOff x="1173956" y="5673072"/>
                    <a:chExt cx="257176" cy="459469"/>
                  </a:xfrm>
                </p:grpSpPr>
                <p:sp>
                  <p:nvSpPr>
                    <p:cNvPr id="58" name="Google Shape;3712;p30"/>
                    <p:cNvSpPr txBox="1"/>
                    <p:nvPr/>
                  </p:nvSpPr>
                  <p:spPr>
                    <a:xfrm>
                      <a:off x="1186043" y="5934443"/>
                      <a:ext cx="233003" cy="1980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6000" tIns="37131" rIns="36000" bIns="37131" anchor="t" anchorCtr="0">
                      <a:spAutoFit/>
                    </a:bodyPr>
                    <a:lstStyle/>
                    <a:p>
                      <a:pPr algn="ctr">
                        <a:buSzPts val="600"/>
                      </a:pPr>
                      <a:r>
                        <a:rPr lang="en-US" altLang="ko-KR" sz="4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MsSQL</a:t>
                      </a:r>
                      <a:endParaRPr lang="en-US" altLang="ko-KR" sz="4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ctr">
                        <a:buSzPts val="600"/>
                      </a:pPr>
                      <a:r>
                        <a:rPr lang="en-US" altLang="ko-KR" sz="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(R/W)</a:t>
                      </a:r>
                      <a:endParaRPr lang="en-US" altLang="ko-KR"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pic>
                  <p:nvPicPr>
                    <p:cNvPr id="59" name="Picture 20">
                      <a:extLst>
                        <a:ext uri="{FF2B5EF4-FFF2-40B4-BE49-F238E27FC236}">
                          <a16:creationId xmlns:a16="http://schemas.microsoft.com/office/drawing/2014/main" xmlns="" id="{12E8115D-F160-6A85-2476-EF947C4795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0309" r="13583"/>
                    <a:stretch/>
                  </p:blipFill>
                  <p:spPr bwMode="auto">
                    <a:xfrm>
                      <a:off x="1173956" y="5673072"/>
                      <a:ext cx="257176" cy="33791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57" name="Picture 16">
                    <a:extLst>
                      <a:ext uri="{FF2B5EF4-FFF2-40B4-BE49-F238E27FC236}">
                        <a16:creationId xmlns:a16="http://schemas.microsoft.com/office/drawing/2014/main" xmlns="" id="{2C458B10-76CE-C625-368A-A94C02FDD2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490" y="5522029"/>
                    <a:ext cx="331791" cy="3317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1B34894A-6B8A-BAB2-7598-E16733D68C52}"/>
                  </a:ext>
                </a:extLst>
              </p:cNvPr>
              <p:cNvGrpSpPr/>
              <p:nvPr/>
            </p:nvGrpSpPr>
            <p:grpSpPr>
              <a:xfrm>
                <a:off x="636490" y="4469590"/>
                <a:ext cx="1911786" cy="1015687"/>
                <a:chOff x="636490" y="4480236"/>
                <a:chExt cx="1911786" cy="1015687"/>
              </a:xfrm>
            </p:grpSpPr>
            <p:sp>
              <p:nvSpPr>
                <p:cNvPr id="40" name="Google Shape;3549;p30">
                  <a:extLst>
                    <a:ext uri="{FF2B5EF4-FFF2-40B4-BE49-F238E27FC236}">
                      <a16:creationId xmlns:a16="http://schemas.microsoft.com/office/drawing/2014/main" xmlns="" id="{6A0282C6-AD7B-0ED2-B1F3-DED3056A264F}"/>
                    </a:ext>
                  </a:extLst>
                </p:cNvPr>
                <p:cNvSpPr/>
                <p:nvPr/>
              </p:nvSpPr>
              <p:spPr>
                <a:xfrm>
                  <a:off x="685596" y="4580153"/>
                  <a:ext cx="1784268" cy="915770"/>
                </a:xfrm>
                <a:prstGeom prst="rect">
                  <a:avLst/>
                </a:prstGeom>
                <a:solidFill>
                  <a:srgbClr val="007CBC">
                    <a:alpha val="8627"/>
                  </a:srgbClr>
                </a:solidFill>
                <a:ln>
                  <a:noFill/>
                </a:ln>
              </p:spPr>
              <p:txBody>
                <a:bodyPr spcFirstLastPara="1" wrap="square" lIns="216000" tIns="37131" rIns="74283" bIns="37131" anchor="t" anchorCtr="0">
                  <a:noAutofit/>
                </a:bodyPr>
                <a:lstStyle/>
                <a:p>
                  <a:pPr>
                    <a:buSzPts val="600"/>
                  </a:pPr>
                  <a:r>
                    <a:rPr lang="en-US" sz="400" dirty="0">
                      <a:solidFill>
                        <a:srgbClr val="007CBC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AKS subnet</a:t>
                  </a:r>
                  <a:endParaRPr sz="400" dirty="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1" name="Picture 36">
                  <a:extLst>
                    <a:ext uri="{FF2B5EF4-FFF2-40B4-BE49-F238E27FC236}">
                      <a16:creationId xmlns:a16="http://schemas.microsoft.com/office/drawing/2014/main" xmlns="" id="{665905FE-5964-1134-FD3C-0FC2B7BDDE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36">
                  <a:extLst>
                    <a:ext uri="{FF2B5EF4-FFF2-40B4-BE49-F238E27FC236}">
                      <a16:creationId xmlns:a16="http://schemas.microsoft.com/office/drawing/2014/main" xmlns="" id="{C5914FB4-7805-CC5D-047A-229562C508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36">
                  <a:extLst>
                    <a:ext uri="{FF2B5EF4-FFF2-40B4-BE49-F238E27FC236}">
                      <a16:creationId xmlns:a16="http://schemas.microsoft.com/office/drawing/2014/main" xmlns="" id="{A5ED6D8F-6F52-CDAD-4F13-D5A463131E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36">
                  <a:extLst>
                    <a:ext uri="{FF2B5EF4-FFF2-40B4-BE49-F238E27FC236}">
                      <a16:creationId xmlns:a16="http://schemas.microsoft.com/office/drawing/2014/main" xmlns="" id="{89345EE7-814A-C02E-3BC8-C5861191A6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">
                  <a:extLst>
                    <a:ext uri="{FF2B5EF4-FFF2-40B4-BE49-F238E27FC236}">
                      <a16:creationId xmlns:a16="http://schemas.microsoft.com/office/drawing/2014/main" xmlns="" id="{FD10B1C5-B5EE-4433-143A-92A2F5B4C2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935" y="4480236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16">
                  <a:extLst>
                    <a:ext uri="{FF2B5EF4-FFF2-40B4-BE49-F238E27FC236}">
                      <a16:creationId xmlns:a16="http://schemas.microsoft.com/office/drawing/2014/main" xmlns="" id="{78492568-EF68-F775-BE80-1E4F5EBEB9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90" y="4486977"/>
                  <a:ext cx="331791" cy="331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16">
                  <a:extLst>
                    <a:ext uri="{FF2B5EF4-FFF2-40B4-BE49-F238E27FC236}">
                      <a16:creationId xmlns:a16="http://schemas.microsoft.com/office/drawing/2014/main" xmlns="" id="{32568CC3-202A-8ADA-CCC5-FC50A81C23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6188" y="4870837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1</a:t>
                  </a:r>
                </a:p>
              </p:txBody>
            </p:sp>
            <p:sp>
              <p:nvSpPr>
                <p:cNvPr id="48" name="TextBox 16">
                  <a:extLst>
                    <a:ext uri="{FF2B5EF4-FFF2-40B4-BE49-F238E27FC236}">
                      <a16:creationId xmlns:a16="http://schemas.microsoft.com/office/drawing/2014/main" xmlns="" id="{B6D93296-C64E-E3B5-AD7B-601307278D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425" y="5213141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4</a:t>
                  </a:r>
                </a:p>
              </p:txBody>
            </p:sp>
            <p:pic>
              <p:nvPicPr>
                <p:cNvPr id="49" name="Picture 2">
                  <a:extLst>
                    <a:ext uri="{FF2B5EF4-FFF2-40B4-BE49-F238E27FC236}">
                      <a16:creationId xmlns:a16="http://schemas.microsoft.com/office/drawing/2014/main" xmlns="" id="{289D87B4-247C-A34D-5D87-5EF1D02A39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468433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>
                  <a:extLst>
                    <a:ext uri="{FF2B5EF4-FFF2-40B4-BE49-F238E27FC236}">
                      <a16:creationId xmlns:a16="http://schemas.microsoft.com/office/drawing/2014/main" xmlns="" id="{FE0A07CC-10E8-B67D-AEE7-BC8F0A229D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503358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77E295B3-35F9-48CE-FF1F-C96F7A346F4B}"/>
                  </a:ext>
                </a:extLst>
              </p:cNvPr>
              <p:cNvGrpSpPr/>
              <p:nvPr/>
            </p:nvGrpSpPr>
            <p:grpSpPr>
              <a:xfrm>
                <a:off x="636490" y="4024425"/>
                <a:ext cx="1903776" cy="470327"/>
                <a:chOff x="636490" y="3981975"/>
                <a:chExt cx="1903776" cy="470327"/>
              </a:xfrm>
            </p:grpSpPr>
            <p:sp>
              <p:nvSpPr>
                <p:cNvPr id="35" name="Google Shape;3760;p30">
                  <a:extLst>
                    <a:ext uri="{FF2B5EF4-FFF2-40B4-BE49-F238E27FC236}">
                      <a16:creationId xmlns:a16="http://schemas.microsoft.com/office/drawing/2014/main" xmlns="" id="{5EAAC051-012B-D20C-8698-5C230DC66CFE}"/>
                    </a:ext>
                  </a:extLst>
                </p:cNvPr>
                <p:cNvSpPr/>
                <p:nvPr/>
              </p:nvSpPr>
              <p:spPr>
                <a:xfrm>
                  <a:off x="685596" y="4077866"/>
                  <a:ext cx="1784268" cy="360000"/>
                </a:xfrm>
                <a:prstGeom prst="rect">
                  <a:avLst/>
                </a:prstGeom>
                <a:solidFill>
                  <a:srgbClr val="007CBC">
                    <a:alpha val="8627"/>
                  </a:srgbClr>
                </a:solidFill>
                <a:ln>
                  <a:noFill/>
                </a:ln>
              </p:spPr>
              <p:txBody>
                <a:bodyPr spcFirstLastPara="1" wrap="square" lIns="216000" tIns="37131" rIns="74283" bIns="37131" anchor="t" anchorCtr="0">
                  <a:noAutofit/>
                </a:bodyPr>
                <a:lstStyle/>
                <a:p>
                  <a:pPr>
                    <a:buClr>
                      <a:srgbClr val="007CBC"/>
                    </a:buClr>
                    <a:buSzPts val="900"/>
                  </a:pPr>
                  <a:r>
                    <a:rPr lang="en-US" sz="400" dirty="0">
                      <a:solidFill>
                        <a:srgbClr val="007CBC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SEC subnet</a:t>
                  </a:r>
                  <a:endParaRPr sz="400" dirty="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3630;p30">
                  <a:extLst>
                    <a:ext uri="{FF2B5EF4-FFF2-40B4-BE49-F238E27FC236}">
                      <a16:creationId xmlns:a16="http://schemas.microsoft.com/office/drawing/2014/main" xmlns="" id="{7077CABC-92E0-BE92-9464-25ED3C471005}"/>
                    </a:ext>
                  </a:extLst>
                </p:cNvPr>
                <p:cNvSpPr txBox="1"/>
                <p:nvPr/>
              </p:nvSpPr>
              <p:spPr>
                <a:xfrm>
                  <a:off x="1583686" y="4187889"/>
                  <a:ext cx="611805" cy="1519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37131" rIns="0" bIns="37131" anchor="t" anchorCtr="0">
                  <a:spAutoFit/>
                </a:bodyPr>
                <a:lstStyle/>
                <a:p>
                  <a:pPr algn="ctr">
                    <a:buSzPts val="700"/>
                  </a:pPr>
                  <a:r>
                    <a:rPr lang="en-US" sz="500" dirty="0">
                      <a:solidFill>
                        <a:schemeClr val="dk1"/>
                      </a:solidFill>
                      <a:latin typeface="Malgun Gothic"/>
                      <a:ea typeface="Malgun Gothic"/>
                      <a:sym typeface="Malgun Gothic"/>
                    </a:rPr>
                    <a:t>LB(Load Balancer)</a:t>
                  </a:r>
                  <a:endParaRPr sz="1100" dirty="0"/>
                </a:p>
              </p:txBody>
            </p:sp>
            <p:pic>
              <p:nvPicPr>
                <p:cNvPr id="37" name="Picture 6">
                  <a:extLst>
                    <a:ext uri="{FF2B5EF4-FFF2-40B4-BE49-F238E27FC236}">
                      <a16:creationId xmlns:a16="http://schemas.microsoft.com/office/drawing/2014/main" xmlns="" id="{E8CF6584-FE0C-6614-0FE3-71746C7716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2798" y="4087332"/>
                  <a:ext cx="364970" cy="364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16">
                  <a:extLst>
                    <a:ext uri="{FF2B5EF4-FFF2-40B4-BE49-F238E27FC236}">
                      <a16:creationId xmlns:a16="http://schemas.microsoft.com/office/drawing/2014/main" xmlns="" id="{0B4A9E4B-0FBE-44E4-2F73-97ABA622E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90" y="3988502"/>
                  <a:ext cx="331791" cy="331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>
                  <a:extLst>
                    <a:ext uri="{FF2B5EF4-FFF2-40B4-BE49-F238E27FC236}">
                      <a16:creationId xmlns:a16="http://schemas.microsoft.com/office/drawing/2014/main" xmlns="" id="{41EE0A39-D1BF-6DE5-3019-DBDE637F75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4925" y="3981975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6EFBBB09-6C34-36E1-90A9-EF5151C09A83}"/>
                  </a:ext>
                </a:extLst>
              </p:cNvPr>
              <p:cNvGrpSpPr/>
              <p:nvPr/>
            </p:nvGrpSpPr>
            <p:grpSpPr>
              <a:xfrm>
                <a:off x="636490" y="2800979"/>
                <a:ext cx="1911786" cy="1015687"/>
                <a:chOff x="636490" y="4480236"/>
                <a:chExt cx="1911786" cy="1015687"/>
              </a:xfrm>
            </p:grpSpPr>
            <p:sp>
              <p:nvSpPr>
                <p:cNvPr id="24" name="Google Shape;3549;p30">
                  <a:extLst>
                    <a:ext uri="{FF2B5EF4-FFF2-40B4-BE49-F238E27FC236}">
                      <a16:creationId xmlns:a16="http://schemas.microsoft.com/office/drawing/2014/main" xmlns="" id="{9AE3C6DB-008C-1F9B-5C77-FAFB5E9BE81B}"/>
                    </a:ext>
                  </a:extLst>
                </p:cNvPr>
                <p:cNvSpPr/>
                <p:nvPr/>
              </p:nvSpPr>
              <p:spPr>
                <a:xfrm>
                  <a:off x="685596" y="4580153"/>
                  <a:ext cx="1784268" cy="915770"/>
                </a:xfrm>
                <a:prstGeom prst="rect">
                  <a:avLst/>
                </a:prstGeom>
                <a:solidFill>
                  <a:srgbClr val="007CBC">
                    <a:alpha val="8627"/>
                  </a:srgbClr>
                </a:solidFill>
                <a:ln>
                  <a:noFill/>
                </a:ln>
              </p:spPr>
              <p:txBody>
                <a:bodyPr spcFirstLastPara="1" wrap="square" lIns="216000" tIns="37131" rIns="74283" bIns="37131" anchor="t" anchorCtr="0">
                  <a:noAutofit/>
                </a:bodyPr>
                <a:lstStyle/>
                <a:p>
                  <a:pPr>
                    <a:buSzPts val="600"/>
                  </a:pPr>
                  <a:r>
                    <a:rPr lang="en-US" sz="400" dirty="0">
                      <a:solidFill>
                        <a:srgbClr val="007CBC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AKS subnet</a:t>
                  </a:r>
                  <a:endParaRPr sz="400" dirty="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5" name="Picture 36">
                  <a:extLst>
                    <a:ext uri="{FF2B5EF4-FFF2-40B4-BE49-F238E27FC236}">
                      <a16:creationId xmlns:a16="http://schemas.microsoft.com/office/drawing/2014/main" xmlns="" id="{F138C81E-7A72-7F32-9C4D-5E3F735FC4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36">
                  <a:extLst>
                    <a:ext uri="{FF2B5EF4-FFF2-40B4-BE49-F238E27FC236}">
                      <a16:creationId xmlns:a16="http://schemas.microsoft.com/office/drawing/2014/main" xmlns="" id="{B01104F6-F5C7-2ADD-8EA3-4B265FB192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36">
                  <a:extLst>
                    <a:ext uri="{FF2B5EF4-FFF2-40B4-BE49-F238E27FC236}">
                      <a16:creationId xmlns:a16="http://schemas.microsoft.com/office/drawing/2014/main" xmlns="" id="{893EFCC9-D0EE-5CD9-C840-9B7756E26F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36">
                  <a:extLst>
                    <a:ext uri="{FF2B5EF4-FFF2-40B4-BE49-F238E27FC236}">
                      <a16:creationId xmlns:a16="http://schemas.microsoft.com/office/drawing/2014/main" xmlns="" id="{FB7F7A36-8AA6-5957-9BF4-D1348F7A1B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>
                  <a:extLst>
                    <a:ext uri="{FF2B5EF4-FFF2-40B4-BE49-F238E27FC236}">
                      <a16:creationId xmlns:a16="http://schemas.microsoft.com/office/drawing/2014/main" xmlns="" id="{F3D34737-CF83-F8D7-54CC-95E8B9FC0A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935" y="4480236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16">
                  <a:extLst>
                    <a:ext uri="{FF2B5EF4-FFF2-40B4-BE49-F238E27FC236}">
                      <a16:creationId xmlns:a16="http://schemas.microsoft.com/office/drawing/2014/main" xmlns="" id="{6D1791EF-6CFA-C615-8546-3806F5BB0B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90" y="4486977"/>
                  <a:ext cx="331791" cy="331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16">
                  <a:extLst>
                    <a:ext uri="{FF2B5EF4-FFF2-40B4-BE49-F238E27FC236}">
                      <a16:creationId xmlns:a16="http://schemas.microsoft.com/office/drawing/2014/main" xmlns="" id="{FDACA9C1-84D7-2432-5FD3-2A4CC2F374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6188" y="4870837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1</a:t>
                  </a:r>
                </a:p>
              </p:txBody>
            </p:sp>
            <p:sp>
              <p:nvSpPr>
                <p:cNvPr id="32" name="TextBox 16">
                  <a:extLst>
                    <a:ext uri="{FF2B5EF4-FFF2-40B4-BE49-F238E27FC236}">
                      <a16:creationId xmlns:a16="http://schemas.microsoft.com/office/drawing/2014/main" xmlns="" id="{07B2DFEB-EF96-A3D4-BDF1-41232228E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425" y="5213141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4</a:t>
                  </a:r>
                </a:p>
              </p:txBody>
            </p:sp>
            <p:pic>
              <p:nvPicPr>
                <p:cNvPr id="33" name="Picture 2">
                  <a:extLst>
                    <a:ext uri="{FF2B5EF4-FFF2-40B4-BE49-F238E27FC236}">
                      <a16:creationId xmlns:a16="http://schemas.microsoft.com/office/drawing/2014/main" xmlns="" id="{E7150B04-609B-30E7-EAEF-6A3C1AAFA3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468433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>
                  <a:extLst>
                    <a:ext uri="{FF2B5EF4-FFF2-40B4-BE49-F238E27FC236}">
                      <a16:creationId xmlns:a16="http://schemas.microsoft.com/office/drawing/2014/main" xmlns="" id="{9B39B649-5EF4-425D-3D1D-B2E935048F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503358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6CDAA2BC-EF3A-0E0E-BA88-F3E0DD9CFDCA}"/>
                  </a:ext>
                </a:extLst>
              </p:cNvPr>
              <p:cNvGrpSpPr/>
              <p:nvPr/>
            </p:nvGrpSpPr>
            <p:grpSpPr>
              <a:xfrm>
                <a:off x="636490" y="2345168"/>
                <a:ext cx="1903776" cy="455891"/>
                <a:chOff x="636490" y="2390888"/>
                <a:chExt cx="1903776" cy="455891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xmlns="" id="{5D3FA022-9461-5DDA-0A9A-9A5049E88C75}"/>
                    </a:ext>
                  </a:extLst>
                </p:cNvPr>
                <p:cNvGrpSpPr/>
                <p:nvPr/>
              </p:nvGrpSpPr>
              <p:grpSpPr>
                <a:xfrm>
                  <a:off x="636490" y="2390888"/>
                  <a:ext cx="1903776" cy="455891"/>
                  <a:chOff x="636490" y="3981975"/>
                  <a:chExt cx="1903776" cy="455891"/>
                </a:xfrm>
              </p:grpSpPr>
              <p:sp>
                <p:nvSpPr>
                  <p:cNvPr id="20" name="Google Shape;3760;p30">
                    <a:extLst>
                      <a:ext uri="{FF2B5EF4-FFF2-40B4-BE49-F238E27FC236}">
                        <a16:creationId xmlns:a16="http://schemas.microsoft.com/office/drawing/2014/main" xmlns="" id="{7FC5B0E5-BD59-770E-43AB-427875247184}"/>
                      </a:ext>
                    </a:extLst>
                  </p:cNvPr>
                  <p:cNvSpPr/>
                  <p:nvPr/>
                </p:nvSpPr>
                <p:spPr>
                  <a:xfrm>
                    <a:off x="685596" y="4077866"/>
                    <a:ext cx="1784268" cy="360000"/>
                  </a:xfrm>
                  <a:prstGeom prst="rect">
                    <a:avLst/>
                  </a:prstGeom>
                  <a:solidFill>
                    <a:srgbClr val="007CBC">
                      <a:alpha val="8627"/>
                    </a:srgbClr>
                  </a:solidFill>
                  <a:ln>
                    <a:noFill/>
                  </a:ln>
                </p:spPr>
                <p:txBody>
                  <a:bodyPr spcFirstLastPara="1" wrap="square" lIns="216000" tIns="37131" rIns="74283" bIns="37131" anchor="t" anchorCtr="0">
                    <a:noAutofit/>
                  </a:bodyPr>
                  <a:lstStyle/>
                  <a:p>
                    <a:pPr>
                      <a:buClr>
                        <a:srgbClr val="007CBC"/>
                      </a:buClr>
                      <a:buSzPts val="900"/>
                    </a:pPr>
                    <a:r>
                      <a:rPr lang="en-US" sz="400" dirty="0">
                        <a:solidFill>
                          <a:srgbClr val="007CB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SEC subnet</a:t>
                    </a:r>
                    <a:endParaRPr sz="400" dirty="0"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1" name="Google Shape;3630;p30">
                    <a:extLst>
                      <a:ext uri="{FF2B5EF4-FFF2-40B4-BE49-F238E27FC236}">
                        <a16:creationId xmlns:a16="http://schemas.microsoft.com/office/drawing/2014/main" xmlns="" id="{CD2E3FC5-D62D-C248-4C70-D3FF0DC521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026" y="4154548"/>
                    <a:ext cx="814155" cy="228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37131" rIns="0" bIns="37131" anchor="t" anchorCtr="0">
                    <a:spAutoFit/>
                  </a:bodyPr>
                  <a:lstStyle/>
                  <a:p>
                    <a:pPr>
                      <a:buSzPts val="700"/>
                    </a:pPr>
                    <a:r>
                      <a:rPr lang="en-US"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rPr>
                      <a:t>ALB</a:t>
                    </a:r>
                  </a:p>
                  <a:p>
                    <a:pPr>
                      <a:buSzPts val="700"/>
                    </a:pPr>
                    <a:r>
                      <a:rPr lang="en-US"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rPr>
                      <a:t>(Application Load Balancer)</a:t>
                    </a:r>
                    <a:endParaRPr sz="1100" dirty="0"/>
                  </a:p>
                </p:txBody>
              </p:sp>
              <p:pic>
                <p:nvPicPr>
                  <p:cNvPr id="22" name="Picture 16">
                    <a:extLst>
                      <a:ext uri="{FF2B5EF4-FFF2-40B4-BE49-F238E27FC236}">
                        <a16:creationId xmlns:a16="http://schemas.microsoft.com/office/drawing/2014/main" xmlns="" id="{E9FDFE3A-7FF1-4611-179A-C321F47AFAC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490" y="3988502"/>
                    <a:ext cx="331791" cy="3317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2">
                    <a:extLst>
                      <a:ext uri="{FF2B5EF4-FFF2-40B4-BE49-F238E27FC236}">
                        <a16:creationId xmlns:a16="http://schemas.microsoft.com/office/drawing/2014/main" xmlns="" id="{8B6A481F-C8EB-86AF-1EF0-77E4C08C2B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64925" y="3981975"/>
                    <a:ext cx="275341" cy="2753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" name="Picture 4">
                  <a:extLst>
                    <a:ext uri="{FF2B5EF4-FFF2-40B4-BE49-F238E27FC236}">
                      <a16:creationId xmlns:a16="http://schemas.microsoft.com/office/drawing/2014/main" xmlns="" id="{CB4F4580-EAC3-9572-A93E-A90781D685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7117" y="2522019"/>
                  <a:ext cx="315487" cy="3154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4" name="Google Shape;3503;p30">
              <a:extLst>
                <a:ext uri="{FF2B5EF4-FFF2-40B4-BE49-F238E27FC236}">
                  <a16:creationId xmlns:a16="http://schemas.microsoft.com/office/drawing/2014/main" xmlns="" id="{FD5653AB-CBDE-A437-4C83-4044964AE61C}"/>
                </a:ext>
              </a:extLst>
            </p:cNvPr>
            <p:cNvSpPr/>
            <p:nvPr/>
          </p:nvSpPr>
          <p:spPr>
            <a:xfrm>
              <a:off x="6455596" y="3940998"/>
              <a:ext cx="4233558" cy="2273133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>
                <a:buSzPts val="1000"/>
              </a:pPr>
              <a:endParaRPr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5" name="Picture 20">
              <a:extLst>
                <a:ext uri="{FF2B5EF4-FFF2-40B4-BE49-F238E27FC236}">
                  <a16:creationId xmlns:a16="http://schemas.microsoft.com/office/drawing/2014/main" xmlns="" id="{86BC05EA-8C1D-AA71-17B1-BC704E97F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775" y="3910458"/>
              <a:ext cx="210692" cy="210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3630;p30">
              <a:extLst>
                <a:ext uri="{FF2B5EF4-FFF2-40B4-BE49-F238E27FC236}">
                  <a16:creationId xmlns:a16="http://schemas.microsoft.com/office/drawing/2014/main" xmlns="" id="{54E2E702-2CEA-E899-5560-68794A871C66}"/>
                </a:ext>
              </a:extLst>
            </p:cNvPr>
            <p:cNvSpPr txBox="1"/>
            <p:nvPr/>
          </p:nvSpPr>
          <p:spPr>
            <a:xfrm>
              <a:off x="6681141" y="3942048"/>
              <a:ext cx="304572" cy="151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37131" rIns="0" bIns="37131" anchor="t" anchorCtr="0">
              <a:spAutoFit/>
            </a:bodyPr>
            <a:lstStyle/>
            <a:p>
              <a:pPr algn="ctr">
                <a:buSzPts val="700"/>
              </a:pPr>
              <a:r>
                <a:rPr lang="ko-KR" altLang="en-US" sz="500" b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대내 </a:t>
              </a:r>
              <a:r>
                <a:rPr lang="en-US" altLang="ko-KR" sz="500" b="1" dirty="0" err="1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VNet</a:t>
              </a:r>
              <a:endParaRPr sz="1100" b="1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424C5E81-EF93-D707-69D0-1C2DF3834CD9}"/>
                </a:ext>
              </a:extLst>
            </p:cNvPr>
            <p:cNvGrpSpPr/>
            <p:nvPr/>
          </p:nvGrpSpPr>
          <p:grpSpPr>
            <a:xfrm>
              <a:off x="8565286" y="2368049"/>
              <a:ext cx="1911786" cy="3791954"/>
              <a:chOff x="636490" y="2345168"/>
              <a:chExt cx="1911786" cy="3791954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382B6C4E-3087-A2E7-0915-A3538B728765}"/>
                  </a:ext>
                </a:extLst>
              </p:cNvPr>
              <p:cNvGrpSpPr/>
              <p:nvPr/>
            </p:nvGrpSpPr>
            <p:grpSpPr>
              <a:xfrm>
                <a:off x="636490" y="5460114"/>
                <a:ext cx="1898873" cy="677008"/>
                <a:chOff x="636490" y="5460114"/>
                <a:chExt cx="1898873" cy="677008"/>
              </a:xfrm>
            </p:grpSpPr>
            <p:pic>
              <p:nvPicPr>
                <p:cNvPr id="106" name="Picture 2">
                  <a:extLst>
                    <a:ext uri="{FF2B5EF4-FFF2-40B4-BE49-F238E27FC236}">
                      <a16:creationId xmlns:a16="http://schemas.microsoft.com/office/drawing/2014/main" xmlns="" id="{B5FD5D33-926B-78D9-8735-14943C9185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0022" y="5489890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xmlns="" id="{5C3D4E3F-548D-C338-0B14-E827FE1767D9}"/>
                    </a:ext>
                  </a:extLst>
                </p:cNvPr>
                <p:cNvGrpSpPr/>
                <p:nvPr/>
              </p:nvGrpSpPr>
              <p:grpSpPr>
                <a:xfrm>
                  <a:off x="636490" y="5460114"/>
                  <a:ext cx="1838021" cy="677008"/>
                  <a:chOff x="636490" y="5522029"/>
                  <a:chExt cx="1838021" cy="677008"/>
                </a:xfrm>
              </p:grpSpPr>
              <p:sp>
                <p:nvSpPr>
                  <p:cNvPr id="108" name="Google Shape;3522;p30">
                    <a:extLst>
                      <a:ext uri="{FF2B5EF4-FFF2-40B4-BE49-F238E27FC236}">
                        <a16:creationId xmlns:a16="http://schemas.microsoft.com/office/drawing/2014/main" xmlns="" id="{BE8E0FEE-5D0E-5AF0-147B-4A8AF3040360}"/>
                      </a:ext>
                    </a:extLst>
                  </p:cNvPr>
                  <p:cNvSpPr/>
                  <p:nvPr/>
                </p:nvSpPr>
                <p:spPr>
                  <a:xfrm>
                    <a:off x="685595" y="5610695"/>
                    <a:ext cx="1788916" cy="575795"/>
                  </a:xfrm>
                  <a:prstGeom prst="rect">
                    <a:avLst/>
                  </a:prstGeom>
                  <a:solidFill>
                    <a:srgbClr val="007CBC">
                      <a:alpha val="8627"/>
                    </a:srgbClr>
                  </a:solidFill>
                  <a:ln>
                    <a:noFill/>
                  </a:ln>
                </p:spPr>
                <p:txBody>
                  <a:bodyPr spcFirstLastPara="1" wrap="square" lIns="234000" tIns="37131" rIns="74283" bIns="37131" anchor="t" anchorCtr="0">
                    <a:noAutofit/>
                  </a:bodyPr>
                  <a:lstStyle/>
                  <a:p>
                    <a:pPr>
                      <a:buClr>
                        <a:srgbClr val="007CBC"/>
                      </a:buClr>
                      <a:buSzPts val="900"/>
                    </a:pPr>
                    <a:r>
                      <a:rPr lang="en-US" sz="400" dirty="0">
                        <a:solidFill>
                          <a:srgbClr val="007CB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DATA subnet</a:t>
                    </a:r>
                    <a:endParaRPr sz="400" dirty="0"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xmlns="" id="{09A803F8-514F-4B43-4B25-14BC4BB1F68A}"/>
                      </a:ext>
                    </a:extLst>
                  </p:cNvPr>
                  <p:cNvGrpSpPr/>
                  <p:nvPr/>
                </p:nvGrpSpPr>
                <p:grpSpPr>
                  <a:xfrm>
                    <a:off x="756450" y="5750279"/>
                    <a:ext cx="254937" cy="417981"/>
                    <a:chOff x="839000" y="5714560"/>
                    <a:chExt cx="254937" cy="417981"/>
                  </a:xfrm>
                </p:grpSpPr>
                <p:sp>
                  <p:nvSpPr>
                    <p:cNvPr id="117" name="Google Shape;3545;p30">
                      <a:extLst>
                        <a:ext uri="{FF2B5EF4-FFF2-40B4-BE49-F238E27FC236}">
                          <a16:creationId xmlns:a16="http://schemas.microsoft.com/office/drawing/2014/main" xmlns="" id="{745C35C2-DA72-3855-4A0C-096A0221CD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364" y="5934443"/>
                      <a:ext cx="236209" cy="1980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6000" tIns="37131" rIns="36000" bIns="37131" anchor="t" anchorCtr="0">
                      <a:spAutoFit/>
                    </a:bodyPr>
                    <a:lstStyle/>
                    <a:p>
                      <a:pPr algn="ctr">
                        <a:buSzPts val="600"/>
                      </a:pPr>
                      <a:r>
                        <a:rPr lang="en-US" sz="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MySQL</a:t>
                      </a:r>
                    </a:p>
                    <a:p>
                      <a:pPr algn="ctr">
                        <a:buSzPts val="600"/>
                      </a:pPr>
                      <a:r>
                        <a:rPr lang="en-US" sz="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(R/W)</a:t>
                      </a:r>
                      <a:endParaRPr lang="en-US"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pic>
                  <p:nvPicPr>
                    <p:cNvPr id="118" name="Picture 12">
                      <a:extLst>
                        <a:ext uri="{FF2B5EF4-FFF2-40B4-BE49-F238E27FC236}">
                          <a16:creationId xmlns:a16="http://schemas.microsoft.com/office/drawing/2014/main" xmlns="" id="{5DCD2E0E-AD20-40C7-4FF4-ECB78E50BB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000" y="5714560"/>
                      <a:ext cx="254937" cy="25493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xmlns="" id="{282B8AC7-946C-F98B-0514-36122B89FE21}"/>
                      </a:ext>
                    </a:extLst>
                  </p:cNvPr>
                  <p:cNvGrpSpPr/>
                  <p:nvPr/>
                </p:nvGrpSpPr>
                <p:grpSpPr>
                  <a:xfrm>
                    <a:off x="1889404" y="5750279"/>
                    <a:ext cx="527956" cy="448758"/>
                    <a:chOff x="2081491" y="5714560"/>
                    <a:chExt cx="527956" cy="448758"/>
                  </a:xfrm>
                </p:grpSpPr>
                <p:sp>
                  <p:nvSpPr>
                    <p:cNvPr id="115" name="Google Shape;3583;p30">
                      <a:extLst>
                        <a:ext uri="{FF2B5EF4-FFF2-40B4-BE49-F238E27FC236}">
                          <a16:creationId xmlns:a16="http://schemas.microsoft.com/office/drawing/2014/main" xmlns="" id="{F7EC3D76-CA6B-CE00-2B20-C7FB015019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1491" y="5934443"/>
                      <a:ext cx="527956" cy="22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6000" tIns="37131" rIns="36000" bIns="37131" anchor="t" anchorCtr="0">
                      <a:spAutoFit/>
                    </a:bodyPr>
                    <a:lstStyle/>
                    <a:p>
                      <a:pPr algn="ctr">
                        <a:buSzPts val="700"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Cache for Redis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ctr">
                        <a:buSzPts val="700"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(Redis)</a:t>
                      </a:r>
                      <a:endParaRPr sz="1100" dirty="0"/>
                    </a:p>
                  </p:txBody>
                </p:sp>
                <p:pic>
                  <p:nvPicPr>
                    <p:cNvPr id="116" name="Picture 10">
                      <a:extLst>
                        <a:ext uri="{FF2B5EF4-FFF2-40B4-BE49-F238E27FC236}">
                          <a16:creationId xmlns:a16="http://schemas.microsoft.com/office/drawing/2014/main" xmlns="" id="{657F038D-FBBA-A8C4-3B86-C56622530B9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218001" y="5714560"/>
                      <a:ext cx="254937" cy="25493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xmlns="" id="{AC2C8181-00DA-2B6A-A6FC-D4FC50948C7C}"/>
                      </a:ext>
                    </a:extLst>
                  </p:cNvPr>
                  <p:cNvGrpSpPr/>
                  <p:nvPr/>
                </p:nvGrpSpPr>
                <p:grpSpPr>
                  <a:xfrm>
                    <a:off x="1321807" y="5708791"/>
                    <a:ext cx="257176" cy="459469"/>
                    <a:chOff x="1173956" y="5673072"/>
                    <a:chExt cx="257176" cy="459469"/>
                  </a:xfrm>
                </p:grpSpPr>
                <p:sp>
                  <p:nvSpPr>
                    <p:cNvPr id="113" name="Google Shape;3712;p30">
                      <a:extLst>
                        <a:ext uri="{FF2B5EF4-FFF2-40B4-BE49-F238E27FC236}">
                          <a16:creationId xmlns:a16="http://schemas.microsoft.com/office/drawing/2014/main" xmlns="" id="{B45D4C57-668B-0D8E-2E31-E1996DA9A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6043" y="5934443"/>
                      <a:ext cx="233003" cy="1980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36000" tIns="37131" rIns="36000" bIns="37131" anchor="t" anchorCtr="0">
                      <a:spAutoFit/>
                    </a:bodyPr>
                    <a:lstStyle/>
                    <a:p>
                      <a:pPr algn="ctr">
                        <a:buSzPts val="600"/>
                      </a:pPr>
                      <a:r>
                        <a:rPr lang="en-US" altLang="ko-KR" sz="4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MsSQL</a:t>
                      </a:r>
                      <a:endParaRPr lang="en-US" altLang="ko-KR" sz="4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ctr">
                        <a:buSzPts val="600"/>
                      </a:pPr>
                      <a:r>
                        <a:rPr lang="en-US" altLang="ko-KR" sz="4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(R/W)</a:t>
                      </a:r>
                      <a:endParaRPr lang="en-US" altLang="ko-KR"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  <p:pic>
                  <p:nvPicPr>
                    <p:cNvPr id="114" name="Picture 20">
                      <a:extLst>
                        <a:ext uri="{FF2B5EF4-FFF2-40B4-BE49-F238E27FC236}">
                          <a16:creationId xmlns:a16="http://schemas.microsoft.com/office/drawing/2014/main" xmlns="" id="{C0CF2E26-9B86-08CD-2FFF-55961EEA05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0309" r="13583"/>
                    <a:stretch/>
                  </p:blipFill>
                  <p:spPr bwMode="auto">
                    <a:xfrm>
                      <a:off x="1173956" y="5673072"/>
                      <a:ext cx="257176" cy="33791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12" name="Picture 16">
                    <a:extLst>
                      <a:ext uri="{FF2B5EF4-FFF2-40B4-BE49-F238E27FC236}">
                        <a16:creationId xmlns:a16="http://schemas.microsoft.com/office/drawing/2014/main" xmlns="" id="{F4C2CE55-DC28-82C5-4E6E-046DED6D7F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490" y="5522029"/>
                    <a:ext cx="331791" cy="3317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16EEECDC-655C-054D-22F6-D92DC55D4FAC}"/>
                  </a:ext>
                </a:extLst>
              </p:cNvPr>
              <p:cNvGrpSpPr/>
              <p:nvPr/>
            </p:nvGrpSpPr>
            <p:grpSpPr>
              <a:xfrm>
                <a:off x="636490" y="4469590"/>
                <a:ext cx="1911786" cy="1015687"/>
                <a:chOff x="636490" y="4480236"/>
                <a:chExt cx="1911786" cy="1015687"/>
              </a:xfrm>
            </p:grpSpPr>
            <p:sp>
              <p:nvSpPr>
                <p:cNvPr id="95" name="Google Shape;3549;p30">
                  <a:extLst>
                    <a:ext uri="{FF2B5EF4-FFF2-40B4-BE49-F238E27FC236}">
                      <a16:creationId xmlns:a16="http://schemas.microsoft.com/office/drawing/2014/main" xmlns="" id="{0FF71506-9842-5D52-6979-584676C04F4C}"/>
                    </a:ext>
                  </a:extLst>
                </p:cNvPr>
                <p:cNvSpPr/>
                <p:nvPr/>
              </p:nvSpPr>
              <p:spPr>
                <a:xfrm>
                  <a:off x="685596" y="4580153"/>
                  <a:ext cx="1784268" cy="915770"/>
                </a:xfrm>
                <a:prstGeom prst="rect">
                  <a:avLst/>
                </a:prstGeom>
                <a:solidFill>
                  <a:srgbClr val="007CBC">
                    <a:alpha val="8627"/>
                  </a:srgbClr>
                </a:solidFill>
                <a:ln>
                  <a:noFill/>
                </a:ln>
              </p:spPr>
              <p:txBody>
                <a:bodyPr spcFirstLastPara="1" wrap="square" lIns="216000" tIns="37131" rIns="74283" bIns="37131" anchor="t" anchorCtr="0">
                  <a:noAutofit/>
                </a:bodyPr>
                <a:lstStyle/>
                <a:p>
                  <a:pPr>
                    <a:buSzPts val="600"/>
                  </a:pPr>
                  <a:r>
                    <a:rPr lang="en-US" sz="400" dirty="0">
                      <a:solidFill>
                        <a:srgbClr val="007CBC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AKS subnet</a:t>
                  </a:r>
                  <a:endParaRPr sz="400" dirty="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96" name="Picture 36">
                  <a:extLst>
                    <a:ext uri="{FF2B5EF4-FFF2-40B4-BE49-F238E27FC236}">
                      <a16:creationId xmlns:a16="http://schemas.microsoft.com/office/drawing/2014/main" xmlns="" id="{A1E6B199-F945-62C6-FE0D-85145491F0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36">
                  <a:extLst>
                    <a:ext uri="{FF2B5EF4-FFF2-40B4-BE49-F238E27FC236}">
                      <a16:creationId xmlns:a16="http://schemas.microsoft.com/office/drawing/2014/main" xmlns="" id="{07C6A60D-B617-8277-888C-053E6435F6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36">
                  <a:extLst>
                    <a:ext uri="{FF2B5EF4-FFF2-40B4-BE49-F238E27FC236}">
                      <a16:creationId xmlns:a16="http://schemas.microsoft.com/office/drawing/2014/main" xmlns="" id="{51E98BC2-B422-5508-D781-F6C79244E9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36">
                  <a:extLst>
                    <a:ext uri="{FF2B5EF4-FFF2-40B4-BE49-F238E27FC236}">
                      <a16:creationId xmlns:a16="http://schemas.microsoft.com/office/drawing/2014/main" xmlns="" id="{6750F147-1998-4CE7-E39E-FFC0D74ED5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2">
                  <a:extLst>
                    <a:ext uri="{FF2B5EF4-FFF2-40B4-BE49-F238E27FC236}">
                      <a16:creationId xmlns:a16="http://schemas.microsoft.com/office/drawing/2014/main" xmlns="" id="{A86CEE9A-D7A6-25B8-6F5C-4A08A6D61E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935" y="4480236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16">
                  <a:extLst>
                    <a:ext uri="{FF2B5EF4-FFF2-40B4-BE49-F238E27FC236}">
                      <a16:creationId xmlns:a16="http://schemas.microsoft.com/office/drawing/2014/main" xmlns="" id="{43DEF1A8-8103-2F2F-BB11-A9DE094141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90" y="4486977"/>
                  <a:ext cx="331791" cy="331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2" name="TextBox 16">
                  <a:extLst>
                    <a:ext uri="{FF2B5EF4-FFF2-40B4-BE49-F238E27FC236}">
                      <a16:creationId xmlns:a16="http://schemas.microsoft.com/office/drawing/2014/main" xmlns="" id="{B13ED748-97E7-44BE-00BB-C980BDB9D9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6188" y="4870837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2</a:t>
                  </a:r>
                </a:p>
              </p:txBody>
            </p:sp>
            <p:sp>
              <p:nvSpPr>
                <p:cNvPr id="103" name="TextBox 16">
                  <a:extLst>
                    <a:ext uri="{FF2B5EF4-FFF2-40B4-BE49-F238E27FC236}">
                      <a16:creationId xmlns:a16="http://schemas.microsoft.com/office/drawing/2014/main" xmlns="" id="{E9692939-7A3E-991B-23E2-2DBFC5B16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425" y="5213141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5</a:t>
                  </a:r>
                </a:p>
              </p:txBody>
            </p:sp>
            <p:pic>
              <p:nvPicPr>
                <p:cNvPr id="104" name="Picture 2">
                  <a:extLst>
                    <a:ext uri="{FF2B5EF4-FFF2-40B4-BE49-F238E27FC236}">
                      <a16:creationId xmlns:a16="http://schemas.microsoft.com/office/drawing/2014/main" xmlns="" id="{E22C4AF8-C907-3D99-ED6B-7B622839F1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468433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Picture 2">
                  <a:extLst>
                    <a:ext uri="{FF2B5EF4-FFF2-40B4-BE49-F238E27FC236}">
                      <a16:creationId xmlns:a16="http://schemas.microsoft.com/office/drawing/2014/main" xmlns="" id="{4D1E5C6B-77A2-A2D7-B71F-C6DF17687F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503358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3BA1826F-E772-EC43-8B92-C9D6AEF952DB}"/>
                  </a:ext>
                </a:extLst>
              </p:cNvPr>
              <p:cNvGrpSpPr/>
              <p:nvPr/>
            </p:nvGrpSpPr>
            <p:grpSpPr>
              <a:xfrm>
                <a:off x="636490" y="4024425"/>
                <a:ext cx="1903776" cy="470327"/>
                <a:chOff x="636490" y="3981975"/>
                <a:chExt cx="1903776" cy="470327"/>
              </a:xfrm>
            </p:grpSpPr>
            <p:sp>
              <p:nvSpPr>
                <p:cNvPr id="90" name="Google Shape;3760;p30">
                  <a:extLst>
                    <a:ext uri="{FF2B5EF4-FFF2-40B4-BE49-F238E27FC236}">
                      <a16:creationId xmlns:a16="http://schemas.microsoft.com/office/drawing/2014/main" xmlns="" id="{EB7D2A8A-E77D-7D0B-FB0B-E41270CC4D2C}"/>
                    </a:ext>
                  </a:extLst>
                </p:cNvPr>
                <p:cNvSpPr/>
                <p:nvPr/>
              </p:nvSpPr>
              <p:spPr>
                <a:xfrm>
                  <a:off x="685596" y="4077866"/>
                  <a:ext cx="1784268" cy="360000"/>
                </a:xfrm>
                <a:prstGeom prst="rect">
                  <a:avLst/>
                </a:prstGeom>
                <a:solidFill>
                  <a:srgbClr val="007CBC">
                    <a:alpha val="8627"/>
                  </a:srgbClr>
                </a:solidFill>
                <a:ln>
                  <a:noFill/>
                </a:ln>
              </p:spPr>
              <p:txBody>
                <a:bodyPr spcFirstLastPara="1" wrap="square" lIns="216000" tIns="37131" rIns="74283" bIns="37131" anchor="t" anchorCtr="0">
                  <a:noAutofit/>
                </a:bodyPr>
                <a:lstStyle/>
                <a:p>
                  <a:pPr>
                    <a:buClr>
                      <a:srgbClr val="007CBC"/>
                    </a:buClr>
                    <a:buSzPts val="900"/>
                  </a:pPr>
                  <a:r>
                    <a:rPr lang="en-US" sz="400" dirty="0">
                      <a:solidFill>
                        <a:srgbClr val="007CBC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SEC subnet</a:t>
                  </a:r>
                  <a:endParaRPr sz="400" dirty="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3630;p30">
                  <a:extLst>
                    <a:ext uri="{FF2B5EF4-FFF2-40B4-BE49-F238E27FC236}">
                      <a16:creationId xmlns:a16="http://schemas.microsoft.com/office/drawing/2014/main" xmlns="" id="{444CCFF8-A85C-7DAB-09D7-F202A60B88A0}"/>
                    </a:ext>
                  </a:extLst>
                </p:cNvPr>
                <p:cNvSpPr txBox="1"/>
                <p:nvPr/>
              </p:nvSpPr>
              <p:spPr>
                <a:xfrm>
                  <a:off x="1583686" y="4187889"/>
                  <a:ext cx="611805" cy="1519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37131" rIns="0" bIns="37131" anchor="t" anchorCtr="0">
                  <a:spAutoFit/>
                </a:bodyPr>
                <a:lstStyle/>
                <a:p>
                  <a:pPr algn="ctr">
                    <a:buSzPts val="700"/>
                  </a:pPr>
                  <a:r>
                    <a:rPr lang="en-US" sz="500" dirty="0">
                      <a:solidFill>
                        <a:schemeClr val="dk1"/>
                      </a:solidFill>
                      <a:latin typeface="Malgun Gothic"/>
                      <a:ea typeface="Malgun Gothic"/>
                      <a:sym typeface="Malgun Gothic"/>
                    </a:rPr>
                    <a:t>LB(Load Balancer)</a:t>
                  </a:r>
                  <a:endParaRPr sz="1100" dirty="0"/>
                </a:p>
              </p:txBody>
            </p:sp>
            <p:pic>
              <p:nvPicPr>
                <p:cNvPr id="92" name="Picture 6">
                  <a:extLst>
                    <a:ext uri="{FF2B5EF4-FFF2-40B4-BE49-F238E27FC236}">
                      <a16:creationId xmlns:a16="http://schemas.microsoft.com/office/drawing/2014/main" xmlns="" id="{0E20DA74-7202-0A9E-78FF-7CCF0019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2798" y="4087332"/>
                  <a:ext cx="364970" cy="364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Picture 16">
                  <a:extLst>
                    <a:ext uri="{FF2B5EF4-FFF2-40B4-BE49-F238E27FC236}">
                      <a16:creationId xmlns:a16="http://schemas.microsoft.com/office/drawing/2014/main" xmlns="" id="{38FF5DFC-05CE-271C-145A-32329F232B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90" y="3988502"/>
                  <a:ext cx="331791" cy="331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Picture 2">
                  <a:extLst>
                    <a:ext uri="{FF2B5EF4-FFF2-40B4-BE49-F238E27FC236}">
                      <a16:creationId xmlns:a16="http://schemas.microsoft.com/office/drawing/2014/main" xmlns="" id="{D42A531A-6345-D00B-52F9-9290A7E6B7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4925" y="3981975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44B58C71-88F1-76B6-1B8E-A3556D32B55E}"/>
                  </a:ext>
                </a:extLst>
              </p:cNvPr>
              <p:cNvGrpSpPr/>
              <p:nvPr/>
            </p:nvGrpSpPr>
            <p:grpSpPr>
              <a:xfrm>
                <a:off x="636490" y="2800979"/>
                <a:ext cx="1911786" cy="1015687"/>
                <a:chOff x="636490" y="4480236"/>
                <a:chExt cx="1911786" cy="1015687"/>
              </a:xfrm>
            </p:grpSpPr>
            <p:sp>
              <p:nvSpPr>
                <p:cNvPr id="79" name="Google Shape;3549;p30">
                  <a:extLst>
                    <a:ext uri="{FF2B5EF4-FFF2-40B4-BE49-F238E27FC236}">
                      <a16:creationId xmlns:a16="http://schemas.microsoft.com/office/drawing/2014/main" xmlns="" id="{1CA8C9D1-1224-E6F6-9409-74037B546C2F}"/>
                    </a:ext>
                  </a:extLst>
                </p:cNvPr>
                <p:cNvSpPr/>
                <p:nvPr/>
              </p:nvSpPr>
              <p:spPr>
                <a:xfrm>
                  <a:off x="685596" y="4580153"/>
                  <a:ext cx="1784268" cy="915770"/>
                </a:xfrm>
                <a:prstGeom prst="rect">
                  <a:avLst/>
                </a:prstGeom>
                <a:solidFill>
                  <a:srgbClr val="007CBC">
                    <a:alpha val="8627"/>
                  </a:srgbClr>
                </a:solidFill>
                <a:ln>
                  <a:noFill/>
                </a:ln>
              </p:spPr>
              <p:txBody>
                <a:bodyPr spcFirstLastPara="1" wrap="square" lIns="216000" tIns="37131" rIns="74283" bIns="37131" anchor="t" anchorCtr="0">
                  <a:noAutofit/>
                </a:bodyPr>
                <a:lstStyle/>
                <a:p>
                  <a:pPr>
                    <a:buSzPts val="600"/>
                  </a:pPr>
                  <a:r>
                    <a:rPr lang="en-US" sz="400" dirty="0">
                      <a:solidFill>
                        <a:srgbClr val="007CBC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AKS subnet</a:t>
                  </a:r>
                  <a:endParaRPr sz="400" dirty="0"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80" name="Picture 36">
                  <a:extLst>
                    <a:ext uri="{FF2B5EF4-FFF2-40B4-BE49-F238E27FC236}">
                      <a16:creationId xmlns:a16="http://schemas.microsoft.com/office/drawing/2014/main" xmlns="" id="{C55EB15E-6E33-F26E-4C56-FD995E9582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36">
                  <a:extLst>
                    <a:ext uri="{FF2B5EF4-FFF2-40B4-BE49-F238E27FC236}">
                      <a16:creationId xmlns:a16="http://schemas.microsoft.com/office/drawing/2014/main" xmlns="" id="{1C1DEB04-EB66-1036-8EB4-58DB96B0ED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4883629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36">
                  <a:extLst>
                    <a:ext uri="{FF2B5EF4-FFF2-40B4-BE49-F238E27FC236}">
                      <a16:creationId xmlns:a16="http://schemas.microsoft.com/office/drawing/2014/main" xmlns="" id="{A4FAEB10-72AB-6F98-FB77-79652DEFFF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43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36">
                  <a:extLst>
                    <a:ext uri="{FF2B5EF4-FFF2-40B4-BE49-F238E27FC236}">
                      <a16:creationId xmlns:a16="http://schemas.microsoft.com/office/drawing/2014/main" xmlns="" id="{795C4BD2-37B6-7722-5D5B-4D9DB25BC0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23466" y="5217003"/>
                  <a:ext cx="180184" cy="1801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2">
                  <a:extLst>
                    <a:ext uri="{FF2B5EF4-FFF2-40B4-BE49-F238E27FC236}">
                      <a16:creationId xmlns:a16="http://schemas.microsoft.com/office/drawing/2014/main" xmlns="" id="{0666AF3F-F275-6183-EADE-01A58B219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935" y="4480236"/>
                  <a:ext cx="275341" cy="2753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16">
                  <a:extLst>
                    <a:ext uri="{FF2B5EF4-FFF2-40B4-BE49-F238E27FC236}">
                      <a16:creationId xmlns:a16="http://schemas.microsoft.com/office/drawing/2014/main" xmlns="" id="{4C5843FD-3FA3-F116-439A-B92D5944E1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90" y="4486977"/>
                  <a:ext cx="331791" cy="331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TextBox 16">
                  <a:extLst>
                    <a:ext uri="{FF2B5EF4-FFF2-40B4-BE49-F238E27FC236}">
                      <a16:creationId xmlns:a16="http://schemas.microsoft.com/office/drawing/2014/main" xmlns="" id="{1ED14CD1-800B-84CF-0166-F0017FEC08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6188" y="4870837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2</a:t>
                  </a:r>
                </a:p>
              </p:txBody>
            </p:sp>
            <p:sp>
              <p:nvSpPr>
                <p:cNvPr id="87" name="TextBox 16">
                  <a:extLst>
                    <a:ext uri="{FF2B5EF4-FFF2-40B4-BE49-F238E27FC236}">
                      <a16:creationId xmlns:a16="http://schemas.microsoft.com/office/drawing/2014/main" xmlns="" id="{7A9D9059-732E-A1DB-6B5C-31BE008B2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425" y="5213141"/>
                  <a:ext cx="437620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Worker node 5</a:t>
                  </a:r>
                </a:p>
              </p:txBody>
            </p:sp>
            <p:pic>
              <p:nvPicPr>
                <p:cNvPr id="88" name="Picture 2">
                  <a:extLst>
                    <a:ext uri="{FF2B5EF4-FFF2-40B4-BE49-F238E27FC236}">
                      <a16:creationId xmlns:a16="http://schemas.microsoft.com/office/drawing/2014/main" xmlns="" id="{1B338E05-6D97-5337-D36C-0841C2D542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468433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>
                  <a:extLst>
                    <a:ext uri="{FF2B5EF4-FFF2-40B4-BE49-F238E27FC236}">
                      <a16:creationId xmlns:a16="http://schemas.microsoft.com/office/drawing/2014/main" xmlns="" id="{7BE66537-8AF7-6B6C-7B05-556F8FE7C2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4600" y="5033583"/>
                  <a:ext cx="254937" cy="254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xmlns="" id="{6E07A550-875A-EBD7-A830-3C1355AB5518}"/>
                  </a:ext>
                </a:extLst>
              </p:cNvPr>
              <p:cNvGrpSpPr/>
              <p:nvPr/>
            </p:nvGrpSpPr>
            <p:grpSpPr>
              <a:xfrm>
                <a:off x="636490" y="2345168"/>
                <a:ext cx="1903776" cy="455891"/>
                <a:chOff x="636490" y="2390888"/>
                <a:chExt cx="1903776" cy="455891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xmlns="" id="{0526BD74-5E0F-7FA8-13D9-CDA18DEE3D38}"/>
                    </a:ext>
                  </a:extLst>
                </p:cNvPr>
                <p:cNvGrpSpPr/>
                <p:nvPr/>
              </p:nvGrpSpPr>
              <p:grpSpPr>
                <a:xfrm>
                  <a:off x="636490" y="2390888"/>
                  <a:ext cx="1903776" cy="455891"/>
                  <a:chOff x="636490" y="3981975"/>
                  <a:chExt cx="1903776" cy="455891"/>
                </a:xfrm>
              </p:grpSpPr>
              <p:sp>
                <p:nvSpPr>
                  <p:cNvPr id="75" name="Google Shape;3760;p30">
                    <a:extLst>
                      <a:ext uri="{FF2B5EF4-FFF2-40B4-BE49-F238E27FC236}">
                        <a16:creationId xmlns:a16="http://schemas.microsoft.com/office/drawing/2014/main" xmlns="" id="{D244BD33-6CBF-79BE-103F-804E056486A8}"/>
                      </a:ext>
                    </a:extLst>
                  </p:cNvPr>
                  <p:cNvSpPr/>
                  <p:nvPr/>
                </p:nvSpPr>
                <p:spPr>
                  <a:xfrm>
                    <a:off x="685596" y="4077866"/>
                    <a:ext cx="1784268" cy="360000"/>
                  </a:xfrm>
                  <a:prstGeom prst="rect">
                    <a:avLst/>
                  </a:prstGeom>
                  <a:solidFill>
                    <a:srgbClr val="007CBC">
                      <a:alpha val="8627"/>
                    </a:srgbClr>
                  </a:solidFill>
                  <a:ln>
                    <a:noFill/>
                  </a:ln>
                </p:spPr>
                <p:txBody>
                  <a:bodyPr spcFirstLastPara="1" wrap="square" lIns="216000" tIns="37131" rIns="74283" bIns="37131" anchor="t" anchorCtr="0">
                    <a:noAutofit/>
                  </a:bodyPr>
                  <a:lstStyle/>
                  <a:p>
                    <a:pPr>
                      <a:buClr>
                        <a:srgbClr val="007CBC"/>
                      </a:buClr>
                      <a:buSzPts val="900"/>
                    </a:pPr>
                    <a:r>
                      <a:rPr lang="en-US" sz="400" dirty="0">
                        <a:solidFill>
                          <a:srgbClr val="007CB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SEC subnet</a:t>
                    </a:r>
                    <a:endParaRPr sz="400" dirty="0"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76" name="Google Shape;3630;p30">
                    <a:extLst>
                      <a:ext uri="{FF2B5EF4-FFF2-40B4-BE49-F238E27FC236}">
                        <a16:creationId xmlns:a16="http://schemas.microsoft.com/office/drawing/2014/main" xmlns="" id="{9BF5D982-5947-D5CE-6387-C876126E3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026" y="4154548"/>
                    <a:ext cx="814155" cy="228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37131" rIns="0" bIns="37131" anchor="t" anchorCtr="0">
                    <a:spAutoFit/>
                  </a:bodyPr>
                  <a:lstStyle/>
                  <a:p>
                    <a:pPr>
                      <a:buSzPts val="700"/>
                    </a:pPr>
                    <a:r>
                      <a:rPr lang="en-US"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rPr>
                      <a:t>ALB</a:t>
                    </a:r>
                  </a:p>
                  <a:p>
                    <a:pPr>
                      <a:buSzPts val="700"/>
                    </a:pPr>
                    <a:r>
                      <a:rPr lang="en-US"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rPr>
                      <a:t>(Application Load Balancer)</a:t>
                    </a:r>
                    <a:endParaRPr sz="1100" dirty="0"/>
                  </a:p>
                </p:txBody>
              </p:sp>
              <p:pic>
                <p:nvPicPr>
                  <p:cNvPr id="77" name="Picture 16">
                    <a:extLst>
                      <a:ext uri="{FF2B5EF4-FFF2-40B4-BE49-F238E27FC236}">
                        <a16:creationId xmlns:a16="http://schemas.microsoft.com/office/drawing/2014/main" xmlns="" id="{0E348EAE-9C0F-CF1F-F87C-7CB01BB027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490" y="3988502"/>
                    <a:ext cx="331791" cy="3317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8" name="Picture 2">
                    <a:extLst>
                      <a:ext uri="{FF2B5EF4-FFF2-40B4-BE49-F238E27FC236}">
                        <a16:creationId xmlns:a16="http://schemas.microsoft.com/office/drawing/2014/main" xmlns="" id="{324DB8A8-B4C5-0131-E493-E0429353E2C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64925" y="3981975"/>
                    <a:ext cx="275341" cy="2753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4" name="Picture 4">
                  <a:extLst>
                    <a:ext uri="{FF2B5EF4-FFF2-40B4-BE49-F238E27FC236}">
                      <a16:creationId xmlns:a16="http://schemas.microsoft.com/office/drawing/2014/main" xmlns="" id="{51ABF0B9-EDAF-018D-B110-14D8C4DAEE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7117" y="2522019"/>
                  <a:ext cx="315487" cy="3154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71" name="Google Shape;717;p20">
              <a:extLst>
                <a:ext uri="{FF2B5EF4-FFF2-40B4-BE49-F238E27FC236}">
                  <a16:creationId xmlns:a16="http://schemas.microsoft.com/office/drawing/2014/main" xmlns="" id="{95293216-DBCA-9501-A342-6ADE939B36E8}"/>
                </a:ext>
              </a:extLst>
            </p:cNvPr>
            <p:cNvSpPr/>
            <p:nvPr/>
          </p:nvSpPr>
          <p:spPr>
            <a:xfrm>
              <a:off x="7350947" y="4880065"/>
              <a:ext cx="3446580" cy="207428"/>
            </a:xfrm>
            <a:prstGeom prst="rect">
              <a:avLst/>
            </a:prstGeom>
            <a:noFill/>
            <a:ln w="6350" cap="flat" cmpd="sng">
              <a:solidFill>
                <a:srgbClr val="D8661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ctr" anchorCtr="0">
              <a:noAutofit/>
            </a:bodyPr>
            <a:lstStyle/>
            <a:p>
              <a:pPr algn="ctr"/>
              <a:endParaRPr sz="8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sz="600" b="1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Google Shape;717;p20">
              <a:extLst>
                <a:ext uri="{FF2B5EF4-FFF2-40B4-BE49-F238E27FC236}">
                  <a16:creationId xmlns:a16="http://schemas.microsoft.com/office/drawing/2014/main" xmlns="" id="{AF2A9A67-56BB-083D-EF52-2D2D9CED627A}"/>
                </a:ext>
              </a:extLst>
            </p:cNvPr>
            <p:cNvSpPr/>
            <p:nvPr/>
          </p:nvSpPr>
          <p:spPr>
            <a:xfrm>
              <a:off x="7350946" y="5208459"/>
              <a:ext cx="3446581" cy="207428"/>
            </a:xfrm>
            <a:prstGeom prst="rect">
              <a:avLst/>
            </a:prstGeom>
            <a:noFill/>
            <a:ln w="6350" cap="flat" cmpd="sng">
              <a:solidFill>
                <a:srgbClr val="D8661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ctr" anchorCtr="0">
              <a:noAutofit/>
            </a:bodyPr>
            <a:lstStyle/>
            <a:p>
              <a:pPr algn="ctr"/>
              <a:endParaRPr sz="8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sz="600" b="1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Google Shape;717;p20">
              <a:extLst>
                <a:ext uri="{FF2B5EF4-FFF2-40B4-BE49-F238E27FC236}">
                  <a16:creationId xmlns:a16="http://schemas.microsoft.com/office/drawing/2014/main" xmlns="" id="{079E3991-90BF-4712-9C12-15BCC0E6FB33}"/>
                </a:ext>
              </a:extLst>
            </p:cNvPr>
            <p:cNvSpPr/>
            <p:nvPr/>
          </p:nvSpPr>
          <p:spPr>
            <a:xfrm>
              <a:off x="7350947" y="3210015"/>
              <a:ext cx="3446580" cy="207428"/>
            </a:xfrm>
            <a:prstGeom prst="rect">
              <a:avLst/>
            </a:prstGeom>
            <a:noFill/>
            <a:ln w="6350" cap="flat" cmpd="sng">
              <a:solidFill>
                <a:srgbClr val="D8661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ctr" anchorCtr="0">
              <a:noAutofit/>
            </a:bodyPr>
            <a:lstStyle/>
            <a:p>
              <a:pPr algn="ctr"/>
              <a:endParaRPr sz="8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sz="600" b="1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Google Shape;717;p20">
              <a:extLst>
                <a:ext uri="{FF2B5EF4-FFF2-40B4-BE49-F238E27FC236}">
                  <a16:creationId xmlns:a16="http://schemas.microsoft.com/office/drawing/2014/main" xmlns="" id="{6DF7932E-7C36-8F4B-EBE9-E2F402F6649E}"/>
                </a:ext>
              </a:extLst>
            </p:cNvPr>
            <p:cNvSpPr/>
            <p:nvPr/>
          </p:nvSpPr>
          <p:spPr>
            <a:xfrm>
              <a:off x="7350946" y="3538409"/>
              <a:ext cx="3446581" cy="207428"/>
            </a:xfrm>
            <a:prstGeom prst="rect">
              <a:avLst/>
            </a:prstGeom>
            <a:noFill/>
            <a:ln w="6350" cap="flat" cmpd="sng">
              <a:solidFill>
                <a:srgbClr val="D8661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ctr" anchorCtr="0">
              <a:noAutofit/>
            </a:bodyPr>
            <a:lstStyle/>
            <a:p>
              <a:pPr algn="ctr"/>
              <a:endParaRPr sz="800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sz="600" b="1" dirty="0">
                <a:solidFill>
                  <a:srgbClr val="D8661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xmlns="" id="{2D56CF94-5A49-BBA3-F672-7AA5D8FF97A0}"/>
                </a:ext>
              </a:extLst>
            </p:cNvPr>
            <p:cNvGrpSpPr/>
            <p:nvPr/>
          </p:nvGrpSpPr>
          <p:grpSpPr>
            <a:xfrm>
              <a:off x="10992989" y="3851613"/>
              <a:ext cx="381740" cy="513538"/>
              <a:chOff x="6923080" y="3817107"/>
              <a:chExt cx="381740" cy="513538"/>
            </a:xfrm>
          </p:grpSpPr>
          <p:pic>
            <p:nvPicPr>
              <p:cNvPr id="176" name="Picture 14">
                <a:extLst>
                  <a:ext uri="{FF2B5EF4-FFF2-40B4-BE49-F238E27FC236}">
                    <a16:creationId xmlns:a16="http://schemas.microsoft.com/office/drawing/2014/main" xmlns="" id="{D75B043C-FFFF-785D-8601-D323CE8E3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3080" y="3817107"/>
                <a:ext cx="381740" cy="38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7" name="Google Shape;3630;p30">
                <a:extLst>
                  <a:ext uri="{FF2B5EF4-FFF2-40B4-BE49-F238E27FC236}">
                    <a16:creationId xmlns:a16="http://schemas.microsoft.com/office/drawing/2014/main" xmlns="" id="{5573C545-E2B5-E69A-0311-4A024296D963}"/>
                  </a:ext>
                </a:extLst>
              </p:cNvPr>
              <p:cNvSpPr txBox="1"/>
              <p:nvPr/>
            </p:nvSpPr>
            <p:spPr>
              <a:xfrm>
                <a:off x="6951246" y="4101770"/>
                <a:ext cx="325409" cy="228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7131" rIns="0" bIns="37131" anchor="t" anchorCtr="0">
                <a:spAutoFit/>
              </a:bodyPr>
              <a:lstStyle/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Backup</a:t>
                </a:r>
              </a:p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Vault</a:t>
                </a:r>
                <a:endParaRPr sz="1100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xmlns="" id="{76A4875F-82B3-B054-84EF-052BF50984E7}"/>
                </a:ext>
              </a:extLst>
            </p:cNvPr>
            <p:cNvGrpSpPr/>
            <p:nvPr/>
          </p:nvGrpSpPr>
          <p:grpSpPr>
            <a:xfrm>
              <a:off x="11027116" y="3357491"/>
              <a:ext cx="327974" cy="392607"/>
              <a:chOff x="6949963" y="3385527"/>
              <a:chExt cx="327974" cy="392607"/>
            </a:xfrm>
          </p:grpSpPr>
          <p:pic>
            <p:nvPicPr>
              <p:cNvPr id="179" name="Picture 12">
                <a:extLst>
                  <a:ext uri="{FF2B5EF4-FFF2-40B4-BE49-F238E27FC236}">
                    <a16:creationId xmlns:a16="http://schemas.microsoft.com/office/drawing/2014/main" xmlns="" id="{326FB0FC-CB92-BFA8-57B3-21D7A8D2CC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9963" y="3385527"/>
                <a:ext cx="327974" cy="327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0" name="Google Shape;3630;p30">
                <a:extLst>
                  <a:ext uri="{FF2B5EF4-FFF2-40B4-BE49-F238E27FC236}">
                    <a16:creationId xmlns:a16="http://schemas.microsoft.com/office/drawing/2014/main" xmlns="" id="{04024B45-76F3-42CB-1273-95F8587A4A8D}"/>
                  </a:ext>
                </a:extLst>
              </p:cNvPr>
              <p:cNvSpPr txBox="1"/>
              <p:nvPr/>
            </p:nvSpPr>
            <p:spPr>
              <a:xfrm>
                <a:off x="6951246" y="3626203"/>
                <a:ext cx="325409" cy="151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7131" rIns="0" bIns="37131" anchor="t" anchorCtr="0">
                <a:spAutoFit/>
              </a:bodyPr>
              <a:lstStyle/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Monitoring</a:t>
                </a:r>
                <a:endParaRPr sz="1100" dirty="0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313AB4B3-3065-10D6-5274-27D13FDF4F57}"/>
                </a:ext>
              </a:extLst>
            </p:cNvPr>
            <p:cNvGrpSpPr/>
            <p:nvPr/>
          </p:nvGrpSpPr>
          <p:grpSpPr>
            <a:xfrm>
              <a:off x="11017585" y="2786229"/>
              <a:ext cx="347036" cy="469746"/>
              <a:chOff x="6940432" y="2897604"/>
              <a:chExt cx="347036" cy="469746"/>
            </a:xfrm>
          </p:grpSpPr>
          <p:pic>
            <p:nvPicPr>
              <p:cNvPr id="182" name="Picture 8">
                <a:extLst>
                  <a:ext uri="{FF2B5EF4-FFF2-40B4-BE49-F238E27FC236}">
                    <a16:creationId xmlns:a16="http://schemas.microsoft.com/office/drawing/2014/main" xmlns="" id="{7850657A-3DAB-7531-5E0E-589B9793EA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0432" y="2897604"/>
                <a:ext cx="347036" cy="34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3" name="Google Shape;3630;p30">
                <a:extLst>
                  <a:ext uri="{FF2B5EF4-FFF2-40B4-BE49-F238E27FC236}">
                    <a16:creationId xmlns:a16="http://schemas.microsoft.com/office/drawing/2014/main" xmlns="" id="{A811EE31-B9FA-A49D-EE70-D5D4510BF5FA}"/>
                  </a:ext>
                </a:extLst>
              </p:cNvPr>
              <p:cNvSpPr txBox="1"/>
              <p:nvPr/>
            </p:nvSpPr>
            <p:spPr>
              <a:xfrm>
                <a:off x="6951246" y="3138475"/>
                <a:ext cx="325409" cy="228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7131" rIns="0" bIns="37131" anchor="t" anchorCtr="0">
                <a:spAutoFit/>
              </a:bodyPr>
              <a:lstStyle/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Storage</a:t>
                </a:r>
              </a:p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Accounts</a:t>
                </a:r>
                <a:endParaRPr sz="11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8F867310-4059-A35F-9913-EDAF84B1D221}"/>
                </a:ext>
              </a:extLst>
            </p:cNvPr>
            <p:cNvGrpSpPr/>
            <p:nvPr/>
          </p:nvGrpSpPr>
          <p:grpSpPr>
            <a:xfrm>
              <a:off x="11028399" y="2281842"/>
              <a:ext cx="325409" cy="402871"/>
              <a:chOff x="6951246" y="2552999"/>
              <a:chExt cx="325409" cy="402871"/>
            </a:xfrm>
          </p:grpSpPr>
          <p:pic>
            <p:nvPicPr>
              <p:cNvPr id="185" name="Picture 6">
                <a:extLst>
                  <a:ext uri="{FF2B5EF4-FFF2-40B4-BE49-F238E27FC236}">
                    <a16:creationId xmlns:a16="http://schemas.microsoft.com/office/drawing/2014/main" xmlns="" id="{818E71FA-5604-7DB6-6AB0-9680B9C1F9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8604" y="2552999"/>
                <a:ext cx="210692" cy="210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6" name="Google Shape;3630;p30">
                <a:extLst>
                  <a:ext uri="{FF2B5EF4-FFF2-40B4-BE49-F238E27FC236}">
                    <a16:creationId xmlns:a16="http://schemas.microsoft.com/office/drawing/2014/main" xmlns="" id="{82EFE655-DD4C-28AF-7317-A89E491DC2A3}"/>
                  </a:ext>
                </a:extLst>
              </p:cNvPr>
              <p:cNvSpPr txBox="1"/>
              <p:nvPr/>
            </p:nvSpPr>
            <p:spPr>
              <a:xfrm>
                <a:off x="6951246" y="2726995"/>
                <a:ext cx="325409" cy="228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7131" rIns="0" bIns="37131" anchor="t" anchorCtr="0">
                <a:spAutoFit/>
              </a:bodyPr>
              <a:lstStyle/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Container</a:t>
                </a:r>
              </a:p>
              <a:p>
                <a:pPr algn="ctr">
                  <a:buSzPts val="700"/>
                </a:pPr>
                <a:r>
                  <a:rPr lang="en-US" sz="500" dirty="0">
                    <a:solidFill>
                      <a:schemeClr val="dk1"/>
                    </a:solidFill>
                    <a:latin typeface="Malgun Gothic"/>
                    <a:ea typeface="Malgun Gothic"/>
                    <a:sym typeface="Malgun Gothic"/>
                  </a:rPr>
                  <a:t>Registries</a:t>
                </a:r>
                <a:endParaRPr sz="1100" dirty="0"/>
              </a:p>
            </p:txBody>
          </p:sp>
        </p:grpSp>
        <p:sp>
          <p:nvSpPr>
            <p:cNvPr id="187" name="Google Shape;3505;p30"/>
            <p:cNvSpPr/>
            <p:nvPr/>
          </p:nvSpPr>
          <p:spPr>
            <a:xfrm>
              <a:off x="316010" y="1681324"/>
              <a:ext cx="2171552" cy="46029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>
                <a:buSzPts val="1000"/>
              </a:pPr>
              <a:r>
                <a:rPr lang="en-US" sz="800" b="1" dirty="0" smtClean="0">
                  <a:latin typeface="Malgun Gothic"/>
                  <a:ea typeface="Malgun Gothic"/>
                  <a:cs typeface="Malgun Gothic"/>
                  <a:sym typeface="Malgun Gothic"/>
                </a:rPr>
                <a:t>On premise</a:t>
              </a:r>
              <a:endParaRPr sz="6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xmlns="" id="{5D3FA022-9461-5DDA-0A9A-9A5049E88C75}"/>
                </a:ext>
              </a:extLst>
            </p:cNvPr>
            <p:cNvGrpSpPr/>
            <p:nvPr/>
          </p:nvGrpSpPr>
          <p:grpSpPr>
            <a:xfrm>
              <a:off x="3683602" y="3609722"/>
              <a:ext cx="2137476" cy="1065199"/>
              <a:chOff x="636490" y="3988502"/>
              <a:chExt cx="2137476" cy="654214"/>
            </a:xfrm>
          </p:grpSpPr>
          <p:sp>
            <p:nvSpPr>
              <p:cNvPr id="196" name="Google Shape;3760;p30">
                <a:extLst>
                  <a:ext uri="{FF2B5EF4-FFF2-40B4-BE49-F238E27FC236}">
                    <a16:creationId xmlns:a16="http://schemas.microsoft.com/office/drawing/2014/main" xmlns="" id="{7FC5B0E5-BD59-770E-43AB-427875247184}"/>
                  </a:ext>
                </a:extLst>
              </p:cNvPr>
              <p:cNvSpPr/>
              <p:nvPr/>
            </p:nvSpPr>
            <p:spPr>
              <a:xfrm>
                <a:off x="654268" y="4088366"/>
                <a:ext cx="2119698" cy="554350"/>
              </a:xfrm>
              <a:prstGeom prst="rect">
                <a:avLst/>
              </a:prstGeom>
              <a:solidFill>
                <a:srgbClr val="007CBC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216000" tIns="37131" rIns="74283" bIns="37131" anchor="t" anchorCtr="0">
                <a:noAutofit/>
              </a:bodyPr>
              <a:lstStyle/>
              <a:p>
                <a:pPr>
                  <a:buClr>
                    <a:srgbClr val="007CBC"/>
                  </a:buClr>
                  <a:buSzPts val="900"/>
                </a:pPr>
                <a:r>
                  <a:rPr lang="en-US" sz="700" dirty="0" smtClean="0">
                    <a:solidFill>
                      <a:srgbClr val="007CB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Gateway subnet</a:t>
                </a:r>
                <a:endParaRPr sz="7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98" name="Picture 16">
                <a:extLst>
                  <a:ext uri="{FF2B5EF4-FFF2-40B4-BE49-F238E27FC236}">
                    <a16:creationId xmlns:a16="http://schemas.microsoft.com/office/drawing/2014/main" xmlns="" id="{E9FDFE3A-7FF1-4611-179A-C321F47AF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490" y="3988502"/>
                <a:ext cx="331791" cy="3317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0" name="Google Shape;3502;p30"/>
            <p:cNvSpPr/>
            <p:nvPr/>
          </p:nvSpPr>
          <p:spPr>
            <a:xfrm>
              <a:off x="3572339" y="3344262"/>
              <a:ext cx="2486866" cy="2784963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>
                <a:buSzPts val="1000"/>
              </a:pPr>
              <a:r>
                <a:rPr lang="en-US" sz="500" b="1" dirty="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Availability Zone A</a:t>
              </a:r>
              <a:endParaRPr sz="5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3503;p30"/>
            <p:cNvSpPr/>
            <p:nvPr/>
          </p:nvSpPr>
          <p:spPr>
            <a:xfrm>
              <a:off x="3637212" y="3592171"/>
              <a:ext cx="2449907" cy="242197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>
                <a:buSzPts val="1000"/>
              </a:pPr>
              <a:endParaRPr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2" name="Picture 20">
              <a:extLst>
                <a:ext uri="{FF2B5EF4-FFF2-40B4-BE49-F238E27FC236}">
                  <a16:creationId xmlns:a16="http://schemas.microsoft.com/office/drawing/2014/main" xmlns="" id="{977BD016-307A-9794-BD3F-A08876CA5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391" y="3561631"/>
              <a:ext cx="121925" cy="210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Google Shape;3597;p30"/>
            <p:cNvSpPr txBox="1"/>
            <p:nvPr/>
          </p:nvSpPr>
          <p:spPr>
            <a:xfrm>
              <a:off x="5857593" y="2683231"/>
              <a:ext cx="383293" cy="153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37131" rIns="0" bIns="37131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Virtual</a:t>
              </a:r>
            </a:p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WAN</a:t>
              </a:r>
              <a:endParaRPr sz="650" kern="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3803;p30"/>
            <p:cNvSpPr txBox="1"/>
            <p:nvPr/>
          </p:nvSpPr>
          <p:spPr>
            <a:xfrm>
              <a:off x="2503801" y="4439450"/>
              <a:ext cx="786608" cy="275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488" b="1" kern="0" dirty="0">
                  <a:solidFill>
                    <a:srgbClr val="232F3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650" kern="0" dirty="0">
                  <a:solidFill>
                    <a:srgbClr val="232F3E"/>
                  </a:solidFill>
                  <a:latin typeface="Malgun Gothic"/>
                  <a:cs typeface="Malgun Gothic"/>
                  <a:sym typeface="Malgun Gothic"/>
                </a:rPr>
                <a:t>전용회선 </a:t>
              </a:r>
              <a:endParaRPr lang="en-US" altLang="ko-KR" sz="650" kern="0" dirty="0" smtClean="0">
                <a:solidFill>
                  <a:srgbClr val="232F3E"/>
                </a:solidFill>
                <a:latin typeface="Malgun Gothic"/>
                <a:cs typeface="Malgun Gothic"/>
                <a:sym typeface="Malgun Gothic"/>
              </a:endParaRPr>
            </a:p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kern="0" dirty="0" smtClean="0">
                  <a:solidFill>
                    <a:srgbClr val="232F3E"/>
                  </a:solidFill>
                  <a:latin typeface="Malgun Gothic"/>
                  <a:cs typeface="Arial"/>
                  <a:sym typeface="Malgun Gothic"/>
                </a:rPr>
                <a:t>EXPRESSROUTE</a:t>
              </a:r>
              <a:endParaRPr sz="1463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246" name="그래픽 569">
              <a:extLst>
                <a:ext uri="{FF2B5EF4-FFF2-40B4-BE49-F238E27FC236}">
                  <a16:creationId xmlns="" xmlns:a16="http://schemas.microsoft.com/office/drawing/2014/main" id="{9AAA69BE-7402-E7CF-3FBB-5580A41AA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943738" y="2412751"/>
              <a:ext cx="221150" cy="221150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724274" y="4117288"/>
              <a:ext cx="386689" cy="353064"/>
            </a:xfrm>
            <a:prstGeom prst="rect">
              <a:avLst/>
            </a:prstGeom>
          </p:spPr>
        </p:pic>
        <p:sp>
          <p:nvSpPr>
            <p:cNvPr id="259" name="Google Shape;3803;p30"/>
            <p:cNvSpPr txBox="1"/>
            <p:nvPr/>
          </p:nvSpPr>
          <p:spPr>
            <a:xfrm>
              <a:off x="1421639" y="4227088"/>
              <a:ext cx="786608" cy="275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488" b="1" kern="0" dirty="0">
                  <a:solidFill>
                    <a:srgbClr val="232F3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650" kern="0" dirty="0" smtClean="0">
                  <a:solidFill>
                    <a:srgbClr val="232F3E"/>
                  </a:solidFill>
                  <a:latin typeface="Malgun Gothic"/>
                  <a:cs typeface="Malgun Gothic"/>
                  <a:sym typeface="Malgun Gothic"/>
                </a:rPr>
                <a:t>network</a:t>
              </a:r>
            </a:p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kern="0" dirty="0" smtClean="0">
                  <a:solidFill>
                    <a:srgbClr val="232F3E"/>
                  </a:solidFill>
                  <a:latin typeface="Malgun Gothic"/>
                  <a:cs typeface="Arial"/>
                  <a:sym typeface="Malgun Gothic"/>
                </a:rPr>
                <a:t>gateway</a:t>
              </a:r>
              <a:endParaRPr sz="1463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89;p3">
              <a:extLst>
                <a:ext uri="{FF2B5EF4-FFF2-40B4-BE49-F238E27FC236}">
                  <a16:creationId xmlns="" xmlns:a16="http://schemas.microsoft.com/office/drawing/2014/main" id="{009E181D-FFE6-7B40-8BAD-B84A30DB557E}"/>
                </a:ext>
              </a:extLst>
            </p:cNvPr>
            <p:cNvSpPr txBox="1"/>
            <p:nvPr/>
          </p:nvSpPr>
          <p:spPr bwMode="auto">
            <a:xfrm>
              <a:off x="3930668" y="5501268"/>
              <a:ext cx="500427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algn="ctr"/>
              <a:r>
                <a:rPr 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DDoS</a:t>
              </a:r>
            </a:p>
            <a:p>
              <a:pPr algn="ctr"/>
              <a:r>
                <a:rPr lang="en-US" sz="5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Protection</a:t>
              </a:r>
            </a:p>
          </p:txBody>
        </p:sp>
        <p:pic>
          <p:nvPicPr>
            <p:cNvPr id="263" name="그래픽 645">
              <a:extLst>
                <a:ext uri="{FF2B5EF4-FFF2-40B4-BE49-F238E27FC236}">
                  <a16:creationId xmlns="" xmlns:a16="http://schemas.microsoft.com/office/drawing/2014/main" id="{8AD6E6E4-30A4-9A18-DA6F-8EAB4B8F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048394" y="5281999"/>
              <a:ext cx="264974" cy="264974"/>
            </a:xfrm>
            <a:prstGeom prst="rect">
              <a:avLst/>
            </a:prstGeom>
          </p:spPr>
        </p:pic>
        <p:sp>
          <p:nvSpPr>
            <p:cNvPr id="264" name="Google Shape;3630;p30">
              <a:extLst>
                <a:ext uri="{FF2B5EF4-FFF2-40B4-BE49-F238E27FC236}">
                  <a16:creationId xmlns:a16="http://schemas.microsoft.com/office/drawing/2014/main" xmlns="" id="{7754B2DA-9F47-2713-F198-E1D1F7FB8601}"/>
                </a:ext>
              </a:extLst>
            </p:cNvPr>
            <p:cNvSpPr txBox="1"/>
            <p:nvPr/>
          </p:nvSpPr>
          <p:spPr>
            <a:xfrm>
              <a:off x="3770332" y="3591037"/>
              <a:ext cx="325410" cy="151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37131" rIns="0" bIns="37131" anchor="t" anchorCtr="0">
              <a:spAutoFit/>
            </a:bodyPr>
            <a:lstStyle/>
            <a:p>
              <a:pPr algn="ctr">
                <a:buSzPts val="700"/>
              </a:pPr>
              <a:r>
                <a:rPr lang="en-US" sz="500" b="1" dirty="0" smtClean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HUB VNET</a:t>
              </a:r>
              <a:endParaRPr sz="1100" b="1" dirty="0"/>
            </a:p>
          </p:txBody>
        </p:sp>
        <p:pic>
          <p:nvPicPr>
            <p:cNvPr id="266" name="Graphic 7">
              <a:extLst>
                <a:ext uri="{FF2B5EF4-FFF2-40B4-BE49-F238E27FC236}">
                  <a16:creationId xmlns:a16="http://schemas.microsoft.com/office/drawing/2014/main" xmlns="" id="{26C0DC1E-098C-CA46-B385-73951CEA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840" y="3874793"/>
              <a:ext cx="351100" cy="35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7" name="Google Shape;3803;p30"/>
            <p:cNvSpPr txBox="1"/>
            <p:nvPr/>
          </p:nvSpPr>
          <p:spPr>
            <a:xfrm>
              <a:off x="3733748" y="4268836"/>
              <a:ext cx="786608" cy="275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488" b="1" kern="0" dirty="0">
                  <a:solidFill>
                    <a:srgbClr val="232F3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650" kern="0" dirty="0" smtClean="0">
                  <a:solidFill>
                    <a:srgbClr val="232F3E"/>
                  </a:solidFill>
                  <a:latin typeface="Malgun Gothic"/>
                  <a:cs typeface="Malgun Gothic"/>
                  <a:sym typeface="Malgun Gothic"/>
                </a:rPr>
                <a:t>network</a:t>
              </a:r>
            </a:p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kern="0" dirty="0" smtClean="0">
                  <a:solidFill>
                    <a:srgbClr val="232F3E"/>
                  </a:solidFill>
                  <a:latin typeface="Malgun Gothic"/>
                  <a:cs typeface="Arial"/>
                  <a:sym typeface="Malgun Gothic"/>
                </a:rPr>
                <a:t>gateway</a:t>
              </a:r>
              <a:endParaRPr sz="1463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268" name="Graphic 7">
              <a:extLst>
                <a:ext uri="{FF2B5EF4-FFF2-40B4-BE49-F238E27FC236}">
                  <a16:creationId xmlns:a16="http://schemas.microsoft.com/office/drawing/2014/main" xmlns="" id="{26C0DC1E-098C-CA46-B385-73951CEA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32" y="3916602"/>
              <a:ext cx="351100" cy="35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xmlns="" id="{5D3FA022-9461-5DDA-0A9A-9A5049E88C75}"/>
                </a:ext>
              </a:extLst>
            </p:cNvPr>
            <p:cNvGrpSpPr/>
            <p:nvPr/>
          </p:nvGrpSpPr>
          <p:grpSpPr>
            <a:xfrm>
              <a:off x="3668720" y="4878132"/>
              <a:ext cx="2131454" cy="887199"/>
              <a:chOff x="636490" y="3988505"/>
              <a:chExt cx="2131454" cy="643711"/>
            </a:xfrm>
          </p:grpSpPr>
          <p:sp>
            <p:nvSpPr>
              <p:cNvPr id="270" name="Google Shape;3760;p30">
                <a:extLst>
                  <a:ext uri="{FF2B5EF4-FFF2-40B4-BE49-F238E27FC236}">
                    <a16:creationId xmlns:a16="http://schemas.microsoft.com/office/drawing/2014/main" xmlns="" id="{7FC5B0E5-BD59-770E-43AB-427875247184}"/>
                  </a:ext>
                </a:extLst>
              </p:cNvPr>
              <p:cNvSpPr/>
              <p:nvPr/>
            </p:nvSpPr>
            <p:spPr>
              <a:xfrm>
                <a:off x="685595" y="4077866"/>
                <a:ext cx="2082349" cy="554350"/>
              </a:xfrm>
              <a:prstGeom prst="rect">
                <a:avLst/>
              </a:prstGeom>
              <a:solidFill>
                <a:srgbClr val="007CBC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216000" tIns="37131" rIns="74283" bIns="37131" anchor="t" anchorCtr="0">
                <a:noAutofit/>
              </a:bodyPr>
              <a:lstStyle/>
              <a:p>
                <a:pPr>
                  <a:buClr>
                    <a:srgbClr val="007CBC"/>
                  </a:buClr>
                  <a:buSzPts val="900"/>
                </a:pPr>
                <a:r>
                  <a:rPr lang="en-US" sz="800" dirty="0" smtClean="0">
                    <a:solidFill>
                      <a:srgbClr val="007CBC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DMZ subnet</a:t>
                </a:r>
                <a:endParaRPr sz="400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271" name="Picture 16">
                <a:extLst>
                  <a:ext uri="{FF2B5EF4-FFF2-40B4-BE49-F238E27FC236}">
                    <a16:creationId xmlns:a16="http://schemas.microsoft.com/office/drawing/2014/main" xmlns="" id="{E9FDFE3A-7FF1-4611-179A-C321F47AF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490" y="3988505"/>
                <a:ext cx="331791" cy="3317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72" name="Graphic 85">
              <a:extLst>
                <a:ext uri="{FF2B5EF4-FFF2-40B4-BE49-F238E27FC236}">
                  <a16:creationId xmlns="" xmlns:a16="http://schemas.microsoft.com/office/drawing/2014/main" id="{072E7387-9181-42F1-8D2A-1591ED787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685558" y="5272610"/>
              <a:ext cx="365760" cy="365760"/>
            </a:xfrm>
            <a:prstGeom prst="rect">
              <a:avLst/>
            </a:prstGeom>
            <a:effectLst/>
          </p:spPr>
        </p:pic>
        <p:sp>
          <p:nvSpPr>
            <p:cNvPr id="273" name="Google Shape;3803;p30"/>
            <p:cNvSpPr txBox="1"/>
            <p:nvPr/>
          </p:nvSpPr>
          <p:spPr>
            <a:xfrm>
              <a:off x="4484722" y="5565340"/>
              <a:ext cx="786608" cy="197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1050" kern="0" dirty="0" smtClean="0">
                  <a:solidFill>
                    <a:srgbClr val="000000"/>
                  </a:solidFill>
                  <a:cs typeface="Arial"/>
                  <a:sym typeface="Arial"/>
                </a:rPr>
                <a:t>NSG</a:t>
              </a:r>
              <a:endParaRPr sz="105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Rectangle 247">
              <a:extLst>
                <a:ext uri="{FF2B5EF4-FFF2-40B4-BE49-F238E27FC236}">
                  <a16:creationId xmlns="" xmlns:a16="http://schemas.microsoft.com/office/drawing/2014/main" id="{29B63BC7-5581-4078-B91A-7EF55F59404A}"/>
                </a:ext>
              </a:extLst>
            </p:cNvPr>
            <p:cNvSpPr/>
            <p:nvPr/>
          </p:nvSpPr>
          <p:spPr>
            <a:xfrm>
              <a:off x="4639529" y="2189405"/>
              <a:ext cx="971741" cy="26161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Azure Policy</a:t>
              </a:r>
            </a:p>
          </p:txBody>
        </p:sp>
        <p:pic>
          <p:nvPicPr>
            <p:cNvPr id="275" name="Graphic 1049">
              <a:extLst>
                <a:ext uri="{FF2B5EF4-FFF2-40B4-BE49-F238E27FC236}">
                  <a16:creationId xmlns="" xmlns:a16="http://schemas.microsoft.com/office/drawing/2014/main" id="{0F8F44B8-4A93-4A43-87AD-9466BCCD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150710" y="2137330"/>
              <a:ext cx="365760" cy="365760"/>
            </a:xfrm>
            <a:prstGeom prst="rect">
              <a:avLst/>
            </a:prstGeom>
            <a:effectLst/>
          </p:spPr>
        </p:pic>
        <p:sp>
          <p:nvSpPr>
            <p:cNvPr id="276" name="Rectangle 251">
              <a:extLst>
                <a:ext uri="{FF2B5EF4-FFF2-40B4-BE49-F238E27FC236}">
                  <a16:creationId xmlns="" xmlns:a16="http://schemas.microsoft.com/office/drawing/2014/main" id="{17DF0B03-B5A6-4783-B30A-30317A89A4A8}"/>
                </a:ext>
              </a:extLst>
            </p:cNvPr>
            <p:cNvSpPr/>
            <p:nvPr/>
          </p:nvSpPr>
          <p:spPr>
            <a:xfrm>
              <a:off x="4512449" y="2655059"/>
              <a:ext cx="1444626" cy="26161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Azure Log Analytics</a:t>
              </a:r>
            </a:p>
          </p:txBody>
        </p:sp>
        <p:pic>
          <p:nvPicPr>
            <p:cNvPr id="277" name="Graphic 1053">
              <a:extLst>
                <a:ext uri="{FF2B5EF4-FFF2-40B4-BE49-F238E27FC236}">
                  <a16:creationId xmlns="" xmlns:a16="http://schemas.microsoft.com/office/drawing/2014/main" id="{60DFE7C3-1B7F-475A-BB35-4D5061401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118962" y="2586617"/>
              <a:ext cx="365760" cy="365760"/>
            </a:xfrm>
            <a:prstGeom prst="rect">
              <a:avLst/>
            </a:prstGeom>
            <a:effectLst/>
          </p:spPr>
        </p:pic>
        <p:cxnSp>
          <p:nvCxnSpPr>
            <p:cNvPr id="279" name="직선 연결선 278"/>
            <p:cNvCxnSpPr/>
            <p:nvPr/>
          </p:nvCxnSpPr>
          <p:spPr>
            <a:xfrm>
              <a:off x="2045380" y="4053833"/>
              <a:ext cx="19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Google Shape;3803;p30"/>
            <p:cNvSpPr txBox="1"/>
            <p:nvPr/>
          </p:nvSpPr>
          <p:spPr>
            <a:xfrm>
              <a:off x="5045293" y="5446617"/>
              <a:ext cx="786608" cy="321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1050" kern="0" dirty="0" smtClean="0">
                  <a:solidFill>
                    <a:srgbClr val="000000"/>
                  </a:solidFill>
                  <a:cs typeface="Arial"/>
                  <a:sym typeface="Arial"/>
                </a:rPr>
                <a:t>Firewall manager</a:t>
              </a:r>
              <a:endParaRPr sz="105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1799266B-7F43-96ED-4996-2086E88D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4" y="2869382"/>
            <a:ext cx="676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D9065747-B13C-A786-D50C-D01351FABE90}"/>
              </a:ext>
            </a:extLst>
          </p:cNvPr>
          <p:cNvSpPr txBox="1"/>
          <p:nvPr/>
        </p:nvSpPr>
        <p:spPr>
          <a:xfrm>
            <a:off x="540416" y="3664693"/>
            <a:ext cx="104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On-premises </a:t>
            </a:r>
            <a:r>
              <a:rPr lang="de-DE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atacenter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71506" y="4999877"/>
            <a:ext cx="390462" cy="3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70" y="1026469"/>
            <a:ext cx="65151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1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ysql p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5" y="1782445"/>
            <a:ext cx="95154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5363" y="682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solidFill>
                  <a:srgbClr val="666666"/>
                </a:solidFill>
                <a:latin typeface="Roboto Slab"/>
              </a:rPr>
              <a:t>Streaming data in real time from Azure Database for MySQL – Flexible Server to Power BI</a:t>
            </a:r>
            <a:endParaRPr lang="en-US" altLang="ko-KR" b="0" i="0" dirty="0">
              <a:solidFill>
                <a:srgbClr val="666666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68039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B7463F29-2847-2295-44E5-A5BEDD5293F0}"/>
              </a:ext>
            </a:extLst>
          </p:cNvPr>
          <p:cNvCxnSpPr>
            <a:cxnSpLocks/>
          </p:cNvCxnSpPr>
          <p:nvPr/>
        </p:nvCxnSpPr>
        <p:spPr>
          <a:xfrm>
            <a:off x="518160" y="6311463"/>
            <a:ext cx="11124000" cy="0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7B852C8C-13BF-2BD3-93BB-3F0D8DBA4F12}"/>
              </a:ext>
            </a:extLst>
          </p:cNvPr>
          <p:cNvSpPr/>
          <p:nvPr/>
        </p:nvSpPr>
        <p:spPr>
          <a:xfrm>
            <a:off x="515938" y="4592999"/>
            <a:ext cx="11125200" cy="17161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E317362-BB51-7820-781C-F7CCE37C04BE}"/>
              </a:ext>
            </a:extLst>
          </p:cNvPr>
          <p:cNvSpPr/>
          <p:nvPr/>
        </p:nvSpPr>
        <p:spPr>
          <a:xfrm>
            <a:off x="515938" y="1196974"/>
            <a:ext cx="11125200" cy="16897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="" xmlns:a16="http://schemas.microsoft.com/office/drawing/2014/main" id="{9C0348F5-9979-654E-2C87-4E206C87B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890" y="4070323"/>
            <a:ext cx="8210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Endpoints</a:t>
            </a:r>
          </a:p>
        </p:txBody>
      </p:sp>
      <p:sp>
        <p:nvSpPr>
          <p:cNvPr id="37" name="TextBox 11">
            <a:extLst>
              <a:ext uri="{FF2B5EF4-FFF2-40B4-BE49-F238E27FC236}">
                <a16:creationId xmlns="" xmlns:a16="http://schemas.microsoft.com/office/drawing/2014/main" id="{E0819372-A401-7C8E-20CE-C440155ED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392" y="5983531"/>
            <a:ext cx="17460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3" name="Title 1">
            <a:extLst>
              <a:ext uri="{FF2B5EF4-FFF2-40B4-BE49-F238E27FC236}">
                <a16:creationId xmlns="" xmlns:a16="http://schemas.microsoft.com/office/drawing/2014/main" id="{E4614E0C-7613-FC04-8D98-B48E52998683}"/>
              </a:ext>
            </a:extLst>
          </p:cNvPr>
          <p:cNvSpPr txBox="1">
            <a:spLocks/>
          </p:cNvSpPr>
          <p:nvPr/>
        </p:nvSpPr>
        <p:spPr bwMode="auto">
          <a:xfrm>
            <a:off x="494600" y="382117"/>
            <a:ext cx="28773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2000" b="1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별첨 </a:t>
            </a:r>
            <a:r>
              <a:rPr lang="en-US" altLang="ko-KR" dirty="0"/>
              <a:t>- </a:t>
            </a:r>
            <a:r>
              <a:rPr lang="en-US" dirty="0"/>
              <a:t>Azure</a:t>
            </a:r>
            <a:r>
              <a:rPr lang="x-none" dirty="0"/>
              <a:t> </a:t>
            </a:r>
            <a:r>
              <a:rPr lang="ko-KR" altLang="en-US" dirty="0"/>
              <a:t>리소스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x-none" dirty="0"/>
          </a:p>
        </p:txBody>
      </p:sp>
      <p:cxnSp>
        <p:nvCxnSpPr>
          <p:cNvPr id="5" name="Straight Connector 5">
            <a:extLst>
              <a:ext uri="{FF2B5EF4-FFF2-40B4-BE49-F238E27FC236}">
                <a16:creationId xmlns="" xmlns:a16="http://schemas.microsoft.com/office/drawing/2014/main" id="{AB790157-6273-C7F9-9140-86121ED26725}"/>
              </a:ext>
            </a:extLst>
          </p:cNvPr>
          <p:cNvCxnSpPr>
            <a:cxnSpLocks/>
          </p:cNvCxnSpPr>
          <p:nvPr/>
        </p:nvCxnSpPr>
        <p:spPr>
          <a:xfrm>
            <a:off x="4967958" y="1201817"/>
            <a:ext cx="0" cy="5112000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cxnSp>
        <p:nvCxnSpPr>
          <p:cNvPr id="6" name="Straight Connector 6">
            <a:extLst>
              <a:ext uri="{FF2B5EF4-FFF2-40B4-BE49-F238E27FC236}">
                <a16:creationId xmlns="" xmlns:a16="http://schemas.microsoft.com/office/drawing/2014/main" id="{DC2E04F9-F5D5-5E4D-1017-6235CBA8032F}"/>
              </a:ext>
            </a:extLst>
          </p:cNvPr>
          <p:cNvCxnSpPr>
            <a:cxnSpLocks/>
          </p:cNvCxnSpPr>
          <p:nvPr/>
        </p:nvCxnSpPr>
        <p:spPr>
          <a:xfrm>
            <a:off x="2740415" y="1201817"/>
            <a:ext cx="0" cy="5112000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cxnSp>
        <p:nvCxnSpPr>
          <p:cNvPr id="7" name="Straight Connector 7">
            <a:extLst>
              <a:ext uri="{FF2B5EF4-FFF2-40B4-BE49-F238E27FC236}">
                <a16:creationId xmlns="" xmlns:a16="http://schemas.microsoft.com/office/drawing/2014/main" id="{A839F3B1-3438-1F5B-2561-015D2DCA3B65}"/>
              </a:ext>
            </a:extLst>
          </p:cNvPr>
          <p:cNvCxnSpPr>
            <a:cxnSpLocks/>
          </p:cNvCxnSpPr>
          <p:nvPr/>
        </p:nvCxnSpPr>
        <p:spPr>
          <a:xfrm>
            <a:off x="7189236" y="1201817"/>
            <a:ext cx="0" cy="5112000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8BC88D78-FB1C-9CEA-DE1A-D8277D4AB306}"/>
              </a:ext>
            </a:extLst>
          </p:cNvPr>
          <p:cNvCxnSpPr>
            <a:cxnSpLocks/>
          </p:cNvCxnSpPr>
          <p:nvPr/>
        </p:nvCxnSpPr>
        <p:spPr>
          <a:xfrm>
            <a:off x="9421536" y="1201817"/>
            <a:ext cx="0" cy="5112000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FDDE11-6E1A-E7D8-E5C7-182D13FD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837" y="2382251"/>
            <a:ext cx="1137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Backup</a:t>
            </a:r>
          </a:p>
        </p:txBody>
      </p:sp>
      <p:pic>
        <p:nvPicPr>
          <p:cNvPr id="44" name="그래픽 43">
            <a:extLst>
              <a:ext uri="{FF2B5EF4-FFF2-40B4-BE49-F238E27FC236}">
                <a16:creationId xmlns="" xmlns:a16="http://schemas.microsoft.com/office/drawing/2014/main" id="{616C57AD-B773-3D18-8FA4-BBC72967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775" y="1489539"/>
            <a:ext cx="756000" cy="756000"/>
          </a:xfrm>
          <a:prstGeom prst="rect">
            <a:avLst/>
          </a:prstGeom>
        </p:spPr>
      </p:pic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ACD5393F-4931-16C8-55FB-3CD16F638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745" y="2382251"/>
            <a:ext cx="1505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Virtual WAN</a:t>
            </a:r>
          </a:p>
        </p:txBody>
      </p:sp>
      <p:pic>
        <p:nvPicPr>
          <p:cNvPr id="46" name="그래픽 45">
            <a:extLst>
              <a:ext uri="{FF2B5EF4-FFF2-40B4-BE49-F238E27FC236}">
                <a16:creationId xmlns="" xmlns:a16="http://schemas.microsoft.com/office/drawing/2014/main" id="{9409838D-D52A-E4DA-0C71-CB3FB7E50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6419" y="1489539"/>
            <a:ext cx="756000" cy="756000"/>
          </a:xfrm>
          <a:prstGeom prst="rect">
            <a:avLst/>
          </a:prstGeom>
        </p:spPr>
      </p:pic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9B3AC3C5-E635-AF26-C700-FE237AEF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308" y="2382251"/>
            <a:ext cx="9455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DNS</a:t>
            </a:r>
          </a:p>
        </p:txBody>
      </p:sp>
      <p:pic>
        <p:nvPicPr>
          <p:cNvPr id="48" name="그래픽 47">
            <a:extLst>
              <a:ext uri="{FF2B5EF4-FFF2-40B4-BE49-F238E27FC236}">
                <a16:creationId xmlns="" xmlns:a16="http://schemas.microsoft.com/office/drawing/2014/main" id="{08A23CFC-5638-A1F6-BB4A-A54B26FFF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0065" y="1489539"/>
            <a:ext cx="756000" cy="756000"/>
          </a:xfrm>
          <a:prstGeom prst="rect">
            <a:avLst/>
          </a:prstGeom>
        </p:spPr>
      </p:pic>
      <p:sp>
        <p:nvSpPr>
          <p:cNvPr id="18" name="TextBox 19">
            <a:extLst>
              <a:ext uri="{FF2B5EF4-FFF2-40B4-BE49-F238E27FC236}">
                <a16:creationId xmlns="" xmlns:a16="http://schemas.microsoft.com/office/drawing/2014/main" id="{E3939221-89CC-F93A-6762-78C73CA8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462" y="2382251"/>
            <a:ext cx="1083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Application</a:t>
            </a:r>
          </a:p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63FD1839-227C-3FF4-EEE4-094C5A4D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56" y="5983531"/>
            <a:ext cx="1865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Notification Hubs</a:t>
            </a:r>
          </a:p>
        </p:txBody>
      </p:sp>
      <p:pic>
        <p:nvPicPr>
          <p:cNvPr id="62" name="그래픽 61">
            <a:extLst>
              <a:ext uri="{FF2B5EF4-FFF2-40B4-BE49-F238E27FC236}">
                <a16:creationId xmlns="" xmlns:a16="http://schemas.microsoft.com/office/drawing/2014/main" id="{3DB6678D-8837-816C-BA1E-0703E5EF7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775" y="4994684"/>
            <a:ext cx="756000" cy="756000"/>
          </a:xfrm>
          <a:prstGeom prst="rect">
            <a:avLst/>
          </a:prstGeom>
        </p:spPr>
      </p:pic>
      <p:sp>
        <p:nvSpPr>
          <p:cNvPr id="35" name="TextBox 11">
            <a:extLst>
              <a:ext uri="{FF2B5EF4-FFF2-40B4-BE49-F238E27FC236}">
                <a16:creationId xmlns="" xmlns:a16="http://schemas.microsoft.com/office/drawing/2014/main" id="{F9C1BFF2-8CE2-EC07-6E7D-06AA7231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690" y="5983531"/>
            <a:ext cx="16827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Queue Storage</a:t>
            </a:r>
          </a:p>
        </p:txBody>
      </p:sp>
      <p:pic>
        <p:nvPicPr>
          <p:cNvPr id="64" name="그래픽 63">
            <a:extLst>
              <a:ext uri="{FF2B5EF4-FFF2-40B4-BE49-F238E27FC236}">
                <a16:creationId xmlns="" xmlns:a16="http://schemas.microsoft.com/office/drawing/2014/main" id="{A2DEB842-87B7-3F71-3556-2C1799BE7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4042" y="4994684"/>
            <a:ext cx="756000" cy="756000"/>
          </a:xfrm>
          <a:prstGeom prst="rect">
            <a:avLst/>
          </a:prstGeom>
        </p:spPr>
      </p:pic>
      <p:pic>
        <p:nvPicPr>
          <p:cNvPr id="66" name="그래픽 65">
            <a:extLst>
              <a:ext uri="{FF2B5EF4-FFF2-40B4-BE49-F238E27FC236}">
                <a16:creationId xmlns="" xmlns:a16="http://schemas.microsoft.com/office/drawing/2014/main" id="{93D40363-6EDB-A55F-113D-C7AD750AE0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6419" y="4994684"/>
            <a:ext cx="756000" cy="756000"/>
          </a:xfrm>
          <a:prstGeom prst="rect">
            <a:avLst/>
          </a:prstGeom>
        </p:spPr>
      </p:pic>
      <p:sp>
        <p:nvSpPr>
          <p:cNvPr id="39" name="TextBox 15">
            <a:extLst>
              <a:ext uri="{FF2B5EF4-FFF2-40B4-BE49-F238E27FC236}">
                <a16:creationId xmlns="" xmlns:a16="http://schemas.microsoft.com/office/drawing/2014/main" id="{D0427F01-857A-BDB5-D66A-9BE5EDCC0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608" y="5983531"/>
            <a:ext cx="1799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DDoS Protection</a:t>
            </a:r>
          </a:p>
        </p:txBody>
      </p:sp>
      <p:pic>
        <p:nvPicPr>
          <p:cNvPr id="68" name="그래픽 67">
            <a:extLst>
              <a:ext uri="{FF2B5EF4-FFF2-40B4-BE49-F238E27FC236}">
                <a16:creationId xmlns="" xmlns:a16="http://schemas.microsoft.com/office/drawing/2014/main" id="{D94CFC38-72C1-04CE-A771-7730B381C1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9437" y="4994684"/>
            <a:ext cx="756000" cy="756000"/>
          </a:xfrm>
          <a:prstGeom prst="rect">
            <a:avLst/>
          </a:prstGeom>
        </p:spPr>
      </p:pic>
      <p:sp>
        <p:nvSpPr>
          <p:cNvPr id="41" name="TextBox 11">
            <a:extLst>
              <a:ext uri="{FF2B5EF4-FFF2-40B4-BE49-F238E27FC236}">
                <a16:creationId xmlns="" xmlns:a16="http://schemas.microsoft.com/office/drawing/2014/main" id="{5F86F30B-2285-B609-B5A3-37D9EF841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108" y="5983531"/>
            <a:ext cx="953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WAF</a:t>
            </a:r>
          </a:p>
        </p:txBody>
      </p:sp>
      <p:pic>
        <p:nvPicPr>
          <p:cNvPr id="70" name="그래픽 69">
            <a:extLst>
              <a:ext uri="{FF2B5EF4-FFF2-40B4-BE49-F238E27FC236}">
                <a16:creationId xmlns="" xmlns:a16="http://schemas.microsoft.com/office/drawing/2014/main" id="{5D94730E-5D00-8D34-27A4-6F822B01B3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0065" y="4994684"/>
            <a:ext cx="756000" cy="7560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="" xmlns:a16="http://schemas.microsoft.com/office/drawing/2014/main" id="{30AEFCCD-8AFE-A327-B49D-AD5857F5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071" y="2382251"/>
            <a:ext cx="959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CDN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594846F9-6A45-73F4-0EF2-B169D72090E0}"/>
              </a:ext>
            </a:extLst>
          </p:cNvPr>
          <p:cNvGrpSpPr/>
          <p:nvPr/>
        </p:nvGrpSpPr>
        <p:grpSpPr>
          <a:xfrm>
            <a:off x="3544470" y="1653912"/>
            <a:ext cx="735144" cy="427254"/>
            <a:chOff x="4857749" y="1823806"/>
            <a:chExt cx="1076324" cy="625543"/>
          </a:xfrm>
        </p:grpSpPr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A10A6495-9CA3-D277-5EEE-774BDB6C9C32}"/>
                </a:ext>
              </a:extLst>
            </p:cNvPr>
            <p:cNvSpPr/>
            <p:nvPr/>
          </p:nvSpPr>
          <p:spPr>
            <a:xfrm rot="16200000">
              <a:off x="5078993" y="1923715"/>
              <a:ext cx="70559" cy="314526"/>
            </a:xfrm>
            <a:custGeom>
              <a:avLst/>
              <a:gdLst>
                <a:gd name="connsiteX0" fmla="*/ 39465 w 70559"/>
                <a:gd name="connsiteY0" fmla="*/ 0 h 314526"/>
                <a:gd name="connsiteX1" fmla="*/ 70559 w 70559"/>
                <a:gd name="connsiteY1" fmla="*/ 0 h 314526"/>
                <a:gd name="connsiteX2" fmla="*/ 70559 w 70559"/>
                <a:gd name="connsiteY2" fmla="*/ 314526 h 314526"/>
                <a:gd name="connsiteX3" fmla="*/ 39465 w 70559"/>
                <a:gd name="connsiteY3" fmla="*/ 314526 h 314526"/>
                <a:gd name="connsiteX4" fmla="*/ 31094 w 70559"/>
                <a:gd name="connsiteY4" fmla="*/ 314526 h 314526"/>
                <a:gd name="connsiteX5" fmla="*/ 0 w 70559"/>
                <a:gd name="connsiteY5" fmla="*/ 314526 h 314526"/>
                <a:gd name="connsiteX6" fmla="*/ 0 w 70559"/>
                <a:gd name="connsiteY6" fmla="*/ 0 h 314526"/>
                <a:gd name="connsiteX7" fmla="*/ 31094 w 70559"/>
                <a:gd name="connsiteY7" fmla="*/ 0 h 31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559" h="314526">
                  <a:moveTo>
                    <a:pt x="39465" y="0"/>
                  </a:moveTo>
                  <a:cubicBezTo>
                    <a:pt x="56638" y="0"/>
                    <a:pt x="70559" y="0"/>
                    <a:pt x="70559" y="0"/>
                  </a:cubicBezTo>
                  <a:lnTo>
                    <a:pt x="70559" y="314526"/>
                  </a:lnTo>
                  <a:cubicBezTo>
                    <a:pt x="70559" y="314526"/>
                    <a:pt x="56638" y="314526"/>
                    <a:pt x="39465" y="314526"/>
                  </a:cubicBezTo>
                  <a:lnTo>
                    <a:pt x="31094" y="314526"/>
                  </a:lnTo>
                  <a:cubicBezTo>
                    <a:pt x="13921" y="314526"/>
                    <a:pt x="0" y="314526"/>
                    <a:pt x="0" y="314526"/>
                  </a:cubicBezTo>
                  <a:lnTo>
                    <a:pt x="0" y="0"/>
                  </a:lnTo>
                  <a:cubicBezTo>
                    <a:pt x="0" y="0"/>
                    <a:pt x="13921" y="0"/>
                    <a:pt x="31094" y="0"/>
                  </a:cubicBezTo>
                  <a:close/>
                </a:path>
              </a:pathLst>
            </a:custGeom>
            <a:solidFill>
              <a:srgbClr val="B3B3B3"/>
            </a:solidFill>
            <a:ln w="59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A12FCDBC-EAF0-1910-B21E-A59A2FD02038}"/>
                </a:ext>
              </a:extLst>
            </p:cNvPr>
            <p:cNvSpPr/>
            <p:nvPr/>
          </p:nvSpPr>
          <p:spPr>
            <a:xfrm rot="16200000">
              <a:off x="4979732" y="2066627"/>
              <a:ext cx="70559" cy="314526"/>
            </a:xfrm>
            <a:custGeom>
              <a:avLst/>
              <a:gdLst>
                <a:gd name="connsiteX0" fmla="*/ 39465 w 70559"/>
                <a:gd name="connsiteY0" fmla="*/ 0 h 314526"/>
                <a:gd name="connsiteX1" fmla="*/ 70559 w 70559"/>
                <a:gd name="connsiteY1" fmla="*/ 0 h 314526"/>
                <a:gd name="connsiteX2" fmla="*/ 70559 w 70559"/>
                <a:gd name="connsiteY2" fmla="*/ 314526 h 314526"/>
                <a:gd name="connsiteX3" fmla="*/ 39465 w 70559"/>
                <a:gd name="connsiteY3" fmla="*/ 314526 h 314526"/>
                <a:gd name="connsiteX4" fmla="*/ 31094 w 70559"/>
                <a:gd name="connsiteY4" fmla="*/ 314526 h 314526"/>
                <a:gd name="connsiteX5" fmla="*/ 0 w 70559"/>
                <a:gd name="connsiteY5" fmla="*/ 314526 h 314526"/>
                <a:gd name="connsiteX6" fmla="*/ 0 w 70559"/>
                <a:gd name="connsiteY6" fmla="*/ 0 h 314526"/>
                <a:gd name="connsiteX7" fmla="*/ 31094 w 70559"/>
                <a:gd name="connsiteY7" fmla="*/ 0 h 31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559" h="314526">
                  <a:moveTo>
                    <a:pt x="39465" y="0"/>
                  </a:moveTo>
                  <a:cubicBezTo>
                    <a:pt x="56638" y="0"/>
                    <a:pt x="70559" y="0"/>
                    <a:pt x="70559" y="0"/>
                  </a:cubicBezTo>
                  <a:lnTo>
                    <a:pt x="70559" y="314526"/>
                  </a:lnTo>
                  <a:cubicBezTo>
                    <a:pt x="70559" y="314526"/>
                    <a:pt x="56638" y="314526"/>
                    <a:pt x="39465" y="314526"/>
                  </a:cubicBezTo>
                  <a:lnTo>
                    <a:pt x="31094" y="314526"/>
                  </a:lnTo>
                  <a:cubicBezTo>
                    <a:pt x="13921" y="314526"/>
                    <a:pt x="0" y="314526"/>
                    <a:pt x="0" y="314526"/>
                  </a:cubicBezTo>
                  <a:lnTo>
                    <a:pt x="0" y="0"/>
                  </a:lnTo>
                  <a:cubicBezTo>
                    <a:pt x="0" y="0"/>
                    <a:pt x="13921" y="0"/>
                    <a:pt x="31094" y="0"/>
                  </a:cubicBezTo>
                  <a:close/>
                </a:path>
              </a:pathLst>
            </a:custGeom>
            <a:solidFill>
              <a:srgbClr val="A3A3A3"/>
            </a:solidFill>
            <a:ln w="59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3B4FFA15-37D2-1BE9-8CA3-DF3D3FBABD67}"/>
                </a:ext>
              </a:extLst>
            </p:cNvPr>
            <p:cNvSpPr/>
            <p:nvPr/>
          </p:nvSpPr>
          <p:spPr>
            <a:xfrm rot="16200000">
              <a:off x="5078993" y="2209539"/>
              <a:ext cx="70559" cy="314526"/>
            </a:xfrm>
            <a:custGeom>
              <a:avLst/>
              <a:gdLst>
                <a:gd name="connsiteX0" fmla="*/ 39465 w 70559"/>
                <a:gd name="connsiteY0" fmla="*/ 0 h 314526"/>
                <a:gd name="connsiteX1" fmla="*/ 70559 w 70559"/>
                <a:gd name="connsiteY1" fmla="*/ 0 h 314526"/>
                <a:gd name="connsiteX2" fmla="*/ 70559 w 70559"/>
                <a:gd name="connsiteY2" fmla="*/ 314526 h 314526"/>
                <a:gd name="connsiteX3" fmla="*/ 39465 w 70559"/>
                <a:gd name="connsiteY3" fmla="*/ 314526 h 314526"/>
                <a:gd name="connsiteX4" fmla="*/ 31094 w 70559"/>
                <a:gd name="connsiteY4" fmla="*/ 314526 h 314526"/>
                <a:gd name="connsiteX5" fmla="*/ 0 w 70559"/>
                <a:gd name="connsiteY5" fmla="*/ 314526 h 314526"/>
                <a:gd name="connsiteX6" fmla="*/ 0 w 70559"/>
                <a:gd name="connsiteY6" fmla="*/ 0 h 314526"/>
                <a:gd name="connsiteX7" fmla="*/ 31094 w 70559"/>
                <a:gd name="connsiteY7" fmla="*/ 0 h 31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559" h="314526">
                  <a:moveTo>
                    <a:pt x="39465" y="0"/>
                  </a:moveTo>
                  <a:cubicBezTo>
                    <a:pt x="56638" y="0"/>
                    <a:pt x="70559" y="0"/>
                    <a:pt x="70559" y="0"/>
                  </a:cubicBezTo>
                  <a:lnTo>
                    <a:pt x="70559" y="314526"/>
                  </a:lnTo>
                  <a:cubicBezTo>
                    <a:pt x="70559" y="314526"/>
                    <a:pt x="56638" y="314526"/>
                    <a:pt x="39465" y="314526"/>
                  </a:cubicBezTo>
                  <a:lnTo>
                    <a:pt x="31094" y="314526"/>
                  </a:lnTo>
                  <a:cubicBezTo>
                    <a:pt x="13921" y="314526"/>
                    <a:pt x="0" y="314526"/>
                    <a:pt x="0" y="314526"/>
                  </a:cubicBezTo>
                  <a:lnTo>
                    <a:pt x="0" y="0"/>
                  </a:lnTo>
                  <a:cubicBezTo>
                    <a:pt x="0" y="0"/>
                    <a:pt x="13921" y="0"/>
                    <a:pt x="31094" y="0"/>
                  </a:cubicBezTo>
                  <a:close/>
                </a:path>
              </a:pathLst>
            </a:custGeom>
            <a:solidFill>
              <a:srgbClr val="7A7A7A"/>
            </a:solidFill>
            <a:ln w="59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="" xmlns:a16="http://schemas.microsoft.com/office/drawing/2014/main" id="{7259CF24-7489-1C40-C061-DC268D7BA53E}"/>
                </a:ext>
              </a:extLst>
            </p:cNvPr>
            <p:cNvSpPr/>
            <p:nvPr/>
          </p:nvSpPr>
          <p:spPr>
            <a:xfrm>
              <a:off x="5073013" y="1823806"/>
              <a:ext cx="861060" cy="625543"/>
            </a:xfrm>
            <a:custGeom>
              <a:avLst/>
              <a:gdLst>
                <a:gd name="connsiteX0" fmla="*/ 861060 w 861060"/>
                <a:gd name="connsiteY0" fmla="*/ 429384 h 625543"/>
                <a:gd name="connsiteX1" fmla="*/ 693034 w 861060"/>
                <a:gd name="connsiteY1" fmla="*/ 239233 h 625543"/>
                <a:gd name="connsiteX2" fmla="*/ 441293 w 861060"/>
                <a:gd name="connsiteY2" fmla="*/ 50 h 625543"/>
                <a:gd name="connsiteX3" fmla="*/ 202110 w 861060"/>
                <a:gd name="connsiteY3" fmla="*/ 167478 h 625543"/>
                <a:gd name="connsiteX4" fmla="*/ 0 w 861060"/>
                <a:gd name="connsiteY4" fmla="*/ 394702 h 625543"/>
                <a:gd name="connsiteX5" fmla="*/ 242771 w 861060"/>
                <a:gd name="connsiteY5" fmla="*/ 625514 h 625543"/>
                <a:gd name="connsiteX6" fmla="*/ 264298 w 861060"/>
                <a:gd name="connsiteY6" fmla="*/ 625514 h 625543"/>
                <a:gd name="connsiteX7" fmla="*/ 657754 w 861060"/>
                <a:gd name="connsiteY7" fmla="*/ 625514 h 625543"/>
                <a:gd name="connsiteX8" fmla="*/ 667920 w 861060"/>
                <a:gd name="connsiteY8" fmla="*/ 625514 h 625543"/>
                <a:gd name="connsiteX9" fmla="*/ 861060 w 861060"/>
                <a:gd name="connsiteY9" fmla="*/ 429384 h 62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1060" h="625543">
                  <a:moveTo>
                    <a:pt x="861060" y="429384"/>
                  </a:moveTo>
                  <a:cubicBezTo>
                    <a:pt x="859123" y="333426"/>
                    <a:pt x="788025" y="252966"/>
                    <a:pt x="693034" y="239233"/>
                  </a:cubicBezTo>
                  <a:cubicBezTo>
                    <a:pt x="688800" y="104009"/>
                    <a:pt x="576557" y="-2637"/>
                    <a:pt x="441293" y="50"/>
                  </a:cubicBezTo>
                  <a:cubicBezTo>
                    <a:pt x="334152" y="-432"/>
                    <a:pt x="238329" y="66643"/>
                    <a:pt x="202110" y="167478"/>
                  </a:cubicBezTo>
                  <a:cubicBezTo>
                    <a:pt x="87701" y="182596"/>
                    <a:pt x="1675" y="279311"/>
                    <a:pt x="0" y="394702"/>
                  </a:cubicBezTo>
                  <a:cubicBezTo>
                    <a:pt x="4544" y="524926"/>
                    <a:pt x="112487" y="627547"/>
                    <a:pt x="242771" y="625514"/>
                  </a:cubicBezTo>
                  <a:lnTo>
                    <a:pt x="264298" y="625514"/>
                  </a:lnTo>
                  <a:lnTo>
                    <a:pt x="657754" y="625514"/>
                  </a:lnTo>
                  <a:lnTo>
                    <a:pt x="667920" y="625514"/>
                  </a:lnTo>
                  <a:cubicBezTo>
                    <a:pt x="774530" y="622632"/>
                    <a:pt x="859816" y="536030"/>
                    <a:pt x="861060" y="429384"/>
                  </a:cubicBezTo>
                  <a:close/>
                </a:path>
              </a:pathLst>
            </a:custGeom>
            <a:gradFill>
              <a:gsLst>
                <a:gs pos="18000">
                  <a:srgbClr val="5EA0EF"/>
                </a:gs>
                <a:gs pos="100000">
                  <a:srgbClr val="0078D4"/>
                </a:gs>
              </a:gsLst>
              <a:lin ang="5400000" scaled="1"/>
            </a:gradFill>
            <a:ln w="59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0" name="TextBox 22">
            <a:extLst>
              <a:ext uri="{FF2B5EF4-FFF2-40B4-BE49-F238E27FC236}">
                <a16:creationId xmlns="" xmlns:a16="http://schemas.microsoft.com/office/drawing/2014/main" id="{69E8D674-CEC3-0A39-17EE-8EE4FA713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462" y="4070323"/>
            <a:ext cx="1083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Network</a:t>
            </a:r>
          </a:p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81" name="그래픽 80">
            <a:extLst>
              <a:ext uri="{FF2B5EF4-FFF2-40B4-BE49-F238E27FC236}">
                <a16:creationId xmlns="" xmlns:a16="http://schemas.microsoft.com/office/drawing/2014/main" id="{9951A4FC-13B0-FD61-EB68-4F730F299D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49437" y="3145904"/>
            <a:ext cx="756000" cy="756000"/>
          </a:xfrm>
          <a:prstGeom prst="rect">
            <a:avLst/>
          </a:prstGeom>
        </p:spPr>
      </p:pic>
      <p:pic>
        <p:nvPicPr>
          <p:cNvPr id="82" name="그래픽 81">
            <a:extLst>
              <a:ext uri="{FF2B5EF4-FFF2-40B4-BE49-F238E27FC236}">
                <a16:creationId xmlns="" xmlns:a16="http://schemas.microsoft.com/office/drawing/2014/main" id="{21677F65-80B2-1D92-9B0E-8348E3D374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26419" y="3145904"/>
            <a:ext cx="756000" cy="756000"/>
          </a:xfrm>
          <a:prstGeom prst="rect">
            <a:avLst/>
          </a:prstGeom>
        </p:spPr>
      </p:pic>
      <p:sp>
        <p:nvSpPr>
          <p:cNvPr id="28" name="TextBox 18">
            <a:extLst>
              <a:ext uri="{FF2B5EF4-FFF2-40B4-BE49-F238E27FC236}">
                <a16:creationId xmlns="" xmlns:a16="http://schemas.microsoft.com/office/drawing/2014/main" id="{4D45AC6E-C471-73E3-799C-B400FC63C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238" y="4070323"/>
            <a:ext cx="13276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83" name="그래픽 82">
            <a:extLst>
              <a:ext uri="{FF2B5EF4-FFF2-40B4-BE49-F238E27FC236}">
                <a16:creationId xmlns="" xmlns:a16="http://schemas.microsoft.com/office/drawing/2014/main" id="{617CA3C7-8BA0-639F-257F-A940125364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34042" y="3145904"/>
            <a:ext cx="756000" cy="756000"/>
          </a:xfrm>
          <a:prstGeom prst="rect">
            <a:avLst/>
          </a:prstGeom>
        </p:spPr>
      </p:pic>
      <p:sp>
        <p:nvSpPr>
          <p:cNvPr id="26" name="TextBox 12">
            <a:extLst>
              <a:ext uri="{FF2B5EF4-FFF2-40B4-BE49-F238E27FC236}">
                <a16:creationId xmlns="" xmlns:a16="http://schemas.microsoft.com/office/drawing/2014/main" id="{C35F86CD-154E-524A-B45F-0153845E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00" y="4070323"/>
            <a:ext cx="1297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Public IP Address</a:t>
            </a:r>
          </a:p>
        </p:txBody>
      </p:sp>
      <p:pic>
        <p:nvPicPr>
          <p:cNvPr id="84" name="그래픽 83">
            <a:extLst>
              <a:ext uri="{FF2B5EF4-FFF2-40B4-BE49-F238E27FC236}">
                <a16:creationId xmlns="" xmlns:a16="http://schemas.microsoft.com/office/drawing/2014/main" id="{311CAD87-30FF-0403-5A25-7ABDCF81A28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62775" y="3145904"/>
            <a:ext cx="756000" cy="756000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425107CC-D191-8E54-6F9A-098D5A98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266" y="4070323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API</a:t>
            </a:r>
          </a:p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85" name="그래픽 84">
            <a:extLst>
              <a:ext uri="{FF2B5EF4-FFF2-40B4-BE49-F238E27FC236}">
                <a16:creationId xmlns="" xmlns:a16="http://schemas.microsoft.com/office/drawing/2014/main" id="{BEE663BC-21C4-FAA2-3ED1-87B68E080F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50065" y="3145904"/>
            <a:ext cx="756000" cy="756000"/>
          </a:xfrm>
          <a:prstGeom prst="rect">
            <a:avLst/>
          </a:prstGeom>
        </p:spPr>
      </p:pic>
      <p:pic>
        <p:nvPicPr>
          <p:cNvPr id="102" name="Picture 4">
            <a:extLst>
              <a:ext uri="{FF2B5EF4-FFF2-40B4-BE49-F238E27FC236}">
                <a16:creationId xmlns="" xmlns:a16="http://schemas.microsoft.com/office/drawing/2014/main" id="{BCE8FD25-A9E7-1841-5DC8-9DB15BB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210" y="1296490"/>
            <a:ext cx="1098305" cy="109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7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4614E0C-7613-FC04-8D98-B48E52998683}"/>
              </a:ext>
            </a:extLst>
          </p:cNvPr>
          <p:cNvSpPr txBox="1">
            <a:spLocks/>
          </p:cNvSpPr>
          <p:nvPr/>
        </p:nvSpPr>
        <p:spPr bwMode="auto">
          <a:xfrm>
            <a:off x="494600" y="382117"/>
            <a:ext cx="28773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2000" b="1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별첨 </a:t>
            </a:r>
            <a:r>
              <a:rPr lang="en-US" altLang="ko-KR" dirty="0"/>
              <a:t>- </a:t>
            </a:r>
            <a:r>
              <a:rPr lang="en-US" dirty="0"/>
              <a:t>Azure</a:t>
            </a:r>
            <a:r>
              <a:rPr lang="x-none" dirty="0"/>
              <a:t> </a:t>
            </a:r>
            <a:r>
              <a:rPr lang="ko-KR" altLang="en-US" dirty="0"/>
              <a:t>리소스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x-none" dirty="0"/>
          </a:p>
        </p:txBody>
      </p:sp>
      <p:sp>
        <p:nvSpPr>
          <p:cNvPr id="2" name="Rectangle 24">
            <a:extLst>
              <a:ext uri="{FF2B5EF4-FFF2-40B4-BE49-F238E27FC236}">
                <a16:creationId xmlns="" xmlns:a16="http://schemas.microsoft.com/office/drawing/2014/main" id="{32BB8C75-C043-B378-7AD1-57947B83712D}"/>
              </a:ext>
            </a:extLst>
          </p:cNvPr>
          <p:cNvSpPr/>
          <p:nvPr/>
        </p:nvSpPr>
        <p:spPr>
          <a:xfrm>
            <a:off x="515938" y="3784686"/>
            <a:ext cx="11125200" cy="131410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E03A087C-CAFD-7D0C-C02F-3EFE75F5E4AB}"/>
              </a:ext>
            </a:extLst>
          </p:cNvPr>
          <p:cNvSpPr/>
          <p:nvPr/>
        </p:nvSpPr>
        <p:spPr>
          <a:xfrm>
            <a:off x="515938" y="1196975"/>
            <a:ext cx="11125200" cy="131410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="" xmlns:a16="http://schemas.microsoft.com/office/drawing/2014/main" id="{925534E8-3691-98A8-8FD3-37CD0321965A}"/>
              </a:ext>
            </a:extLst>
          </p:cNvPr>
          <p:cNvCxnSpPr>
            <a:cxnSpLocks/>
          </p:cNvCxnSpPr>
          <p:nvPr/>
        </p:nvCxnSpPr>
        <p:spPr>
          <a:xfrm>
            <a:off x="4937074" y="1207163"/>
            <a:ext cx="0" cy="5304093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cxnSp>
        <p:nvCxnSpPr>
          <p:cNvPr id="6" name="Straight Connector 7">
            <a:extLst>
              <a:ext uri="{FF2B5EF4-FFF2-40B4-BE49-F238E27FC236}">
                <a16:creationId xmlns="" xmlns:a16="http://schemas.microsoft.com/office/drawing/2014/main" id="{8DC98FAD-927D-BE47-9D27-4B4708CBA99E}"/>
              </a:ext>
            </a:extLst>
          </p:cNvPr>
          <p:cNvCxnSpPr>
            <a:cxnSpLocks/>
          </p:cNvCxnSpPr>
          <p:nvPr/>
        </p:nvCxnSpPr>
        <p:spPr>
          <a:xfrm>
            <a:off x="2678021" y="1207163"/>
            <a:ext cx="0" cy="5304093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cxnSp>
        <p:nvCxnSpPr>
          <p:cNvPr id="7" name="Straight Connector 9">
            <a:extLst>
              <a:ext uri="{FF2B5EF4-FFF2-40B4-BE49-F238E27FC236}">
                <a16:creationId xmlns="" xmlns:a16="http://schemas.microsoft.com/office/drawing/2014/main" id="{67BCE96C-FFA9-B5F8-68EF-E41313654D47}"/>
              </a:ext>
            </a:extLst>
          </p:cNvPr>
          <p:cNvCxnSpPr>
            <a:cxnSpLocks/>
          </p:cNvCxnSpPr>
          <p:nvPr/>
        </p:nvCxnSpPr>
        <p:spPr>
          <a:xfrm>
            <a:off x="7181734" y="1207163"/>
            <a:ext cx="0" cy="5304093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cxnSp>
        <p:nvCxnSpPr>
          <p:cNvPr id="8" name="Straight Connector 10">
            <a:extLst>
              <a:ext uri="{FF2B5EF4-FFF2-40B4-BE49-F238E27FC236}">
                <a16:creationId xmlns="" xmlns:a16="http://schemas.microsoft.com/office/drawing/2014/main" id="{926367D9-A0E7-B41C-5036-33848533DD12}"/>
              </a:ext>
            </a:extLst>
          </p:cNvPr>
          <p:cNvCxnSpPr>
            <a:cxnSpLocks/>
          </p:cNvCxnSpPr>
          <p:nvPr/>
        </p:nvCxnSpPr>
        <p:spPr>
          <a:xfrm>
            <a:off x="9440788" y="1207163"/>
            <a:ext cx="0" cy="5304093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0A9A0B9C-BF4D-BF4D-D409-DB31B1D54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49" y="3332868"/>
            <a:ext cx="2070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Virtual Machines (Azure VM)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="" xmlns:a16="http://schemas.microsoft.com/office/drawing/2014/main" id="{D4823614-FC89-9AD9-9960-A5DC19568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487" y="3340748"/>
            <a:ext cx="2092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Functions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="" xmlns:a16="http://schemas.microsoft.com/office/drawing/2014/main" id="{04687191-14E7-90DD-A81F-FC8A5050B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01" y="3330560"/>
            <a:ext cx="2009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VM</a:t>
            </a:r>
            <a:b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Auto Scaling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88A314FB-6A16-00DB-05A0-32833520E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681" y="3329920"/>
            <a:ext cx="2070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Kubernetes Service (AKS)</a:t>
            </a:r>
          </a:p>
        </p:txBody>
      </p:sp>
      <p:sp>
        <p:nvSpPr>
          <p:cNvPr id="18" name="TextBox 24">
            <a:extLst>
              <a:ext uri="{FF2B5EF4-FFF2-40B4-BE49-F238E27FC236}">
                <a16:creationId xmlns="" xmlns:a16="http://schemas.microsoft.com/office/drawing/2014/main" id="{4A3C46A0-2B20-74BB-9BC0-1AABE4FDF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58" y="4568283"/>
            <a:ext cx="2090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Container Service (ACI)</a:t>
            </a:r>
          </a:p>
        </p:txBody>
      </p:sp>
      <p:cxnSp>
        <p:nvCxnSpPr>
          <p:cNvPr id="19" name="Straight Connector 25">
            <a:extLst>
              <a:ext uri="{FF2B5EF4-FFF2-40B4-BE49-F238E27FC236}">
                <a16:creationId xmlns="" xmlns:a16="http://schemas.microsoft.com/office/drawing/2014/main" id="{0717E00F-C12F-138C-CD37-DA03A2FB510A}"/>
              </a:ext>
            </a:extLst>
          </p:cNvPr>
          <p:cNvCxnSpPr>
            <a:cxnSpLocks/>
          </p:cNvCxnSpPr>
          <p:nvPr/>
        </p:nvCxnSpPr>
        <p:spPr>
          <a:xfrm>
            <a:off x="515938" y="6504709"/>
            <a:ext cx="11125200" cy="0"/>
          </a:xfrm>
          <a:prstGeom prst="line">
            <a:avLst/>
          </a:prstGeom>
          <a:noFill/>
          <a:ln w="12700" cap="flat" cmpd="sng" algn="ctr">
            <a:solidFill>
              <a:srgbClr val="D5DBDB"/>
            </a:solidFill>
            <a:prstDash val="solid"/>
            <a:miter lim="800000"/>
          </a:ln>
          <a:effectLst/>
        </p:spPr>
      </p:cxnSp>
      <p:sp>
        <p:nvSpPr>
          <p:cNvPr id="21" name="TextBox 22">
            <a:extLst>
              <a:ext uri="{FF2B5EF4-FFF2-40B4-BE49-F238E27FC236}">
                <a16:creationId xmlns="" xmlns:a16="http://schemas.microsoft.com/office/drawing/2014/main" id="{9436E334-CEB3-D88F-7B1F-C9704C9E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254" y="4571330"/>
            <a:ext cx="2082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Container Registry (ACR)</a:t>
            </a:r>
          </a:p>
        </p:txBody>
      </p:sp>
      <p:sp>
        <p:nvSpPr>
          <p:cNvPr id="24" name="Rectangle 32">
            <a:extLst>
              <a:ext uri="{FF2B5EF4-FFF2-40B4-BE49-F238E27FC236}">
                <a16:creationId xmlns="" xmlns:a16="http://schemas.microsoft.com/office/drawing/2014/main" id="{1ED9B310-FD51-07A1-2564-B9C2B417B911}"/>
              </a:ext>
            </a:extLst>
          </p:cNvPr>
          <p:cNvSpPr/>
          <p:nvPr/>
        </p:nvSpPr>
        <p:spPr>
          <a:xfrm>
            <a:off x="800995" y="1418907"/>
            <a:ext cx="1611153" cy="86326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="" xmlns:a16="http://schemas.microsoft.com/office/drawing/2014/main" id="{5BB497F4-9D98-FED5-C8D5-B3C367F551D7}"/>
              </a:ext>
            </a:extLst>
          </p:cNvPr>
          <p:cNvSpPr/>
          <p:nvPr/>
        </p:nvSpPr>
        <p:spPr>
          <a:xfrm>
            <a:off x="3024498" y="1424902"/>
            <a:ext cx="1611153" cy="861723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dash"/>
            <a:miter lim="800000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35">
            <a:extLst>
              <a:ext uri="{FF2B5EF4-FFF2-40B4-BE49-F238E27FC236}">
                <a16:creationId xmlns="" xmlns:a16="http://schemas.microsoft.com/office/drawing/2014/main" id="{13818A6C-C495-8449-7163-2DF0EBE10A7C}"/>
              </a:ext>
            </a:extLst>
          </p:cNvPr>
          <p:cNvSpPr/>
          <p:nvPr/>
        </p:nvSpPr>
        <p:spPr>
          <a:xfrm>
            <a:off x="5257249" y="1420445"/>
            <a:ext cx="1611153" cy="861723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 w="0"/>
                <a:solidFill>
                  <a:srgbClr val="1E89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VNet</a:t>
            </a:r>
            <a:endParaRPr kumimoji="0" lang="en-US" sz="1200" b="0" i="0" u="none" strike="noStrike" kern="0" cap="none" spc="0" normalizeH="0" baseline="0" noProof="0" dirty="0">
              <a:ln w="0"/>
              <a:solidFill>
                <a:srgbClr val="1E89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37">
            <a:extLst>
              <a:ext uri="{FF2B5EF4-FFF2-40B4-BE49-F238E27FC236}">
                <a16:creationId xmlns="" xmlns:a16="http://schemas.microsoft.com/office/drawing/2014/main" id="{8F021045-DA5E-AE24-F5A9-4BE4837A9DAB}"/>
              </a:ext>
            </a:extLst>
          </p:cNvPr>
          <p:cNvSpPr/>
          <p:nvPr/>
        </p:nvSpPr>
        <p:spPr>
          <a:xfrm>
            <a:off x="7502959" y="1420445"/>
            <a:ext cx="1611153" cy="861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5029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Rectangle 39">
            <a:extLst>
              <a:ext uri="{FF2B5EF4-FFF2-40B4-BE49-F238E27FC236}">
                <a16:creationId xmlns="" xmlns:a16="http://schemas.microsoft.com/office/drawing/2014/main" id="{40EC5FE5-2EC9-ADB7-50F4-A7E2142C7994}"/>
              </a:ext>
            </a:extLst>
          </p:cNvPr>
          <p:cNvSpPr/>
          <p:nvPr/>
        </p:nvSpPr>
        <p:spPr>
          <a:xfrm>
            <a:off x="9746893" y="1425889"/>
            <a:ext cx="1611153" cy="861723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50292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="" xmlns:a16="http://schemas.microsoft.com/office/drawing/2014/main" id="{A6A9F5A0-EF50-4DAA-6B72-407D8E55B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995" y="3256590"/>
            <a:ext cx="1082312" cy="25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="" xmlns:a16="http://schemas.microsoft.com/office/drawing/2014/main" id="{1C1BC8C9-767D-AFE4-C9CD-2E3F4E44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644" y="4598492"/>
            <a:ext cx="208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VSS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47EBEBB-DAC4-41B1-CA8B-E00D94F1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52" y="5915694"/>
            <a:ext cx="16085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SQL Database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="" xmlns:a16="http://schemas.microsoft.com/office/drawing/2014/main" id="{E83173E6-E3F7-D028-EEF9-1F19A7E5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015" y="5925537"/>
            <a:ext cx="208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</a:t>
            </a:r>
            <a:r>
              <a:rPr lang="en-US" altLang="en-US" sz="1200" dirty="0" err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CosmosDB</a:t>
            </a:r>
            <a:endParaRPr lang="en-US" altLang="en-US" sz="12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F83F5DFC-9B1D-6F28-387B-B21AF610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620" y="5929993"/>
            <a:ext cx="20472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MySQL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F818E40A-B858-E810-B7A5-79132C6BE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840" y="5910375"/>
            <a:ext cx="20472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Managed Disks</a:t>
            </a:r>
          </a:p>
        </p:txBody>
      </p:sp>
      <p:sp>
        <p:nvSpPr>
          <p:cNvPr id="46" name="TextBox 11">
            <a:extLst>
              <a:ext uri="{FF2B5EF4-FFF2-40B4-BE49-F238E27FC236}">
                <a16:creationId xmlns="" xmlns:a16="http://schemas.microsoft.com/office/drawing/2014/main" id="{925B13AF-4595-4440-C0B4-4F03D796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261" y="4600031"/>
            <a:ext cx="2092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File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A42A6D2A-3090-7003-0E88-A3FCC6A5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198" y="5908212"/>
            <a:ext cx="20443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Blob Storage</a:t>
            </a:r>
          </a:p>
        </p:txBody>
      </p:sp>
      <p:pic>
        <p:nvPicPr>
          <p:cNvPr id="50" name="Picture 34">
            <a:extLst>
              <a:ext uri="{FF2B5EF4-FFF2-40B4-BE49-F238E27FC236}">
                <a16:creationId xmlns="" xmlns:a16="http://schemas.microsoft.com/office/drawing/2014/main" id="{40668C77-432F-C1C6-4CA5-6A6E8D07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6" y="1452454"/>
            <a:ext cx="308368" cy="30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래픽 52">
            <a:extLst>
              <a:ext uri="{FF2B5EF4-FFF2-40B4-BE49-F238E27FC236}">
                <a16:creationId xmlns="" xmlns:a16="http://schemas.microsoft.com/office/drawing/2014/main" id="{78216462-4204-9D35-9BF9-15A2BC27A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2959" y="1434935"/>
            <a:ext cx="334109" cy="334109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="" xmlns:a16="http://schemas.microsoft.com/office/drawing/2014/main" id="{3219699E-19A0-E7E5-771E-DA2819F0D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287" y="1434932"/>
            <a:ext cx="334109" cy="334109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="" xmlns:a16="http://schemas.microsoft.com/office/drawing/2014/main" id="{EE6543B9-43ED-52E8-06A9-1FA931F91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2093" y="2661556"/>
            <a:ext cx="676360" cy="676360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="" xmlns:a16="http://schemas.microsoft.com/office/drawing/2014/main" id="{E9129894-983D-3DD5-8FA5-5418984B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9464" y="2690715"/>
            <a:ext cx="618041" cy="618041"/>
          </a:xfrm>
          <a:prstGeom prst="rect">
            <a:avLst/>
          </a:prstGeom>
        </p:spPr>
      </p:pic>
      <p:pic>
        <p:nvPicPr>
          <p:cNvPr id="60" name="그래픽 59">
            <a:extLst>
              <a:ext uri="{FF2B5EF4-FFF2-40B4-BE49-F238E27FC236}">
                <a16:creationId xmlns="" xmlns:a16="http://schemas.microsoft.com/office/drawing/2014/main" id="{428E9854-0ADD-D565-1AE5-EAFC6A8B1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2600" y="2621197"/>
            <a:ext cx="696139" cy="696139"/>
          </a:xfrm>
          <a:prstGeom prst="rect">
            <a:avLst/>
          </a:prstGeom>
        </p:spPr>
      </p:pic>
      <p:pic>
        <p:nvPicPr>
          <p:cNvPr id="62" name="그래픽 61">
            <a:extLst>
              <a:ext uri="{FF2B5EF4-FFF2-40B4-BE49-F238E27FC236}">
                <a16:creationId xmlns="" xmlns:a16="http://schemas.microsoft.com/office/drawing/2014/main" id="{4824901E-5B10-F0A2-16CB-8C728B693E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3906" y="2619338"/>
            <a:ext cx="705921" cy="705921"/>
          </a:xfrm>
          <a:prstGeom prst="rect">
            <a:avLst/>
          </a:prstGeom>
        </p:spPr>
      </p:pic>
      <p:pic>
        <p:nvPicPr>
          <p:cNvPr id="64" name="그래픽 63">
            <a:extLst>
              <a:ext uri="{FF2B5EF4-FFF2-40B4-BE49-F238E27FC236}">
                <a16:creationId xmlns="" xmlns:a16="http://schemas.microsoft.com/office/drawing/2014/main" id="{AFEC91F5-8D4F-8721-1630-C45D422756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33457" y="3895016"/>
            <a:ext cx="655787" cy="655787"/>
          </a:xfrm>
          <a:prstGeom prst="rect">
            <a:avLst/>
          </a:prstGeom>
        </p:spPr>
      </p:pic>
      <p:pic>
        <p:nvPicPr>
          <p:cNvPr id="68" name="그래픽 67">
            <a:extLst>
              <a:ext uri="{FF2B5EF4-FFF2-40B4-BE49-F238E27FC236}">
                <a16:creationId xmlns="" xmlns:a16="http://schemas.microsoft.com/office/drawing/2014/main" id="{C87CD5C9-9425-BAAE-9CA6-90FA0E2637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25788" y="3864722"/>
            <a:ext cx="667068" cy="667068"/>
          </a:xfrm>
          <a:prstGeom prst="rect">
            <a:avLst/>
          </a:prstGeom>
        </p:spPr>
      </p:pic>
      <p:pic>
        <p:nvPicPr>
          <p:cNvPr id="70" name="그래픽 69">
            <a:extLst>
              <a:ext uri="{FF2B5EF4-FFF2-40B4-BE49-F238E27FC236}">
                <a16:creationId xmlns="" xmlns:a16="http://schemas.microsoft.com/office/drawing/2014/main" id="{D16824D3-0CED-5CF5-0E1B-A8731DEAF7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55830" y="3879979"/>
            <a:ext cx="653368" cy="653368"/>
          </a:xfrm>
          <a:prstGeom prst="rect">
            <a:avLst/>
          </a:prstGeom>
        </p:spPr>
      </p:pic>
      <p:pic>
        <p:nvPicPr>
          <p:cNvPr id="74" name="Picture 12">
            <a:extLst>
              <a:ext uri="{FF2B5EF4-FFF2-40B4-BE49-F238E27FC236}">
                <a16:creationId xmlns="" xmlns:a16="http://schemas.microsoft.com/office/drawing/2014/main" id="{240F7F33-896B-F01E-3E08-F26969CF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59" y="5189837"/>
            <a:ext cx="727365" cy="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>
            <a:extLst>
              <a:ext uri="{FF2B5EF4-FFF2-40B4-BE49-F238E27FC236}">
                <a16:creationId xmlns="" xmlns:a16="http://schemas.microsoft.com/office/drawing/2014/main" id="{4B28274F-A5CA-521D-2861-11CB7830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37" y="5194911"/>
            <a:ext cx="727365" cy="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="" xmlns:a16="http://schemas.microsoft.com/office/drawing/2014/main" id="{A39A3228-BC19-0568-B764-2A5D83E6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5" y="5184233"/>
            <a:ext cx="727365" cy="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>
            <a:extLst>
              <a:ext uri="{FF2B5EF4-FFF2-40B4-BE49-F238E27FC236}">
                <a16:creationId xmlns="" xmlns:a16="http://schemas.microsoft.com/office/drawing/2014/main" id="{65CBFDF4-7B7F-C3E1-222F-4A83D279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52" y="1474517"/>
            <a:ext cx="254937" cy="2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그래픽 80">
            <a:extLst>
              <a:ext uri="{FF2B5EF4-FFF2-40B4-BE49-F238E27FC236}">
                <a16:creationId xmlns="" xmlns:a16="http://schemas.microsoft.com/office/drawing/2014/main" id="{21301A0D-E493-7A22-AB43-A79839DE46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991500" y="5200522"/>
            <a:ext cx="664251" cy="664251"/>
          </a:xfrm>
          <a:prstGeom prst="rect">
            <a:avLst/>
          </a:prstGeom>
        </p:spPr>
      </p:pic>
      <p:pic>
        <p:nvPicPr>
          <p:cNvPr id="83" name="Picture 8">
            <a:extLst>
              <a:ext uri="{FF2B5EF4-FFF2-40B4-BE49-F238E27FC236}">
                <a16:creationId xmlns="" xmlns:a16="http://schemas.microsoft.com/office/drawing/2014/main" id="{19B8C82C-FC8C-84F8-4ECB-818054C1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00" y="5039578"/>
            <a:ext cx="986138" cy="9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그래픽 84">
            <a:extLst>
              <a:ext uri="{FF2B5EF4-FFF2-40B4-BE49-F238E27FC236}">
                <a16:creationId xmlns="" xmlns:a16="http://schemas.microsoft.com/office/drawing/2014/main" id="{5B627571-F87A-6EA3-6793-F8C0D2FCAF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90900" y="3910565"/>
            <a:ext cx="661279" cy="661279"/>
          </a:xfrm>
          <a:prstGeom prst="rect">
            <a:avLst/>
          </a:prstGeom>
        </p:spPr>
      </p:pic>
      <p:pic>
        <p:nvPicPr>
          <p:cNvPr id="86" name="그래픽 85">
            <a:extLst>
              <a:ext uri="{FF2B5EF4-FFF2-40B4-BE49-F238E27FC236}">
                <a16:creationId xmlns="" xmlns:a16="http://schemas.microsoft.com/office/drawing/2014/main" id="{6928C1A4-8FF2-9B14-DA6A-F5215F836B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63457" y="3986228"/>
            <a:ext cx="654240" cy="654240"/>
          </a:xfrm>
          <a:prstGeom prst="rect">
            <a:avLst/>
          </a:prstGeom>
        </p:spPr>
      </p:pic>
      <p:sp>
        <p:nvSpPr>
          <p:cNvPr id="87" name="TextBox 12">
            <a:extLst>
              <a:ext uri="{FF2B5EF4-FFF2-40B4-BE49-F238E27FC236}">
                <a16:creationId xmlns="" xmlns:a16="http://schemas.microsoft.com/office/drawing/2014/main" id="{675C9CEC-1462-C156-447C-283443CDA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471" y="4614119"/>
            <a:ext cx="208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latinLnBrk="0"/>
            <a:r>
              <a:rPr lang="en-US" altLang="en-US" sz="12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Azure VMs</a:t>
            </a:r>
          </a:p>
        </p:txBody>
      </p:sp>
      <p:pic>
        <p:nvPicPr>
          <p:cNvPr id="89" name="Picture 36">
            <a:extLst>
              <a:ext uri="{FF2B5EF4-FFF2-40B4-BE49-F238E27FC236}">
                <a16:creationId xmlns="" xmlns:a16="http://schemas.microsoft.com/office/drawing/2014/main" id="{9B04EFF5-1F84-B1F6-1202-AA103734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270" y="2674212"/>
            <a:ext cx="565494" cy="5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134" y="200308"/>
            <a:ext cx="404706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/>
              <a:t>Microsoft Azure Database Replica </a:t>
            </a:r>
            <a:r>
              <a:rPr lang="ko-KR" altLang="en-US" sz="1050" b="1" dirty="0" smtClean="0"/>
              <a:t>기능</a:t>
            </a:r>
          </a:p>
          <a:p>
            <a:pPr>
              <a:buFont typeface="+mj-lt"/>
              <a:buAutoNum type="arabicPeriod"/>
            </a:pPr>
            <a:r>
              <a:rPr lang="en-US" altLang="ko-KR" sz="1050" b="1" dirty="0" smtClean="0"/>
              <a:t>Azure SQL Database</a:t>
            </a:r>
            <a:r>
              <a:rPr lang="en-US" altLang="ko-KR" sz="1050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050" b="1" dirty="0" smtClean="0"/>
              <a:t>Geo-Replication</a:t>
            </a:r>
            <a:r>
              <a:rPr lang="en-US" altLang="ko-KR" sz="1050" dirty="0" smtClean="0"/>
              <a:t>: Azure SQL Database</a:t>
            </a:r>
            <a:r>
              <a:rPr lang="ko-KR" altLang="en-US" sz="1050" dirty="0" smtClean="0"/>
              <a:t>는 활성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비활성</a:t>
            </a:r>
            <a:r>
              <a:rPr lang="en-US" altLang="ko-KR" sz="1050" dirty="0" smtClean="0"/>
              <a:t>(Active-Passive) </a:t>
            </a:r>
            <a:r>
              <a:rPr lang="ko-KR" altLang="en-US" sz="1050" dirty="0" smtClean="0"/>
              <a:t>복제 및 활성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활성</a:t>
            </a:r>
            <a:r>
              <a:rPr lang="en-US" altLang="ko-KR" sz="1050" dirty="0" smtClean="0"/>
              <a:t>(Active-Active) </a:t>
            </a:r>
            <a:r>
              <a:rPr lang="ko-KR" altLang="en-US" sz="1050" dirty="0" smtClean="0"/>
              <a:t>복제를 위한 </a:t>
            </a:r>
            <a:r>
              <a:rPr lang="en-US" altLang="ko-KR" sz="1050" b="1" dirty="0" smtClean="0"/>
              <a:t>Active Geo-Replication</a:t>
            </a:r>
            <a:r>
              <a:rPr lang="ko-KR" altLang="en-US" sz="1050" dirty="0" smtClean="0"/>
              <a:t> 기능을 제공합니다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이를 통해 최대 </a:t>
            </a:r>
            <a:r>
              <a:rPr lang="en-US" altLang="ko-KR" sz="1050" dirty="0" smtClean="0"/>
              <a:t>4</a:t>
            </a:r>
            <a:r>
              <a:rPr lang="ko-KR" altLang="en-US" sz="1050" dirty="0" smtClean="0"/>
              <a:t>개의 읽기 전용 </a:t>
            </a:r>
            <a:r>
              <a:rPr lang="ko-KR" altLang="en-US" sz="1050" dirty="0" err="1" smtClean="0"/>
              <a:t>복제본을</a:t>
            </a:r>
            <a:r>
              <a:rPr lang="ko-KR" altLang="en-US" sz="1050" dirty="0" smtClean="0"/>
              <a:t> 다른 지역에 배치할 수 있으며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주 데이터베이스에 장애가 발생하면 읽기 전용 </a:t>
            </a:r>
            <a:r>
              <a:rPr lang="ko-KR" altLang="en-US" sz="1050" dirty="0" err="1" smtClean="0"/>
              <a:t>복제본을</a:t>
            </a:r>
            <a:r>
              <a:rPr lang="ko-KR" altLang="en-US" sz="1050" dirty="0" smtClean="0"/>
              <a:t> 주 데이터베이스로 승격할 수 있습니다</a:t>
            </a:r>
            <a:r>
              <a:rPr lang="en-US" altLang="ko-KR" sz="105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050" b="1" dirty="0" smtClean="0"/>
              <a:t>Auto-Failover Groups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여러 데이터베이스를 포함하는 자동 장애 조치 그룹을 통해 장애 발생 시 자동으로 장애 조치</a:t>
            </a:r>
            <a:r>
              <a:rPr lang="en-US" altLang="ko-KR" sz="1050" dirty="0" smtClean="0"/>
              <a:t>(Failover)</a:t>
            </a:r>
            <a:r>
              <a:rPr lang="ko-KR" altLang="en-US" sz="1050" dirty="0" smtClean="0"/>
              <a:t>할 수 있습니다</a:t>
            </a:r>
            <a:r>
              <a:rPr lang="en-US" altLang="ko-KR" sz="105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050" b="1" dirty="0" smtClean="0"/>
              <a:t>Azure Database for MySQL/</a:t>
            </a:r>
            <a:r>
              <a:rPr lang="en-US" altLang="ko-KR" sz="1050" b="1" dirty="0" err="1" smtClean="0"/>
              <a:t>PostgreSQL</a:t>
            </a:r>
            <a:r>
              <a:rPr lang="en-US" altLang="ko-KR" sz="1050" dirty="0" smtClean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050" b="1" dirty="0" smtClean="0"/>
              <a:t>Read Replicas</a:t>
            </a:r>
            <a:r>
              <a:rPr lang="en-US" altLang="ko-KR" sz="1050" dirty="0" smtClean="0"/>
              <a:t>: Azure Database for MySQL </a:t>
            </a:r>
            <a:r>
              <a:rPr lang="ko-KR" altLang="en-US" sz="1050" dirty="0" smtClean="0"/>
              <a:t>및 </a:t>
            </a:r>
            <a:r>
              <a:rPr lang="en-US" altLang="ko-KR" sz="1050" dirty="0" err="1" smtClean="0"/>
              <a:t>PostgreSQL</a:t>
            </a:r>
            <a:r>
              <a:rPr lang="ko-KR" altLang="en-US" sz="1050" dirty="0" smtClean="0"/>
              <a:t>은 읽기 전용 </a:t>
            </a:r>
            <a:r>
              <a:rPr lang="ko-KR" altLang="en-US" sz="1050" dirty="0" err="1" smtClean="0"/>
              <a:t>복제본을</a:t>
            </a:r>
            <a:r>
              <a:rPr lang="ko-KR" altLang="en-US" sz="1050" dirty="0" smtClean="0"/>
              <a:t> 생성하여 읽기 성능을 확장할 수 있는 </a:t>
            </a:r>
            <a:r>
              <a:rPr lang="en-US" altLang="ko-KR" sz="1050" b="1" dirty="0" smtClean="0"/>
              <a:t>Read Replica</a:t>
            </a:r>
            <a:r>
              <a:rPr lang="ko-KR" altLang="en-US" sz="1050" dirty="0" smtClean="0"/>
              <a:t> 기능을 제공합니다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복제본은</a:t>
            </a:r>
            <a:r>
              <a:rPr lang="ko-KR" altLang="en-US" sz="1050" dirty="0" smtClean="0"/>
              <a:t> 동일한 지역 내에 위치하며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최대 </a:t>
            </a:r>
            <a:r>
              <a:rPr lang="en-US" altLang="ko-KR" sz="1050" dirty="0" smtClean="0"/>
              <a:t>5</a:t>
            </a:r>
            <a:r>
              <a:rPr lang="ko-KR" altLang="en-US" sz="1050" dirty="0" smtClean="0"/>
              <a:t>개의 </a:t>
            </a:r>
            <a:r>
              <a:rPr lang="ko-KR" altLang="en-US" sz="1050" dirty="0" err="1" smtClean="0"/>
              <a:t>복제본을</a:t>
            </a:r>
            <a:r>
              <a:rPr lang="ko-KR" altLang="en-US" sz="1050" dirty="0" smtClean="0"/>
              <a:t> 생성할 수 있습니다</a:t>
            </a:r>
            <a:r>
              <a:rPr lang="en-US" altLang="ko-KR" sz="105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050" b="1" dirty="0" smtClean="0"/>
              <a:t>Geo-Replication (</a:t>
            </a:r>
            <a:r>
              <a:rPr lang="en-US" altLang="ko-KR" sz="1050" b="1" dirty="0" err="1" smtClean="0"/>
              <a:t>PostgreSQL</a:t>
            </a:r>
            <a:r>
              <a:rPr lang="en-US" altLang="ko-KR" sz="1050" b="1" dirty="0" smtClean="0"/>
              <a:t>)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PostgreSQL</a:t>
            </a:r>
            <a:r>
              <a:rPr lang="ko-KR" altLang="en-US" sz="1050" dirty="0" smtClean="0"/>
              <a:t>의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데이터베이스를 다른 지역으로 복제하여 </a:t>
            </a:r>
            <a:r>
              <a:rPr lang="ko-KR" altLang="en-US" sz="1050" dirty="0" err="1" smtClean="0"/>
              <a:t>고가용성</a:t>
            </a:r>
            <a:r>
              <a:rPr lang="ko-KR" altLang="en-US" sz="1050" dirty="0" smtClean="0"/>
              <a:t> 및 재해 복구를 지원합니다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4631267" y="127212"/>
            <a:ext cx="722206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1. Azure SQL Database - </a:t>
            </a:r>
            <a:r>
              <a:rPr lang="en-US" altLang="ko-KR" sz="1000" b="1" dirty="0" err="1"/>
              <a:t>Hyperscale</a:t>
            </a:r>
            <a:endParaRPr lang="en-US" altLang="ko-KR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b="1" dirty="0"/>
              <a:t>비교 가능한 기능</a:t>
            </a:r>
            <a:r>
              <a:rPr lang="en-US" altLang="ko-KR" sz="1000" dirty="0"/>
              <a:t>: Azure SQL Database</a:t>
            </a:r>
            <a:r>
              <a:rPr lang="ko-KR" altLang="en-US" sz="1000" dirty="0"/>
              <a:t>의 </a:t>
            </a:r>
            <a:r>
              <a:rPr lang="en-US" altLang="ko-KR" sz="1000" b="1" dirty="0" err="1"/>
              <a:t>Hyperscale</a:t>
            </a:r>
            <a:r>
              <a:rPr lang="ko-KR" altLang="en-US" sz="1000" dirty="0"/>
              <a:t> 서비스 계층은 </a:t>
            </a:r>
            <a:r>
              <a:rPr lang="en-US" altLang="ko-KR" sz="1000" dirty="0"/>
              <a:t>AWS Aurora</a:t>
            </a:r>
            <a:r>
              <a:rPr lang="ko-KR" altLang="en-US" sz="1000" dirty="0"/>
              <a:t>와 유사한 고성능 데이터베이스 옵션을 제공합니다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Hyperscale</a:t>
            </a:r>
            <a:r>
              <a:rPr lang="ko-KR" altLang="en-US" sz="1000" dirty="0"/>
              <a:t>은 매우 </a:t>
            </a:r>
            <a:r>
              <a:rPr lang="ko-KR" altLang="en-US" sz="1000" dirty="0" err="1"/>
              <a:t>확장성이</a:t>
            </a:r>
            <a:r>
              <a:rPr lang="ko-KR" altLang="en-US" sz="1000" dirty="0"/>
              <a:t> 뛰어난 아키텍처를 통해 큰 규모의 데이터베이스를 처리할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수백 </a:t>
            </a:r>
            <a:r>
              <a:rPr lang="ko-KR" altLang="en-US" sz="1000" dirty="0" err="1"/>
              <a:t>테라바이트</a:t>
            </a:r>
            <a:r>
              <a:rPr lang="en-US" altLang="ko-KR" sz="1000" dirty="0"/>
              <a:t>(TB)</a:t>
            </a:r>
            <a:r>
              <a:rPr lang="ko-KR" altLang="en-US" sz="1000" dirty="0"/>
              <a:t>까지 확장할 수 있습니다</a:t>
            </a:r>
            <a:r>
              <a:rPr lang="en-US" altLang="ko-K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기능</a:t>
            </a:r>
            <a:r>
              <a:rPr lang="en-US" altLang="ko-KR" sz="1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빠른 스케일링</a:t>
            </a:r>
            <a:r>
              <a:rPr lang="en-US" altLang="ko-KR" sz="1000" dirty="0"/>
              <a:t>: Azure SQL Database </a:t>
            </a:r>
            <a:r>
              <a:rPr lang="en-US" altLang="ko-KR" sz="1000" dirty="0" err="1"/>
              <a:t>Hyperscale</a:t>
            </a:r>
            <a:r>
              <a:rPr lang="ko-KR" altLang="en-US" sz="1000" dirty="0"/>
              <a:t>은 데이터 크기와 무관하게 몇 초에서 몇 분 안에 거의 무제한으로 확장할 수 있습니다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다중 </a:t>
            </a:r>
            <a:r>
              <a:rPr lang="ko-KR" altLang="en-US" sz="1000" b="1" dirty="0" err="1"/>
              <a:t>노드</a:t>
            </a:r>
            <a:r>
              <a:rPr lang="ko-KR" altLang="en-US" sz="1000" b="1" dirty="0"/>
              <a:t> 아키텍처</a:t>
            </a:r>
            <a:r>
              <a:rPr lang="en-US" altLang="ko-KR" sz="1000" dirty="0"/>
              <a:t>: </a:t>
            </a:r>
            <a:r>
              <a:rPr lang="ko-KR" altLang="en-US" sz="1000" dirty="0"/>
              <a:t>읽기 전용 </a:t>
            </a:r>
            <a:r>
              <a:rPr lang="ko-KR" altLang="en-US" sz="1000" dirty="0" err="1"/>
              <a:t>복제본을</a:t>
            </a:r>
            <a:r>
              <a:rPr lang="ko-KR" altLang="en-US" sz="1000" dirty="0"/>
              <a:t> 여러 개 설정할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이들 </a:t>
            </a:r>
            <a:r>
              <a:rPr lang="ko-KR" altLang="en-US" sz="1000" dirty="0" err="1"/>
              <a:t>복제본은</a:t>
            </a:r>
            <a:r>
              <a:rPr lang="ko-KR" altLang="en-US" sz="1000" dirty="0"/>
              <a:t> 독립적으로 확장됩니다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빠른 복구</a:t>
            </a:r>
            <a:r>
              <a:rPr lang="en-US" altLang="ko-KR" sz="1000" dirty="0"/>
              <a:t>: </a:t>
            </a:r>
            <a:r>
              <a:rPr lang="ko-KR" altLang="en-US" sz="1000" dirty="0"/>
              <a:t>지능형 백업 관리 시스템을 통해 데이터베이스가 손상된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더 빠르게 복구할 수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/>
              <a:t>2. Azure Database for MySQL/</a:t>
            </a:r>
            <a:r>
              <a:rPr lang="en-US" altLang="ko-KR" sz="1000" b="1" dirty="0" err="1"/>
              <a:t>PostgreSQL</a:t>
            </a:r>
            <a:r>
              <a:rPr lang="en-US" altLang="ko-KR" sz="1000" b="1" dirty="0"/>
              <a:t> - Flexible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b="1" dirty="0"/>
              <a:t>비교 가능한 기능</a:t>
            </a:r>
            <a:r>
              <a:rPr lang="en-US" altLang="ko-KR" sz="1000" dirty="0"/>
              <a:t>: Azure Database for MySQL </a:t>
            </a:r>
            <a:r>
              <a:rPr lang="ko-KR" altLang="en-US" sz="1000" dirty="0"/>
              <a:t>및 </a:t>
            </a:r>
            <a:r>
              <a:rPr lang="en-US" altLang="ko-KR" sz="1000" dirty="0" err="1"/>
              <a:t>PostgreSQL</a:t>
            </a:r>
            <a:r>
              <a:rPr lang="ko-KR" altLang="en-US" sz="1000" dirty="0"/>
              <a:t>의 </a:t>
            </a:r>
            <a:r>
              <a:rPr lang="en-US" altLang="ko-KR" sz="1000" b="1" dirty="0"/>
              <a:t>Flexible Server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고가용성과</a:t>
            </a:r>
            <a:r>
              <a:rPr lang="ko-KR" altLang="en-US" sz="1000" dirty="0"/>
              <a:t> 자동 스케일링을 제공하여 </a:t>
            </a:r>
            <a:r>
              <a:rPr lang="en-US" altLang="ko-KR" sz="1000" dirty="0"/>
              <a:t>AWS Aurora</a:t>
            </a:r>
            <a:r>
              <a:rPr lang="ko-KR" altLang="en-US" sz="1000" dirty="0"/>
              <a:t>와 유사한 환경을 제공합니다</a:t>
            </a:r>
            <a:r>
              <a:rPr lang="en-US" altLang="ko-K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기능</a:t>
            </a:r>
            <a:r>
              <a:rPr lang="en-US" altLang="ko-KR" sz="1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고가용성</a:t>
            </a:r>
            <a:r>
              <a:rPr lang="ko-KR" altLang="en-US" sz="1000" b="1" dirty="0"/>
              <a:t> 옵션</a:t>
            </a:r>
            <a:r>
              <a:rPr lang="en-US" altLang="ko-KR" sz="1000" dirty="0"/>
              <a:t>: </a:t>
            </a:r>
            <a:r>
              <a:rPr lang="ko-KR" altLang="en-US" sz="1000" dirty="0"/>
              <a:t>주 서버와 </a:t>
            </a:r>
            <a:r>
              <a:rPr lang="ko-KR" altLang="en-US" sz="1000" dirty="0" err="1"/>
              <a:t>복제본</a:t>
            </a:r>
            <a:r>
              <a:rPr lang="ko-KR" altLang="en-US" sz="1000" dirty="0"/>
              <a:t> 간의 자동 장애 조치</a:t>
            </a:r>
            <a:r>
              <a:rPr lang="en-US" altLang="ko-KR" sz="1000" dirty="0"/>
              <a:t>(Failover) </a:t>
            </a:r>
            <a:r>
              <a:rPr lang="ko-KR" altLang="en-US" sz="1000" dirty="0"/>
              <a:t>기능을 지원합니다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읽기 </a:t>
            </a:r>
            <a:r>
              <a:rPr lang="ko-KR" altLang="en-US" sz="1000" b="1" dirty="0" err="1"/>
              <a:t>복제본</a:t>
            </a:r>
            <a:r>
              <a:rPr lang="en-US" altLang="ko-KR" sz="1000" dirty="0"/>
              <a:t>: </a:t>
            </a:r>
            <a:r>
              <a:rPr lang="ko-KR" altLang="en-US" sz="1000" dirty="0"/>
              <a:t>읽기 전용 </a:t>
            </a:r>
            <a:r>
              <a:rPr lang="ko-KR" altLang="en-US" sz="1000" dirty="0" err="1"/>
              <a:t>복제본을</a:t>
            </a:r>
            <a:r>
              <a:rPr lang="ko-KR" altLang="en-US" sz="1000" dirty="0"/>
              <a:t> 추가하여 읽기 성능을 확장할 수 있습니다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지능형 자동 스케일링</a:t>
            </a:r>
            <a:r>
              <a:rPr lang="en-US" altLang="ko-KR" sz="1000" dirty="0"/>
              <a:t>: </a:t>
            </a:r>
            <a:r>
              <a:rPr lang="ko-KR" altLang="en-US" sz="1000" dirty="0"/>
              <a:t>사용 패턴에 따라 자동으로 리소스를 조정하여 비용을 최적화할 수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/>
              <a:t>3. Azure Cosmos 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b="1" dirty="0"/>
              <a:t>비교 가능한 기능</a:t>
            </a:r>
            <a:r>
              <a:rPr lang="en-US" altLang="ko-KR" sz="1000" dirty="0"/>
              <a:t>: Azure Cosmos DB</a:t>
            </a:r>
            <a:r>
              <a:rPr lang="ko-KR" altLang="en-US" sz="1000" dirty="0"/>
              <a:t>는 글로벌 </a:t>
            </a:r>
            <a:r>
              <a:rPr lang="ko-KR" altLang="en-US" sz="1000" dirty="0" err="1"/>
              <a:t>분산형</a:t>
            </a:r>
            <a:r>
              <a:rPr lang="ko-KR" altLang="en-US" sz="1000" dirty="0"/>
              <a:t> 데이터베이스 서비스로</a:t>
            </a:r>
            <a:r>
              <a:rPr lang="en-US" altLang="ko-KR" sz="1000" dirty="0"/>
              <a:t>, </a:t>
            </a:r>
            <a:r>
              <a:rPr lang="ko-KR" altLang="en-US" sz="1000" dirty="0"/>
              <a:t>매우 빠른 읽기 및 쓰기 성능과 무한한 </a:t>
            </a:r>
            <a:r>
              <a:rPr lang="ko-KR" altLang="en-US" sz="1000" dirty="0" err="1"/>
              <a:t>확장성을</a:t>
            </a:r>
            <a:r>
              <a:rPr lang="ko-KR" altLang="en-US" sz="1000" dirty="0"/>
              <a:t> 제공합니다</a:t>
            </a:r>
            <a:r>
              <a:rPr lang="en-US" altLang="ko-KR" sz="1000" dirty="0"/>
              <a:t>. AWS Aurora</a:t>
            </a:r>
            <a:r>
              <a:rPr lang="ko-KR" altLang="en-US" sz="1000" dirty="0"/>
              <a:t>의 글로벌 데이터베이스 기능과 유사한 기능을 제공합니다</a:t>
            </a:r>
            <a:r>
              <a:rPr lang="en-US" altLang="ko-K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기능</a:t>
            </a:r>
            <a:r>
              <a:rPr lang="en-US" altLang="ko-KR" sz="1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다중 </a:t>
            </a:r>
            <a:r>
              <a:rPr lang="ko-KR" altLang="en-US" sz="1000" b="1" dirty="0" err="1"/>
              <a:t>리전</a:t>
            </a:r>
            <a:r>
              <a:rPr lang="ko-KR" altLang="en-US" sz="1000" b="1" dirty="0"/>
              <a:t> 복제</a:t>
            </a:r>
            <a:r>
              <a:rPr lang="en-US" altLang="ko-KR" sz="1000" dirty="0"/>
              <a:t>: </a:t>
            </a:r>
            <a:r>
              <a:rPr lang="ko-KR" altLang="en-US" sz="1000" dirty="0"/>
              <a:t>데이터를 여러 </a:t>
            </a:r>
            <a:r>
              <a:rPr lang="ko-KR" altLang="en-US" sz="1000" dirty="0" err="1"/>
              <a:t>리전에</a:t>
            </a:r>
            <a:r>
              <a:rPr lang="ko-KR" altLang="en-US" sz="1000" dirty="0"/>
              <a:t> 복제하여 글로벌 </a:t>
            </a:r>
            <a:r>
              <a:rPr lang="ko-KR" altLang="en-US" sz="1000" dirty="0" err="1"/>
              <a:t>고가용성을</a:t>
            </a:r>
            <a:r>
              <a:rPr lang="ko-KR" altLang="en-US" sz="1000" dirty="0"/>
              <a:t> 보장합니다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지능형 </a:t>
            </a:r>
            <a:r>
              <a:rPr lang="ko-KR" altLang="en-US" sz="1000" b="1" dirty="0" err="1"/>
              <a:t>파티셔닝</a:t>
            </a:r>
            <a:r>
              <a:rPr lang="en-US" altLang="ko-KR" sz="1000" dirty="0"/>
              <a:t>: </a:t>
            </a:r>
            <a:r>
              <a:rPr lang="ko-KR" altLang="en-US" sz="1000" dirty="0"/>
              <a:t>데이터베이스를 자동으로 </a:t>
            </a:r>
            <a:r>
              <a:rPr lang="ko-KR" altLang="en-US" sz="1000" dirty="0" err="1"/>
              <a:t>파티셔닝하여</a:t>
            </a:r>
            <a:r>
              <a:rPr lang="ko-KR" altLang="en-US" sz="1000" dirty="0"/>
              <a:t> 큰 규모의 데이터를 효율적으로 처리할 수 있습니다</a:t>
            </a:r>
            <a:r>
              <a:rPr lang="en-US" altLang="ko-KR" sz="1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자동화된 데이터 복제</a:t>
            </a:r>
            <a:r>
              <a:rPr lang="en-US" altLang="ko-KR" sz="1000" dirty="0"/>
              <a:t>: </a:t>
            </a:r>
            <a:r>
              <a:rPr lang="ko-KR" altLang="en-US" sz="1000" dirty="0"/>
              <a:t>데이터가 여러 지역에 자동으로 복제되어 낮은 지연 시간과 </a:t>
            </a:r>
            <a:r>
              <a:rPr lang="ko-KR" altLang="en-US" sz="1000" dirty="0" err="1"/>
              <a:t>고가용성을</a:t>
            </a:r>
            <a:r>
              <a:rPr lang="ko-KR" altLang="en-US" sz="1000" dirty="0"/>
              <a:t> 제공합니다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81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그룹 168"/>
          <p:cNvGrpSpPr/>
          <p:nvPr/>
        </p:nvGrpSpPr>
        <p:grpSpPr>
          <a:xfrm>
            <a:off x="524933" y="338667"/>
            <a:ext cx="10583334" cy="5892800"/>
            <a:chOff x="2001525" y="1236333"/>
            <a:chExt cx="7008607" cy="4642709"/>
          </a:xfrm>
        </p:grpSpPr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xmlns="" id="{0C32EABC-8067-3F9D-06E8-8D98D9FDB292}"/>
                </a:ext>
              </a:extLst>
            </p:cNvPr>
            <p:cNvSpPr/>
            <p:nvPr/>
          </p:nvSpPr>
          <p:spPr bwMode="auto">
            <a:xfrm>
              <a:off x="4637048" y="2374776"/>
              <a:ext cx="1906086" cy="51491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lIns="252000"/>
            <a:lstStyle/>
            <a:p>
              <a:pPr latinLnBrk="0">
                <a:defRPr/>
              </a:pPr>
              <a:r>
                <a:rPr lang="en-US" sz="800" kern="0" dirty="0">
                  <a:solidFill>
                    <a:srgbClr val="1E8900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Public subnet</a:t>
              </a:r>
            </a:p>
          </p:txBody>
        </p:sp>
        <p:cxnSp>
          <p:nvCxnSpPr>
            <p:cNvPr id="5" name="Google Shape;3800;p30"/>
            <p:cNvCxnSpPr>
              <a:cxnSpLocks/>
              <a:stCxn id="17" idx="3"/>
              <a:endCxn id="41" idx="3"/>
            </p:cNvCxnSpPr>
            <p:nvPr/>
          </p:nvCxnSpPr>
          <p:spPr>
            <a:xfrm>
              <a:off x="8543665" y="1967176"/>
              <a:ext cx="156401" cy="2585626"/>
            </a:xfrm>
            <a:prstGeom prst="bentConnector3">
              <a:avLst>
                <a:gd name="adj1" fmla="val 205888"/>
              </a:avLst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3502;p30"/>
            <p:cNvSpPr/>
            <p:nvPr/>
          </p:nvSpPr>
          <p:spPr>
            <a:xfrm>
              <a:off x="2233578" y="1640780"/>
              <a:ext cx="2000997" cy="4078675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 latinLnBrk="0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13" b="1" kern="0" dirty="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Availability Zone A</a:t>
              </a:r>
              <a:endParaRPr sz="1138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503;p30"/>
            <p:cNvSpPr/>
            <p:nvPr/>
          </p:nvSpPr>
          <p:spPr>
            <a:xfrm>
              <a:off x="2107807" y="1918508"/>
              <a:ext cx="4918969" cy="3677091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 latinLnBrk="0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13" b="1" kern="0" dirty="0" err="1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VNet</a:t>
              </a:r>
              <a:r>
                <a:rPr lang="en-US" sz="813" b="1" kern="0" dirty="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(PRD</a:t>
              </a:r>
              <a:r>
                <a:rPr lang="en-US" sz="813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813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505;p30"/>
            <p:cNvSpPr/>
            <p:nvPr/>
          </p:nvSpPr>
          <p:spPr>
            <a:xfrm>
              <a:off x="2014537" y="1236333"/>
              <a:ext cx="5097601" cy="464270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 latinLnBrk="0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13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Azure Cloud( PRD Account )</a:t>
              </a:r>
              <a:endParaRPr sz="731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569;p30"/>
            <p:cNvSpPr/>
            <p:nvPr/>
          </p:nvSpPr>
          <p:spPr>
            <a:xfrm>
              <a:off x="7639932" y="2300375"/>
              <a:ext cx="898047" cy="300768"/>
            </a:xfrm>
            <a:prstGeom prst="rect">
              <a:avLst/>
            </a:prstGeom>
            <a:solidFill>
              <a:srgbClr val="FFC000">
                <a:alpha val="9019"/>
              </a:srgbClr>
            </a:solidFill>
            <a:ln w="12700" cap="flat" cmpd="sng">
              <a:solidFill>
                <a:srgbClr val="5A6B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 latinLnBrk="0">
                <a:buClr>
                  <a:srgbClr val="000000"/>
                </a:buClr>
                <a:buSzPts val="1200"/>
                <a:buFont typeface="Arial"/>
                <a:buNone/>
              </a:pPr>
              <a:endParaRPr sz="900" kern="0">
                <a:solidFill>
                  <a:srgbClr val="5A6B8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" name="Google Shape;3570;p30"/>
            <p:cNvGrpSpPr/>
            <p:nvPr/>
          </p:nvGrpSpPr>
          <p:grpSpPr>
            <a:xfrm>
              <a:off x="7762833" y="2345322"/>
              <a:ext cx="775360" cy="218788"/>
              <a:chOff x="10086586" y="1799281"/>
              <a:chExt cx="2013787" cy="646219"/>
            </a:xfrm>
          </p:grpSpPr>
          <p:pic>
            <p:nvPicPr>
              <p:cNvPr id="11" name="Google Shape;3571;p3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0086586" y="1815704"/>
                <a:ext cx="367916" cy="629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Google Shape;3572;p30"/>
              <p:cNvSpPr txBox="1"/>
              <p:nvPr/>
            </p:nvSpPr>
            <p:spPr>
              <a:xfrm>
                <a:off x="10733485" y="1799281"/>
                <a:ext cx="1366888" cy="600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83" tIns="37131" rIns="74283" bIns="37131" anchor="t" anchorCtr="0">
                <a:spAutoFit/>
              </a:bodyPr>
              <a:lstStyle/>
              <a:p>
                <a:pPr algn="ctr" latinLnBrk="0"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ko-KR" altLang="en-US" sz="700" b="1" kern="0" dirty="0">
                    <a:solidFill>
                      <a:srgbClr val="232F3E"/>
                    </a:solidFill>
                    <a:latin typeface="Malgun Gothic"/>
                    <a:cs typeface="Malgun Gothic"/>
                    <a:sym typeface="Malgun Gothic"/>
                  </a:rPr>
                  <a:t>관리자</a:t>
                </a:r>
                <a:endParaRPr sz="105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13" name="Google Shape;3581;p30"/>
            <p:cNvCxnSpPr/>
            <p:nvPr/>
          </p:nvCxnSpPr>
          <p:spPr>
            <a:xfrm rot="10800000" flipV="1">
              <a:off x="7431977" y="2441549"/>
              <a:ext cx="234722" cy="1279940"/>
            </a:xfrm>
            <a:prstGeom prst="bentConnector2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3595;p30"/>
            <p:cNvCxnSpPr/>
            <p:nvPr/>
          </p:nvCxnSpPr>
          <p:spPr>
            <a:xfrm>
              <a:off x="7123659" y="3723225"/>
              <a:ext cx="41728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3597;p30"/>
            <p:cNvSpPr txBox="1"/>
            <p:nvPr/>
          </p:nvSpPr>
          <p:spPr>
            <a:xfrm>
              <a:off x="7060447" y="3896080"/>
              <a:ext cx="383293" cy="153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0" tIns="37131" rIns="0" bIns="37131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Virtual</a:t>
              </a:r>
            </a:p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WAN</a:t>
              </a:r>
              <a:endParaRPr sz="650" kern="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3634;p30"/>
            <p:cNvSpPr/>
            <p:nvPr/>
          </p:nvSpPr>
          <p:spPr>
            <a:xfrm>
              <a:off x="4577896" y="1640777"/>
              <a:ext cx="1999349" cy="4078676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 latinLnBrk="0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13" b="1" kern="0" dirty="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Availability Zone B</a:t>
              </a:r>
              <a:endParaRPr sz="1138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3791;p30"/>
            <p:cNvSpPr/>
            <p:nvPr/>
          </p:nvSpPr>
          <p:spPr>
            <a:xfrm>
              <a:off x="7639022" y="1805873"/>
              <a:ext cx="904643" cy="322605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5A6B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 latinLnBrk="0">
                <a:buClr>
                  <a:srgbClr val="000000"/>
                </a:buClr>
                <a:buSzPts val="1200"/>
                <a:buFont typeface="Arial"/>
                <a:buNone/>
              </a:pPr>
              <a:endParaRPr sz="900" kern="0">
                <a:solidFill>
                  <a:srgbClr val="5A6B8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8" name="Google Shape;3792;p30"/>
            <p:cNvGrpSpPr/>
            <p:nvPr/>
          </p:nvGrpSpPr>
          <p:grpSpPr>
            <a:xfrm>
              <a:off x="7739971" y="1861170"/>
              <a:ext cx="822804" cy="220668"/>
              <a:chOff x="10070818" y="1100870"/>
              <a:chExt cx="2121430" cy="810538"/>
            </a:xfrm>
          </p:grpSpPr>
          <p:pic>
            <p:nvPicPr>
              <p:cNvPr id="19" name="Google Shape;3793;p3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070818" y="1128204"/>
                <a:ext cx="464178" cy="7832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3794;p30"/>
              <p:cNvSpPr txBox="1"/>
              <p:nvPr/>
            </p:nvSpPr>
            <p:spPr>
              <a:xfrm>
                <a:off x="10458168" y="1100870"/>
                <a:ext cx="1734080" cy="746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4283" tIns="37131" rIns="74283" bIns="37131" anchor="t" anchorCtr="0">
                <a:spAutoFit/>
              </a:bodyPr>
              <a:lstStyle/>
              <a:p>
                <a:pPr algn="ctr" latinLnBrk="0"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ko-KR" altLang="en-US" sz="700" b="1" kern="0" dirty="0">
                    <a:solidFill>
                      <a:srgbClr val="232F3E"/>
                    </a:solidFill>
                    <a:latin typeface="Malgun Gothic"/>
                    <a:cs typeface="Malgun Gothic"/>
                    <a:sym typeface="Malgun Gothic"/>
                  </a:rPr>
                  <a:t>내부 사용자 </a:t>
                </a:r>
                <a:r>
                  <a:rPr lang="en-US" altLang="ko-KR" sz="700" b="1" kern="0" dirty="0">
                    <a:solidFill>
                      <a:srgbClr val="232F3E"/>
                    </a:solidFill>
                    <a:latin typeface="Malgun Gothic"/>
                    <a:cs typeface="Malgun Gothic"/>
                    <a:sym typeface="Malgun Gothic"/>
                  </a:rPr>
                  <a:t>(IDC) </a:t>
                </a:r>
                <a:endParaRPr sz="105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" name="Google Shape;3580;p30"/>
            <p:cNvSpPr txBox="1"/>
            <p:nvPr/>
          </p:nvSpPr>
          <p:spPr>
            <a:xfrm>
              <a:off x="7018811" y="2190391"/>
              <a:ext cx="733772" cy="275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kern="0" dirty="0">
                  <a:solidFill>
                    <a:srgbClr val="232F3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VPN </a:t>
              </a:r>
              <a:r>
                <a:rPr lang="en-US" sz="650" kern="0" dirty="0" err="1">
                  <a:solidFill>
                    <a:srgbClr val="232F3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GateWay</a:t>
              </a:r>
              <a:endParaRPr lang="en-US" sz="650" kern="0" dirty="0">
                <a:solidFill>
                  <a:srgbClr val="232F3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650" kern="0" dirty="0">
                  <a:solidFill>
                    <a:srgbClr val="232F3E"/>
                  </a:solidFill>
                  <a:latin typeface="Malgun Gothic"/>
                  <a:ea typeface="Malgun Gothic"/>
                  <a:cs typeface="Arial"/>
                  <a:sym typeface="Malgun Gothic"/>
                </a:rPr>
                <a:t>(</a:t>
              </a:r>
              <a:r>
                <a:rPr lang="en-US" sz="650" kern="0" dirty="0" err="1">
                  <a:solidFill>
                    <a:srgbClr val="232F3E"/>
                  </a:solidFill>
                  <a:latin typeface="Malgun Gothic"/>
                  <a:ea typeface="Malgun Gothic"/>
                  <a:cs typeface="Arial"/>
                  <a:sym typeface="Malgun Gothic"/>
                </a:rPr>
                <a:t>IPSec</a:t>
              </a:r>
              <a:r>
                <a:rPr lang="en-US" sz="650" kern="0" dirty="0">
                  <a:solidFill>
                    <a:srgbClr val="232F3E"/>
                  </a:solidFill>
                  <a:latin typeface="Malgun Gothic"/>
                  <a:ea typeface="Malgun Gothic"/>
                  <a:cs typeface="Arial"/>
                  <a:sym typeface="Malgun Gothic"/>
                </a:rPr>
                <a:t> VPN)</a:t>
              </a:r>
              <a:endParaRPr sz="1463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2275775" y="3406806"/>
              <a:ext cx="1916601" cy="515429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10800" rIns="91425" bIns="45700" anchor="t" anchorCtr="0">
              <a:noAutofit/>
            </a:bodyPr>
            <a:lstStyle/>
            <a:p>
              <a:pPr fontAlgn="base" latinLnBrk="0">
                <a:buClr>
                  <a:srgbClr val="007CBC"/>
                </a:buClr>
                <a:buSzPts val="900"/>
                <a:buFont typeface="Arial"/>
                <a:buNone/>
              </a:pPr>
              <a:r>
                <a:rPr lang="en-US" sz="8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Svc subnet</a:t>
              </a:r>
              <a:r>
                <a:rPr lang="en-US" sz="6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(</a:t>
              </a:r>
              <a:r>
                <a:rPr lang="ko-KR" altLang="en-US" sz="6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외부서비스</a:t>
              </a:r>
              <a:r>
                <a:rPr lang="en-US" altLang="ko-KR" sz="6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)</a:t>
              </a:r>
              <a:endParaRPr sz="800" kern="0" dirty="0">
                <a:solidFill>
                  <a:srgbClr val="007CBC"/>
                </a:solidFill>
                <a:latin typeface="Calibri" panose="020F0502020204030204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3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2269989" y="4017786"/>
              <a:ext cx="1916601" cy="515429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10800" rIns="91425" bIns="45700" anchor="t" anchorCtr="0">
              <a:noAutofit/>
            </a:bodyPr>
            <a:lstStyle/>
            <a:p>
              <a:pPr fontAlgn="base" latinLnBrk="0">
                <a:buClr>
                  <a:srgbClr val="007CBC"/>
                </a:buClr>
                <a:buSzPts val="900"/>
                <a:buFont typeface="Arial"/>
                <a:buNone/>
              </a:pPr>
              <a:r>
                <a:rPr lang="en-US" sz="8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Analyze subnet</a:t>
              </a:r>
              <a:r>
                <a:rPr lang="en-US" sz="6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(</a:t>
              </a:r>
              <a:r>
                <a:rPr lang="ko-KR" altLang="en-US" sz="6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내부서비스</a:t>
              </a:r>
              <a:r>
                <a:rPr lang="en-US" sz="6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)</a:t>
              </a:r>
              <a:endParaRPr sz="800" kern="0" dirty="0">
                <a:solidFill>
                  <a:srgbClr val="007CBC"/>
                </a:solidFill>
                <a:latin typeface="Calibri" panose="020F0502020204030204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4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2268463" y="4628647"/>
              <a:ext cx="1916601" cy="81652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45700" rIns="91425" bIns="45700" anchor="t" anchorCtr="0">
              <a:noAutofit/>
            </a:bodyPr>
            <a:lstStyle/>
            <a:p>
              <a:pPr fontAlgn="base" latinLnBrk="0">
                <a:buClr>
                  <a:srgbClr val="007CBC"/>
                </a:buClr>
                <a:buSzPts val="900"/>
                <a:buFont typeface="Arial"/>
                <a:buNone/>
              </a:pPr>
              <a:r>
                <a:rPr kumimoji="1" lang="en-US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DB subnet(sub)</a:t>
              </a:r>
              <a:endParaRPr kumimoji="1" sz="600" kern="0" dirty="0">
                <a:solidFill>
                  <a:prstClr val="black"/>
                </a:solidFill>
                <a:ea typeface="굴림" pitchFamily="50" charset="-127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5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4628458" y="3406806"/>
              <a:ext cx="1916601" cy="515429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45700" rIns="91425" bIns="45700" anchor="t" anchorCtr="0">
              <a:noAutofit/>
            </a:bodyPr>
            <a:lstStyle/>
            <a:p>
              <a:pPr fontAlgn="base" latinLnBrk="0">
                <a:buClr>
                  <a:srgbClr val="007CBC"/>
                </a:buClr>
                <a:buSzPts val="900"/>
                <a:buFont typeface="Arial"/>
                <a:buNone/>
              </a:pPr>
              <a:r>
                <a:rPr kumimoji="1" lang="en-US" altLang="ko-KR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Svc subnet(</a:t>
              </a:r>
              <a:r>
                <a:rPr kumimoji="1" lang="ko-KR" altLang="en-US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외부서비스</a:t>
              </a:r>
              <a:r>
                <a:rPr kumimoji="1" lang="en-US" altLang="ko-KR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)</a:t>
              </a:r>
              <a:endParaRPr kumimoji="1" lang="en-US" altLang="ko-KR" sz="600" kern="0" dirty="0">
                <a:solidFill>
                  <a:prstClr val="black"/>
                </a:solidFill>
                <a:ea typeface="굴림" pitchFamily="50" charset="-127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6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4622672" y="4017786"/>
              <a:ext cx="1916601" cy="515429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45700" rIns="91425" bIns="45700" anchor="t" anchorCtr="0">
              <a:noAutofit/>
            </a:bodyPr>
            <a:lstStyle/>
            <a:p>
              <a:pPr fontAlgn="base" latinLnBrk="0">
                <a:buClr>
                  <a:srgbClr val="007CBC"/>
                </a:buClr>
                <a:buSzPts val="900"/>
                <a:buFont typeface="Arial"/>
                <a:buNone/>
              </a:pPr>
              <a:r>
                <a:rPr kumimoji="1" lang="en-US" altLang="ko-KR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Analyze subnet(</a:t>
              </a:r>
              <a:r>
                <a:rPr kumimoji="1" lang="ko-KR" altLang="en-US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내부서비스</a:t>
              </a:r>
              <a:r>
                <a:rPr kumimoji="1" lang="en-US" altLang="ko-KR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)</a:t>
              </a:r>
              <a:endParaRPr kumimoji="1" lang="en-US" altLang="ko-KR" sz="600" kern="0" dirty="0">
                <a:solidFill>
                  <a:prstClr val="black"/>
                </a:solidFill>
                <a:ea typeface="굴림" pitchFamily="50" charset="-127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7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4621146" y="4628647"/>
              <a:ext cx="1916601" cy="81652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45700" rIns="91425" bIns="45700" anchor="t" anchorCtr="0">
              <a:noAutofit/>
            </a:bodyPr>
            <a:lstStyle/>
            <a:p>
              <a:pPr fontAlgn="base" latinLnBrk="0">
                <a:buClr>
                  <a:srgbClr val="007CBC"/>
                </a:buClr>
                <a:buSzPts val="900"/>
                <a:buFont typeface="Arial"/>
                <a:buNone/>
              </a:pPr>
              <a:r>
                <a:rPr kumimoji="1" lang="en-US" altLang="ko-KR" sz="600" kern="0" dirty="0">
                  <a:solidFill>
                    <a:srgbClr val="007CBC"/>
                  </a:solidFill>
                  <a:ea typeface="굴림" pitchFamily="50" charset="-127"/>
                  <a:cs typeface="Arial" panose="020B0604020202020204" pitchFamily="34" charset="0"/>
                  <a:sym typeface="Arial"/>
                </a:rPr>
                <a:t>DB subnet(sub)</a:t>
              </a:r>
              <a:endParaRPr kumimoji="1" lang="en-US" altLang="ko-KR" sz="600" kern="0" dirty="0">
                <a:solidFill>
                  <a:prstClr val="black"/>
                </a:solidFill>
                <a:ea typeface="굴림" pitchFamily="50" charset="-127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8" name="Google Shape;3803;p30"/>
            <p:cNvSpPr txBox="1"/>
            <p:nvPr/>
          </p:nvSpPr>
          <p:spPr>
            <a:xfrm>
              <a:off x="8240242" y="2984314"/>
              <a:ext cx="583924" cy="305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488" b="1" kern="0" dirty="0">
                  <a:solidFill>
                    <a:srgbClr val="232F3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650" kern="0" dirty="0">
                  <a:solidFill>
                    <a:srgbClr val="232F3E"/>
                  </a:solidFill>
                  <a:latin typeface="Malgun Gothic"/>
                  <a:cs typeface="Malgun Gothic"/>
                  <a:sym typeface="Malgun Gothic"/>
                </a:rPr>
                <a:t>전용회선 </a:t>
              </a:r>
              <a:r>
                <a:rPr lang="en-US" altLang="ko-KR" sz="650" kern="0" dirty="0">
                  <a:solidFill>
                    <a:srgbClr val="232F3E"/>
                  </a:solidFill>
                  <a:latin typeface="Malgun Gothic"/>
                  <a:cs typeface="Malgun Gothic"/>
                  <a:sym typeface="Malgun Gothic"/>
                </a:rPr>
                <a:t>&amp; DX</a:t>
              </a:r>
              <a:endParaRPr sz="1463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3614;p30"/>
            <p:cNvSpPr txBox="1"/>
            <p:nvPr/>
          </p:nvSpPr>
          <p:spPr>
            <a:xfrm>
              <a:off x="4178308" y="1963333"/>
              <a:ext cx="456190" cy="22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sz="50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Public</a:t>
              </a:r>
            </a:p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sz="50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IP Address</a:t>
              </a:r>
              <a:endParaRPr sz="5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791;p30"/>
            <p:cNvSpPr/>
            <p:nvPr/>
          </p:nvSpPr>
          <p:spPr>
            <a:xfrm>
              <a:off x="7628774" y="1301275"/>
              <a:ext cx="904643" cy="3616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>
              <a:solidFill>
                <a:srgbClr val="5A6B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71475" tIns="74283" rIns="74283" bIns="37131" anchor="t" anchorCtr="0">
              <a:noAutofit/>
            </a:bodyPr>
            <a:lstStyle/>
            <a:p>
              <a:pPr latinLnBrk="0">
                <a:buClr>
                  <a:srgbClr val="000000"/>
                </a:buClr>
                <a:buSzPts val="1200"/>
                <a:buFont typeface="Arial"/>
                <a:buNone/>
              </a:pPr>
              <a:endParaRPr sz="900" kern="0">
                <a:solidFill>
                  <a:srgbClr val="5A6B8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3794;p30"/>
            <p:cNvSpPr txBox="1"/>
            <p:nvPr/>
          </p:nvSpPr>
          <p:spPr>
            <a:xfrm>
              <a:off x="7953086" y="1357557"/>
              <a:ext cx="571918" cy="20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altLang="en-US" sz="700" b="1" kern="0" dirty="0">
                  <a:solidFill>
                    <a:srgbClr val="232F3E"/>
                  </a:solidFill>
                  <a:latin typeface="Malgun Gothic"/>
                  <a:cs typeface="Malgun Gothic"/>
                  <a:sym typeface="Malgun Gothic"/>
                </a:rPr>
                <a:t>일반 사용자</a:t>
              </a:r>
              <a:endParaRPr sz="105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" name="Google Shape;14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874199" y="1371686"/>
              <a:ext cx="137720" cy="200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xmlns="" id="{0C32EABC-8067-3F9D-06E8-8D98D9FDB292}"/>
                </a:ext>
              </a:extLst>
            </p:cNvPr>
            <p:cNvSpPr/>
            <p:nvPr/>
          </p:nvSpPr>
          <p:spPr>
            <a:xfrm>
              <a:off x="2277182" y="2374775"/>
              <a:ext cx="1906086" cy="51491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lIns="252000" tIns="10800"/>
            <a:lstStyle/>
            <a:p>
              <a:pPr latinLnBrk="0">
                <a:defRPr/>
              </a:pPr>
              <a:r>
                <a:rPr lang="en-US" sz="800" kern="0" dirty="0">
                  <a:solidFill>
                    <a:srgbClr val="1E8900"/>
                  </a:solidFill>
                  <a:latin typeface="Calibri" panose="020F0502020204030204"/>
                  <a:cs typeface="Arial" panose="020B0604020202020204" pitchFamily="34" charset="0"/>
                  <a:sym typeface="Arial"/>
                </a:rPr>
                <a:t>Public subnet</a:t>
              </a:r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xmlns="" id="{89B14374-0117-B66F-E4C8-47907171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223" y="2690037"/>
              <a:ext cx="393147" cy="23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altLang="en-US" sz="800" kern="0" dirty="0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  <a:sym typeface="Arial"/>
                </a:rPr>
                <a:t>ALB</a:t>
              </a:r>
              <a:endParaRPr lang="en-US" altLang="en-US" sz="900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Arial"/>
              </a:endParaRPr>
            </a:p>
          </p:txBody>
        </p:sp>
        <p:cxnSp>
          <p:nvCxnSpPr>
            <p:cNvPr id="35" name="Google Shape;3800;p30"/>
            <p:cNvCxnSpPr>
              <a:cxnSpLocks/>
              <a:stCxn id="30" idx="1"/>
            </p:cNvCxnSpPr>
            <p:nvPr/>
          </p:nvCxnSpPr>
          <p:spPr bwMode="auto">
            <a:xfrm rot="10800000" flipV="1">
              <a:off x="4412021" y="1482092"/>
              <a:ext cx="3216753" cy="343901"/>
            </a:xfrm>
            <a:prstGeom prst="bentConnector2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32;p30"/>
            <p:cNvSpPr txBox="1"/>
            <p:nvPr/>
          </p:nvSpPr>
          <p:spPr>
            <a:xfrm>
              <a:off x="5462867" y="2676853"/>
              <a:ext cx="343255" cy="18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NAT</a:t>
              </a:r>
              <a:endParaRPr sz="569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89;p3">
              <a:extLst>
                <a:ext uri="{FF2B5EF4-FFF2-40B4-BE49-F238E27FC236}">
                  <a16:creationId xmlns:a16="http://schemas.microsoft.com/office/drawing/2014/main" xmlns="" id="{009E181D-FFE6-7B40-8BAD-B84A30DB557E}"/>
                </a:ext>
              </a:extLst>
            </p:cNvPr>
            <p:cNvSpPr txBox="1"/>
            <p:nvPr/>
          </p:nvSpPr>
          <p:spPr>
            <a:xfrm>
              <a:off x="4511178" y="1968513"/>
              <a:ext cx="316082" cy="169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sz="5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DNS</a:t>
              </a:r>
              <a:endParaRPr sz="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38" name="Google Shape;89;p3">
              <a:extLst>
                <a:ext uri="{FF2B5EF4-FFF2-40B4-BE49-F238E27FC236}">
                  <a16:creationId xmlns:a16="http://schemas.microsoft.com/office/drawing/2014/main" xmlns="" id="{009E181D-FFE6-7B40-8BAD-B84A30DB557E}"/>
                </a:ext>
              </a:extLst>
            </p:cNvPr>
            <p:cNvSpPr txBox="1"/>
            <p:nvPr/>
          </p:nvSpPr>
          <p:spPr bwMode="auto">
            <a:xfrm>
              <a:off x="6572315" y="2523845"/>
              <a:ext cx="46761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sz="6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Blob Storage</a:t>
              </a:r>
              <a:endParaRPr sz="7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39" name="Google Shape;89;p3">
              <a:extLst>
                <a:ext uri="{FF2B5EF4-FFF2-40B4-BE49-F238E27FC236}">
                  <a16:creationId xmlns:a16="http://schemas.microsoft.com/office/drawing/2014/main" xmlns="" id="{009E181D-FFE6-7B40-8BAD-B84A30DB557E}"/>
                </a:ext>
              </a:extLst>
            </p:cNvPr>
            <p:cNvSpPr txBox="1"/>
            <p:nvPr/>
          </p:nvSpPr>
          <p:spPr bwMode="auto">
            <a:xfrm>
              <a:off x="3838186" y="1960858"/>
              <a:ext cx="482794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sz="5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DDoS</a:t>
              </a:r>
            </a:p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sz="5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Protection</a:t>
              </a:r>
              <a:endParaRPr sz="5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endParaRPr>
            </a:p>
          </p:txBody>
        </p:sp>
        <p:sp>
          <p:nvSpPr>
            <p:cNvPr id="40" name="Google Shape;3632;p30"/>
            <p:cNvSpPr txBox="1"/>
            <p:nvPr/>
          </p:nvSpPr>
          <p:spPr bwMode="auto">
            <a:xfrm>
              <a:off x="3071640" y="2671757"/>
              <a:ext cx="364782" cy="18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83" tIns="37131" rIns="74283" bIns="37131" anchor="t" anchorCtr="0">
              <a:spAutoFit/>
            </a:bodyPr>
            <a:lstStyle/>
            <a:p>
              <a:pPr algn="ctr" latinLnBrk="0"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NAT</a:t>
              </a:r>
              <a:endParaRPr sz="569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510;p30"/>
            <p:cNvSpPr/>
            <p:nvPr/>
          </p:nvSpPr>
          <p:spPr>
            <a:xfrm>
              <a:off x="7535351" y="3566330"/>
              <a:ext cx="1164715" cy="197294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36000" rIns="74283" bIns="37131" anchor="t" anchorCtr="0">
              <a:noAutofit/>
            </a:bodyPr>
            <a:lstStyle/>
            <a:p>
              <a:pPr latinLnBrk="0"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600" b="1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Azure Cloud (SEC)</a:t>
              </a:r>
              <a:endParaRPr sz="600" b="1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725;p30"/>
            <p:cNvSpPr/>
            <p:nvPr/>
          </p:nvSpPr>
          <p:spPr bwMode="auto">
            <a:xfrm>
              <a:off x="2453848" y="3566367"/>
              <a:ext cx="4513620" cy="333591"/>
            </a:xfrm>
            <a:prstGeom prst="rect">
              <a:avLst/>
            </a:prstGeom>
            <a:noFill/>
            <a:ln w="63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 latinLnBrk="0">
                <a:buClr>
                  <a:srgbClr val="000000"/>
                </a:buClr>
                <a:buSzPts val="1000"/>
                <a:buFont typeface="Arial"/>
                <a:buNone/>
              </a:pPr>
              <a:endParaRPr sz="9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725;p30"/>
            <p:cNvSpPr/>
            <p:nvPr/>
          </p:nvSpPr>
          <p:spPr bwMode="auto">
            <a:xfrm>
              <a:off x="2450918" y="4173008"/>
              <a:ext cx="4516550" cy="339725"/>
            </a:xfrm>
            <a:prstGeom prst="rect">
              <a:avLst/>
            </a:prstGeom>
            <a:noFill/>
            <a:ln w="63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74283" rIns="74283" bIns="37131" anchor="t" anchorCtr="0">
              <a:noAutofit/>
            </a:bodyPr>
            <a:lstStyle/>
            <a:p>
              <a:pPr algn="ctr" latinLnBrk="0">
                <a:buClr>
                  <a:srgbClr val="000000"/>
                </a:buClr>
                <a:buSzPts val="1000"/>
                <a:buFont typeface="Arial"/>
                <a:buNone/>
              </a:pPr>
              <a:endParaRPr sz="9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516;p30"/>
            <p:cNvSpPr txBox="1"/>
            <p:nvPr/>
          </p:nvSpPr>
          <p:spPr>
            <a:xfrm>
              <a:off x="6722593" y="3133531"/>
              <a:ext cx="197301" cy="173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7131" rIns="0" bIns="37131" anchor="ctr" anchorCtr="0">
              <a:noAutofit/>
            </a:bodyPr>
            <a:lstStyle/>
            <a:p>
              <a:pPr algn="ctr">
                <a:buSzPts val="600"/>
              </a:pPr>
              <a:r>
                <a:rPr lang="en-US" sz="600" dirty="0">
                  <a:latin typeface="Malgun Gothic"/>
                  <a:ea typeface="Malgun Gothic"/>
                  <a:cs typeface="Malgun Gothic"/>
                  <a:sym typeface="Malgun Gothic"/>
                </a:rPr>
                <a:t>File</a:t>
              </a:r>
              <a:endParaRPr sz="6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4646225" y="2965279"/>
              <a:ext cx="1891522" cy="392477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45700" rIns="91425" bIns="45700" anchor="t" anchorCtr="0">
              <a:noAutofit/>
            </a:bodyPr>
            <a:lstStyle/>
            <a:p>
              <a:pPr fontAlgn="base">
                <a:buClr>
                  <a:srgbClr val="007CBC"/>
                </a:buClr>
                <a:buSzPts val="900"/>
              </a:pPr>
              <a:r>
                <a:rPr kumimoji="1" lang="en-US" altLang="ko-KR" sz="600" dirty="0">
                  <a:solidFill>
                    <a:srgbClr val="007CBC"/>
                  </a:solidFill>
                  <a:latin typeface="Arial" panose="020B0604020202020204" pitchFamily="34" charset="0"/>
                  <a:ea typeface="굴림" pitchFamily="50" charset="-127"/>
                  <a:cs typeface="Arial" panose="020B0604020202020204" pitchFamily="34" charset="0"/>
                </a:rPr>
                <a:t>SEC subnet</a:t>
              </a:r>
              <a:endParaRPr kumimoji="1" lang="en-US" altLang="ko-KR" sz="600" dirty="0">
                <a:solidFill>
                  <a:prstClr val="black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TextBox 19">
              <a:extLst>
                <a:ext uri="{FF2B5EF4-FFF2-40B4-BE49-F238E27FC236}">
                  <a16:creationId xmlns:a16="http://schemas.microsoft.com/office/drawing/2014/main" xmlns="" id="{89B14374-0117-B66F-E4C8-47907171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486" y="3060176"/>
              <a:ext cx="608845" cy="23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latinLnBrk="0"/>
              <a:r>
                <a:rPr lang="en-US" altLang="en-US" sz="800" dirty="0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</a:rPr>
                <a:t>SEC </a:t>
              </a:r>
              <a:r>
                <a:rPr lang="en-US" altLang="en-US" sz="800" dirty="0" err="1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</a:rPr>
                <a:t>EndPoint</a:t>
              </a:r>
              <a:endParaRPr lang="en-US" altLang="en-US" sz="9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47" name="Google Shape;76;p10">
              <a:extLst>
                <a:ext uri="{FF2B5EF4-FFF2-40B4-BE49-F238E27FC236}">
                  <a16:creationId xmlns:a16="http://schemas.microsoft.com/office/drawing/2014/main" xmlns="" id="{56742367-A5F9-FD46-987A-52F367EEA47A}"/>
                </a:ext>
              </a:extLst>
            </p:cNvPr>
            <p:cNvSpPr/>
            <p:nvPr/>
          </p:nvSpPr>
          <p:spPr bwMode="auto">
            <a:xfrm>
              <a:off x="2275775" y="2965279"/>
              <a:ext cx="1891522" cy="392477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spcFirstLastPara="1" wrap="square" lIns="252000" tIns="10800" rIns="91425" bIns="45700" anchor="t" anchorCtr="0">
              <a:noAutofit/>
            </a:bodyPr>
            <a:lstStyle/>
            <a:p>
              <a:pPr fontAlgn="base">
                <a:buClr>
                  <a:srgbClr val="007CBC"/>
                </a:buClr>
                <a:buSzPts val="900"/>
              </a:pPr>
              <a:r>
                <a:rPr lang="en-US" altLang="ko-KR" sz="800" kern="0" dirty="0">
                  <a:solidFill>
                    <a:srgbClr val="007CBC"/>
                  </a:solidFill>
                  <a:latin typeface="Calibri" panose="020F0502020204030204"/>
                  <a:cs typeface="Arial" panose="020B0604020202020204" pitchFamily="34" charset="0"/>
                </a:rPr>
                <a:t>SEC subnet</a:t>
              </a: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xmlns="" id="{89B14374-0117-B66F-E4C8-47907171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36" y="3060176"/>
              <a:ext cx="608845" cy="23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latinLnBrk="0"/>
              <a:r>
                <a:rPr lang="en-US" altLang="en-US" sz="800" dirty="0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</a:rPr>
                <a:t>SEC </a:t>
              </a:r>
              <a:r>
                <a:rPr lang="en-US" altLang="en-US" sz="800" dirty="0" err="1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</a:rPr>
                <a:t>EndPoint</a:t>
              </a:r>
              <a:endParaRPr lang="en-US" altLang="en-US" sz="9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  <p:pic>
          <p:nvPicPr>
            <p:cNvPr id="49" name="Picture 20">
              <a:extLst>
                <a:ext uri="{FF2B5EF4-FFF2-40B4-BE49-F238E27FC236}">
                  <a16:creationId xmlns:a16="http://schemas.microsoft.com/office/drawing/2014/main" xmlns="" id="{4FCBDD8B-E164-F210-F7B6-615930839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327" y="1934033"/>
              <a:ext cx="254937" cy="254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:a16="http://schemas.microsoft.com/office/drawing/2014/main" xmlns="" id="{14F91B91-B1A0-4616-C540-A0BCFDD81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52" y="2285327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xmlns="" id="{17C5A6C2-4EA3-81F0-6226-134450150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52" y="2877465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xmlns="" id="{A695B005-BA28-2138-1FCA-F5CCCD560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52" y="3314027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6">
              <a:extLst>
                <a:ext uri="{FF2B5EF4-FFF2-40B4-BE49-F238E27FC236}">
                  <a16:creationId xmlns:a16="http://schemas.microsoft.com/office/drawing/2014/main" xmlns="" id="{73B61ACD-2B90-97FC-EE78-947E4BCC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52" y="3933152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6">
              <a:extLst>
                <a:ext uri="{FF2B5EF4-FFF2-40B4-BE49-F238E27FC236}">
                  <a16:creationId xmlns:a16="http://schemas.microsoft.com/office/drawing/2014/main" xmlns="" id="{151B5E4E-6320-891B-AD9A-F7084008D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52" y="4537989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6">
              <a:extLst>
                <a:ext uri="{FF2B5EF4-FFF2-40B4-BE49-F238E27FC236}">
                  <a16:creationId xmlns:a16="http://schemas.microsoft.com/office/drawing/2014/main" xmlns="" id="{523E5346-8963-416F-5507-F030BD39E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277" y="2320252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>
              <a:extLst>
                <a:ext uri="{FF2B5EF4-FFF2-40B4-BE49-F238E27FC236}">
                  <a16:creationId xmlns:a16="http://schemas.microsoft.com/office/drawing/2014/main" xmlns="" id="{752297F5-3881-293C-B6BD-5C50760E8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277" y="2896515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6">
              <a:extLst>
                <a:ext uri="{FF2B5EF4-FFF2-40B4-BE49-F238E27FC236}">
                  <a16:creationId xmlns:a16="http://schemas.microsoft.com/office/drawing/2014/main" xmlns="" id="{0305AAF3-82B1-08EF-2699-6F4E2274D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277" y="3329902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6">
              <a:extLst>
                <a:ext uri="{FF2B5EF4-FFF2-40B4-BE49-F238E27FC236}">
                  <a16:creationId xmlns:a16="http://schemas.microsoft.com/office/drawing/2014/main" xmlns="" id="{E1C7F501-A503-93DF-FF2A-16B2D121F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277" y="3949027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6">
              <a:extLst>
                <a:ext uri="{FF2B5EF4-FFF2-40B4-BE49-F238E27FC236}">
                  <a16:creationId xmlns:a16="http://schemas.microsoft.com/office/drawing/2014/main" xmlns="" id="{582F3712-42E2-EF54-4A93-3194D76AA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277" y="4553864"/>
              <a:ext cx="331791" cy="331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그래픽 28">
              <a:extLst>
                <a:ext uri="{FF2B5EF4-FFF2-40B4-BE49-F238E27FC236}">
                  <a16:creationId xmlns:a16="http://schemas.microsoft.com/office/drawing/2014/main" xmlns="" id="{A79B0336-DC0E-CAD7-11D5-3FEA0A73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126045" y="2430891"/>
              <a:ext cx="260496" cy="260496"/>
            </a:xfrm>
            <a:prstGeom prst="rect">
              <a:avLst/>
            </a:prstGeom>
          </p:spPr>
        </p:pic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8116C385-9B54-6790-3595-5936083FF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850" y="2932396"/>
              <a:ext cx="403127" cy="403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6196B961-C238-10D1-A26B-5E8FCA5C90BB}"/>
                </a:ext>
              </a:extLst>
            </p:cNvPr>
            <p:cNvGrpSpPr/>
            <p:nvPr/>
          </p:nvGrpSpPr>
          <p:grpSpPr>
            <a:xfrm>
              <a:off x="2489388" y="4371696"/>
              <a:ext cx="1275428" cy="169237"/>
              <a:chOff x="962213" y="4996113"/>
              <a:chExt cx="1275428" cy="169237"/>
            </a:xfrm>
          </p:grpSpPr>
          <p:sp>
            <p:nvSpPr>
              <p:cNvPr id="63" name="Google Shape;129;p10">
                <a:extLst>
                  <a:ext uri="{FF2B5EF4-FFF2-40B4-BE49-F238E27FC236}">
                    <a16:creationId xmlns:a16="http://schemas.microsoft.com/office/drawing/2014/main" xmlns="" id="{2482EA65-617C-A094-E129-2D7731C7FCF7}"/>
                  </a:ext>
                </a:extLst>
              </p:cNvPr>
              <p:cNvSpPr txBox="1"/>
              <p:nvPr/>
            </p:nvSpPr>
            <p:spPr bwMode="auto">
              <a:xfrm>
                <a:off x="962213" y="4996113"/>
                <a:ext cx="394340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코드저장소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64" name="Google Shape;129;p10">
                <a:extLst>
                  <a:ext uri="{FF2B5EF4-FFF2-40B4-BE49-F238E27FC236}">
                    <a16:creationId xmlns:a16="http://schemas.microsoft.com/office/drawing/2014/main" xmlns="" id="{583474B0-9CCF-B592-5E3B-5760C2F18C73}"/>
                  </a:ext>
                </a:extLst>
              </p:cNvPr>
              <p:cNvSpPr txBox="1"/>
              <p:nvPr/>
            </p:nvSpPr>
            <p:spPr bwMode="auto">
              <a:xfrm>
                <a:off x="1466877" y="4996113"/>
                <a:ext cx="330220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코드품질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65" name="Google Shape;129;p10">
                <a:extLst>
                  <a:ext uri="{FF2B5EF4-FFF2-40B4-BE49-F238E27FC236}">
                    <a16:creationId xmlns:a16="http://schemas.microsoft.com/office/drawing/2014/main" xmlns="" id="{86CA8097-520A-1872-C37B-D6E6AA1694A2}"/>
                  </a:ext>
                </a:extLst>
              </p:cNvPr>
              <p:cNvSpPr txBox="1"/>
              <p:nvPr/>
            </p:nvSpPr>
            <p:spPr bwMode="auto">
              <a:xfrm>
                <a:off x="1907421" y="4996113"/>
                <a:ext cx="330220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통합인증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</p:grpSp>
        <p:pic>
          <p:nvPicPr>
            <p:cNvPr id="66" name="Picture 22">
              <a:extLst>
                <a:ext uri="{FF2B5EF4-FFF2-40B4-BE49-F238E27FC236}">
                  <a16:creationId xmlns:a16="http://schemas.microsoft.com/office/drawing/2014/main" xmlns="" id="{9EABBC5F-000D-C195-8466-BB7150034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11" t="26616" r="26935" b="25356"/>
            <a:stretch/>
          </p:blipFill>
          <p:spPr bwMode="auto">
            <a:xfrm>
              <a:off x="4310909" y="3471874"/>
              <a:ext cx="198773" cy="20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2">
              <a:extLst>
                <a:ext uri="{FF2B5EF4-FFF2-40B4-BE49-F238E27FC236}">
                  <a16:creationId xmlns:a16="http://schemas.microsoft.com/office/drawing/2014/main" xmlns="" id="{170C7F38-62B2-0A81-9D43-A53F7AF1B3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11" t="26616" r="26935" b="25356"/>
            <a:stretch/>
          </p:blipFill>
          <p:spPr bwMode="auto">
            <a:xfrm>
              <a:off x="4310909" y="4467237"/>
              <a:ext cx="198773" cy="20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그래픽 55">
              <a:extLst>
                <a:ext uri="{FF2B5EF4-FFF2-40B4-BE49-F238E27FC236}">
                  <a16:creationId xmlns:a16="http://schemas.microsoft.com/office/drawing/2014/main" xmlns="" id="{C0E0E45A-00C2-CD3F-93B8-12A537EA8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945525" y="4231832"/>
              <a:ext cx="189700" cy="189700"/>
            </a:xfrm>
            <a:prstGeom prst="rect">
              <a:avLst/>
            </a:prstGeom>
          </p:spPr>
        </p:pic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B1105020-58B1-52D7-58D6-8C97CFE0D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0" t="14868" r="16183" b="16620"/>
            <a:stretch/>
          </p:blipFill>
          <p:spPr bwMode="auto">
            <a:xfrm>
              <a:off x="3910782" y="2529903"/>
              <a:ext cx="199405" cy="19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그래픽 58">
              <a:extLst>
                <a:ext uri="{FF2B5EF4-FFF2-40B4-BE49-F238E27FC236}">
                  <a16:creationId xmlns:a16="http://schemas.microsoft.com/office/drawing/2014/main" xmlns="" id="{EF822D00-0C8E-8FDF-29CC-B47EED38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550637" y="1816483"/>
              <a:ext cx="199078" cy="199078"/>
            </a:xfrm>
            <a:prstGeom prst="rect">
              <a:avLst/>
            </a:prstGeom>
          </p:spPr>
        </p:pic>
        <p:pic>
          <p:nvPicPr>
            <p:cNvPr id="71" name="그래픽 61">
              <a:extLst>
                <a:ext uri="{FF2B5EF4-FFF2-40B4-BE49-F238E27FC236}">
                  <a16:creationId xmlns:a16="http://schemas.microsoft.com/office/drawing/2014/main" xmlns="" id="{41780CD5-AAF1-6A81-0A4D-ADCC069E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056454" y="1816483"/>
              <a:ext cx="199078" cy="199078"/>
            </a:xfrm>
            <a:prstGeom prst="rect">
              <a:avLst/>
            </a:prstGeom>
          </p:spPr>
        </p:pic>
        <p:pic>
          <p:nvPicPr>
            <p:cNvPr id="72" name="그래픽 62">
              <a:extLst>
                <a:ext uri="{FF2B5EF4-FFF2-40B4-BE49-F238E27FC236}">
                  <a16:creationId xmlns:a16="http://schemas.microsoft.com/office/drawing/2014/main" xmlns="" id="{E324E5FA-88DC-8D7E-E83B-A037A2585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4299438" y="1812376"/>
              <a:ext cx="207292" cy="20729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3FEB3E6C-F503-2EC7-21FF-279D7DADF7DD}"/>
                </a:ext>
              </a:extLst>
            </p:cNvPr>
            <p:cNvGrpSpPr/>
            <p:nvPr/>
          </p:nvGrpSpPr>
          <p:grpSpPr>
            <a:xfrm>
              <a:off x="2301369" y="4968151"/>
              <a:ext cx="359654" cy="411380"/>
              <a:chOff x="840869" y="5357618"/>
              <a:chExt cx="359654" cy="411380"/>
            </a:xfrm>
          </p:grpSpPr>
          <p:sp>
            <p:nvSpPr>
              <p:cNvPr id="74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840869" y="5583984"/>
                <a:ext cx="359654" cy="185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학습</a:t>
                </a:r>
                <a:r>
                  <a:rPr kumimoji="1" lang="en-US" altLang="ko-KR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DB</a:t>
                </a:r>
                <a:endParaRPr kumimoji="1" sz="6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75" name="그래픽 517">
                <a:extLst>
                  <a:ext uri="{FF2B5EF4-FFF2-40B4-BE49-F238E27FC236}">
                    <a16:creationId xmlns:a16="http://schemas.microsoft.com/office/drawing/2014/main" xmlns="" id="{0B37E820-A31D-C17F-4D68-B31D02A2D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910245" y="5357618"/>
                <a:ext cx="220903" cy="220903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28EC0207-014B-AED5-B6F8-B5AA882660AC}"/>
                </a:ext>
              </a:extLst>
            </p:cNvPr>
            <p:cNvGrpSpPr/>
            <p:nvPr/>
          </p:nvGrpSpPr>
          <p:grpSpPr>
            <a:xfrm>
              <a:off x="2997074" y="4968151"/>
              <a:ext cx="359654" cy="411380"/>
              <a:chOff x="1555455" y="5357618"/>
              <a:chExt cx="359654" cy="411380"/>
            </a:xfrm>
          </p:grpSpPr>
          <p:sp>
            <p:nvSpPr>
              <p:cNvPr id="77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1555455" y="5583984"/>
                <a:ext cx="359654" cy="185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</a:t>
                </a:r>
                <a:r>
                  <a:rPr kumimoji="1" lang="en-US" altLang="ko-KR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DB</a:t>
                </a:r>
                <a:endParaRPr kumimoji="1" sz="6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78" name="그래픽 520">
                <a:extLst>
                  <a:ext uri="{FF2B5EF4-FFF2-40B4-BE49-F238E27FC236}">
                    <a16:creationId xmlns:a16="http://schemas.microsoft.com/office/drawing/2014/main" xmlns="" id="{6FE02F67-2DDC-8F8F-9F88-0D038D3AF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1624831" y="5357618"/>
                <a:ext cx="220903" cy="22090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CE6C5CCD-B156-20C4-5758-CDFD9B2681CB}"/>
                </a:ext>
              </a:extLst>
            </p:cNvPr>
            <p:cNvGrpSpPr/>
            <p:nvPr/>
          </p:nvGrpSpPr>
          <p:grpSpPr>
            <a:xfrm>
              <a:off x="3692779" y="4968151"/>
              <a:ext cx="435181" cy="411380"/>
              <a:chOff x="2232279" y="5357618"/>
              <a:chExt cx="435181" cy="411380"/>
            </a:xfrm>
          </p:grpSpPr>
          <p:sp>
            <p:nvSpPr>
              <p:cNvPr id="80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2232279" y="5583984"/>
                <a:ext cx="435181" cy="185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통합인증</a:t>
                </a:r>
                <a:r>
                  <a:rPr kumimoji="1" lang="en-US" altLang="ko-KR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DB</a:t>
                </a:r>
                <a:endParaRPr kumimoji="1" sz="6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81" name="그래픽 521">
                <a:extLst>
                  <a:ext uri="{FF2B5EF4-FFF2-40B4-BE49-F238E27FC236}">
                    <a16:creationId xmlns:a16="http://schemas.microsoft.com/office/drawing/2014/main" xmlns="" id="{A43CF837-E6BD-325E-FE75-43EFE5B77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2333208" y="5357618"/>
                <a:ext cx="220903" cy="220903"/>
              </a:xfrm>
              <a:prstGeom prst="rect">
                <a:avLst/>
              </a:prstGeom>
            </p:spPr>
          </p:pic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E024EB1C-C2B5-CCCB-AB06-2325F130F086}"/>
                </a:ext>
              </a:extLst>
            </p:cNvPr>
            <p:cNvGrpSpPr/>
            <p:nvPr/>
          </p:nvGrpSpPr>
          <p:grpSpPr>
            <a:xfrm>
              <a:off x="4676269" y="4968151"/>
              <a:ext cx="359654" cy="411380"/>
              <a:chOff x="840869" y="5357618"/>
              <a:chExt cx="359654" cy="411380"/>
            </a:xfrm>
          </p:grpSpPr>
          <p:sp>
            <p:nvSpPr>
              <p:cNvPr id="83" name="Google Shape;129;p10">
                <a:extLst>
                  <a:ext uri="{FF2B5EF4-FFF2-40B4-BE49-F238E27FC236}">
                    <a16:creationId xmlns:a16="http://schemas.microsoft.com/office/drawing/2014/main" xmlns="" id="{D4E9F959-512F-E42A-E119-0E43639F2C23}"/>
                  </a:ext>
                </a:extLst>
              </p:cNvPr>
              <p:cNvSpPr txBox="1"/>
              <p:nvPr/>
            </p:nvSpPr>
            <p:spPr bwMode="auto">
              <a:xfrm>
                <a:off x="840869" y="5583984"/>
                <a:ext cx="359654" cy="185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학습</a:t>
                </a:r>
                <a:r>
                  <a:rPr kumimoji="1" lang="en-US" altLang="ko-KR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DB</a:t>
                </a:r>
                <a:endParaRPr kumimoji="1" sz="6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84" name="그래픽 527">
                <a:extLst>
                  <a:ext uri="{FF2B5EF4-FFF2-40B4-BE49-F238E27FC236}">
                    <a16:creationId xmlns:a16="http://schemas.microsoft.com/office/drawing/2014/main" xmlns="" id="{257F4445-EE6C-6835-B34A-837FE8EA8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910245" y="5357618"/>
                <a:ext cx="220903" cy="220903"/>
              </a:xfrm>
              <a:prstGeom prst="rect">
                <a:avLst/>
              </a:prstGeom>
            </p:spPr>
          </p:pic>
        </p:grpSp>
        <p:sp>
          <p:nvSpPr>
            <p:cNvPr id="85" name="Google Shape;129;p10">
              <a:extLst>
                <a:ext uri="{FF2B5EF4-FFF2-40B4-BE49-F238E27FC236}">
                  <a16:creationId xmlns:a16="http://schemas.microsoft.com/office/drawing/2014/main" xmlns="" id="{71751703-A90C-D4B2-D629-C20757EE156C}"/>
                </a:ext>
              </a:extLst>
            </p:cNvPr>
            <p:cNvSpPr txBox="1"/>
            <p:nvPr/>
          </p:nvSpPr>
          <p:spPr bwMode="auto">
            <a:xfrm>
              <a:off x="5371974" y="5194517"/>
              <a:ext cx="359654" cy="185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 fontAlgn="base" latinLnBrk="0">
                <a:buClr>
                  <a:srgbClr val="000000"/>
                </a:buClr>
                <a:buFont typeface="Arial"/>
                <a:buNone/>
              </a:pPr>
              <a:r>
                <a:rPr kumimoji="1" lang="ko-KR" altLang="en-US" sz="600" kern="0" dirty="0">
                  <a:solidFill>
                    <a:prstClr val="black"/>
                  </a:solidFill>
                  <a:latin typeface="맑은 고딕" panose="020B0503020000020004" pitchFamily="50" charset="-127"/>
                  <a:cs typeface="Arial" panose="020B0604020202020204" pitchFamily="34" charset="0"/>
                  <a:sym typeface="Arial"/>
                </a:rPr>
                <a:t>코드</a:t>
              </a:r>
              <a:r>
                <a:rPr kumimoji="1" lang="en-US" altLang="ko-KR" sz="600" kern="0" dirty="0">
                  <a:solidFill>
                    <a:prstClr val="black"/>
                  </a:solidFill>
                  <a:latin typeface="맑은 고딕" panose="020B0503020000020004" pitchFamily="50" charset="-127"/>
                  <a:cs typeface="Arial" panose="020B0604020202020204" pitchFamily="34" charset="0"/>
                  <a:sym typeface="Arial"/>
                </a:rPr>
                <a:t>DB</a:t>
              </a:r>
              <a:endParaRPr kumimoji="1" sz="600" kern="0" dirty="0">
                <a:solidFill>
                  <a:prstClr val="black"/>
                </a:solidFill>
                <a:ea typeface="+mj-ea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86" name="그래픽 530">
              <a:extLst>
                <a:ext uri="{FF2B5EF4-FFF2-40B4-BE49-F238E27FC236}">
                  <a16:creationId xmlns:a16="http://schemas.microsoft.com/office/drawing/2014/main" xmlns="" id="{5AEE5712-4B77-7195-FBDE-85D4ADFC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5441350" y="4968151"/>
              <a:ext cx="220903" cy="220903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B718DA82-E1DC-6846-7DF1-8C125B68EF84}"/>
                </a:ext>
              </a:extLst>
            </p:cNvPr>
            <p:cNvGrpSpPr/>
            <p:nvPr/>
          </p:nvGrpSpPr>
          <p:grpSpPr>
            <a:xfrm>
              <a:off x="6067679" y="4968151"/>
              <a:ext cx="435181" cy="411380"/>
              <a:chOff x="2232279" y="5357618"/>
              <a:chExt cx="435181" cy="411380"/>
            </a:xfrm>
          </p:grpSpPr>
          <p:sp>
            <p:nvSpPr>
              <p:cNvPr id="88" name="Google Shape;129;p10">
                <a:extLst>
                  <a:ext uri="{FF2B5EF4-FFF2-40B4-BE49-F238E27FC236}">
                    <a16:creationId xmlns:a16="http://schemas.microsoft.com/office/drawing/2014/main" xmlns="" id="{CCBB08D8-CE6F-DFBE-5F5E-B85ED4FDC795}"/>
                  </a:ext>
                </a:extLst>
              </p:cNvPr>
              <p:cNvSpPr txBox="1"/>
              <p:nvPr/>
            </p:nvSpPr>
            <p:spPr bwMode="auto">
              <a:xfrm>
                <a:off x="2232279" y="5583984"/>
                <a:ext cx="435181" cy="185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통합인증</a:t>
                </a:r>
                <a:r>
                  <a:rPr kumimoji="1" lang="en-US" altLang="ko-KR" sz="6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DB</a:t>
                </a:r>
                <a:endParaRPr kumimoji="1" sz="6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89" name="그래픽 533">
                <a:extLst>
                  <a:ext uri="{FF2B5EF4-FFF2-40B4-BE49-F238E27FC236}">
                    <a16:creationId xmlns:a16="http://schemas.microsoft.com/office/drawing/2014/main" xmlns="" id="{4AF67293-D1EB-6E48-B6E3-4117E4A0E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2333208" y="5357618"/>
                <a:ext cx="220903" cy="220903"/>
              </a:xfrm>
              <a:prstGeom prst="rect">
                <a:avLst/>
              </a:prstGeom>
            </p:spPr>
          </p:pic>
        </p:grpSp>
        <p:pic>
          <p:nvPicPr>
            <p:cNvPr id="90" name="Picture 34">
              <a:extLst>
                <a:ext uri="{FF2B5EF4-FFF2-40B4-BE49-F238E27FC236}">
                  <a16:creationId xmlns:a16="http://schemas.microsoft.com/office/drawing/2014/main" xmlns="" id="{A2B9EFD5-0A8C-2287-E605-2F8F25778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525" y="1237905"/>
              <a:ext cx="280335" cy="280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그래픽 536">
              <a:extLst>
                <a:ext uri="{FF2B5EF4-FFF2-40B4-BE49-F238E27FC236}">
                  <a16:creationId xmlns:a16="http://schemas.microsoft.com/office/drawing/2014/main" xmlns="" id="{1FF3293C-DA61-371E-03F4-1F2BF3201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500945" y="2430891"/>
              <a:ext cx="260496" cy="260496"/>
            </a:xfrm>
            <a:prstGeom prst="rect">
              <a:avLst/>
            </a:prstGeom>
          </p:spPr>
        </p:pic>
        <p:pic>
          <p:nvPicPr>
            <p:cNvPr id="92" name="Picture 2">
              <a:extLst>
                <a:ext uri="{FF2B5EF4-FFF2-40B4-BE49-F238E27FC236}">
                  <a16:creationId xmlns:a16="http://schemas.microsoft.com/office/drawing/2014/main" xmlns="" id="{A0637516-FBF1-23B9-A520-2E8E2EEEE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750" y="2932396"/>
              <a:ext cx="403127" cy="403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DEB2AACF-62AB-91A0-2171-1DC59A2AA168}"/>
                </a:ext>
              </a:extLst>
            </p:cNvPr>
            <p:cNvGrpSpPr/>
            <p:nvPr/>
          </p:nvGrpSpPr>
          <p:grpSpPr>
            <a:xfrm>
              <a:off x="5137338" y="4371696"/>
              <a:ext cx="1275428" cy="169237"/>
              <a:chOff x="962213" y="4996113"/>
              <a:chExt cx="1275428" cy="169237"/>
            </a:xfrm>
          </p:grpSpPr>
          <p:sp>
            <p:nvSpPr>
              <p:cNvPr id="94" name="Google Shape;129;p10">
                <a:extLst>
                  <a:ext uri="{FF2B5EF4-FFF2-40B4-BE49-F238E27FC236}">
                    <a16:creationId xmlns:a16="http://schemas.microsoft.com/office/drawing/2014/main" xmlns="" id="{07771EE0-FCC1-3592-6E1D-A68C94AC521F}"/>
                  </a:ext>
                </a:extLst>
              </p:cNvPr>
              <p:cNvSpPr txBox="1"/>
              <p:nvPr/>
            </p:nvSpPr>
            <p:spPr bwMode="auto">
              <a:xfrm>
                <a:off x="962213" y="4996113"/>
                <a:ext cx="394340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코드저장소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5" name="Google Shape;129;p10">
                <a:extLst>
                  <a:ext uri="{FF2B5EF4-FFF2-40B4-BE49-F238E27FC236}">
                    <a16:creationId xmlns:a16="http://schemas.microsoft.com/office/drawing/2014/main" xmlns="" id="{111FE046-3808-56F5-0D6B-99CBEE61D160}"/>
                  </a:ext>
                </a:extLst>
              </p:cNvPr>
              <p:cNvSpPr txBox="1"/>
              <p:nvPr/>
            </p:nvSpPr>
            <p:spPr bwMode="auto">
              <a:xfrm>
                <a:off x="1466877" y="4996113"/>
                <a:ext cx="330220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코드품질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96" name="Google Shape;129;p10">
                <a:extLst>
                  <a:ext uri="{FF2B5EF4-FFF2-40B4-BE49-F238E27FC236}">
                    <a16:creationId xmlns:a16="http://schemas.microsoft.com/office/drawing/2014/main" xmlns="" id="{7C33855E-8CCC-5D1B-875E-1EADF36F9BB2}"/>
                  </a:ext>
                </a:extLst>
              </p:cNvPr>
              <p:cNvSpPr txBox="1"/>
              <p:nvPr/>
            </p:nvSpPr>
            <p:spPr bwMode="auto">
              <a:xfrm>
                <a:off x="1907421" y="4996113"/>
                <a:ext cx="330220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통합인증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</p:grpSp>
        <p:pic>
          <p:nvPicPr>
            <p:cNvPr id="97" name="Picture 32">
              <a:extLst>
                <a:ext uri="{FF2B5EF4-FFF2-40B4-BE49-F238E27FC236}">
                  <a16:creationId xmlns:a16="http://schemas.microsoft.com/office/drawing/2014/main" xmlns="" id="{F877D164-C75D-0371-504F-B05455F8D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181" y="2348031"/>
              <a:ext cx="280431" cy="280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8">
              <a:extLst>
                <a:ext uri="{FF2B5EF4-FFF2-40B4-BE49-F238E27FC236}">
                  <a16:creationId xmlns:a16="http://schemas.microsoft.com/office/drawing/2014/main" xmlns="" id="{ED0BEDBB-5AE5-A0EB-9C2F-28D11F5B4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874" y="2881325"/>
              <a:ext cx="280431" cy="280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0D1D53B8-DBFE-4B76-AD73-C2FA796DB664}"/>
                </a:ext>
              </a:extLst>
            </p:cNvPr>
            <p:cNvGrpSpPr/>
            <p:nvPr/>
          </p:nvGrpSpPr>
          <p:grpSpPr>
            <a:xfrm>
              <a:off x="6559147" y="3580300"/>
              <a:ext cx="429926" cy="359317"/>
              <a:chOff x="5060547" y="3969767"/>
              <a:chExt cx="429926" cy="359317"/>
            </a:xfrm>
          </p:grpSpPr>
          <p:sp>
            <p:nvSpPr>
              <p:cNvPr id="100" name="TextBox 26">
                <a:extLst>
                  <a:ext uri="{FF2B5EF4-FFF2-40B4-BE49-F238E27FC236}">
                    <a16:creationId xmlns:a16="http://schemas.microsoft.com/office/drawing/2014/main" xmlns="" id="{0FA08B04-60BA-804D-B6C4-8F0619EC8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0547" y="4082863"/>
                <a:ext cx="42992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latinLnBrk="0">
                  <a:buClr>
                    <a:srgbClr val="000000"/>
                  </a:buClr>
                  <a:buFont typeface="Arial"/>
                  <a:buNone/>
                </a:pPr>
                <a:r>
                  <a:rPr lang="en-US" altLang="en-US" sz="500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  <a:sym typeface="Arial"/>
                  </a:rPr>
                  <a:t>VM Auto</a:t>
                </a:r>
              </a:p>
              <a:p>
                <a:pPr algn="ctr" latinLnBrk="0">
                  <a:buClr>
                    <a:srgbClr val="000000"/>
                  </a:buClr>
                  <a:buFont typeface="Arial"/>
                  <a:buNone/>
                </a:pPr>
                <a:r>
                  <a:rPr lang="en-US" altLang="en-US" sz="500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  <a:sym typeface="Arial"/>
                  </a:rPr>
                  <a:t>Scaling</a:t>
                </a:r>
              </a:p>
            </p:txBody>
          </p:sp>
          <p:pic>
            <p:nvPicPr>
              <p:cNvPr id="101" name="그래픽 563">
                <a:extLst>
                  <a:ext uri="{FF2B5EF4-FFF2-40B4-BE49-F238E27FC236}">
                    <a16:creationId xmlns:a16="http://schemas.microsoft.com/office/drawing/2014/main" xmlns="" id="{22C8F7D8-7C6C-E4A4-8D1F-6735AA162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p:blipFill>
            <p:spPr>
              <a:xfrm>
                <a:off x="5194553" y="3969767"/>
                <a:ext cx="161914" cy="161914"/>
              </a:xfrm>
              <a:prstGeom prst="rect">
                <a:avLst/>
              </a:prstGeom>
            </p:spPr>
          </p:pic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ABD0F852-FDF0-E42A-02A3-C644AF40ECBD}"/>
                </a:ext>
              </a:extLst>
            </p:cNvPr>
            <p:cNvGrpSpPr/>
            <p:nvPr/>
          </p:nvGrpSpPr>
          <p:grpSpPr>
            <a:xfrm>
              <a:off x="6559147" y="4189900"/>
              <a:ext cx="429926" cy="359317"/>
              <a:chOff x="5060547" y="3969767"/>
              <a:chExt cx="429926" cy="359317"/>
            </a:xfrm>
          </p:grpSpPr>
          <p:sp>
            <p:nvSpPr>
              <p:cNvPr id="103" name="TextBox 26">
                <a:extLst>
                  <a:ext uri="{FF2B5EF4-FFF2-40B4-BE49-F238E27FC236}">
                    <a16:creationId xmlns:a16="http://schemas.microsoft.com/office/drawing/2014/main" xmlns="" id="{2454E796-92B9-574D-6F01-B642B6AAA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0547" y="4082863"/>
                <a:ext cx="42992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latinLnBrk="0">
                  <a:buClr>
                    <a:srgbClr val="000000"/>
                  </a:buClr>
                  <a:buFont typeface="Arial"/>
                  <a:buNone/>
                </a:pPr>
                <a:r>
                  <a:rPr lang="en-US" altLang="en-US" sz="500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  <a:sym typeface="Arial"/>
                  </a:rPr>
                  <a:t>VM Auto</a:t>
                </a:r>
              </a:p>
              <a:p>
                <a:pPr algn="ctr" latinLnBrk="0">
                  <a:buClr>
                    <a:srgbClr val="000000"/>
                  </a:buClr>
                  <a:buFont typeface="Arial"/>
                  <a:buNone/>
                </a:pPr>
                <a:r>
                  <a:rPr lang="en-US" altLang="en-US" sz="500" kern="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  <a:sym typeface="Arial"/>
                  </a:rPr>
                  <a:t>Scaling</a:t>
                </a:r>
              </a:p>
            </p:txBody>
          </p:sp>
          <p:pic>
            <p:nvPicPr>
              <p:cNvPr id="104" name="그래픽 567">
                <a:extLst>
                  <a:ext uri="{FF2B5EF4-FFF2-40B4-BE49-F238E27FC236}">
                    <a16:creationId xmlns:a16="http://schemas.microsoft.com/office/drawing/2014/main" xmlns="" id="{642A2ADC-0254-3841-7D12-AD1B75AF9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p:blipFill>
            <p:spPr>
              <a:xfrm>
                <a:off x="5194553" y="3969767"/>
                <a:ext cx="161914" cy="161914"/>
              </a:xfrm>
              <a:prstGeom prst="rect">
                <a:avLst/>
              </a:prstGeom>
            </p:spPr>
          </p:pic>
        </p:grpSp>
        <p:pic>
          <p:nvPicPr>
            <p:cNvPr id="105" name="그래픽 569">
              <a:extLst>
                <a:ext uri="{FF2B5EF4-FFF2-40B4-BE49-F238E27FC236}">
                  <a16:creationId xmlns:a16="http://schemas.microsoft.com/office/drawing/2014/main" xmlns="" id="{9AAA69BE-7402-E7CF-3FBB-5580A41AA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7146592" y="3625600"/>
              <a:ext cx="221150" cy="221150"/>
            </a:xfrm>
            <a:prstGeom prst="rect">
              <a:avLst/>
            </a:prstGeom>
          </p:spPr>
        </p:pic>
        <p:pic>
          <p:nvPicPr>
            <p:cNvPr id="106" name="Picture 34">
              <a:extLst>
                <a:ext uri="{FF2B5EF4-FFF2-40B4-BE49-F238E27FC236}">
                  <a16:creationId xmlns:a16="http://schemas.microsoft.com/office/drawing/2014/main" xmlns="" id="{7F065C4A-0FB3-841F-55FE-823D25562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17" y="3573890"/>
              <a:ext cx="143856" cy="14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그래픽 216">
              <a:extLst>
                <a:ext uri="{FF2B5EF4-FFF2-40B4-BE49-F238E27FC236}">
                  <a16:creationId xmlns:a16="http://schemas.microsoft.com/office/drawing/2014/main" xmlns="" id="{D34916FF-92A5-1539-C5A2-84E2A4A9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xmlns="" r:embed="rId32"/>
                </a:ext>
              </a:extLst>
            </a:blip>
            <a:stretch>
              <a:fillRect/>
            </a:stretch>
          </p:blipFill>
          <p:spPr>
            <a:xfrm>
              <a:off x="8752587" y="2985437"/>
              <a:ext cx="257545" cy="257545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xmlns="" id="{1F495719-93C2-17AD-FF0A-8634D079E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352521" y="2426242"/>
              <a:ext cx="165542" cy="215206"/>
            </a:xfrm>
            <a:prstGeom prst="rect">
              <a:avLst/>
            </a:prstGeom>
          </p:spPr>
        </p:pic>
        <p:sp>
          <p:nvSpPr>
            <p:cNvPr id="109" name="TextBox 19">
              <a:extLst>
                <a:ext uri="{FF2B5EF4-FFF2-40B4-BE49-F238E27FC236}">
                  <a16:creationId xmlns:a16="http://schemas.microsoft.com/office/drawing/2014/main" xmlns="" id="{7A9419B4-D6D2-B69C-FB5A-18608DCB5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317" y="2690037"/>
              <a:ext cx="393147" cy="23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latinLnBrk="0">
                <a:buClr>
                  <a:srgbClr val="000000"/>
                </a:buClr>
                <a:buFont typeface="Arial"/>
                <a:buNone/>
              </a:pPr>
              <a:r>
                <a:rPr lang="en-US" altLang="en-US" sz="800" kern="0" dirty="0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  <a:sym typeface="Arial"/>
                </a:rPr>
                <a:t>ALB</a:t>
              </a:r>
              <a:endParaRPr lang="en-US" altLang="en-US" sz="900" kern="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10" name="Picture 4">
              <a:extLst>
                <a:ext uri="{FF2B5EF4-FFF2-40B4-BE49-F238E27FC236}">
                  <a16:creationId xmlns:a16="http://schemas.microsoft.com/office/drawing/2014/main" xmlns="" id="{78148DB3-01C5-7CC4-08F8-E58A514B79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0" t="14868" r="16183" b="16620"/>
            <a:stretch/>
          </p:blipFill>
          <p:spPr bwMode="auto">
            <a:xfrm>
              <a:off x="6298876" y="2529903"/>
              <a:ext cx="199405" cy="19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그래픽 29">
              <a:extLst>
                <a:ext uri="{FF2B5EF4-FFF2-40B4-BE49-F238E27FC236}">
                  <a16:creationId xmlns:a16="http://schemas.microsoft.com/office/drawing/2014/main" xmlns="" id="{E15FE9DD-71F9-42C9-F4AC-06FD5A6CC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4655739" y="4231832"/>
              <a:ext cx="189700" cy="189700"/>
            </a:xfrm>
            <a:prstGeom prst="rect">
              <a:avLst/>
            </a:prstGeom>
          </p:spPr>
        </p:pic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23DAA85D-BFEA-82E5-9DEE-2400D1CECD8A}"/>
                </a:ext>
              </a:extLst>
            </p:cNvPr>
            <p:cNvGrpSpPr/>
            <p:nvPr/>
          </p:nvGrpSpPr>
          <p:grpSpPr>
            <a:xfrm>
              <a:off x="2492873" y="3591824"/>
              <a:ext cx="330219" cy="317284"/>
              <a:chOff x="994273" y="3981291"/>
              <a:chExt cx="330219" cy="317284"/>
            </a:xfrm>
          </p:grpSpPr>
          <p:sp>
            <p:nvSpPr>
              <p:cNvPr id="113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994273" y="4129338"/>
                <a:ext cx="330219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학습진행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14" name="Picture 36">
                <a:extLst>
                  <a:ext uri="{FF2B5EF4-FFF2-40B4-BE49-F238E27FC236}">
                    <a16:creationId xmlns:a16="http://schemas.microsoft.com/office/drawing/2014/main" xmlns="" id="{B5096AA7-0190-4380-9EDF-502C80A1C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173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C5AE9ACB-B899-0B0C-3002-E37B23FFBD41}"/>
                </a:ext>
              </a:extLst>
            </p:cNvPr>
            <p:cNvGrpSpPr/>
            <p:nvPr/>
          </p:nvGrpSpPr>
          <p:grpSpPr>
            <a:xfrm>
              <a:off x="2933417" y="3591824"/>
              <a:ext cx="394339" cy="317284"/>
              <a:chOff x="1434817" y="3981291"/>
              <a:chExt cx="394339" cy="317284"/>
            </a:xfrm>
          </p:grpSpPr>
          <p:sp>
            <p:nvSpPr>
              <p:cNvPr id="116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1434817" y="4129338"/>
                <a:ext cx="394339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 err="1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사용자포탈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17" name="Picture 36">
                <a:extLst>
                  <a:ext uri="{FF2B5EF4-FFF2-40B4-BE49-F238E27FC236}">
                    <a16:creationId xmlns:a16="http://schemas.microsoft.com/office/drawing/2014/main" xmlns="" id="{073040BC-F757-24B9-103E-338021001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661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1EC7127-EEC3-9F5C-7595-FFB0993C4562}"/>
                </a:ext>
              </a:extLst>
            </p:cNvPr>
            <p:cNvGrpSpPr/>
            <p:nvPr/>
          </p:nvGrpSpPr>
          <p:grpSpPr>
            <a:xfrm>
              <a:off x="3438081" y="3591824"/>
              <a:ext cx="266098" cy="317284"/>
              <a:chOff x="1939481" y="3981291"/>
              <a:chExt cx="266098" cy="317284"/>
            </a:xfrm>
          </p:grpSpPr>
          <p:sp>
            <p:nvSpPr>
              <p:cNvPr id="119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1939481" y="4129338"/>
                <a:ext cx="266098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멘토링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20" name="Picture 36">
                <a:extLst>
                  <a:ext uri="{FF2B5EF4-FFF2-40B4-BE49-F238E27FC236}">
                    <a16:creationId xmlns:a16="http://schemas.microsoft.com/office/drawing/2014/main" xmlns="" id="{F47F8F8E-C06C-07FD-66E8-F77DA7AD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4192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85335FAB-B484-E4A2-45CA-E7DF05F26E99}"/>
                </a:ext>
              </a:extLst>
            </p:cNvPr>
            <p:cNvGrpSpPr/>
            <p:nvPr/>
          </p:nvGrpSpPr>
          <p:grpSpPr>
            <a:xfrm>
              <a:off x="3814505" y="3591824"/>
              <a:ext cx="330219" cy="317284"/>
              <a:chOff x="2315905" y="3981291"/>
              <a:chExt cx="330219" cy="317284"/>
            </a:xfrm>
          </p:grpSpPr>
          <p:sp>
            <p:nvSpPr>
              <p:cNvPr id="122" name="Google Shape;129;p10">
                <a:extLst>
                  <a:ext uri="{FF2B5EF4-FFF2-40B4-BE49-F238E27FC236}">
                    <a16:creationId xmlns:a16="http://schemas.microsoft.com/office/drawing/2014/main" xmlns="" id="{BDB5EF52-9157-0C4D-9FF5-A97AEDC61972}"/>
                  </a:ext>
                </a:extLst>
              </p:cNvPr>
              <p:cNvSpPr txBox="1"/>
              <p:nvPr/>
            </p:nvSpPr>
            <p:spPr bwMode="auto">
              <a:xfrm>
                <a:off x="2315905" y="4129338"/>
                <a:ext cx="330219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코드리뷰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#1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23" name="Picture 36">
                <a:extLst>
                  <a:ext uri="{FF2B5EF4-FFF2-40B4-BE49-F238E27FC236}">
                    <a16:creationId xmlns:a16="http://schemas.microsoft.com/office/drawing/2014/main" xmlns="" id="{0EDB3B37-65FA-D0B6-BCBD-52EF128B67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149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241A25A3-AF2B-254B-C77C-DFD3C2AF3161}"/>
                </a:ext>
              </a:extLst>
            </p:cNvPr>
            <p:cNvGrpSpPr/>
            <p:nvPr/>
          </p:nvGrpSpPr>
          <p:grpSpPr>
            <a:xfrm>
              <a:off x="4793160" y="3591824"/>
              <a:ext cx="330219" cy="317284"/>
              <a:chOff x="994273" y="3981291"/>
              <a:chExt cx="330219" cy="317284"/>
            </a:xfrm>
          </p:grpSpPr>
          <p:sp>
            <p:nvSpPr>
              <p:cNvPr id="125" name="Google Shape;129;p10">
                <a:extLst>
                  <a:ext uri="{FF2B5EF4-FFF2-40B4-BE49-F238E27FC236}">
                    <a16:creationId xmlns:a16="http://schemas.microsoft.com/office/drawing/2014/main" xmlns="" id="{3DD7EACC-9D44-77EC-11F5-C7C900B3FB0D}"/>
                  </a:ext>
                </a:extLst>
              </p:cNvPr>
              <p:cNvSpPr txBox="1"/>
              <p:nvPr/>
            </p:nvSpPr>
            <p:spPr bwMode="auto">
              <a:xfrm>
                <a:off x="994273" y="4129338"/>
                <a:ext cx="330219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학습진행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26" name="Picture 36">
                <a:extLst>
                  <a:ext uri="{FF2B5EF4-FFF2-40B4-BE49-F238E27FC236}">
                    <a16:creationId xmlns:a16="http://schemas.microsoft.com/office/drawing/2014/main" xmlns="" id="{B1E60150-AE9B-B7AB-B5A2-E5679FC51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173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xmlns="" id="{104F97D2-BABB-BB29-A51F-D8619B553DFE}"/>
                </a:ext>
              </a:extLst>
            </p:cNvPr>
            <p:cNvGrpSpPr/>
            <p:nvPr/>
          </p:nvGrpSpPr>
          <p:grpSpPr>
            <a:xfrm>
              <a:off x="5233704" y="3591824"/>
              <a:ext cx="394339" cy="317284"/>
              <a:chOff x="1434817" y="3981291"/>
              <a:chExt cx="394339" cy="317284"/>
            </a:xfrm>
          </p:grpSpPr>
          <p:sp>
            <p:nvSpPr>
              <p:cNvPr id="128" name="Google Shape;129;p10">
                <a:extLst>
                  <a:ext uri="{FF2B5EF4-FFF2-40B4-BE49-F238E27FC236}">
                    <a16:creationId xmlns:a16="http://schemas.microsoft.com/office/drawing/2014/main" xmlns="" id="{1556824F-F0FC-C3E8-DCAF-D7C6C96F4685}"/>
                  </a:ext>
                </a:extLst>
              </p:cNvPr>
              <p:cNvSpPr txBox="1"/>
              <p:nvPr/>
            </p:nvSpPr>
            <p:spPr bwMode="auto">
              <a:xfrm>
                <a:off x="1434817" y="4129338"/>
                <a:ext cx="394339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 err="1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사용자포탈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29" name="Picture 36">
                <a:extLst>
                  <a:ext uri="{FF2B5EF4-FFF2-40B4-BE49-F238E27FC236}">
                    <a16:creationId xmlns:a16="http://schemas.microsoft.com/office/drawing/2014/main" xmlns="" id="{B967AEC4-BC31-6267-2C09-8C920A792A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661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26D77B55-4BF5-A248-13D1-0C106BC8FD41}"/>
                </a:ext>
              </a:extLst>
            </p:cNvPr>
            <p:cNvGrpSpPr/>
            <p:nvPr/>
          </p:nvGrpSpPr>
          <p:grpSpPr>
            <a:xfrm>
              <a:off x="5738368" y="3591824"/>
              <a:ext cx="266098" cy="317284"/>
              <a:chOff x="1939481" y="3981291"/>
              <a:chExt cx="266098" cy="317284"/>
            </a:xfrm>
          </p:grpSpPr>
          <p:sp>
            <p:nvSpPr>
              <p:cNvPr id="131" name="Google Shape;129;p10">
                <a:extLst>
                  <a:ext uri="{FF2B5EF4-FFF2-40B4-BE49-F238E27FC236}">
                    <a16:creationId xmlns:a16="http://schemas.microsoft.com/office/drawing/2014/main" xmlns="" id="{63D38D1B-7ABD-ECA3-5098-2D2FEE65BA70}"/>
                  </a:ext>
                </a:extLst>
              </p:cNvPr>
              <p:cNvSpPr txBox="1"/>
              <p:nvPr/>
            </p:nvSpPr>
            <p:spPr bwMode="auto">
              <a:xfrm>
                <a:off x="1939481" y="4129338"/>
                <a:ext cx="266098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멘토링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32" name="Picture 36">
                <a:extLst>
                  <a:ext uri="{FF2B5EF4-FFF2-40B4-BE49-F238E27FC236}">
                    <a16:creationId xmlns:a16="http://schemas.microsoft.com/office/drawing/2014/main" xmlns="" id="{82B00EE9-EF7A-55E1-675B-3E9AC8CE2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4192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BF3A215B-3933-9DCC-7B56-9413E689356B}"/>
                </a:ext>
              </a:extLst>
            </p:cNvPr>
            <p:cNvGrpSpPr/>
            <p:nvPr/>
          </p:nvGrpSpPr>
          <p:grpSpPr>
            <a:xfrm>
              <a:off x="6114792" y="3591824"/>
              <a:ext cx="330219" cy="317284"/>
              <a:chOff x="2315905" y="3981291"/>
              <a:chExt cx="330219" cy="317284"/>
            </a:xfrm>
          </p:grpSpPr>
          <p:sp>
            <p:nvSpPr>
              <p:cNvPr id="134" name="Google Shape;129;p10">
                <a:extLst>
                  <a:ext uri="{FF2B5EF4-FFF2-40B4-BE49-F238E27FC236}">
                    <a16:creationId xmlns:a16="http://schemas.microsoft.com/office/drawing/2014/main" xmlns="" id="{45B08F11-AFA4-EE08-766C-01DB6DAC0809}"/>
                  </a:ext>
                </a:extLst>
              </p:cNvPr>
              <p:cNvSpPr txBox="1"/>
              <p:nvPr/>
            </p:nvSpPr>
            <p:spPr bwMode="auto">
              <a:xfrm>
                <a:off x="2315905" y="4129338"/>
                <a:ext cx="330219" cy="16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none" lIns="0" tIns="45700" rIns="0" bIns="45700" anchor="ctr" anchorCtr="0">
                <a:spAutoFit/>
              </a:bodyPr>
              <a:lstStyle/>
              <a:p>
                <a:pPr algn="ctr" fontAlgn="base" latinLnBrk="0">
                  <a:buClr>
                    <a:srgbClr val="000000"/>
                  </a:buClr>
                  <a:buFont typeface="Arial"/>
                  <a:buNone/>
                </a:pPr>
                <a:r>
                  <a:rPr kumimoji="1" lang="ko-KR" altLang="en-US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코드리뷰</a:t>
                </a:r>
                <a:r>
                  <a:rPr kumimoji="1" lang="en-US" altLang="ko-KR" sz="500" kern="0" dirty="0">
                    <a:solidFill>
                      <a:prstClr val="black"/>
                    </a:solidFill>
                    <a:latin typeface="맑은 고딕" panose="020B0503020000020004" pitchFamily="50" charset="-127"/>
                    <a:cs typeface="Arial" panose="020B0604020202020204" pitchFamily="34" charset="0"/>
                    <a:sym typeface="Arial"/>
                  </a:rPr>
                  <a:t>#2</a:t>
                </a:r>
                <a:endParaRPr kumimoji="1" sz="500" kern="0" dirty="0">
                  <a:solidFill>
                    <a:prstClr val="black"/>
                  </a:solidFill>
                  <a:ea typeface="+mj-ea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35" name="Picture 36">
                <a:extLst>
                  <a:ext uri="{FF2B5EF4-FFF2-40B4-BE49-F238E27FC236}">
                    <a16:creationId xmlns:a16="http://schemas.microsoft.com/office/drawing/2014/main" xmlns="" id="{DCAE2BBA-0C7C-3710-57E9-30C6F50DF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149" y="3981291"/>
                <a:ext cx="198202" cy="19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6" name="Picture 36">
              <a:extLst>
                <a:ext uri="{FF2B5EF4-FFF2-40B4-BE49-F238E27FC236}">
                  <a16:creationId xmlns:a16="http://schemas.microsoft.com/office/drawing/2014/main" xmlns="" id="{750B5024-04D3-0B89-A7FA-6F86BFB43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9312" y="4215965"/>
              <a:ext cx="198202" cy="19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36">
              <a:extLst>
                <a:ext uri="{FF2B5EF4-FFF2-40B4-BE49-F238E27FC236}">
                  <a16:creationId xmlns:a16="http://schemas.microsoft.com/office/drawing/2014/main" xmlns="" id="{EF805967-6321-3468-33A7-4446FF399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181" y="4215965"/>
              <a:ext cx="198202" cy="19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36">
              <a:extLst>
                <a:ext uri="{FF2B5EF4-FFF2-40B4-BE49-F238E27FC236}">
                  <a16:creationId xmlns:a16="http://schemas.microsoft.com/office/drawing/2014/main" xmlns="" id="{6297CC7C-3EE6-ECA9-E464-E7EFFE0F0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331" y="4215965"/>
              <a:ext cx="198202" cy="19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6">
              <a:extLst>
                <a:ext uri="{FF2B5EF4-FFF2-40B4-BE49-F238E27FC236}">
                  <a16:creationId xmlns:a16="http://schemas.microsoft.com/office/drawing/2014/main" xmlns="" id="{F173DEB6-E705-2D9F-551F-0334C434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262" y="4215965"/>
              <a:ext cx="198202" cy="19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36">
              <a:extLst>
                <a:ext uri="{FF2B5EF4-FFF2-40B4-BE49-F238E27FC236}">
                  <a16:creationId xmlns:a16="http://schemas.microsoft.com/office/drawing/2014/main" xmlns="" id="{0F91E570-A58A-A80A-439A-54866BDF0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131" y="4215965"/>
              <a:ext cx="198202" cy="19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36">
              <a:extLst>
                <a:ext uri="{FF2B5EF4-FFF2-40B4-BE49-F238E27FC236}">
                  <a16:creationId xmlns:a16="http://schemas.microsoft.com/office/drawing/2014/main" xmlns="" id="{CADAC568-B76B-71D1-D5FA-2F7FC6430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9281" y="4215965"/>
              <a:ext cx="198202" cy="198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xmlns="" id="{37909E56-5C22-42EE-EADC-A995C712989B}"/>
                </a:ext>
              </a:extLst>
            </p:cNvPr>
            <p:cNvGrpSpPr/>
            <p:nvPr/>
          </p:nvGrpSpPr>
          <p:grpSpPr>
            <a:xfrm>
              <a:off x="7689838" y="3883201"/>
              <a:ext cx="920737" cy="1517902"/>
              <a:chOff x="6191238" y="4272668"/>
              <a:chExt cx="920737" cy="1517902"/>
            </a:xfrm>
          </p:grpSpPr>
          <p:sp>
            <p:nvSpPr>
              <p:cNvPr id="143" name="Google Shape;3617;p30"/>
              <p:cNvSpPr/>
              <p:nvPr/>
            </p:nvSpPr>
            <p:spPr>
              <a:xfrm>
                <a:off x="6191238" y="4272668"/>
                <a:ext cx="920737" cy="1517902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44000" tIns="36000" rIns="74283" bIns="37131" anchor="t" anchorCtr="0">
                <a:noAutofit/>
              </a:bodyPr>
              <a:lstStyle/>
              <a:p>
                <a:pPr latinLnBrk="0"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lang="en-US" sz="600" b="1" kern="0" dirty="0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SEC </a:t>
                </a:r>
                <a:r>
                  <a:rPr lang="en-US" sz="600" b="1" kern="0" dirty="0" err="1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VNet</a:t>
                </a:r>
                <a:endParaRPr sz="600" b="1" kern="0" dirty="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" name="Google Shape;3725;p30"/>
              <p:cNvSpPr/>
              <p:nvPr/>
            </p:nvSpPr>
            <p:spPr>
              <a:xfrm>
                <a:off x="6267081" y="4745017"/>
                <a:ext cx="353805" cy="947224"/>
              </a:xfrm>
              <a:prstGeom prst="rect">
                <a:avLst/>
              </a:prstGeom>
              <a:noFill/>
              <a:ln w="9525" cap="flat" cmpd="sng">
                <a:solidFill>
                  <a:srgbClr val="007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7131" anchor="t" anchorCtr="0">
                <a:noAutofit/>
              </a:bodyPr>
              <a:lstStyle/>
              <a:p>
                <a:pPr algn="ctr" latinLnBrk="0"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400" kern="0" dirty="0">
                    <a:solidFill>
                      <a:srgbClr val="0070C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Availability Zone A</a:t>
                </a:r>
                <a:endParaRPr sz="80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" name="Google Shape;3725;p30"/>
              <p:cNvSpPr/>
              <p:nvPr/>
            </p:nvSpPr>
            <p:spPr bwMode="auto">
              <a:xfrm>
                <a:off x="6684497" y="4745017"/>
                <a:ext cx="353805" cy="947224"/>
              </a:xfrm>
              <a:prstGeom prst="rect">
                <a:avLst/>
              </a:prstGeom>
              <a:noFill/>
              <a:ln w="9525" cap="flat" cmpd="sng">
                <a:solidFill>
                  <a:srgbClr val="007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6000" tIns="36000" rIns="36000" bIns="36000" anchor="t" anchorCtr="0">
                <a:noAutofit/>
              </a:bodyPr>
              <a:lstStyle/>
              <a:p>
                <a:pPr algn="ctr" latinLnBrk="0"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400" kern="0" dirty="0">
                    <a:solidFill>
                      <a:srgbClr val="0070C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Availability Zone A</a:t>
                </a:r>
                <a:endParaRPr sz="800" kern="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TextBox 21">
                <a:extLst>
                  <a:ext uri="{FF2B5EF4-FFF2-40B4-BE49-F238E27FC236}">
                    <a16:creationId xmlns:a16="http://schemas.microsoft.com/office/drawing/2014/main" xmlns="" id="{46186D54-CA95-AB4D-8341-CB4138308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2223" y="4614577"/>
                <a:ext cx="39465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latinLnBrk="0">
                  <a:buClr>
                    <a:srgbClr val="000000"/>
                  </a:buClr>
                  <a:buFont typeface="Arial"/>
                  <a:buNone/>
                </a:pPr>
                <a:r>
                  <a:rPr lang="en-US" altLang="en-US" sz="600" kern="0" dirty="0">
                    <a:solidFill>
                      <a:prstClr val="black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Arial" panose="020B0604020202020204" pitchFamily="34" charset="0"/>
                    <a:sym typeface="Arial"/>
                  </a:rPr>
                  <a:t>GWLB</a:t>
                </a:r>
                <a:endParaRPr lang="en-US" altLang="en-US" sz="800" kern="0" dirty="0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47" name="TextBox 21">
                <a:extLst>
                  <a:ext uri="{FF2B5EF4-FFF2-40B4-BE49-F238E27FC236}">
                    <a16:creationId xmlns:a16="http://schemas.microsoft.com/office/drawing/2014/main" xmlns="" id="{46186D54-CA95-AB4D-8341-CB4138308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9584" y="4605723"/>
                <a:ext cx="42191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latinLnBrk="0">
                  <a:buClr>
                    <a:srgbClr val="000000"/>
                  </a:buClr>
                  <a:buFont typeface="Arial"/>
                  <a:buNone/>
                </a:pPr>
                <a:r>
                  <a:rPr lang="en-US" altLang="en-US" sz="600" kern="0">
                    <a:solidFill>
                      <a:prstClr val="black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Arial" panose="020B0604020202020204" pitchFamily="34" charset="0"/>
                    <a:sym typeface="Arial"/>
                  </a:rPr>
                  <a:t>GWLB </a:t>
                </a:r>
                <a:endParaRPr lang="en-US" altLang="en-US" sz="800" kern="0" dirty="0">
                  <a:solidFill>
                    <a:prstClr val="black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rial" panose="020B0604020202020204" pitchFamily="34" charset="0"/>
                  <a:sym typeface="Arial"/>
                </a:endParaRPr>
              </a:p>
            </p:txBody>
          </p:sp>
          <p:pic>
            <p:nvPicPr>
              <p:cNvPr id="148" name="Picture 20">
                <a:extLst>
                  <a:ext uri="{FF2B5EF4-FFF2-40B4-BE49-F238E27FC236}">
                    <a16:creationId xmlns:a16="http://schemas.microsoft.com/office/drawing/2014/main" xmlns="" id="{9C1C1BEB-DCD9-DF79-E379-668610F23E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658" y="4281662"/>
                <a:ext cx="143905" cy="143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그래픽 191">
                <a:extLst>
                  <a:ext uri="{FF2B5EF4-FFF2-40B4-BE49-F238E27FC236}">
                    <a16:creationId xmlns:a16="http://schemas.microsoft.com/office/drawing/2014/main" xmlns="" id="{6C34AE13-5E34-AB2F-22FE-00C907535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68015" y="4470592"/>
                <a:ext cx="156777" cy="156777"/>
              </a:xfrm>
              <a:prstGeom prst="rect">
                <a:avLst/>
              </a:prstGeom>
            </p:spPr>
          </p:pic>
          <p:pic>
            <p:nvPicPr>
              <p:cNvPr id="150" name="그래픽 193">
                <a:extLst>
                  <a:ext uri="{FF2B5EF4-FFF2-40B4-BE49-F238E27FC236}">
                    <a16:creationId xmlns:a16="http://schemas.microsoft.com/office/drawing/2014/main" xmlns="" id="{3347D9B6-DC12-99D2-E286-D6378E71D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87115" y="4470592"/>
                <a:ext cx="156777" cy="156777"/>
              </a:xfrm>
              <a:prstGeom prst="rect">
                <a:avLst/>
              </a:prstGeom>
            </p:spPr>
          </p:pic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xmlns="" id="{F5DBF4B5-A782-9208-7C44-463921020FA8}"/>
                  </a:ext>
                </a:extLst>
              </p:cNvPr>
              <p:cNvGrpSpPr/>
              <p:nvPr/>
            </p:nvGrpSpPr>
            <p:grpSpPr>
              <a:xfrm>
                <a:off x="6369144" y="4928633"/>
                <a:ext cx="158296" cy="267860"/>
                <a:chOff x="6369144" y="4928633"/>
                <a:chExt cx="158296" cy="267860"/>
              </a:xfrm>
            </p:grpSpPr>
            <p:sp>
              <p:nvSpPr>
                <p:cNvPr id="167" name="Google Shape;129;p10">
                  <a:extLst>
                    <a:ext uri="{FF2B5EF4-FFF2-40B4-BE49-F238E27FC236}">
                      <a16:creationId xmlns:a16="http://schemas.microsoft.com/office/drawing/2014/main" xmlns="" id="{FD7997AF-74EF-6BA3-32AD-374B48E8BAF6}"/>
                    </a:ext>
                  </a:extLst>
                </p:cNvPr>
                <p:cNvSpPr txBox="1"/>
                <p:nvPr/>
              </p:nvSpPr>
              <p:spPr bwMode="auto">
                <a:xfrm>
                  <a:off x="6401692" y="5027256"/>
                  <a:ext cx="89769" cy="169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none" lIns="0" tIns="45700" rIns="0" bIns="45700" anchor="ctr" anchorCtr="0">
                  <a:spAutoFit/>
                </a:bodyPr>
                <a:lstStyle/>
                <a:p>
                  <a:pPr algn="ctr" fontAlgn="base" latinLnBrk="0">
                    <a:buClr>
                      <a:srgbClr val="000000"/>
                    </a:buClr>
                    <a:buFont typeface="Arial"/>
                    <a:buNone/>
                  </a:pPr>
                  <a:r>
                    <a:rPr kumimoji="1" lang="en-US" sz="5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+mj-ea"/>
                      <a:cs typeface="Arial" panose="020B0604020202020204" pitchFamily="34" charset="0"/>
                      <a:sym typeface="Arial"/>
                    </a:rPr>
                    <a:t>IPS</a:t>
                  </a:r>
                  <a:endParaRPr kumimoji="1" sz="500" kern="0" dirty="0">
                    <a:solidFill>
                      <a:prstClr val="black"/>
                    </a:solidFill>
                    <a:ea typeface="+mj-ea"/>
                    <a:cs typeface="Arial" panose="020B0604020202020204" pitchFamily="34" charset="0"/>
                    <a:sym typeface="Arial"/>
                  </a:endParaRPr>
                </a:p>
              </p:txBody>
            </p:sp>
            <p:pic>
              <p:nvPicPr>
                <p:cNvPr id="168" name="Picture 24">
                  <a:extLst>
                    <a:ext uri="{FF2B5EF4-FFF2-40B4-BE49-F238E27FC236}">
                      <a16:creationId xmlns:a16="http://schemas.microsoft.com/office/drawing/2014/main" xmlns="" id="{0B8E1C0F-CA8B-8DA3-796F-705278D272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9144" y="4928633"/>
                  <a:ext cx="158296" cy="1582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xmlns="" id="{6F24E674-36AD-EE2F-4C0D-C3462DA730DE}"/>
                  </a:ext>
                </a:extLst>
              </p:cNvPr>
              <p:cNvGrpSpPr/>
              <p:nvPr/>
            </p:nvGrpSpPr>
            <p:grpSpPr>
              <a:xfrm>
                <a:off x="6369144" y="5181046"/>
                <a:ext cx="158296" cy="267860"/>
                <a:chOff x="6369144" y="4928633"/>
                <a:chExt cx="158296" cy="267860"/>
              </a:xfrm>
            </p:grpSpPr>
            <p:sp>
              <p:nvSpPr>
                <p:cNvPr id="165" name="Google Shape;129;p10">
                  <a:extLst>
                    <a:ext uri="{FF2B5EF4-FFF2-40B4-BE49-F238E27FC236}">
                      <a16:creationId xmlns:a16="http://schemas.microsoft.com/office/drawing/2014/main" xmlns="" id="{0D9B35A8-51F7-9B74-5250-A0FB2C7B2353}"/>
                    </a:ext>
                  </a:extLst>
                </p:cNvPr>
                <p:cNvSpPr txBox="1"/>
                <p:nvPr/>
              </p:nvSpPr>
              <p:spPr bwMode="auto">
                <a:xfrm>
                  <a:off x="6400090" y="5027256"/>
                  <a:ext cx="92975" cy="169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none" lIns="0" tIns="45700" rIns="0" bIns="45700" anchor="ctr" anchorCtr="0">
                  <a:spAutoFit/>
                </a:bodyPr>
                <a:lstStyle/>
                <a:p>
                  <a:pPr algn="ctr" fontAlgn="base" latinLnBrk="0">
                    <a:buClr>
                      <a:srgbClr val="000000"/>
                    </a:buClr>
                    <a:buFont typeface="Arial"/>
                    <a:buNone/>
                  </a:pPr>
                  <a:r>
                    <a:rPr kumimoji="1" lang="en-US" sz="5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+mj-ea"/>
                      <a:cs typeface="Arial" panose="020B0604020202020204" pitchFamily="34" charset="0"/>
                      <a:sym typeface="Arial"/>
                    </a:rPr>
                    <a:t>FW</a:t>
                  </a:r>
                  <a:endParaRPr kumimoji="1" sz="500" kern="0" dirty="0">
                    <a:solidFill>
                      <a:prstClr val="black"/>
                    </a:solidFill>
                    <a:ea typeface="+mj-ea"/>
                    <a:cs typeface="Arial" panose="020B0604020202020204" pitchFamily="34" charset="0"/>
                    <a:sym typeface="Arial"/>
                  </a:endParaRPr>
                </a:p>
              </p:txBody>
            </p:sp>
            <p:pic>
              <p:nvPicPr>
                <p:cNvPr id="166" name="Picture 24">
                  <a:extLst>
                    <a:ext uri="{FF2B5EF4-FFF2-40B4-BE49-F238E27FC236}">
                      <a16:creationId xmlns:a16="http://schemas.microsoft.com/office/drawing/2014/main" xmlns="" id="{3A13987C-7B1B-6AA4-1F37-4B49CC3149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9144" y="4928633"/>
                  <a:ext cx="158296" cy="1582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xmlns="" id="{4860437B-7B1E-4F82-B028-DDEA55BCA3D4}"/>
                  </a:ext>
                </a:extLst>
              </p:cNvPr>
              <p:cNvGrpSpPr/>
              <p:nvPr/>
            </p:nvGrpSpPr>
            <p:grpSpPr>
              <a:xfrm>
                <a:off x="6369144" y="5433459"/>
                <a:ext cx="158296" cy="267860"/>
                <a:chOff x="6369144" y="4928633"/>
                <a:chExt cx="158296" cy="267860"/>
              </a:xfrm>
            </p:grpSpPr>
            <p:sp>
              <p:nvSpPr>
                <p:cNvPr id="163" name="Google Shape;129;p10">
                  <a:extLst>
                    <a:ext uri="{FF2B5EF4-FFF2-40B4-BE49-F238E27FC236}">
                      <a16:creationId xmlns:a16="http://schemas.microsoft.com/office/drawing/2014/main" xmlns="" id="{778BB9BC-ADDF-0DD3-3CFF-830146C59C0C}"/>
                    </a:ext>
                  </a:extLst>
                </p:cNvPr>
                <p:cNvSpPr txBox="1"/>
                <p:nvPr/>
              </p:nvSpPr>
              <p:spPr bwMode="auto">
                <a:xfrm>
                  <a:off x="6379252" y="5027256"/>
                  <a:ext cx="134652" cy="169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none" lIns="0" tIns="45700" rIns="0" bIns="45700" anchor="ctr" anchorCtr="0">
                  <a:spAutoFit/>
                </a:bodyPr>
                <a:lstStyle/>
                <a:p>
                  <a:pPr algn="ctr" fontAlgn="base" latinLnBrk="0">
                    <a:buClr>
                      <a:srgbClr val="000000"/>
                    </a:buClr>
                    <a:buFont typeface="Arial"/>
                    <a:buNone/>
                  </a:pPr>
                  <a:r>
                    <a:rPr kumimoji="1" lang="en-US" sz="5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+mj-ea"/>
                      <a:cs typeface="Arial" panose="020B0604020202020204" pitchFamily="34" charset="0"/>
                      <a:sym typeface="Arial"/>
                    </a:rPr>
                    <a:t>WAF</a:t>
                  </a:r>
                  <a:endParaRPr kumimoji="1" sz="500" kern="0" dirty="0">
                    <a:solidFill>
                      <a:prstClr val="black"/>
                    </a:solidFill>
                    <a:ea typeface="+mj-ea"/>
                    <a:cs typeface="Arial" panose="020B0604020202020204" pitchFamily="34" charset="0"/>
                    <a:sym typeface="Arial"/>
                  </a:endParaRPr>
                </a:p>
              </p:txBody>
            </p:sp>
            <p:pic>
              <p:nvPicPr>
                <p:cNvPr id="164" name="Picture 24">
                  <a:extLst>
                    <a:ext uri="{FF2B5EF4-FFF2-40B4-BE49-F238E27FC236}">
                      <a16:creationId xmlns:a16="http://schemas.microsoft.com/office/drawing/2014/main" xmlns="" id="{46D46415-D258-AE52-4E69-4145BF4C30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9144" y="4928633"/>
                  <a:ext cx="158296" cy="1582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xmlns="" id="{6A9FA1D4-958E-27D0-AD74-19BD7E2746B0}"/>
                  </a:ext>
                </a:extLst>
              </p:cNvPr>
              <p:cNvGrpSpPr/>
              <p:nvPr/>
            </p:nvGrpSpPr>
            <p:grpSpPr>
              <a:xfrm>
                <a:off x="6785863" y="4928633"/>
                <a:ext cx="158296" cy="267860"/>
                <a:chOff x="6369144" y="4928633"/>
                <a:chExt cx="158296" cy="267860"/>
              </a:xfrm>
            </p:grpSpPr>
            <p:sp>
              <p:nvSpPr>
                <p:cNvPr id="161" name="Google Shape;129;p10">
                  <a:extLst>
                    <a:ext uri="{FF2B5EF4-FFF2-40B4-BE49-F238E27FC236}">
                      <a16:creationId xmlns:a16="http://schemas.microsoft.com/office/drawing/2014/main" xmlns="" id="{104DAE51-8134-AE27-2A2A-5A7867950AD3}"/>
                    </a:ext>
                  </a:extLst>
                </p:cNvPr>
                <p:cNvSpPr txBox="1"/>
                <p:nvPr/>
              </p:nvSpPr>
              <p:spPr bwMode="auto">
                <a:xfrm>
                  <a:off x="6401692" y="5027256"/>
                  <a:ext cx="89769" cy="169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none" lIns="0" tIns="45700" rIns="0" bIns="45700" anchor="ctr" anchorCtr="0">
                  <a:spAutoFit/>
                </a:bodyPr>
                <a:lstStyle/>
                <a:p>
                  <a:pPr algn="ctr" fontAlgn="base" latinLnBrk="0">
                    <a:buClr>
                      <a:srgbClr val="000000"/>
                    </a:buClr>
                    <a:buFont typeface="Arial"/>
                    <a:buNone/>
                  </a:pPr>
                  <a:r>
                    <a:rPr kumimoji="1" lang="en-US" sz="5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+mj-ea"/>
                      <a:cs typeface="Arial" panose="020B0604020202020204" pitchFamily="34" charset="0"/>
                      <a:sym typeface="Arial"/>
                    </a:rPr>
                    <a:t>IPS</a:t>
                  </a:r>
                  <a:endParaRPr kumimoji="1" sz="500" kern="0" dirty="0">
                    <a:solidFill>
                      <a:prstClr val="black"/>
                    </a:solidFill>
                    <a:ea typeface="+mj-ea"/>
                    <a:cs typeface="Arial" panose="020B0604020202020204" pitchFamily="34" charset="0"/>
                    <a:sym typeface="Arial"/>
                  </a:endParaRPr>
                </a:p>
              </p:txBody>
            </p:sp>
            <p:pic>
              <p:nvPicPr>
                <p:cNvPr id="162" name="Picture 24">
                  <a:extLst>
                    <a:ext uri="{FF2B5EF4-FFF2-40B4-BE49-F238E27FC236}">
                      <a16:creationId xmlns:a16="http://schemas.microsoft.com/office/drawing/2014/main" xmlns="" id="{BFA79276-BCFC-414E-F7C9-BB65C28FF7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9144" y="4928633"/>
                  <a:ext cx="158296" cy="1582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xmlns="" id="{E0BDC0D2-8749-3EF8-2058-F177E916A39E}"/>
                  </a:ext>
                </a:extLst>
              </p:cNvPr>
              <p:cNvGrpSpPr/>
              <p:nvPr/>
            </p:nvGrpSpPr>
            <p:grpSpPr>
              <a:xfrm>
                <a:off x="6785863" y="5181046"/>
                <a:ext cx="158296" cy="267860"/>
                <a:chOff x="6369144" y="4928633"/>
                <a:chExt cx="158296" cy="267860"/>
              </a:xfrm>
            </p:grpSpPr>
            <p:sp>
              <p:nvSpPr>
                <p:cNvPr id="159" name="Google Shape;129;p10">
                  <a:extLst>
                    <a:ext uri="{FF2B5EF4-FFF2-40B4-BE49-F238E27FC236}">
                      <a16:creationId xmlns:a16="http://schemas.microsoft.com/office/drawing/2014/main" xmlns="" id="{675DF7F8-51D6-DC00-D9F8-ED40C4075F6A}"/>
                    </a:ext>
                  </a:extLst>
                </p:cNvPr>
                <p:cNvSpPr txBox="1"/>
                <p:nvPr/>
              </p:nvSpPr>
              <p:spPr bwMode="auto">
                <a:xfrm>
                  <a:off x="6400090" y="5027256"/>
                  <a:ext cx="92975" cy="169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none" lIns="0" tIns="45700" rIns="0" bIns="45700" anchor="ctr" anchorCtr="0">
                  <a:spAutoFit/>
                </a:bodyPr>
                <a:lstStyle/>
                <a:p>
                  <a:pPr algn="ctr" fontAlgn="base" latinLnBrk="0">
                    <a:buClr>
                      <a:srgbClr val="000000"/>
                    </a:buClr>
                    <a:buFont typeface="Arial"/>
                    <a:buNone/>
                  </a:pPr>
                  <a:r>
                    <a:rPr kumimoji="1" lang="en-US" sz="5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+mj-ea"/>
                      <a:cs typeface="Arial" panose="020B0604020202020204" pitchFamily="34" charset="0"/>
                      <a:sym typeface="Arial"/>
                    </a:rPr>
                    <a:t>FW</a:t>
                  </a:r>
                  <a:endParaRPr kumimoji="1" sz="500" kern="0" dirty="0">
                    <a:solidFill>
                      <a:prstClr val="black"/>
                    </a:solidFill>
                    <a:ea typeface="+mj-ea"/>
                    <a:cs typeface="Arial" panose="020B0604020202020204" pitchFamily="34" charset="0"/>
                    <a:sym typeface="Arial"/>
                  </a:endParaRPr>
                </a:p>
              </p:txBody>
            </p:sp>
            <p:pic>
              <p:nvPicPr>
                <p:cNvPr id="160" name="Picture 24">
                  <a:extLst>
                    <a:ext uri="{FF2B5EF4-FFF2-40B4-BE49-F238E27FC236}">
                      <a16:creationId xmlns:a16="http://schemas.microsoft.com/office/drawing/2014/main" xmlns="" id="{FC103F2B-1128-9B87-7044-C4330FC017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9144" y="4928633"/>
                  <a:ext cx="158296" cy="1582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xmlns="" id="{6B03A7B9-524A-EF3D-C3A6-FCF42DE0C9F0}"/>
                  </a:ext>
                </a:extLst>
              </p:cNvPr>
              <p:cNvGrpSpPr/>
              <p:nvPr/>
            </p:nvGrpSpPr>
            <p:grpSpPr>
              <a:xfrm>
                <a:off x="6785863" y="5433459"/>
                <a:ext cx="158296" cy="267860"/>
                <a:chOff x="6369144" y="4928633"/>
                <a:chExt cx="158296" cy="267860"/>
              </a:xfrm>
            </p:grpSpPr>
            <p:sp>
              <p:nvSpPr>
                <p:cNvPr id="157" name="Google Shape;129;p10">
                  <a:extLst>
                    <a:ext uri="{FF2B5EF4-FFF2-40B4-BE49-F238E27FC236}">
                      <a16:creationId xmlns:a16="http://schemas.microsoft.com/office/drawing/2014/main" xmlns="" id="{17507EB4-2EBF-6DB3-7955-FBACA4A73ECB}"/>
                    </a:ext>
                  </a:extLst>
                </p:cNvPr>
                <p:cNvSpPr txBox="1"/>
                <p:nvPr/>
              </p:nvSpPr>
              <p:spPr bwMode="auto">
                <a:xfrm>
                  <a:off x="6379252" y="5027256"/>
                  <a:ext cx="134652" cy="1692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none" lIns="0" tIns="45700" rIns="0" bIns="45700" anchor="ctr" anchorCtr="0">
                  <a:spAutoFit/>
                </a:bodyPr>
                <a:lstStyle/>
                <a:p>
                  <a:pPr algn="ctr" fontAlgn="base" latinLnBrk="0">
                    <a:buClr>
                      <a:srgbClr val="000000"/>
                    </a:buClr>
                    <a:buFont typeface="Arial"/>
                    <a:buNone/>
                  </a:pPr>
                  <a:r>
                    <a:rPr kumimoji="1" lang="en-US" sz="500" kern="0" dirty="0">
                      <a:solidFill>
                        <a:prstClr val="black"/>
                      </a:solidFill>
                      <a:latin typeface="맑은 고딕" panose="020B0503020000020004" pitchFamily="50" charset="-127"/>
                      <a:ea typeface="+mj-ea"/>
                      <a:cs typeface="Arial" panose="020B0604020202020204" pitchFamily="34" charset="0"/>
                      <a:sym typeface="Arial"/>
                    </a:rPr>
                    <a:t>WAF</a:t>
                  </a:r>
                  <a:endParaRPr kumimoji="1" sz="500" kern="0" dirty="0">
                    <a:solidFill>
                      <a:prstClr val="black"/>
                    </a:solidFill>
                    <a:ea typeface="+mj-ea"/>
                    <a:cs typeface="Arial" panose="020B0604020202020204" pitchFamily="34" charset="0"/>
                    <a:sym typeface="Arial"/>
                  </a:endParaRPr>
                </a:p>
              </p:txBody>
            </p:sp>
            <p:pic>
              <p:nvPicPr>
                <p:cNvPr id="158" name="Picture 24">
                  <a:extLst>
                    <a:ext uri="{FF2B5EF4-FFF2-40B4-BE49-F238E27FC236}">
                      <a16:creationId xmlns:a16="http://schemas.microsoft.com/office/drawing/2014/main" xmlns="" id="{92D8638D-ECE6-14D6-8CA8-84877772EB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9144" y="4928633"/>
                  <a:ext cx="158296" cy="1582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5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B04A09C-23F6-4B54-03A6-EB21A225D052}"/>
              </a:ext>
            </a:extLst>
          </p:cNvPr>
          <p:cNvSpPr/>
          <p:nvPr/>
        </p:nvSpPr>
        <p:spPr bwMode="auto">
          <a:xfrm>
            <a:off x="0" y="105503"/>
            <a:ext cx="12192000" cy="537049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5005A1-C4DF-94E0-915F-4777187721C5}"/>
              </a:ext>
            </a:extLst>
          </p:cNvPr>
          <p:cNvSpPr/>
          <p:nvPr/>
        </p:nvSpPr>
        <p:spPr>
          <a:xfrm>
            <a:off x="1856678" y="3073742"/>
            <a:ext cx="10066803" cy="1686047"/>
          </a:xfrm>
          <a:prstGeom prst="rect">
            <a:avLst/>
          </a:prstGeom>
          <a:solidFill>
            <a:srgbClr val="00B0F0">
              <a:alpha val="6000"/>
            </a:srgbClr>
          </a:solidFill>
          <a:ln>
            <a:solidFill>
              <a:srgbClr val="0078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4070450-1596-3B13-093F-EB5DB5C3EBF4}"/>
              </a:ext>
            </a:extLst>
          </p:cNvPr>
          <p:cNvSpPr/>
          <p:nvPr/>
        </p:nvSpPr>
        <p:spPr>
          <a:xfrm>
            <a:off x="1856678" y="958741"/>
            <a:ext cx="10066803" cy="1646031"/>
          </a:xfrm>
          <a:prstGeom prst="rect">
            <a:avLst/>
          </a:prstGeom>
          <a:solidFill>
            <a:srgbClr val="00B0F0">
              <a:alpha val="6000"/>
            </a:srgbClr>
          </a:solidFill>
          <a:ln>
            <a:solidFill>
              <a:srgbClr val="0078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xmlns="" id="{F0357E2D-CFE3-B2FA-78DC-5FA9AF138EEA}"/>
              </a:ext>
            </a:extLst>
          </p:cNvPr>
          <p:cNvSpPr/>
          <p:nvPr/>
        </p:nvSpPr>
        <p:spPr>
          <a:xfrm>
            <a:off x="3655037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xmlns="" id="{5350E032-A303-E8EA-6A16-3A6A46C17F79}"/>
              </a:ext>
            </a:extLst>
          </p:cNvPr>
          <p:cNvSpPr/>
          <p:nvPr/>
        </p:nvSpPr>
        <p:spPr>
          <a:xfrm>
            <a:off x="2568341" y="1074666"/>
            <a:ext cx="447115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xmlns="" id="{E432F40D-F4C0-AE8B-85EE-01C5ABFCF092}"/>
              </a:ext>
            </a:extLst>
          </p:cNvPr>
          <p:cNvSpPr/>
          <p:nvPr/>
        </p:nvSpPr>
        <p:spPr>
          <a:xfrm>
            <a:off x="4637978" y="1946847"/>
            <a:ext cx="902019" cy="17661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xmlns="" id="{73E5853C-EDB8-503B-27CF-0C550FCF3852}"/>
              </a:ext>
            </a:extLst>
          </p:cNvPr>
          <p:cNvSpPr/>
          <p:nvPr/>
        </p:nvSpPr>
        <p:spPr>
          <a:xfrm>
            <a:off x="5597476" y="1946847"/>
            <a:ext cx="1109073" cy="17661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xmlns="" id="{68563DFA-8503-9FEF-9ED7-19092F121F0C}"/>
              </a:ext>
            </a:extLst>
          </p:cNvPr>
          <p:cNvSpPr/>
          <p:nvPr/>
        </p:nvSpPr>
        <p:spPr>
          <a:xfrm>
            <a:off x="8614264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xmlns="" id="{44298FE9-1154-E59F-FF29-DFA03973BCDB}"/>
              </a:ext>
            </a:extLst>
          </p:cNvPr>
          <p:cNvSpPr/>
          <p:nvPr/>
        </p:nvSpPr>
        <p:spPr>
          <a:xfrm>
            <a:off x="8153810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xmlns="" id="{4C6682CA-0B20-850C-CBF5-8DC2B223567F}"/>
              </a:ext>
            </a:extLst>
          </p:cNvPr>
          <p:cNvSpPr/>
          <p:nvPr/>
        </p:nvSpPr>
        <p:spPr>
          <a:xfrm>
            <a:off x="7693356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xmlns="" id="{A997D8B7-709F-E049-DF99-CE6EF78642F7}"/>
              </a:ext>
            </a:extLst>
          </p:cNvPr>
          <p:cNvSpPr/>
          <p:nvPr/>
        </p:nvSpPr>
        <p:spPr>
          <a:xfrm>
            <a:off x="9074718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xmlns="" id="{741B6AC1-3F0D-20D3-69AB-7485C4FCE095}"/>
              </a:ext>
            </a:extLst>
          </p:cNvPr>
          <p:cNvSpPr/>
          <p:nvPr/>
        </p:nvSpPr>
        <p:spPr>
          <a:xfrm>
            <a:off x="7232902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xmlns="" id="{62F9C3EA-92ED-A637-9DDF-E5EC02A3AC5C}"/>
              </a:ext>
            </a:extLst>
          </p:cNvPr>
          <p:cNvSpPr/>
          <p:nvPr/>
        </p:nvSpPr>
        <p:spPr>
          <a:xfrm>
            <a:off x="6772448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xmlns="" id="{B0544278-663C-75F9-E30C-CDF1EC308B1D}"/>
              </a:ext>
            </a:extLst>
          </p:cNvPr>
          <p:cNvSpPr/>
          <p:nvPr/>
        </p:nvSpPr>
        <p:spPr>
          <a:xfrm>
            <a:off x="4128333" y="1074666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99266B-7F43-96ED-4996-2086E88D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" y="2293611"/>
            <a:ext cx="676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9666D73-27CC-25EF-7C62-C37E5C4B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4" y="2639778"/>
            <a:ext cx="390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B99762-B391-F9BC-9DD6-DF581F15D48E}"/>
              </a:ext>
            </a:extLst>
          </p:cNvPr>
          <p:cNvCxnSpPr>
            <a:stCxn id="1028" idx="3"/>
            <a:endCxn id="8" idx="1"/>
          </p:cNvCxnSpPr>
          <p:nvPr/>
        </p:nvCxnSpPr>
        <p:spPr>
          <a:xfrm>
            <a:off x="1155559" y="2868378"/>
            <a:ext cx="423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F9EDB0BC-277E-BF6F-FFE9-11C3E17B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43" y="171803"/>
            <a:ext cx="503820" cy="3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xmlns="" id="{DC3227DE-A025-9046-FACC-3CA64A8F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36" y="1033744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6">
            <a:extLst>
              <a:ext uri="{FF2B5EF4-FFF2-40B4-BE49-F238E27FC236}">
                <a16:creationId xmlns:a16="http://schemas.microsoft.com/office/drawing/2014/main" xmlns="" id="{717954BC-408C-9B55-4806-E2F9D13B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99" y="1032893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>
            <a:extLst>
              <a:ext uri="{FF2B5EF4-FFF2-40B4-BE49-F238E27FC236}">
                <a16:creationId xmlns:a16="http://schemas.microsoft.com/office/drawing/2014/main" xmlns="" id="{B130E46D-2088-B9AD-FCF3-512779CD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01" y="1000109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>
            <a:extLst>
              <a:ext uri="{FF2B5EF4-FFF2-40B4-BE49-F238E27FC236}">
                <a16:creationId xmlns:a16="http://schemas.microsoft.com/office/drawing/2014/main" xmlns="" id="{F2EEB208-95ED-5A56-261C-99AE7AF2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611" y="1000109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Multisite 1">
            <a:extLst>
              <a:ext uri="{FF2B5EF4-FFF2-40B4-BE49-F238E27FC236}">
                <a16:creationId xmlns:a16="http://schemas.microsoft.com/office/drawing/2014/main" xmlns="" id="{B1234D14-DE0A-53EF-3AE6-6D1034AA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58" y="191199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>
            <a:extLst>
              <a:ext uri="{FF2B5EF4-FFF2-40B4-BE49-F238E27FC236}">
                <a16:creationId xmlns:a16="http://schemas.microsoft.com/office/drawing/2014/main" xmlns="" id="{CC266C61-8945-E75B-B520-E22F953C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57" y="31829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6">
            <a:extLst>
              <a:ext uri="{FF2B5EF4-FFF2-40B4-BE49-F238E27FC236}">
                <a16:creationId xmlns:a16="http://schemas.microsoft.com/office/drawing/2014/main" xmlns="" id="{5AB4E0B5-4923-4C9C-C3F4-3080AAF1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96" y="191199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6">
            <a:extLst>
              <a:ext uri="{FF2B5EF4-FFF2-40B4-BE49-F238E27FC236}">
                <a16:creationId xmlns:a16="http://schemas.microsoft.com/office/drawing/2014/main" xmlns="" id="{274DDD3C-BF78-85B1-EC59-ECD920FAF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19" y="31829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6">
            <a:extLst>
              <a:ext uri="{FF2B5EF4-FFF2-40B4-BE49-F238E27FC236}">
                <a16:creationId xmlns:a16="http://schemas.microsoft.com/office/drawing/2014/main" xmlns="" id="{689501F4-6150-6CEF-18EF-784B18A3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53" y="102475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6">
            <a:extLst>
              <a:ext uri="{FF2B5EF4-FFF2-40B4-BE49-F238E27FC236}">
                <a16:creationId xmlns:a16="http://schemas.microsoft.com/office/drawing/2014/main" xmlns="" id="{5913AB3D-2095-023D-A40C-CA0A23BE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53" y="14547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6">
            <a:extLst>
              <a:ext uri="{FF2B5EF4-FFF2-40B4-BE49-F238E27FC236}">
                <a16:creationId xmlns:a16="http://schemas.microsoft.com/office/drawing/2014/main" xmlns="" id="{D3281367-F184-F224-9E41-1E3BAB2E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53" y="3658517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xmlns="" id="{E99A6805-0475-CEA2-4F0B-C0FAE755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53" y="411086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6">
            <a:extLst>
              <a:ext uri="{FF2B5EF4-FFF2-40B4-BE49-F238E27FC236}">
                <a16:creationId xmlns:a16="http://schemas.microsoft.com/office/drawing/2014/main" xmlns="" id="{383517DF-5D42-E6E9-5BCE-0795FB0E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99" y="4105368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xmlns="" id="{47A76382-B555-5031-9EFC-B243729F7BC2}"/>
              </a:ext>
            </a:extLst>
          </p:cNvPr>
          <p:cNvCxnSpPr>
            <a:cxnSpLocks/>
            <a:stCxn id="1209" idx="0"/>
          </p:cNvCxnSpPr>
          <p:nvPr/>
        </p:nvCxnSpPr>
        <p:spPr>
          <a:xfrm rot="5400000" flipH="1" flipV="1">
            <a:off x="1754125" y="1872258"/>
            <a:ext cx="1385510" cy="16568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xmlns="" id="{11E75F60-E502-25B1-7114-0EE101F800D2}"/>
              </a:ext>
            </a:extLst>
          </p:cNvPr>
          <p:cNvCxnSpPr>
            <a:cxnSpLocks/>
            <a:stCxn id="1209" idx="0"/>
          </p:cNvCxnSpPr>
          <p:nvPr/>
        </p:nvCxnSpPr>
        <p:spPr>
          <a:xfrm rot="5400000" flipH="1" flipV="1">
            <a:off x="1911721" y="2029854"/>
            <a:ext cx="1070318" cy="16568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xmlns="" id="{2B813E28-D2FA-CE0F-B212-738939BF9CD6}"/>
              </a:ext>
            </a:extLst>
          </p:cNvPr>
          <p:cNvCxnSpPr>
            <a:cxnSpLocks/>
            <a:stCxn id="1209" idx="0"/>
          </p:cNvCxnSpPr>
          <p:nvPr/>
        </p:nvCxnSpPr>
        <p:spPr>
          <a:xfrm rot="5400000" flipH="1" flipV="1">
            <a:off x="2226253" y="2344386"/>
            <a:ext cx="441254" cy="165682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xmlns="" id="{4DB5D33D-4610-B5AE-5FE6-7C5FB405507D}"/>
              </a:ext>
            </a:extLst>
          </p:cNvPr>
          <p:cNvCxnSpPr>
            <a:cxnSpLocks/>
            <a:stCxn id="1209" idx="2"/>
          </p:cNvCxnSpPr>
          <p:nvPr/>
        </p:nvCxnSpPr>
        <p:spPr>
          <a:xfrm rot="16200000" flipH="1">
            <a:off x="2281835" y="3059603"/>
            <a:ext cx="332819" cy="16841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xmlns="" id="{459F0C66-AE82-0CC5-B7C5-88E2FC57D9E6}"/>
              </a:ext>
            </a:extLst>
          </p:cNvPr>
          <p:cNvCxnSpPr>
            <a:cxnSpLocks/>
            <a:stCxn id="1209" idx="2"/>
          </p:cNvCxnSpPr>
          <p:nvPr/>
        </p:nvCxnSpPr>
        <p:spPr>
          <a:xfrm rot="16200000" flipH="1">
            <a:off x="2124239" y="3217199"/>
            <a:ext cx="648011" cy="16841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xmlns="" id="{F2463CC7-D05C-24DA-89C8-66B9B7DD6E0D}"/>
              </a:ext>
            </a:extLst>
          </p:cNvPr>
          <p:cNvCxnSpPr>
            <a:cxnSpLocks/>
            <a:stCxn id="1209" idx="2"/>
          </p:cNvCxnSpPr>
          <p:nvPr/>
        </p:nvCxnSpPr>
        <p:spPr>
          <a:xfrm rot="16200000" flipH="1">
            <a:off x="1789910" y="3551529"/>
            <a:ext cx="1316669" cy="16841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xmlns="" id="{F3CC989F-B807-9262-8E2E-B5D2209CBB87}"/>
              </a:ext>
            </a:extLst>
          </p:cNvPr>
          <p:cNvSpPr txBox="1"/>
          <p:nvPr/>
        </p:nvSpPr>
        <p:spPr>
          <a:xfrm>
            <a:off x="2977825" y="1362092"/>
            <a:ext cx="620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xmlns="" id="{A0C8D6ED-6944-C5FC-AEED-04E55198D286}"/>
              </a:ext>
            </a:extLst>
          </p:cNvPr>
          <p:cNvSpPr txBox="1"/>
          <p:nvPr/>
        </p:nvSpPr>
        <p:spPr>
          <a:xfrm>
            <a:off x="4608818" y="1321989"/>
            <a:ext cx="95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Clearance calculator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xmlns="" id="{E14547BB-C588-8A3C-DE95-735A05F9617E}"/>
              </a:ext>
            </a:extLst>
          </p:cNvPr>
          <p:cNvSpPr txBox="1"/>
          <p:nvPr/>
        </p:nvSpPr>
        <p:spPr>
          <a:xfrm>
            <a:off x="2419372" y="2348148"/>
            <a:ext cx="741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Auto scaler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xmlns="" id="{D8A22EE0-FB02-DBD9-A8C1-D7504AD6AFD0}"/>
              </a:ext>
            </a:extLst>
          </p:cNvPr>
          <p:cNvSpPr txBox="1"/>
          <p:nvPr/>
        </p:nvSpPr>
        <p:spPr>
          <a:xfrm rot="5400000">
            <a:off x="3713978" y="2604819"/>
            <a:ext cx="1255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Teamcenter Reporting and analytics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xmlns="" id="{1EE52556-DCC0-663D-0800-4A3DC28A6D30}"/>
              </a:ext>
            </a:extLst>
          </p:cNvPr>
          <p:cNvSpPr txBox="1"/>
          <p:nvPr/>
        </p:nvSpPr>
        <p:spPr>
          <a:xfrm>
            <a:off x="1902533" y="603486"/>
            <a:ext cx="871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Web tier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xmlns="" id="{E2693B16-63F2-54B3-E71A-925EB3FC5C06}"/>
              </a:ext>
            </a:extLst>
          </p:cNvPr>
          <p:cNvSpPr txBox="1"/>
          <p:nvPr/>
        </p:nvSpPr>
        <p:spPr>
          <a:xfrm>
            <a:off x="3508866" y="593856"/>
            <a:ext cx="194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Enterprise tier</a:t>
            </a:r>
          </a:p>
        </p:txBody>
      </p:sp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xmlns="" id="{051D2E4D-7F37-4BC1-ADDC-756039397689}"/>
              </a:ext>
            </a:extLst>
          </p:cNvPr>
          <p:cNvCxnSpPr>
            <a:cxnSpLocks/>
            <a:stCxn id="1208" idx="0"/>
            <a:endCxn id="30" idx="1"/>
          </p:cNvCxnSpPr>
          <p:nvPr/>
        </p:nvCxnSpPr>
        <p:spPr>
          <a:xfrm rot="5400000" flipH="1" flipV="1">
            <a:off x="4620802" y="2333598"/>
            <a:ext cx="507258" cy="121254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Connector: Elbow 1086">
            <a:extLst>
              <a:ext uri="{FF2B5EF4-FFF2-40B4-BE49-F238E27FC236}">
                <a16:creationId xmlns:a16="http://schemas.microsoft.com/office/drawing/2014/main" xmlns="" id="{0935C5EB-D081-04CD-3B1D-9DC12595ACEB}"/>
              </a:ext>
            </a:extLst>
          </p:cNvPr>
          <p:cNvCxnSpPr>
            <a:cxnSpLocks/>
            <a:stCxn id="1208" idx="2"/>
            <a:endCxn id="31" idx="1"/>
          </p:cNvCxnSpPr>
          <p:nvPr/>
        </p:nvCxnSpPr>
        <p:spPr>
          <a:xfrm rot="16200000" flipH="1">
            <a:off x="4657333" y="3133870"/>
            <a:ext cx="434195" cy="12125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xmlns="" id="{B1B9602A-05A6-98A4-1668-B35DD55ECC28}"/>
              </a:ext>
            </a:extLst>
          </p:cNvPr>
          <p:cNvCxnSpPr>
            <a:cxnSpLocks/>
            <a:stCxn id="1207" idx="0"/>
            <a:endCxn id="1024" idx="1"/>
          </p:cNvCxnSpPr>
          <p:nvPr/>
        </p:nvCxnSpPr>
        <p:spPr>
          <a:xfrm rot="5400000" flipH="1" flipV="1">
            <a:off x="5634555" y="2307114"/>
            <a:ext cx="507258" cy="1742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xmlns="" id="{F7EA45C2-9723-3CA7-1CF5-ADECB84C1E11}"/>
              </a:ext>
            </a:extLst>
          </p:cNvPr>
          <p:cNvCxnSpPr>
            <a:cxnSpLocks/>
            <a:stCxn id="1207" idx="2"/>
            <a:endCxn id="1025" idx="1"/>
          </p:cNvCxnSpPr>
          <p:nvPr/>
        </p:nvCxnSpPr>
        <p:spPr>
          <a:xfrm rot="16200000" flipH="1">
            <a:off x="5672049" y="3106424"/>
            <a:ext cx="434195" cy="17614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xmlns="" id="{AB1029A3-5811-0D6B-43D4-44A30D6DFFEA}"/>
              </a:ext>
            </a:extLst>
          </p:cNvPr>
          <p:cNvSpPr txBox="1"/>
          <p:nvPr/>
        </p:nvSpPr>
        <p:spPr>
          <a:xfrm>
            <a:off x="724373" y="2478138"/>
            <a:ext cx="1200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ExpressRoute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xmlns="" id="{D9065747-B13C-A786-D50C-D01351FABE90}"/>
              </a:ext>
            </a:extLst>
          </p:cNvPr>
          <p:cNvSpPr txBox="1"/>
          <p:nvPr/>
        </p:nvSpPr>
        <p:spPr>
          <a:xfrm>
            <a:off x="49165" y="3088922"/>
            <a:ext cx="104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On-premises </a:t>
            </a:r>
            <a:r>
              <a:rPr lang="de-DE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atacenter 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xmlns="" id="{E7E019E6-6B3C-B901-698E-354F123AA8A0}"/>
              </a:ext>
            </a:extLst>
          </p:cNvPr>
          <p:cNvSpPr txBox="1"/>
          <p:nvPr/>
        </p:nvSpPr>
        <p:spPr>
          <a:xfrm>
            <a:off x="1902533" y="4551189"/>
            <a:ext cx="147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>
                <a:latin typeface="Segoe UI" panose="020B0502040204020203" pitchFamily="34" charset="0"/>
                <a:cs typeface="Segoe UI" panose="020B0502040204020203" pitchFamily="34" charset="0"/>
              </a:rPr>
              <a:t>Availability zone</a:t>
            </a: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xmlns="" id="{2FFE853F-A65A-8831-DABA-D9FDB2275C01}"/>
              </a:ext>
            </a:extLst>
          </p:cNvPr>
          <p:cNvSpPr txBox="1"/>
          <p:nvPr/>
        </p:nvSpPr>
        <p:spPr>
          <a:xfrm>
            <a:off x="1902533" y="876621"/>
            <a:ext cx="1494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Availability zone 1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xmlns="" id="{214FE819-0256-8A75-2FD6-6877BBADADF3}"/>
              </a:ext>
            </a:extLst>
          </p:cNvPr>
          <p:cNvSpPr txBox="1"/>
          <p:nvPr/>
        </p:nvSpPr>
        <p:spPr>
          <a:xfrm>
            <a:off x="2315279" y="207870"/>
            <a:ext cx="124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Virtual </a:t>
            </a:r>
            <a:r>
              <a:rPr lang="de-DE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A7AB27-0EBE-C82C-0E76-E1896DCFAF6E}"/>
              </a:ext>
            </a:extLst>
          </p:cNvPr>
          <p:cNvSpPr/>
          <p:nvPr/>
        </p:nvSpPr>
        <p:spPr>
          <a:xfrm>
            <a:off x="1931428" y="832070"/>
            <a:ext cx="1606155" cy="4083754"/>
          </a:xfrm>
          <a:prstGeom prst="rect">
            <a:avLst/>
          </a:prstGeom>
          <a:noFill/>
          <a:ln>
            <a:solidFill>
              <a:srgbClr val="0078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0C9610-73C2-D333-D9B3-03A0E92C20F1}"/>
              </a:ext>
            </a:extLst>
          </p:cNvPr>
          <p:cNvSpPr/>
          <p:nvPr/>
        </p:nvSpPr>
        <p:spPr>
          <a:xfrm>
            <a:off x="1783695" y="470129"/>
            <a:ext cx="10293211" cy="4584043"/>
          </a:xfrm>
          <a:prstGeom prst="rect">
            <a:avLst/>
          </a:prstGeom>
          <a:noFill/>
          <a:ln>
            <a:solidFill>
              <a:srgbClr val="0078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4FDC0A4-AE21-615A-B60A-9E43A0D03B0C}"/>
              </a:ext>
            </a:extLst>
          </p:cNvPr>
          <p:cNvSpPr/>
          <p:nvPr/>
        </p:nvSpPr>
        <p:spPr>
          <a:xfrm>
            <a:off x="3595062" y="832070"/>
            <a:ext cx="5939431" cy="4083754"/>
          </a:xfrm>
          <a:prstGeom prst="rect">
            <a:avLst/>
          </a:prstGeom>
          <a:noFill/>
          <a:ln>
            <a:solidFill>
              <a:srgbClr val="0078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AB83BF54-CD74-9EEE-41A9-FBD37A893B55}"/>
              </a:ext>
            </a:extLst>
          </p:cNvPr>
          <p:cNvCxnSpPr>
            <a:cxnSpLocks/>
          </p:cNvCxnSpPr>
          <p:nvPr/>
        </p:nvCxnSpPr>
        <p:spPr>
          <a:xfrm flipH="1">
            <a:off x="2775337" y="3854011"/>
            <a:ext cx="1" cy="21145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xmlns="" id="{975D447F-8ED2-65EE-4EED-36402AB12838}"/>
              </a:ext>
            </a:extLst>
          </p:cNvPr>
          <p:cNvCxnSpPr>
            <a:cxnSpLocks/>
          </p:cNvCxnSpPr>
          <p:nvPr/>
        </p:nvCxnSpPr>
        <p:spPr>
          <a:xfrm flipH="1">
            <a:off x="2772609" y="1806136"/>
            <a:ext cx="1" cy="1718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xmlns="" id="{5EDC3769-CF6E-AAE3-0E75-C221EDAB8E90}"/>
              </a:ext>
            </a:extLst>
          </p:cNvPr>
          <p:cNvSpPr txBox="1"/>
          <p:nvPr/>
        </p:nvSpPr>
        <p:spPr>
          <a:xfrm>
            <a:off x="2246023" y="4345820"/>
            <a:ext cx="1113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Web pod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xmlns="" id="{86EA5D7F-993D-BDB5-417C-D92BEAB8A268}"/>
              </a:ext>
            </a:extLst>
          </p:cNvPr>
          <p:cNvSpPr txBox="1"/>
          <p:nvPr/>
        </p:nvSpPr>
        <p:spPr>
          <a:xfrm>
            <a:off x="4750529" y="2305270"/>
            <a:ext cx="868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Multisite 1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xmlns="" id="{7F153800-0D8C-E3F5-3593-52EBC34D1C74}"/>
              </a:ext>
            </a:extLst>
          </p:cNvPr>
          <p:cNvSpPr txBox="1"/>
          <p:nvPr/>
        </p:nvSpPr>
        <p:spPr>
          <a:xfrm>
            <a:off x="4750529" y="3490552"/>
            <a:ext cx="868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Multisite 2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xmlns="" id="{4026C544-B922-3A25-300D-99CD91A3BF42}"/>
              </a:ext>
            </a:extLst>
          </p:cNvPr>
          <p:cNvSpPr txBox="1"/>
          <p:nvPr/>
        </p:nvSpPr>
        <p:spPr>
          <a:xfrm>
            <a:off x="5720484" y="2305270"/>
            <a:ext cx="1040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CeDeP</a:t>
            </a: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feed 1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xmlns="" id="{899EF048-F8EB-1A3E-0941-3180BE50FF41}"/>
              </a:ext>
            </a:extLst>
          </p:cNvPr>
          <p:cNvSpPr txBox="1"/>
          <p:nvPr/>
        </p:nvSpPr>
        <p:spPr>
          <a:xfrm>
            <a:off x="5720484" y="3490552"/>
            <a:ext cx="1040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CeDeP feed 2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xmlns="" id="{F70E712C-79FC-1282-E7E9-D414A46766DC}"/>
              </a:ext>
            </a:extLst>
          </p:cNvPr>
          <p:cNvSpPr txBox="1"/>
          <p:nvPr/>
        </p:nvSpPr>
        <p:spPr>
          <a:xfrm rot="5400000">
            <a:off x="3585655" y="2706038"/>
            <a:ext cx="56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BL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185C248D-6A35-917C-B8EF-10867F66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95" y="2639778"/>
            <a:ext cx="390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26">
            <a:extLst>
              <a:ext uri="{FF2B5EF4-FFF2-40B4-BE49-F238E27FC236}">
                <a16:creationId xmlns:a16="http://schemas.microsoft.com/office/drawing/2014/main" xmlns="" id="{41AAF8CC-BC36-EF2E-8A01-D39EBC47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80" y="102475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26">
            <a:extLst>
              <a:ext uri="{FF2B5EF4-FFF2-40B4-BE49-F238E27FC236}">
                <a16:creationId xmlns:a16="http://schemas.microsoft.com/office/drawing/2014/main" xmlns="" id="{0BF366F5-BE0E-6C1C-A737-88D58BC7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80" y="14547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26">
            <a:extLst>
              <a:ext uri="{FF2B5EF4-FFF2-40B4-BE49-F238E27FC236}">
                <a16:creationId xmlns:a16="http://schemas.microsoft.com/office/drawing/2014/main" xmlns="" id="{01792918-CC16-53E0-0FC0-903E8643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80" y="3658517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26">
            <a:extLst>
              <a:ext uri="{FF2B5EF4-FFF2-40B4-BE49-F238E27FC236}">
                <a16:creationId xmlns:a16="http://schemas.microsoft.com/office/drawing/2014/main" xmlns="" id="{190736CE-CFAE-58F7-9E4E-A003BE3F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80" y="411086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26">
            <a:extLst>
              <a:ext uri="{FF2B5EF4-FFF2-40B4-BE49-F238E27FC236}">
                <a16:creationId xmlns:a16="http://schemas.microsoft.com/office/drawing/2014/main" xmlns="" id="{1F833842-BCC8-F9CB-4DC4-25499E3B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1" y="102475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26">
            <a:extLst>
              <a:ext uri="{FF2B5EF4-FFF2-40B4-BE49-F238E27FC236}">
                <a16:creationId xmlns:a16="http://schemas.microsoft.com/office/drawing/2014/main" xmlns="" id="{839029AA-B8F1-4D55-5D24-3C53ED0A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1" y="14547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7" name="Picture 26">
            <a:extLst>
              <a:ext uri="{FF2B5EF4-FFF2-40B4-BE49-F238E27FC236}">
                <a16:creationId xmlns:a16="http://schemas.microsoft.com/office/drawing/2014/main" xmlns="" id="{644B62A3-1A81-E8AC-B8AA-91D0F52F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1" y="3658517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26">
            <a:extLst>
              <a:ext uri="{FF2B5EF4-FFF2-40B4-BE49-F238E27FC236}">
                <a16:creationId xmlns:a16="http://schemas.microsoft.com/office/drawing/2014/main" xmlns="" id="{49357DEC-6696-2B74-6C8E-D6E40A79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1" y="411086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26">
            <a:extLst>
              <a:ext uri="{FF2B5EF4-FFF2-40B4-BE49-F238E27FC236}">
                <a16:creationId xmlns:a16="http://schemas.microsoft.com/office/drawing/2014/main" xmlns="" id="{7AAD5AF0-6FF7-CA46-5101-24293A9CA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76" y="102475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26">
            <a:extLst>
              <a:ext uri="{FF2B5EF4-FFF2-40B4-BE49-F238E27FC236}">
                <a16:creationId xmlns:a16="http://schemas.microsoft.com/office/drawing/2014/main" xmlns="" id="{6038525E-7479-FBC7-7C81-3AC56A19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76" y="14547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26">
            <a:extLst>
              <a:ext uri="{FF2B5EF4-FFF2-40B4-BE49-F238E27FC236}">
                <a16:creationId xmlns:a16="http://schemas.microsoft.com/office/drawing/2014/main" xmlns="" id="{5791D8A3-925D-F192-A046-16188A4A0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76" y="3658517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26">
            <a:extLst>
              <a:ext uri="{FF2B5EF4-FFF2-40B4-BE49-F238E27FC236}">
                <a16:creationId xmlns:a16="http://schemas.microsoft.com/office/drawing/2014/main" xmlns="" id="{438BBAAB-A8A2-5D03-408E-821F103A4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76" y="411086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5" name="Picture 26">
            <a:extLst>
              <a:ext uri="{FF2B5EF4-FFF2-40B4-BE49-F238E27FC236}">
                <a16:creationId xmlns:a16="http://schemas.microsoft.com/office/drawing/2014/main" xmlns="" id="{BF5B5A8C-9EBB-1DF2-80E4-6CFA76AC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79" y="102475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26">
            <a:extLst>
              <a:ext uri="{FF2B5EF4-FFF2-40B4-BE49-F238E27FC236}">
                <a16:creationId xmlns:a16="http://schemas.microsoft.com/office/drawing/2014/main" xmlns="" id="{CCC2D3C7-3616-A468-2DB2-A25A2971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79" y="411086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9" name="TextBox 1138">
            <a:extLst>
              <a:ext uri="{FF2B5EF4-FFF2-40B4-BE49-F238E27FC236}">
                <a16:creationId xmlns:a16="http://schemas.microsoft.com/office/drawing/2014/main" xmlns="" id="{472EDCC1-1981-4841-89A9-A36B4C603AD2}"/>
              </a:ext>
            </a:extLst>
          </p:cNvPr>
          <p:cNvSpPr txBox="1"/>
          <p:nvPr/>
        </p:nvSpPr>
        <p:spPr>
          <a:xfrm rot="5400000">
            <a:off x="6458029" y="2723841"/>
            <a:ext cx="1957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workspace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xmlns="" id="{2952836E-509D-792D-2A6C-4AEC8F35FB95}"/>
              </a:ext>
            </a:extLst>
          </p:cNvPr>
          <p:cNvSpPr txBox="1"/>
          <p:nvPr/>
        </p:nvSpPr>
        <p:spPr>
          <a:xfrm rot="5400000">
            <a:off x="8744402" y="2558711"/>
            <a:ext cx="10908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4D515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 Desktop Environment </a:t>
            </a:r>
            <a:endParaRPr lang="de-DE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xmlns="" id="{66C049D6-4CF5-F6EE-203E-0D3E26386453}"/>
              </a:ext>
            </a:extLst>
          </p:cNvPr>
          <p:cNvSpPr txBox="1"/>
          <p:nvPr/>
        </p:nvSpPr>
        <p:spPr>
          <a:xfrm rot="5400000">
            <a:off x="8425170" y="2634868"/>
            <a:ext cx="795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Bill of materials 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xmlns="" id="{C73FA056-1479-4F72-3D18-D492C0FFC482}"/>
              </a:ext>
            </a:extLst>
          </p:cNvPr>
          <p:cNvSpPr txBox="1"/>
          <p:nvPr/>
        </p:nvSpPr>
        <p:spPr>
          <a:xfrm rot="5400000">
            <a:off x="8087161" y="2706038"/>
            <a:ext cx="554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endParaRPr lang="de-DE" sz="11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xmlns="" id="{84758FFD-45AE-4A25-C4E4-D618445ABAAC}"/>
              </a:ext>
            </a:extLst>
          </p:cNvPr>
          <p:cNvSpPr txBox="1"/>
          <p:nvPr/>
        </p:nvSpPr>
        <p:spPr>
          <a:xfrm rot="5400000">
            <a:off x="7409602" y="2587466"/>
            <a:ext cx="9750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Engineering Translation Service</a:t>
            </a:r>
            <a:endParaRPr lang="de-DE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51" name="Picture 26">
            <a:extLst>
              <a:ext uri="{FF2B5EF4-FFF2-40B4-BE49-F238E27FC236}">
                <a16:creationId xmlns:a16="http://schemas.microsoft.com/office/drawing/2014/main" xmlns="" id="{40FD06B1-E1A3-91D3-6C1B-0AF84882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6" y="102475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26">
            <a:extLst>
              <a:ext uri="{FF2B5EF4-FFF2-40B4-BE49-F238E27FC236}">
                <a16:creationId xmlns:a16="http://schemas.microsoft.com/office/drawing/2014/main" xmlns="" id="{B76DC8B6-7F30-A070-A3B0-326D95FA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6" y="1454795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3" name="Picture 26">
            <a:extLst>
              <a:ext uri="{FF2B5EF4-FFF2-40B4-BE49-F238E27FC236}">
                <a16:creationId xmlns:a16="http://schemas.microsoft.com/office/drawing/2014/main" xmlns="" id="{97B8DF26-852B-278A-ABD8-5C7CEE8F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6" y="3658517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26">
            <a:extLst>
              <a:ext uri="{FF2B5EF4-FFF2-40B4-BE49-F238E27FC236}">
                <a16:creationId xmlns:a16="http://schemas.microsoft.com/office/drawing/2014/main" xmlns="" id="{51BBD8B6-BD22-897B-1C95-CA146B3A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6" y="411086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26">
            <a:extLst>
              <a:ext uri="{FF2B5EF4-FFF2-40B4-BE49-F238E27FC236}">
                <a16:creationId xmlns:a16="http://schemas.microsoft.com/office/drawing/2014/main" xmlns="" id="{C2406264-47FD-16BD-70D8-22B66676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6" y="1894963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" name="Picture 26">
            <a:extLst>
              <a:ext uri="{FF2B5EF4-FFF2-40B4-BE49-F238E27FC236}">
                <a16:creationId xmlns:a16="http://schemas.microsoft.com/office/drawing/2014/main" xmlns="" id="{5D73C579-6ECD-F1F0-18F2-FF9487CF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96" y="327242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8" name="TextBox 1157">
            <a:extLst>
              <a:ext uri="{FF2B5EF4-FFF2-40B4-BE49-F238E27FC236}">
                <a16:creationId xmlns:a16="http://schemas.microsoft.com/office/drawing/2014/main" xmlns="" id="{FC05866A-E234-E5DB-9DCF-DBD76610FCFB}"/>
              </a:ext>
            </a:extLst>
          </p:cNvPr>
          <p:cNvSpPr txBox="1"/>
          <p:nvPr/>
        </p:nvSpPr>
        <p:spPr>
          <a:xfrm rot="5400000">
            <a:off x="6692065" y="2706038"/>
            <a:ext cx="554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Utility</a:t>
            </a: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xmlns="" id="{1C2B1499-769D-5B8A-0A06-9B5406186FC6}"/>
              </a:ext>
            </a:extLst>
          </p:cNvPr>
          <p:cNvSpPr txBox="1"/>
          <p:nvPr/>
        </p:nvSpPr>
        <p:spPr>
          <a:xfrm>
            <a:off x="5277361" y="1321989"/>
            <a:ext cx="956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Engineering Translation Service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JT</a:t>
            </a:r>
          </a:p>
        </p:txBody>
      </p:sp>
      <p:pic>
        <p:nvPicPr>
          <p:cNvPr id="1182" name="Picture 24">
            <a:extLst>
              <a:ext uri="{FF2B5EF4-FFF2-40B4-BE49-F238E27FC236}">
                <a16:creationId xmlns:a16="http://schemas.microsoft.com/office/drawing/2014/main" xmlns="" id="{C530408F-847F-A45C-619C-FCC5A655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508" y="1386946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xmlns="" id="{E393F13A-2038-5E1B-4CCD-3B6F62B9F869}"/>
              </a:ext>
            </a:extLst>
          </p:cNvPr>
          <p:cNvSpPr txBox="1"/>
          <p:nvPr/>
        </p:nvSpPr>
        <p:spPr>
          <a:xfrm>
            <a:off x="5802612" y="1708826"/>
            <a:ext cx="956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CeDeP</a:t>
            </a:r>
            <a:r>
              <a:rPr lang="de-DE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</a:t>
            </a:r>
            <a:endParaRPr kumimoji="0" lang="en-US" sz="10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7" name="Picture 16">
            <a:extLst>
              <a:ext uri="{FF2B5EF4-FFF2-40B4-BE49-F238E27FC236}">
                <a16:creationId xmlns:a16="http://schemas.microsoft.com/office/drawing/2014/main" xmlns="" id="{4B7087EF-F2A7-D24A-256E-5FA4B4EF2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8" t="18895" r="20033" b="20749"/>
          <a:stretch/>
        </p:blipFill>
        <p:spPr bwMode="auto">
          <a:xfrm>
            <a:off x="5633537" y="2647854"/>
            <a:ext cx="335072" cy="3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6">
            <a:extLst>
              <a:ext uri="{FF2B5EF4-FFF2-40B4-BE49-F238E27FC236}">
                <a16:creationId xmlns:a16="http://schemas.microsoft.com/office/drawing/2014/main" xmlns="" id="{927AD0F6-00F7-1AC1-E6B2-1708B148A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8" t="18895" r="20033" b="20749"/>
          <a:stretch/>
        </p:blipFill>
        <p:spPr bwMode="auto">
          <a:xfrm>
            <a:off x="4646268" y="2647854"/>
            <a:ext cx="335072" cy="3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" name="Picture 16">
            <a:extLst>
              <a:ext uri="{FF2B5EF4-FFF2-40B4-BE49-F238E27FC236}">
                <a16:creationId xmlns:a16="http://schemas.microsoft.com/office/drawing/2014/main" xmlns="" id="{3D6F02CA-497E-9B65-4F5D-CC9E93E7F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8" t="18895" r="20033" b="20749"/>
          <a:stretch/>
        </p:blipFill>
        <p:spPr bwMode="auto">
          <a:xfrm>
            <a:off x="2196503" y="2647854"/>
            <a:ext cx="335072" cy="3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xmlns="" id="{912DD2F5-DCF8-CA99-F1BA-E7EBAEDD8F97}"/>
              </a:ext>
            </a:extLst>
          </p:cNvPr>
          <p:cNvSpPr txBox="1"/>
          <p:nvPr/>
        </p:nvSpPr>
        <p:spPr>
          <a:xfrm>
            <a:off x="1773384" y="2860465"/>
            <a:ext cx="118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xmlns="" id="{9850C9C4-2435-3CF2-968A-17418EB4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85" y="1894963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xmlns="" id="{8E7724FC-BB06-3F27-C690-D1B0F950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85" y="3272420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2AC3BC-075B-68B2-77C1-76600BD65A00}"/>
              </a:ext>
            </a:extLst>
          </p:cNvPr>
          <p:cNvSpPr/>
          <p:nvPr/>
        </p:nvSpPr>
        <p:spPr>
          <a:xfrm>
            <a:off x="9722397" y="1068743"/>
            <a:ext cx="403200" cy="355503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44C96210-F60C-CEC8-EAAF-5408E7262198}"/>
              </a:ext>
            </a:extLst>
          </p:cNvPr>
          <p:cNvGrpSpPr/>
          <p:nvPr/>
        </p:nvGrpSpPr>
        <p:grpSpPr>
          <a:xfrm>
            <a:off x="3192209" y="5129309"/>
            <a:ext cx="5807582" cy="308685"/>
            <a:chOff x="2909180" y="6115638"/>
            <a:chExt cx="5807582" cy="3086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4B3A2450-57D1-5404-7BE1-F35642352A70}"/>
                </a:ext>
              </a:extLst>
            </p:cNvPr>
            <p:cNvSpPr txBox="1"/>
            <p:nvPr/>
          </p:nvSpPr>
          <p:spPr>
            <a:xfrm>
              <a:off x="2909180" y="6116546"/>
              <a:ext cx="5807582" cy="307777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aa-ET" sz="14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Performance requirement</a:t>
              </a:r>
              <a:r>
                <a:rPr lang="aa-ET" sz="1400" dirty="0"/>
                <a:t>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04DE355-FB6A-6E79-1BD4-B8E2095BBF4F}"/>
                </a:ext>
              </a:extLst>
            </p:cNvPr>
            <p:cNvSpPr txBox="1"/>
            <p:nvPr/>
          </p:nvSpPr>
          <p:spPr>
            <a:xfrm>
              <a:off x="5170819" y="6115638"/>
              <a:ext cx="658792" cy="307777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Low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2F25D2A-C643-31CF-221B-1BA7B647A83D}"/>
                </a:ext>
              </a:extLst>
            </p:cNvPr>
            <p:cNvSpPr txBox="1"/>
            <p:nvPr/>
          </p:nvSpPr>
          <p:spPr>
            <a:xfrm>
              <a:off x="5829612" y="6116546"/>
              <a:ext cx="994973" cy="3077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Medium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7AB7CCA-2365-14E9-BD0C-45D452B9B42E}"/>
                </a:ext>
              </a:extLst>
            </p:cNvPr>
            <p:cNvSpPr txBox="1"/>
            <p:nvPr/>
          </p:nvSpPr>
          <p:spPr>
            <a:xfrm>
              <a:off x="6824584" y="6116546"/>
              <a:ext cx="1222219" cy="307777"/>
            </a:xfrm>
            <a:prstGeom prst="rect">
              <a:avLst/>
            </a:prstGeom>
            <a:gradFill flip="none" rotWithShape="1">
              <a:gsLst>
                <a:gs pos="0">
                  <a:srgbClr val="FF8C00"/>
                </a:gs>
                <a:gs pos="41000">
                  <a:srgbClr val="FF8C00"/>
                </a:gs>
                <a:gs pos="69000">
                  <a:srgbClr val="A80000"/>
                </a:gs>
                <a:gs pos="100000">
                  <a:srgbClr val="A80000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err="1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Med</a:t>
              </a:r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-High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F181D6D2-D7C3-00F5-E31C-A98841D635B4}"/>
                </a:ext>
              </a:extLst>
            </p:cNvPr>
            <p:cNvSpPr txBox="1"/>
            <p:nvPr/>
          </p:nvSpPr>
          <p:spPr>
            <a:xfrm>
              <a:off x="8046803" y="6116546"/>
              <a:ext cx="669958" cy="307777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High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xmlns="" id="{F84E0EC9-4939-399D-23BF-811670183335}"/>
              </a:ext>
            </a:extLst>
          </p:cNvPr>
          <p:cNvSpPr txBox="1"/>
          <p:nvPr/>
        </p:nvSpPr>
        <p:spPr>
          <a:xfrm>
            <a:off x="9521186" y="593856"/>
            <a:ext cx="109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Resource tier</a:t>
            </a:r>
          </a:p>
        </p:txBody>
      </p: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xmlns="" id="{116553DE-5893-5CAF-8619-D39341049E4F}"/>
              </a:ext>
            </a:extLst>
          </p:cNvPr>
          <p:cNvCxnSpPr>
            <a:cxnSpLocks/>
          </p:cNvCxnSpPr>
          <p:nvPr/>
        </p:nvCxnSpPr>
        <p:spPr>
          <a:xfrm flipH="1">
            <a:off x="9918803" y="1898326"/>
            <a:ext cx="4770" cy="1859608"/>
          </a:xfrm>
          <a:prstGeom prst="straightConnector1">
            <a:avLst/>
          </a:prstGeom>
          <a:ln w="15875">
            <a:solidFill>
              <a:srgbClr val="D6B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xmlns="" id="{FA511C55-7EEC-0441-2805-648AF2F8AAA9}"/>
              </a:ext>
            </a:extLst>
          </p:cNvPr>
          <p:cNvSpPr txBox="1"/>
          <p:nvPr/>
        </p:nvSpPr>
        <p:spPr>
          <a:xfrm rot="5400000">
            <a:off x="9291684" y="2620856"/>
            <a:ext cx="9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Synchronous</a:t>
            </a:r>
            <a:endParaRPr lang="en-US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replication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xmlns="" id="{48EA9C9A-AEA7-3DB5-638B-E5019DB79D40}"/>
              </a:ext>
            </a:extLst>
          </p:cNvPr>
          <p:cNvSpPr txBox="1"/>
          <p:nvPr/>
        </p:nvSpPr>
        <p:spPr>
          <a:xfrm>
            <a:off x="9656969" y="4525149"/>
            <a:ext cx="897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Failover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48AACE-3045-575D-7FC7-84FC5D39ECEE}"/>
              </a:ext>
            </a:extLst>
          </p:cNvPr>
          <p:cNvSpPr/>
          <p:nvPr/>
        </p:nvSpPr>
        <p:spPr>
          <a:xfrm>
            <a:off x="9604360" y="832070"/>
            <a:ext cx="2235947" cy="4083754"/>
          </a:xfrm>
          <a:prstGeom prst="rect">
            <a:avLst/>
          </a:prstGeom>
          <a:noFill/>
          <a:ln>
            <a:solidFill>
              <a:srgbClr val="0078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xmlns="" id="{6A5BB97E-317B-C867-2B9B-12E3FF0DDD78}"/>
              </a:ext>
            </a:extLst>
          </p:cNvPr>
          <p:cNvSpPr txBox="1"/>
          <p:nvPr/>
        </p:nvSpPr>
        <p:spPr>
          <a:xfrm>
            <a:off x="9645799" y="926207"/>
            <a:ext cx="936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Primary DB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CAAD3469-9F65-D78D-917D-FA183F0F5DE8}"/>
              </a:ext>
            </a:extLst>
          </p:cNvPr>
          <p:cNvSpPr/>
          <p:nvPr/>
        </p:nvSpPr>
        <p:spPr>
          <a:xfrm>
            <a:off x="10239008" y="1957454"/>
            <a:ext cx="403200" cy="17528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6350">
            <a:solidFill>
              <a:srgbClr val="0078D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69164B8-0491-1623-19A9-A9910893C72B}"/>
              </a:ext>
            </a:extLst>
          </p:cNvPr>
          <p:cNvSpPr txBox="1"/>
          <p:nvPr/>
        </p:nvSpPr>
        <p:spPr>
          <a:xfrm rot="5400000">
            <a:off x="9975261" y="2602829"/>
            <a:ext cx="9508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Managemet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856A3DF-6731-4C2B-EAB3-156EB2505E1D}"/>
              </a:ext>
            </a:extLst>
          </p:cNvPr>
          <p:cNvSpPr txBox="1"/>
          <p:nvPr/>
        </p:nvSpPr>
        <p:spPr>
          <a:xfrm>
            <a:off x="10008545" y="1754394"/>
            <a:ext cx="84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Root FSC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xmlns="" id="{DC04F857-5D60-6A9A-F86F-9A826BAFD1C7}"/>
              </a:ext>
            </a:extLst>
          </p:cNvPr>
          <p:cNvSpPr txBox="1"/>
          <p:nvPr/>
        </p:nvSpPr>
        <p:spPr>
          <a:xfrm>
            <a:off x="10789051" y="4378607"/>
            <a:ext cx="9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b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NetApp Files</a:t>
            </a:r>
          </a:p>
        </p:txBody>
      </p: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xmlns="" id="{4D82E7BB-811A-6B62-270A-01182DE4A0BC}"/>
              </a:ext>
            </a:extLst>
          </p:cNvPr>
          <p:cNvCxnSpPr>
            <a:cxnSpLocks/>
            <a:stCxn id="1091" idx="2"/>
            <a:endCxn id="1093" idx="0"/>
          </p:cNvCxnSpPr>
          <p:nvPr/>
        </p:nvCxnSpPr>
        <p:spPr>
          <a:xfrm>
            <a:off x="11256745" y="1672780"/>
            <a:ext cx="0" cy="2315719"/>
          </a:xfrm>
          <a:prstGeom prst="straightConnector1">
            <a:avLst/>
          </a:prstGeom>
          <a:ln w="15875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xmlns="" id="{2C9915D3-8324-5CA4-F06C-303E97854733}"/>
              </a:ext>
            </a:extLst>
          </p:cNvPr>
          <p:cNvSpPr txBox="1"/>
          <p:nvPr/>
        </p:nvSpPr>
        <p:spPr>
          <a:xfrm rot="5400000">
            <a:off x="10483213" y="2729172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Cross-zone </a:t>
            </a: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xmlns="" id="{D2D5D06F-67FB-D33B-2642-4D682D628F94}"/>
              </a:ext>
            </a:extLst>
          </p:cNvPr>
          <p:cNvSpPr/>
          <p:nvPr/>
        </p:nvSpPr>
        <p:spPr>
          <a:xfrm>
            <a:off x="10748590" y="593856"/>
            <a:ext cx="967949" cy="4410197"/>
          </a:xfrm>
          <a:prstGeom prst="rect">
            <a:avLst/>
          </a:prstGeom>
          <a:noFill/>
          <a:ln>
            <a:solidFill>
              <a:srgbClr val="0078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xmlns="" id="{19774323-0109-1D77-38D0-298A727E2EF9}"/>
              </a:ext>
            </a:extLst>
          </p:cNvPr>
          <p:cNvSpPr txBox="1"/>
          <p:nvPr/>
        </p:nvSpPr>
        <p:spPr>
          <a:xfrm>
            <a:off x="10737824" y="620772"/>
            <a:ext cx="124303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Storage </a:t>
            </a:r>
            <a:r>
              <a:rPr kumimoji="0" lang="de-DE" sz="9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kumimoji="0" lang="de-DE" sz="9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xmlns="" id="{FD7EC102-26F0-A001-61E1-79705B6716DA}"/>
              </a:ext>
            </a:extLst>
          </p:cNvPr>
          <p:cNvSpPr txBox="1"/>
          <p:nvPr/>
        </p:nvSpPr>
        <p:spPr>
          <a:xfrm>
            <a:off x="10789051" y="969047"/>
            <a:ext cx="9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b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NetApp Files</a:t>
            </a:r>
          </a:p>
        </p:txBody>
      </p:sp>
      <p:pic>
        <p:nvPicPr>
          <p:cNvPr id="1091" name="Picture 28">
            <a:extLst>
              <a:ext uri="{FF2B5EF4-FFF2-40B4-BE49-F238E27FC236}">
                <a16:creationId xmlns:a16="http://schemas.microsoft.com/office/drawing/2014/main" xmlns="" id="{D75512A8-DD29-428A-941B-3604BE31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15786" r="15544" b="20054"/>
          <a:stretch/>
        </p:blipFill>
        <p:spPr bwMode="auto">
          <a:xfrm>
            <a:off x="11032894" y="1324436"/>
            <a:ext cx="447702" cy="3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28">
            <a:extLst>
              <a:ext uri="{FF2B5EF4-FFF2-40B4-BE49-F238E27FC236}">
                <a16:creationId xmlns:a16="http://schemas.microsoft.com/office/drawing/2014/main" xmlns="" id="{0D9B128F-A1B1-6124-B76F-6735761D6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15786" r="15544" b="20054"/>
          <a:stretch/>
        </p:blipFill>
        <p:spPr bwMode="auto">
          <a:xfrm>
            <a:off x="11032894" y="3988499"/>
            <a:ext cx="447702" cy="3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8" name="Group 1107">
            <a:extLst>
              <a:ext uri="{FF2B5EF4-FFF2-40B4-BE49-F238E27FC236}">
                <a16:creationId xmlns:a16="http://schemas.microsoft.com/office/drawing/2014/main" xmlns="" id="{6CAB9E75-CE2A-7A53-2555-F1013DF6A911}"/>
              </a:ext>
            </a:extLst>
          </p:cNvPr>
          <p:cNvGrpSpPr/>
          <p:nvPr/>
        </p:nvGrpSpPr>
        <p:grpSpPr>
          <a:xfrm>
            <a:off x="11161309" y="1765186"/>
            <a:ext cx="564918" cy="364664"/>
            <a:chOff x="10111535" y="2796216"/>
            <a:chExt cx="564918" cy="364664"/>
          </a:xfrm>
        </p:grpSpPr>
        <p:sp>
          <p:nvSpPr>
            <p:cNvPr id="1109" name="AutoShape 118">
              <a:extLst>
                <a:ext uri="{FF2B5EF4-FFF2-40B4-BE49-F238E27FC236}">
                  <a16:creationId xmlns:a16="http://schemas.microsoft.com/office/drawing/2014/main" xmlns="" id="{CB7A369B-600C-980D-1D37-3FCCDFED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1535" y="2796216"/>
              <a:ext cx="526603" cy="326118"/>
            </a:xfrm>
            <a:prstGeom prst="can">
              <a:avLst>
                <a:gd name="adj" fmla="val 23338"/>
              </a:avLst>
            </a:prstGeom>
            <a:gradFill flip="none" rotWithShape="1">
              <a:gsLst>
                <a:gs pos="0">
                  <a:srgbClr val="FF8C00"/>
                </a:gs>
                <a:gs pos="43000">
                  <a:srgbClr val="FF8C00"/>
                </a:gs>
                <a:gs pos="75000">
                  <a:srgbClr val="A90000"/>
                </a:gs>
                <a:gs pos="97000">
                  <a:srgbClr val="A9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9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Tx/>
                <a:buFontTx/>
                <a:buNone/>
                <a:tabLst/>
                <a:defRPr/>
              </a:pPr>
              <a:r>
                <a:rPr lang="en-US" sz="800" kern="0" dirty="0">
                  <a:solidFill>
                    <a:prstClr val="white"/>
                  </a:solidFill>
                  <a:latin typeface="+mj-lt"/>
                </a:rPr>
                <a:t>V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olumes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1126" name="Picture 1125">
              <a:extLst>
                <a:ext uri="{FF2B5EF4-FFF2-40B4-BE49-F238E27FC236}">
                  <a16:creationId xmlns:a16="http://schemas.microsoft.com/office/drawing/2014/main" xmlns="" id="{02351424-2D01-DFF3-FDDA-30D665D85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1" t="32502" r="75178" b="35873"/>
            <a:stretch/>
          </p:blipFill>
          <p:spPr>
            <a:xfrm>
              <a:off x="10561388" y="3010491"/>
              <a:ext cx="115065" cy="150389"/>
            </a:xfrm>
            <a:prstGeom prst="rect">
              <a:avLst/>
            </a:prstGeom>
          </p:spPr>
        </p:pic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xmlns="" id="{115D014D-4EFB-F4D4-11F1-A976CA1D8A50}"/>
              </a:ext>
            </a:extLst>
          </p:cNvPr>
          <p:cNvGrpSpPr/>
          <p:nvPr/>
        </p:nvGrpSpPr>
        <p:grpSpPr>
          <a:xfrm>
            <a:off x="11161309" y="3548974"/>
            <a:ext cx="564918" cy="364664"/>
            <a:chOff x="10111535" y="2796216"/>
            <a:chExt cx="564918" cy="364664"/>
          </a:xfrm>
        </p:grpSpPr>
        <p:sp>
          <p:nvSpPr>
            <p:cNvPr id="1130" name="AutoShape 118">
              <a:extLst>
                <a:ext uri="{FF2B5EF4-FFF2-40B4-BE49-F238E27FC236}">
                  <a16:creationId xmlns:a16="http://schemas.microsoft.com/office/drawing/2014/main" xmlns="" id="{F12EDA80-71BF-BD9F-CE67-BB501069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1535" y="2796216"/>
              <a:ext cx="526603" cy="326118"/>
            </a:xfrm>
            <a:prstGeom prst="can">
              <a:avLst>
                <a:gd name="adj" fmla="val 23338"/>
              </a:avLst>
            </a:prstGeom>
            <a:gradFill flip="none" rotWithShape="1">
              <a:gsLst>
                <a:gs pos="0">
                  <a:srgbClr val="FF8C00"/>
                </a:gs>
                <a:gs pos="43000">
                  <a:srgbClr val="FF8C00"/>
                </a:gs>
                <a:gs pos="75000">
                  <a:srgbClr val="A90000"/>
                </a:gs>
                <a:gs pos="97000">
                  <a:srgbClr val="A9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9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Tx/>
                <a:buFontTx/>
                <a:buNone/>
                <a:tabLst/>
                <a:defRPr/>
              </a:pPr>
              <a:r>
                <a:rPr lang="en-US" sz="900" kern="0" dirty="0">
                  <a:solidFill>
                    <a:prstClr val="white"/>
                  </a:solidFill>
                  <a:latin typeface="+mj-lt"/>
                </a:rPr>
                <a:t>V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rPr>
                <a:t>olumes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1131" name="Picture 1130">
              <a:extLst>
                <a:ext uri="{FF2B5EF4-FFF2-40B4-BE49-F238E27FC236}">
                  <a16:creationId xmlns:a16="http://schemas.microsoft.com/office/drawing/2014/main" xmlns="" id="{F2D2B9BB-D6BB-F124-FEED-74B5DA671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1" t="32502" r="75178" b="35873"/>
            <a:stretch/>
          </p:blipFill>
          <p:spPr>
            <a:xfrm>
              <a:off x="10561388" y="3010491"/>
              <a:ext cx="115065" cy="150389"/>
            </a:xfrm>
            <a:prstGeom prst="rect">
              <a:avLst/>
            </a:prstGeom>
          </p:spPr>
        </p:pic>
      </p:grpSp>
      <p:sp>
        <p:nvSpPr>
          <p:cNvPr id="1132" name="AutoShape 118">
            <a:extLst>
              <a:ext uri="{FF2B5EF4-FFF2-40B4-BE49-F238E27FC236}">
                <a16:creationId xmlns:a16="http://schemas.microsoft.com/office/drawing/2014/main" xmlns="" id="{633691B5-E0EE-8563-9A8A-73A618D0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118" y="1783370"/>
            <a:ext cx="314494" cy="321922"/>
          </a:xfrm>
          <a:prstGeom prst="can">
            <a:avLst>
              <a:gd name="adj" fmla="val 17757"/>
            </a:avLst>
          </a:prstGeom>
          <a:solidFill>
            <a:srgbClr val="A9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de-DE" sz="800" kern="0" dirty="0">
                <a:solidFill>
                  <a:prstClr val="white"/>
                </a:solidFill>
                <a:latin typeface="+mj-lt"/>
              </a:rPr>
              <a:t>Data</a:t>
            </a:r>
            <a:br>
              <a:rPr lang="de-DE" sz="800" kern="0" dirty="0">
                <a:solidFill>
                  <a:prstClr val="white"/>
                </a:solidFill>
                <a:latin typeface="+mj-lt"/>
              </a:rPr>
            </a:br>
            <a:r>
              <a:rPr lang="de-DE" sz="800" kern="0" dirty="0">
                <a:solidFill>
                  <a:prstClr val="white"/>
                </a:solidFill>
                <a:latin typeface="+mj-lt"/>
              </a:rPr>
              <a:t> &amp; log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33" name="AutoShape 118">
            <a:extLst>
              <a:ext uri="{FF2B5EF4-FFF2-40B4-BE49-F238E27FC236}">
                <a16:creationId xmlns:a16="http://schemas.microsoft.com/office/drawing/2014/main" xmlns="" id="{6E458B84-020A-04EF-C0FA-3A747736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118" y="3556045"/>
            <a:ext cx="314494" cy="321922"/>
          </a:xfrm>
          <a:prstGeom prst="can">
            <a:avLst>
              <a:gd name="adj" fmla="val 17757"/>
            </a:avLst>
          </a:prstGeom>
          <a:solidFill>
            <a:srgbClr val="A9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de-DE" sz="800" kern="0" dirty="0">
                <a:solidFill>
                  <a:prstClr val="white"/>
                </a:solidFill>
                <a:latin typeface="+mj-lt"/>
              </a:rPr>
              <a:t>Data</a:t>
            </a:r>
            <a:br>
              <a:rPr lang="de-DE" sz="800" kern="0" dirty="0">
                <a:solidFill>
                  <a:prstClr val="white"/>
                </a:solidFill>
                <a:latin typeface="+mj-lt"/>
              </a:rPr>
            </a:br>
            <a:r>
              <a:rPr lang="de-DE" sz="800" kern="0" dirty="0">
                <a:solidFill>
                  <a:prstClr val="white"/>
                </a:solidFill>
                <a:latin typeface="+mj-lt"/>
              </a:rPr>
              <a:t> &amp; log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cxnSp>
        <p:nvCxnSpPr>
          <p:cNvPr id="1140" name="Connector: Elbow 1139">
            <a:extLst>
              <a:ext uri="{FF2B5EF4-FFF2-40B4-BE49-F238E27FC236}">
                <a16:creationId xmlns:a16="http://schemas.microsoft.com/office/drawing/2014/main" xmlns="" id="{BC6CB98D-CC94-F406-A90D-CFD8E93169FF}"/>
              </a:ext>
            </a:extLst>
          </p:cNvPr>
          <p:cNvCxnSpPr>
            <a:cxnSpLocks/>
            <a:stCxn id="1091" idx="1"/>
          </p:cNvCxnSpPr>
          <p:nvPr/>
        </p:nvCxnSpPr>
        <p:spPr>
          <a:xfrm rot="10800000">
            <a:off x="10074062" y="1311108"/>
            <a:ext cx="958832" cy="187500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xmlns="" id="{CDC4E632-8CC6-D79B-AE3B-BBB99DA30D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4062" y="1499259"/>
            <a:ext cx="949144" cy="264344"/>
          </a:xfrm>
          <a:prstGeom prst="bentConnector3">
            <a:avLst>
              <a:gd name="adj1" fmla="val 49578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4" name="Picture 30">
            <a:extLst>
              <a:ext uri="{FF2B5EF4-FFF2-40B4-BE49-F238E27FC236}">
                <a16:creationId xmlns:a16="http://schemas.microsoft.com/office/drawing/2014/main" xmlns="" id="{4CA483ED-E48E-7482-FFEA-5B9F6AD6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32" y="1257046"/>
            <a:ext cx="3714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1" name="Connector: Elbow 1160">
            <a:extLst>
              <a:ext uri="{FF2B5EF4-FFF2-40B4-BE49-F238E27FC236}">
                <a16:creationId xmlns:a16="http://schemas.microsoft.com/office/drawing/2014/main" xmlns="" id="{04BF2434-EF27-78FD-DAA5-41C6BDCB6EEB}"/>
              </a:ext>
            </a:extLst>
          </p:cNvPr>
          <p:cNvCxnSpPr>
            <a:cxnSpLocks/>
            <a:stCxn id="1093" idx="1"/>
          </p:cNvCxnSpPr>
          <p:nvPr/>
        </p:nvCxnSpPr>
        <p:spPr>
          <a:xfrm rot="10800000">
            <a:off x="10069292" y="3892659"/>
            <a:ext cx="963602" cy="270013"/>
          </a:xfrm>
          <a:prstGeom prst="bentConnector3">
            <a:avLst>
              <a:gd name="adj1" fmla="val 49674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Connector: Elbow 1161">
            <a:extLst>
              <a:ext uri="{FF2B5EF4-FFF2-40B4-BE49-F238E27FC236}">
                <a16:creationId xmlns:a16="http://schemas.microsoft.com/office/drawing/2014/main" xmlns="" id="{3BA1C75D-B5BF-167F-3DBB-C77686474B37}"/>
              </a:ext>
            </a:extLst>
          </p:cNvPr>
          <p:cNvCxnSpPr>
            <a:cxnSpLocks/>
            <a:stCxn id="1093" idx="1"/>
          </p:cNvCxnSpPr>
          <p:nvPr/>
        </p:nvCxnSpPr>
        <p:spPr>
          <a:xfrm rot="10800000" flipV="1">
            <a:off x="10074062" y="4162670"/>
            <a:ext cx="958832" cy="18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2" name="Picture 30">
            <a:extLst>
              <a:ext uri="{FF2B5EF4-FFF2-40B4-BE49-F238E27FC236}">
                <a16:creationId xmlns:a16="http://schemas.microsoft.com/office/drawing/2014/main" xmlns="" id="{544D1D03-7FBE-6920-6232-1BCD55C9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32" y="3919731"/>
            <a:ext cx="3714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02F47F4-2961-7A0C-F21D-7E54E0F523A0}"/>
              </a:ext>
            </a:extLst>
          </p:cNvPr>
          <p:cNvGrpSpPr/>
          <p:nvPr/>
        </p:nvGrpSpPr>
        <p:grpSpPr>
          <a:xfrm>
            <a:off x="10186712" y="1996045"/>
            <a:ext cx="1275256" cy="457200"/>
            <a:chOff x="12350432" y="5466754"/>
            <a:chExt cx="1275256" cy="457200"/>
          </a:xfrm>
        </p:grpSpPr>
        <p:cxnSp>
          <p:nvCxnSpPr>
            <p:cNvPr id="1173" name="Connector: Elbow 1172">
              <a:extLst>
                <a:ext uri="{FF2B5EF4-FFF2-40B4-BE49-F238E27FC236}">
                  <a16:creationId xmlns:a16="http://schemas.microsoft.com/office/drawing/2014/main" xmlns="" id="{508A7B96-3AF3-30EA-6837-E70FACD70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53079" y="5598264"/>
              <a:ext cx="872609" cy="48802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0" name="Picture 26">
              <a:extLst>
                <a:ext uri="{FF2B5EF4-FFF2-40B4-BE49-F238E27FC236}">
                  <a16:creationId xmlns:a16="http://schemas.microsoft.com/office/drawing/2014/main" xmlns="" id="{9FA99672-8322-308A-6E80-134A0E5D2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0432" y="5466754"/>
              <a:ext cx="48577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50C87E5-BEC1-5720-EA09-2101EABEE3A7}"/>
              </a:ext>
            </a:extLst>
          </p:cNvPr>
          <p:cNvGrpSpPr/>
          <p:nvPr/>
        </p:nvGrpSpPr>
        <p:grpSpPr>
          <a:xfrm>
            <a:off x="10181660" y="3264673"/>
            <a:ext cx="1259729" cy="457200"/>
            <a:chOff x="9965626" y="5435589"/>
            <a:chExt cx="1259729" cy="457200"/>
          </a:xfrm>
        </p:grpSpPr>
        <p:cxnSp>
          <p:nvCxnSpPr>
            <p:cNvPr id="1178" name="Connector: Elbow 1177">
              <a:extLst>
                <a:ext uri="{FF2B5EF4-FFF2-40B4-BE49-F238E27FC236}">
                  <a16:creationId xmlns:a16="http://schemas.microsoft.com/office/drawing/2014/main" xmlns="" id="{E1247694-30A9-C535-8BBF-EE043A5C2E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746" y="5647066"/>
              <a:ext cx="872609" cy="120141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6">
              <a:extLst>
                <a:ext uri="{FF2B5EF4-FFF2-40B4-BE49-F238E27FC236}">
                  <a16:creationId xmlns:a16="http://schemas.microsoft.com/office/drawing/2014/main" xmlns="" id="{0C1107AD-B416-1CF7-4360-82269A723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5626" y="5435589"/>
              <a:ext cx="485775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8" name="TextBox 1187">
            <a:extLst>
              <a:ext uri="{FF2B5EF4-FFF2-40B4-BE49-F238E27FC236}">
                <a16:creationId xmlns:a16="http://schemas.microsoft.com/office/drawing/2014/main" xmlns="" id="{84F27E56-4AF5-AFB9-8063-923B63E0C23B}"/>
              </a:ext>
            </a:extLst>
          </p:cNvPr>
          <p:cNvSpPr txBox="1"/>
          <p:nvPr/>
        </p:nvSpPr>
        <p:spPr>
          <a:xfrm>
            <a:off x="10603386" y="2031252"/>
            <a:ext cx="64344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[b]</a:t>
            </a:r>
            <a:endParaRPr lang="aa-ET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xmlns="" id="{58A49EC3-0532-20AB-8EDC-E42837E76CE4}"/>
              </a:ext>
            </a:extLst>
          </p:cNvPr>
          <p:cNvSpPr txBox="1"/>
          <p:nvPr/>
        </p:nvSpPr>
        <p:spPr>
          <a:xfrm>
            <a:off x="10603386" y="3077323"/>
            <a:ext cx="64344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[b]</a:t>
            </a:r>
            <a:endParaRPr lang="aa-ET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91" name="TextBox 1190">
            <a:extLst>
              <a:ext uri="{FF2B5EF4-FFF2-40B4-BE49-F238E27FC236}">
                <a16:creationId xmlns:a16="http://schemas.microsoft.com/office/drawing/2014/main" xmlns="" id="{C223A839-7F18-ADA1-F727-E08FBB15F888}"/>
              </a:ext>
            </a:extLst>
          </p:cNvPr>
          <p:cNvSpPr txBox="1"/>
          <p:nvPr/>
        </p:nvSpPr>
        <p:spPr>
          <a:xfrm>
            <a:off x="10070780" y="1241552"/>
            <a:ext cx="62421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[a]</a:t>
            </a:r>
            <a:endParaRPr lang="aa-ET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xmlns="" id="{45A3A85B-E47F-7D2A-7AE1-63E81D4E1066}"/>
              </a:ext>
            </a:extLst>
          </p:cNvPr>
          <p:cNvSpPr txBox="1"/>
          <p:nvPr/>
        </p:nvSpPr>
        <p:spPr>
          <a:xfrm>
            <a:off x="10070780" y="3889073"/>
            <a:ext cx="62421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[a]</a:t>
            </a:r>
            <a:endParaRPr lang="aa-ET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xmlns="" id="{AC25753F-7FF4-3131-8C4A-0883692EF00C}"/>
              </a:ext>
            </a:extLst>
          </p:cNvPr>
          <p:cNvSpPr/>
          <p:nvPr/>
        </p:nvSpPr>
        <p:spPr>
          <a:xfrm>
            <a:off x="85057" y="832070"/>
            <a:ext cx="1024220" cy="4083754"/>
          </a:xfrm>
          <a:prstGeom prst="rect">
            <a:avLst/>
          </a:prstGeom>
          <a:noFill/>
          <a:ln>
            <a:solidFill>
              <a:srgbClr val="0078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 err="1">
              <a:solidFill>
                <a:sysClr val="windowText" lastClr="000000"/>
              </a:solidFill>
            </a:endParaRPr>
          </a:p>
        </p:txBody>
      </p:sp>
      <p:sp>
        <p:nvSpPr>
          <p:cNvPr id="1194" name="TextBox 1193">
            <a:extLst>
              <a:ext uri="{FF2B5EF4-FFF2-40B4-BE49-F238E27FC236}">
                <a16:creationId xmlns:a16="http://schemas.microsoft.com/office/drawing/2014/main" xmlns="" id="{D93471BD-F68F-5F70-4E28-67760F1C34E5}"/>
              </a:ext>
            </a:extLst>
          </p:cNvPr>
          <p:cNvSpPr txBox="1"/>
          <p:nvPr/>
        </p:nvSpPr>
        <p:spPr>
          <a:xfrm>
            <a:off x="1943" y="603486"/>
            <a:ext cx="871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Client tier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BE83734F-1D7C-41F0-EF66-0BCA8C9E6F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202773" y="2140596"/>
            <a:ext cx="381448" cy="381448"/>
          </a:xfrm>
          <a:prstGeom prst="rect">
            <a:avLst/>
          </a:prstGeom>
        </p:spPr>
      </p:pic>
      <p:pic>
        <p:nvPicPr>
          <p:cNvPr id="62" name="Picture 61" descr="A picture containing screenshot, graphics, colorfulness, square&#10;&#10;Description automatically generated">
            <a:extLst>
              <a:ext uri="{FF2B5EF4-FFF2-40B4-BE49-F238E27FC236}">
                <a16:creationId xmlns:a16="http://schemas.microsoft.com/office/drawing/2014/main" xmlns="" id="{17D8393D-BD8E-328B-0E24-700E137EA3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8" y="5293280"/>
            <a:ext cx="1492372" cy="788273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xmlns="" id="{E7150B04-609B-30E7-EAEF-6A3C1AAF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19" y="953191"/>
            <a:ext cx="464257" cy="4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52" y="1512061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52" y="2064355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52" y="3169388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52" y="4046137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F3CC989F-B807-9262-8E2E-B5D2209CBB87}"/>
              </a:ext>
            </a:extLst>
          </p:cNvPr>
          <p:cNvSpPr txBox="1"/>
          <p:nvPr/>
        </p:nvSpPr>
        <p:spPr>
          <a:xfrm>
            <a:off x="3536909" y="1268862"/>
            <a:ext cx="620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AKS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F3CC989F-B807-9262-8E2E-B5D2209CBB87}"/>
              </a:ext>
            </a:extLst>
          </p:cNvPr>
          <p:cNvSpPr txBox="1"/>
          <p:nvPr/>
        </p:nvSpPr>
        <p:spPr>
          <a:xfrm>
            <a:off x="3536909" y="1777743"/>
            <a:ext cx="620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pod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xmlns="" id="{E7150B04-609B-30E7-EAEF-6A3C1AAF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16" y="995254"/>
            <a:ext cx="464257" cy="4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75" y="1410457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41" y="1988152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975" y="3459878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36">
            <a:extLst>
              <a:ext uri="{FF2B5EF4-FFF2-40B4-BE49-F238E27FC236}">
                <a16:creationId xmlns:a16="http://schemas.microsoft.com/office/drawing/2014/main" xmlns="" id="{F138C81E-7A72-7F32-9C4D-5E3F735F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41" y="4037573"/>
            <a:ext cx="347936" cy="3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4">
            <a:extLst>
              <a:ext uri="{FF2B5EF4-FFF2-40B4-BE49-F238E27FC236}">
                <a16:creationId xmlns="" xmlns:a16="http://schemas.microsoft.com/office/drawing/2014/main" id="{A39A3228-BC19-0568-B764-2A5D83E6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28" y="1256303"/>
            <a:ext cx="492435" cy="4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4">
            <a:extLst>
              <a:ext uri="{FF2B5EF4-FFF2-40B4-BE49-F238E27FC236}">
                <a16:creationId xmlns="" xmlns:a16="http://schemas.microsoft.com/office/drawing/2014/main" id="{A39A3228-BC19-0568-B764-2A5D83E6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28" y="3854264"/>
            <a:ext cx="492435" cy="49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197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3">
            <a:extLst>
              <a:ext uri="{FF2B5EF4-FFF2-40B4-BE49-F238E27FC236}">
                <a16:creationId xmlns:a16="http://schemas.microsoft.com/office/drawing/2014/main" xmlns="" id="{2A74CDFA-F10C-AA50-0611-F72D41CF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0" y="126977"/>
            <a:ext cx="3455808" cy="899665"/>
          </a:xfrm>
        </p:spPr>
        <p:txBody>
          <a:bodyPr/>
          <a:lstStyle/>
          <a:p>
            <a:r>
              <a:rPr lang="en-US" sz="2800" dirty="0"/>
              <a:t>Cloud PLM General</a:t>
            </a:r>
            <a:endParaRPr lang="aa-ET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D4F4932-6682-BBD3-C1D7-A548159D9DD7}"/>
              </a:ext>
            </a:extLst>
          </p:cNvPr>
          <p:cNvGrpSpPr/>
          <p:nvPr/>
        </p:nvGrpSpPr>
        <p:grpSpPr>
          <a:xfrm>
            <a:off x="1122693" y="157123"/>
            <a:ext cx="9320171" cy="5467343"/>
            <a:chOff x="1122693" y="157123"/>
            <a:chExt cx="9959359" cy="624092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98F3168E-641E-E1EC-AADC-0DCBBFE165DB}"/>
                </a:ext>
              </a:extLst>
            </p:cNvPr>
            <p:cNvSpPr/>
            <p:nvPr/>
          </p:nvSpPr>
          <p:spPr bwMode="auto">
            <a:xfrm>
              <a:off x="6526873" y="157123"/>
              <a:ext cx="1893358" cy="773340"/>
            </a:xfrm>
            <a:prstGeom prst="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Client tier</a:t>
              </a:r>
              <a:endParaRPr lang="aa-ET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A7DFDA6D-ABE9-C195-CBFF-8BB90E0F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72673" y="308555"/>
              <a:ext cx="509470" cy="509470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7076C57C-1044-D19E-EB47-4E90AD83C67C}"/>
                </a:ext>
              </a:extLst>
            </p:cNvPr>
            <p:cNvSpPr/>
            <p:nvPr/>
          </p:nvSpPr>
          <p:spPr bwMode="auto">
            <a:xfrm>
              <a:off x="1122693" y="1725596"/>
              <a:ext cx="5389750" cy="4672449"/>
            </a:xfrm>
            <a:prstGeom prst="rect">
              <a:avLst/>
            </a:prstGeom>
            <a:noFill/>
            <a:ln w="15875">
              <a:solidFill>
                <a:srgbClr val="0078D7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aa-ET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AF3E0CEA-8DC5-047E-CAE2-B681538EA47C}"/>
                </a:ext>
              </a:extLst>
            </p:cNvPr>
            <p:cNvSpPr/>
            <p:nvPr/>
          </p:nvSpPr>
          <p:spPr bwMode="auto">
            <a:xfrm>
              <a:off x="7427343" y="1725596"/>
              <a:ext cx="3654709" cy="4672449"/>
            </a:xfrm>
            <a:prstGeom prst="rect">
              <a:avLst/>
            </a:prstGeom>
            <a:noFill/>
            <a:ln w="15875">
              <a:solidFill>
                <a:srgbClr val="0078D7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aa-ET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ABF8C8DA-D295-087E-F6A0-BD7EB45E5CB3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7282143" y="1294544"/>
              <a:ext cx="1972555" cy="43105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F6866AE5-04D8-B6CE-CCAC-579F0BE51E3B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3817568" y="1294544"/>
              <a:ext cx="2960575" cy="43105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B7B6F025-4582-B9E6-2512-8A4752F1CDD3}"/>
                </a:ext>
              </a:extLst>
            </p:cNvPr>
            <p:cNvCxnSpPr>
              <a:cxnSpLocks/>
            </p:cNvCxnSpPr>
            <p:nvPr/>
          </p:nvCxnSpPr>
          <p:spPr>
            <a:xfrm>
              <a:off x="6994098" y="818025"/>
              <a:ext cx="2734" cy="22451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227B7BEE-586B-900D-47D6-6DB163CE7D1F}"/>
                </a:ext>
              </a:extLst>
            </p:cNvPr>
            <p:cNvSpPr/>
            <p:nvPr/>
          </p:nvSpPr>
          <p:spPr bwMode="auto">
            <a:xfrm>
              <a:off x="1296865" y="1912818"/>
              <a:ext cx="2434683" cy="2209373"/>
            </a:xfrm>
            <a:prstGeom prst="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aa-ET" sz="1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21645680-3AF6-B217-037E-73731C50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673347" y="2136742"/>
              <a:ext cx="504000" cy="504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56ADB37A-2667-576B-64A2-C18445E473D5}"/>
                </a:ext>
              </a:extLst>
            </p:cNvPr>
            <p:cNvGrpSpPr/>
            <p:nvPr/>
          </p:nvGrpSpPr>
          <p:grpSpPr>
            <a:xfrm>
              <a:off x="1707398" y="3117602"/>
              <a:ext cx="504000" cy="504000"/>
              <a:chOff x="5291498" y="3368201"/>
              <a:chExt cx="645033" cy="78998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24ABD4FA-FA77-EB76-E730-C7F2F8A6633B}"/>
                  </a:ext>
                </a:extLst>
              </p:cNvPr>
              <p:cNvSpPr/>
              <p:nvPr/>
            </p:nvSpPr>
            <p:spPr>
              <a:xfrm>
                <a:off x="5291498" y="3492690"/>
                <a:ext cx="645033" cy="665492"/>
              </a:xfrm>
              <a:custGeom>
                <a:avLst/>
                <a:gdLst>
                  <a:gd name="connsiteX0" fmla="*/ 322517 w 645033"/>
                  <a:gd name="connsiteY0" fmla="*/ 117001 h 738125"/>
                  <a:gd name="connsiteX1" fmla="*/ 0 w 645033"/>
                  <a:gd name="connsiteY1" fmla="*/ 0 h 738125"/>
                  <a:gd name="connsiteX2" fmla="*/ 0 w 645033"/>
                  <a:gd name="connsiteY2" fmla="*/ 621124 h 738125"/>
                  <a:gd name="connsiteX3" fmla="*/ 317938 w 645033"/>
                  <a:gd name="connsiteY3" fmla="*/ 738125 h 738125"/>
                  <a:gd name="connsiteX4" fmla="*/ 322517 w 645033"/>
                  <a:gd name="connsiteY4" fmla="*/ 738125 h 738125"/>
                  <a:gd name="connsiteX5" fmla="*/ 645033 w 645033"/>
                  <a:gd name="connsiteY5" fmla="*/ 621124 h 738125"/>
                  <a:gd name="connsiteX6" fmla="*/ 645033 w 645033"/>
                  <a:gd name="connsiteY6" fmla="*/ 0 h 738125"/>
                  <a:gd name="connsiteX7" fmla="*/ 322517 w 645033"/>
                  <a:gd name="connsiteY7" fmla="*/ 117001 h 7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5033" h="738125">
                    <a:moveTo>
                      <a:pt x="322517" y="117001"/>
                    </a:moveTo>
                    <a:cubicBezTo>
                      <a:pt x="144471" y="117001"/>
                      <a:pt x="0" y="66131"/>
                      <a:pt x="0" y="0"/>
                    </a:cubicBezTo>
                    <a:lnTo>
                      <a:pt x="0" y="621124"/>
                    </a:lnTo>
                    <a:cubicBezTo>
                      <a:pt x="0" y="685220"/>
                      <a:pt x="141928" y="737108"/>
                      <a:pt x="317938" y="738125"/>
                    </a:cubicBezTo>
                    <a:lnTo>
                      <a:pt x="322517" y="738125"/>
                    </a:lnTo>
                    <a:cubicBezTo>
                      <a:pt x="500562" y="738125"/>
                      <a:pt x="645033" y="687255"/>
                      <a:pt x="645033" y="621124"/>
                    </a:cubicBezTo>
                    <a:lnTo>
                      <a:pt x="645033" y="0"/>
                    </a:lnTo>
                    <a:cubicBezTo>
                      <a:pt x="645033" y="64605"/>
                      <a:pt x="500562" y="117001"/>
                      <a:pt x="322517" y="1170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5BA1"/>
                  </a:gs>
                  <a:gs pos="7000">
                    <a:srgbClr val="0060A9"/>
                  </a:gs>
                  <a:gs pos="36000">
                    <a:srgbClr val="0071C8"/>
                  </a:gs>
                  <a:gs pos="52000">
                    <a:srgbClr val="0078D4"/>
                  </a:gs>
                  <a:gs pos="64000">
                    <a:srgbClr val="0074CD"/>
                  </a:gs>
                  <a:gs pos="82000">
                    <a:srgbClr val="006ABB"/>
                  </a:gs>
                  <a:gs pos="100000">
                    <a:srgbClr val="005BA1"/>
                  </a:gs>
                </a:gsLst>
                <a:lin ang="0" scaled="1"/>
              </a:gra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DB</a:t>
                </a:r>
                <a:endParaRPr lang="aa-ET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9A9BD40E-7544-9135-ED12-D1406997B379}"/>
                  </a:ext>
                </a:extLst>
              </p:cNvPr>
              <p:cNvSpPr/>
              <p:nvPr/>
            </p:nvSpPr>
            <p:spPr>
              <a:xfrm>
                <a:off x="5291498" y="3368201"/>
                <a:ext cx="645033" cy="234002"/>
              </a:xfrm>
              <a:custGeom>
                <a:avLst/>
                <a:gdLst>
                  <a:gd name="connsiteX0" fmla="*/ 645033 w 645033"/>
                  <a:gd name="connsiteY0" fmla="*/ 117001 h 234002"/>
                  <a:gd name="connsiteX1" fmla="*/ 322517 w 645033"/>
                  <a:gd name="connsiteY1" fmla="*/ 234003 h 234002"/>
                  <a:gd name="connsiteX2" fmla="*/ 0 w 645033"/>
                  <a:gd name="connsiteY2" fmla="*/ 117001 h 234002"/>
                  <a:gd name="connsiteX3" fmla="*/ 322517 w 645033"/>
                  <a:gd name="connsiteY3" fmla="*/ 0 h 234002"/>
                  <a:gd name="connsiteX4" fmla="*/ 645033 w 645033"/>
                  <a:gd name="connsiteY4" fmla="*/ 117001 h 2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033" h="234002">
                    <a:moveTo>
                      <a:pt x="645033" y="117001"/>
                    </a:moveTo>
                    <a:cubicBezTo>
                      <a:pt x="645033" y="181606"/>
                      <a:pt x="500562" y="234003"/>
                      <a:pt x="322517" y="234003"/>
                    </a:cubicBezTo>
                    <a:cubicBezTo>
                      <a:pt x="144471" y="234003"/>
                      <a:pt x="0" y="181606"/>
                      <a:pt x="0" y="117001"/>
                    </a:cubicBezTo>
                    <a:cubicBezTo>
                      <a:pt x="0" y="52396"/>
                      <a:pt x="144471" y="0"/>
                      <a:pt x="322517" y="0"/>
                    </a:cubicBezTo>
                    <a:cubicBezTo>
                      <a:pt x="500562" y="0"/>
                      <a:pt x="645033" y="50870"/>
                      <a:pt x="645033" y="117001"/>
                    </a:cubicBezTo>
                  </a:path>
                </a:pathLst>
              </a:custGeom>
              <a:solidFill>
                <a:srgbClr val="E8E8E8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AC48DAEC-F9DC-03FF-2702-23E7F5337F73}"/>
                  </a:ext>
                </a:extLst>
              </p:cNvPr>
              <p:cNvSpPr/>
              <p:nvPr/>
            </p:nvSpPr>
            <p:spPr>
              <a:xfrm>
                <a:off x="5367803" y="3401266"/>
                <a:ext cx="493440" cy="148540"/>
              </a:xfrm>
              <a:custGeom>
                <a:avLst/>
                <a:gdLst>
                  <a:gd name="connsiteX0" fmla="*/ 493440 w 493440"/>
                  <a:gd name="connsiteY0" fmla="*/ 74270 h 148540"/>
                  <a:gd name="connsiteX1" fmla="*/ 246211 w 493440"/>
                  <a:gd name="connsiteY1" fmla="*/ 148541 h 148540"/>
                  <a:gd name="connsiteX2" fmla="*/ 0 w 493440"/>
                  <a:gd name="connsiteY2" fmla="*/ 74270 h 148540"/>
                  <a:gd name="connsiteX3" fmla="*/ 246211 w 493440"/>
                  <a:gd name="connsiteY3" fmla="*/ 0 h 148540"/>
                  <a:gd name="connsiteX4" fmla="*/ 493440 w 493440"/>
                  <a:gd name="connsiteY4" fmla="*/ 74270 h 14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440" h="148540">
                    <a:moveTo>
                      <a:pt x="493440" y="74270"/>
                    </a:moveTo>
                    <a:cubicBezTo>
                      <a:pt x="493440" y="115475"/>
                      <a:pt x="382543" y="148541"/>
                      <a:pt x="246211" y="148541"/>
                    </a:cubicBezTo>
                    <a:cubicBezTo>
                      <a:pt x="109879" y="148541"/>
                      <a:pt x="0" y="115475"/>
                      <a:pt x="0" y="74270"/>
                    </a:cubicBezTo>
                    <a:cubicBezTo>
                      <a:pt x="0" y="33066"/>
                      <a:pt x="109879" y="0"/>
                      <a:pt x="246211" y="0"/>
                    </a:cubicBezTo>
                    <a:cubicBezTo>
                      <a:pt x="382543" y="0"/>
                      <a:pt x="493440" y="33574"/>
                      <a:pt x="493440" y="74270"/>
                    </a:cubicBezTo>
                  </a:path>
                </a:pathLst>
              </a:custGeom>
              <a:solidFill>
                <a:srgbClr val="50E6FF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133B3461-98F6-976D-A07D-48A415BA6240}"/>
                  </a:ext>
                </a:extLst>
              </p:cNvPr>
              <p:cNvSpPr/>
              <p:nvPr/>
            </p:nvSpPr>
            <p:spPr>
              <a:xfrm>
                <a:off x="5418673" y="3492690"/>
                <a:ext cx="391699" cy="57324"/>
              </a:xfrm>
              <a:custGeom>
                <a:avLst/>
                <a:gdLst>
                  <a:gd name="connsiteX0" fmla="*/ 195341 w 391699"/>
                  <a:gd name="connsiteY0" fmla="*/ 143 h 57324"/>
                  <a:gd name="connsiteX1" fmla="*/ 0 w 391699"/>
                  <a:gd name="connsiteY1" fmla="*/ 28122 h 57324"/>
                  <a:gd name="connsiteX2" fmla="*/ 195850 w 391699"/>
                  <a:gd name="connsiteY2" fmla="*/ 57118 h 57324"/>
                  <a:gd name="connsiteX3" fmla="*/ 391700 w 391699"/>
                  <a:gd name="connsiteY3" fmla="*/ 28122 h 57324"/>
                  <a:gd name="connsiteX4" fmla="*/ 195341 w 391699"/>
                  <a:gd name="connsiteY4" fmla="*/ 143 h 5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699" h="57324">
                    <a:moveTo>
                      <a:pt x="195341" y="143"/>
                    </a:moveTo>
                    <a:cubicBezTo>
                      <a:pt x="129141" y="-1187"/>
                      <a:pt x="63165" y="8263"/>
                      <a:pt x="0" y="28122"/>
                    </a:cubicBezTo>
                    <a:cubicBezTo>
                      <a:pt x="63103" y="49092"/>
                      <a:pt x="129378" y="58904"/>
                      <a:pt x="195850" y="57118"/>
                    </a:cubicBezTo>
                    <a:cubicBezTo>
                      <a:pt x="262322" y="58904"/>
                      <a:pt x="328597" y="49092"/>
                      <a:pt x="391700" y="28122"/>
                    </a:cubicBezTo>
                    <a:cubicBezTo>
                      <a:pt x="328210" y="8154"/>
                      <a:pt x="261882" y="-1298"/>
                      <a:pt x="195341" y="143"/>
                    </a:cubicBezTo>
                    <a:close/>
                  </a:path>
                </a:pathLst>
              </a:custGeom>
              <a:solidFill>
                <a:srgbClr val="198AB3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xmlns="" id="{B5146151-B893-045A-0633-BC5E8BD92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788456" y="2136742"/>
              <a:ext cx="504000" cy="504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7A60125-A4D4-8CC2-DF83-6FA261EFD9D5}"/>
                </a:ext>
              </a:extLst>
            </p:cNvPr>
            <p:cNvSpPr txBox="1"/>
            <p:nvPr/>
          </p:nvSpPr>
          <p:spPr>
            <a:xfrm>
              <a:off x="1445799" y="2570891"/>
              <a:ext cx="1044710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tier</a:t>
              </a:r>
              <a:endParaRPr lang="aa-ET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AA6467C-5244-498D-3BB6-C26BC851ECF1}"/>
                </a:ext>
              </a:extLst>
            </p:cNvPr>
            <p:cNvSpPr txBox="1"/>
            <p:nvPr/>
          </p:nvSpPr>
          <p:spPr>
            <a:xfrm>
              <a:off x="2347646" y="2570891"/>
              <a:ext cx="1472390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Enterprise tier</a:t>
              </a:r>
              <a:endParaRPr lang="aa-ET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DBD6813-4120-DF07-91CF-98E6239089CA}"/>
                </a:ext>
              </a:extLst>
            </p:cNvPr>
            <p:cNvSpPr txBox="1"/>
            <p:nvPr/>
          </p:nvSpPr>
          <p:spPr>
            <a:xfrm>
              <a:off x="1814655" y="3647668"/>
              <a:ext cx="1399101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 tier</a:t>
              </a:r>
              <a:endParaRPr lang="aa-E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xmlns="" id="{E9B21E6D-6BDD-7C1A-A1A4-A9C88C6B8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781366" y="3126055"/>
              <a:ext cx="504000" cy="504000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64D291CB-2DE0-99DD-BA0E-2317A7D87C77}"/>
                </a:ext>
              </a:extLst>
            </p:cNvPr>
            <p:cNvSpPr/>
            <p:nvPr/>
          </p:nvSpPr>
          <p:spPr bwMode="auto">
            <a:xfrm>
              <a:off x="3895971" y="1912818"/>
              <a:ext cx="2434683" cy="2209373"/>
            </a:xfrm>
            <a:prstGeom prst="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aa-ET" sz="1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xmlns="" id="{713FC0D4-51CF-FC9F-69D6-B010F506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272453" y="2136742"/>
              <a:ext cx="504000" cy="504000"/>
            </a:xfrm>
            <a:prstGeom prst="rect">
              <a:avLst/>
            </a:prstGeom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0BCC0654-8886-C645-5171-49D7DF2192C9}"/>
                </a:ext>
              </a:extLst>
            </p:cNvPr>
            <p:cNvGrpSpPr/>
            <p:nvPr/>
          </p:nvGrpSpPr>
          <p:grpSpPr>
            <a:xfrm>
              <a:off x="4306504" y="3117602"/>
              <a:ext cx="504000" cy="504000"/>
              <a:chOff x="5291498" y="3368201"/>
              <a:chExt cx="645033" cy="789981"/>
            </a:xfrm>
          </p:grpSpPr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6B7F9E75-5697-F4C8-4D54-D120DF5AF532}"/>
                  </a:ext>
                </a:extLst>
              </p:cNvPr>
              <p:cNvSpPr/>
              <p:nvPr/>
            </p:nvSpPr>
            <p:spPr>
              <a:xfrm>
                <a:off x="5291498" y="3492690"/>
                <a:ext cx="645033" cy="665492"/>
              </a:xfrm>
              <a:custGeom>
                <a:avLst/>
                <a:gdLst>
                  <a:gd name="connsiteX0" fmla="*/ 322517 w 645033"/>
                  <a:gd name="connsiteY0" fmla="*/ 117001 h 738125"/>
                  <a:gd name="connsiteX1" fmla="*/ 0 w 645033"/>
                  <a:gd name="connsiteY1" fmla="*/ 0 h 738125"/>
                  <a:gd name="connsiteX2" fmla="*/ 0 w 645033"/>
                  <a:gd name="connsiteY2" fmla="*/ 621124 h 738125"/>
                  <a:gd name="connsiteX3" fmla="*/ 317938 w 645033"/>
                  <a:gd name="connsiteY3" fmla="*/ 738125 h 738125"/>
                  <a:gd name="connsiteX4" fmla="*/ 322517 w 645033"/>
                  <a:gd name="connsiteY4" fmla="*/ 738125 h 738125"/>
                  <a:gd name="connsiteX5" fmla="*/ 645033 w 645033"/>
                  <a:gd name="connsiteY5" fmla="*/ 621124 h 738125"/>
                  <a:gd name="connsiteX6" fmla="*/ 645033 w 645033"/>
                  <a:gd name="connsiteY6" fmla="*/ 0 h 738125"/>
                  <a:gd name="connsiteX7" fmla="*/ 322517 w 645033"/>
                  <a:gd name="connsiteY7" fmla="*/ 117001 h 7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5033" h="738125">
                    <a:moveTo>
                      <a:pt x="322517" y="117001"/>
                    </a:moveTo>
                    <a:cubicBezTo>
                      <a:pt x="144471" y="117001"/>
                      <a:pt x="0" y="66131"/>
                      <a:pt x="0" y="0"/>
                    </a:cubicBezTo>
                    <a:lnTo>
                      <a:pt x="0" y="621124"/>
                    </a:lnTo>
                    <a:cubicBezTo>
                      <a:pt x="0" y="685220"/>
                      <a:pt x="141928" y="737108"/>
                      <a:pt x="317938" y="738125"/>
                    </a:cubicBezTo>
                    <a:lnTo>
                      <a:pt x="322517" y="738125"/>
                    </a:lnTo>
                    <a:cubicBezTo>
                      <a:pt x="500562" y="738125"/>
                      <a:pt x="645033" y="687255"/>
                      <a:pt x="645033" y="621124"/>
                    </a:cubicBezTo>
                    <a:lnTo>
                      <a:pt x="645033" y="0"/>
                    </a:lnTo>
                    <a:cubicBezTo>
                      <a:pt x="645033" y="64605"/>
                      <a:pt x="500562" y="117001"/>
                      <a:pt x="322517" y="1170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5BA1"/>
                  </a:gs>
                  <a:gs pos="7000">
                    <a:srgbClr val="0060A9"/>
                  </a:gs>
                  <a:gs pos="36000">
                    <a:srgbClr val="0071C8"/>
                  </a:gs>
                  <a:gs pos="52000">
                    <a:srgbClr val="0078D4"/>
                  </a:gs>
                  <a:gs pos="64000">
                    <a:srgbClr val="0074CD"/>
                  </a:gs>
                  <a:gs pos="82000">
                    <a:srgbClr val="006ABB"/>
                  </a:gs>
                  <a:gs pos="100000">
                    <a:srgbClr val="005BA1"/>
                  </a:gs>
                </a:gsLst>
                <a:lin ang="0" scaled="1"/>
              </a:gra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DB</a:t>
                </a:r>
                <a:endParaRPr lang="aa-ET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32CC2F69-5CA4-9D72-0FE7-4A2E92CEDC7A}"/>
                  </a:ext>
                </a:extLst>
              </p:cNvPr>
              <p:cNvSpPr/>
              <p:nvPr/>
            </p:nvSpPr>
            <p:spPr>
              <a:xfrm>
                <a:off x="5291498" y="3368201"/>
                <a:ext cx="645033" cy="234002"/>
              </a:xfrm>
              <a:custGeom>
                <a:avLst/>
                <a:gdLst>
                  <a:gd name="connsiteX0" fmla="*/ 645033 w 645033"/>
                  <a:gd name="connsiteY0" fmla="*/ 117001 h 234002"/>
                  <a:gd name="connsiteX1" fmla="*/ 322517 w 645033"/>
                  <a:gd name="connsiteY1" fmla="*/ 234003 h 234002"/>
                  <a:gd name="connsiteX2" fmla="*/ 0 w 645033"/>
                  <a:gd name="connsiteY2" fmla="*/ 117001 h 234002"/>
                  <a:gd name="connsiteX3" fmla="*/ 322517 w 645033"/>
                  <a:gd name="connsiteY3" fmla="*/ 0 h 234002"/>
                  <a:gd name="connsiteX4" fmla="*/ 645033 w 645033"/>
                  <a:gd name="connsiteY4" fmla="*/ 117001 h 2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033" h="234002">
                    <a:moveTo>
                      <a:pt x="645033" y="117001"/>
                    </a:moveTo>
                    <a:cubicBezTo>
                      <a:pt x="645033" y="181606"/>
                      <a:pt x="500562" y="234003"/>
                      <a:pt x="322517" y="234003"/>
                    </a:cubicBezTo>
                    <a:cubicBezTo>
                      <a:pt x="144471" y="234003"/>
                      <a:pt x="0" y="181606"/>
                      <a:pt x="0" y="117001"/>
                    </a:cubicBezTo>
                    <a:cubicBezTo>
                      <a:pt x="0" y="52396"/>
                      <a:pt x="144471" y="0"/>
                      <a:pt x="322517" y="0"/>
                    </a:cubicBezTo>
                    <a:cubicBezTo>
                      <a:pt x="500562" y="0"/>
                      <a:pt x="645033" y="50870"/>
                      <a:pt x="645033" y="117001"/>
                    </a:cubicBezTo>
                  </a:path>
                </a:pathLst>
              </a:custGeom>
              <a:solidFill>
                <a:srgbClr val="E8E8E8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63924DBF-4D8E-590E-6CE6-B04EB5FA6A27}"/>
                  </a:ext>
                </a:extLst>
              </p:cNvPr>
              <p:cNvSpPr/>
              <p:nvPr/>
            </p:nvSpPr>
            <p:spPr>
              <a:xfrm>
                <a:off x="5367803" y="3401266"/>
                <a:ext cx="493440" cy="148540"/>
              </a:xfrm>
              <a:custGeom>
                <a:avLst/>
                <a:gdLst>
                  <a:gd name="connsiteX0" fmla="*/ 493440 w 493440"/>
                  <a:gd name="connsiteY0" fmla="*/ 74270 h 148540"/>
                  <a:gd name="connsiteX1" fmla="*/ 246211 w 493440"/>
                  <a:gd name="connsiteY1" fmla="*/ 148541 h 148540"/>
                  <a:gd name="connsiteX2" fmla="*/ 0 w 493440"/>
                  <a:gd name="connsiteY2" fmla="*/ 74270 h 148540"/>
                  <a:gd name="connsiteX3" fmla="*/ 246211 w 493440"/>
                  <a:gd name="connsiteY3" fmla="*/ 0 h 148540"/>
                  <a:gd name="connsiteX4" fmla="*/ 493440 w 493440"/>
                  <a:gd name="connsiteY4" fmla="*/ 74270 h 14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440" h="148540">
                    <a:moveTo>
                      <a:pt x="493440" y="74270"/>
                    </a:moveTo>
                    <a:cubicBezTo>
                      <a:pt x="493440" y="115475"/>
                      <a:pt x="382543" y="148541"/>
                      <a:pt x="246211" y="148541"/>
                    </a:cubicBezTo>
                    <a:cubicBezTo>
                      <a:pt x="109879" y="148541"/>
                      <a:pt x="0" y="115475"/>
                      <a:pt x="0" y="74270"/>
                    </a:cubicBezTo>
                    <a:cubicBezTo>
                      <a:pt x="0" y="33066"/>
                      <a:pt x="109879" y="0"/>
                      <a:pt x="246211" y="0"/>
                    </a:cubicBezTo>
                    <a:cubicBezTo>
                      <a:pt x="382543" y="0"/>
                      <a:pt x="493440" y="33574"/>
                      <a:pt x="493440" y="74270"/>
                    </a:cubicBezTo>
                  </a:path>
                </a:pathLst>
              </a:custGeom>
              <a:solidFill>
                <a:srgbClr val="50E6FF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BC65244F-B805-B90B-2A7A-01471805B6F4}"/>
                  </a:ext>
                </a:extLst>
              </p:cNvPr>
              <p:cNvSpPr/>
              <p:nvPr/>
            </p:nvSpPr>
            <p:spPr>
              <a:xfrm>
                <a:off x="5418673" y="3492690"/>
                <a:ext cx="391699" cy="57324"/>
              </a:xfrm>
              <a:custGeom>
                <a:avLst/>
                <a:gdLst>
                  <a:gd name="connsiteX0" fmla="*/ 195341 w 391699"/>
                  <a:gd name="connsiteY0" fmla="*/ 143 h 57324"/>
                  <a:gd name="connsiteX1" fmla="*/ 0 w 391699"/>
                  <a:gd name="connsiteY1" fmla="*/ 28122 h 57324"/>
                  <a:gd name="connsiteX2" fmla="*/ 195850 w 391699"/>
                  <a:gd name="connsiteY2" fmla="*/ 57118 h 57324"/>
                  <a:gd name="connsiteX3" fmla="*/ 391700 w 391699"/>
                  <a:gd name="connsiteY3" fmla="*/ 28122 h 57324"/>
                  <a:gd name="connsiteX4" fmla="*/ 195341 w 391699"/>
                  <a:gd name="connsiteY4" fmla="*/ 143 h 5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699" h="57324">
                    <a:moveTo>
                      <a:pt x="195341" y="143"/>
                    </a:moveTo>
                    <a:cubicBezTo>
                      <a:pt x="129141" y="-1187"/>
                      <a:pt x="63165" y="8263"/>
                      <a:pt x="0" y="28122"/>
                    </a:cubicBezTo>
                    <a:cubicBezTo>
                      <a:pt x="63103" y="49092"/>
                      <a:pt x="129378" y="58904"/>
                      <a:pt x="195850" y="57118"/>
                    </a:cubicBezTo>
                    <a:cubicBezTo>
                      <a:pt x="262322" y="58904"/>
                      <a:pt x="328597" y="49092"/>
                      <a:pt x="391700" y="28122"/>
                    </a:cubicBezTo>
                    <a:cubicBezTo>
                      <a:pt x="328210" y="8154"/>
                      <a:pt x="261882" y="-1298"/>
                      <a:pt x="195341" y="143"/>
                    </a:cubicBezTo>
                    <a:close/>
                  </a:path>
                </a:pathLst>
              </a:custGeom>
              <a:solidFill>
                <a:srgbClr val="198AB3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</p:grp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xmlns="" id="{7BB73104-CB11-51AD-770B-5783FF8D4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87562" y="2136742"/>
              <a:ext cx="504000" cy="5040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168CFE10-B9C7-0061-E1AB-F77188A7C1E8}"/>
                </a:ext>
              </a:extLst>
            </p:cNvPr>
            <p:cNvSpPr txBox="1"/>
            <p:nvPr/>
          </p:nvSpPr>
          <p:spPr>
            <a:xfrm>
              <a:off x="4044905" y="2570891"/>
              <a:ext cx="1044710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tier</a:t>
              </a:r>
              <a:endParaRPr lang="aa-ET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86D98CBE-25FE-4766-583F-99F81FE99A68}"/>
                </a:ext>
              </a:extLst>
            </p:cNvPr>
            <p:cNvSpPr txBox="1"/>
            <p:nvPr/>
          </p:nvSpPr>
          <p:spPr>
            <a:xfrm>
              <a:off x="4946752" y="2570891"/>
              <a:ext cx="1472390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Enterprise tier</a:t>
              </a:r>
              <a:endParaRPr lang="aa-ET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32D93B40-36E9-FA0A-577B-374CBE4F7342}"/>
                </a:ext>
              </a:extLst>
            </p:cNvPr>
            <p:cNvSpPr txBox="1"/>
            <p:nvPr/>
          </p:nvSpPr>
          <p:spPr>
            <a:xfrm>
              <a:off x="4390064" y="3632826"/>
              <a:ext cx="1399101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 tier</a:t>
              </a:r>
              <a:endParaRPr lang="aa-E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xmlns="" id="{842A5713-02DC-ECF9-6609-A6B1FFCE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380472" y="3126055"/>
              <a:ext cx="504000" cy="504000"/>
            </a:xfrm>
            <a:prstGeom prst="rect">
              <a:avLst/>
            </a:prstGeom>
          </p:spPr>
        </p:pic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3845E878-730D-F56D-369F-4144425F8867}"/>
                </a:ext>
              </a:extLst>
            </p:cNvPr>
            <p:cNvSpPr/>
            <p:nvPr/>
          </p:nvSpPr>
          <p:spPr bwMode="auto">
            <a:xfrm>
              <a:off x="8503696" y="1912818"/>
              <a:ext cx="2434683" cy="2209373"/>
            </a:xfrm>
            <a:prstGeom prst="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aa-ET" sz="1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xmlns="" id="{2AB24910-283E-54D5-7DD0-FF5F9371B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880178" y="2136742"/>
              <a:ext cx="504000" cy="504000"/>
            </a:xfrm>
            <a:prstGeom prst="rect">
              <a:avLst/>
            </a:prstGeom>
          </p:spPr>
        </p:pic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xmlns="" id="{63217BC8-8647-20D2-FBCA-B33DAAF89A38}"/>
                </a:ext>
              </a:extLst>
            </p:cNvPr>
            <p:cNvGrpSpPr/>
            <p:nvPr/>
          </p:nvGrpSpPr>
          <p:grpSpPr>
            <a:xfrm>
              <a:off x="8914229" y="3117602"/>
              <a:ext cx="504000" cy="504000"/>
              <a:chOff x="5291498" y="3368201"/>
              <a:chExt cx="645033" cy="789981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AA371693-313F-15DA-6974-1E0CA731189D}"/>
                  </a:ext>
                </a:extLst>
              </p:cNvPr>
              <p:cNvSpPr/>
              <p:nvPr/>
            </p:nvSpPr>
            <p:spPr>
              <a:xfrm>
                <a:off x="5291498" y="3492690"/>
                <a:ext cx="645033" cy="665492"/>
              </a:xfrm>
              <a:custGeom>
                <a:avLst/>
                <a:gdLst>
                  <a:gd name="connsiteX0" fmla="*/ 322517 w 645033"/>
                  <a:gd name="connsiteY0" fmla="*/ 117001 h 738125"/>
                  <a:gd name="connsiteX1" fmla="*/ 0 w 645033"/>
                  <a:gd name="connsiteY1" fmla="*/ 0 h 738125"/>
                  <a:gd name="connsiteX2" fmla="*/ 0 w 645033"/>
                  <a:gd name="connsiteY2" fmla="*/ 621124 h 738125"/>
                  <a:gd name="connsiteX3" fmla="*/ 317938 w 645033"/>
                  <a:gd name="connsiteY3" fmla="*/ 738125 h 738125"/>
                  <a:gd name="connsiteX4" fmla="*/ 322517 w 645033"/>
                  <a:gd name="connsiteY4" fmla="*/ 738125 h 738125"/>
                  <a:gd name="connsiteX5" fmla="*/ 645033 w 645033"/>
                  <a:gd name="connsiteY5" fmla="*/ 621124 h 738125"/>
                  <a:gd name="connsiteX6" fmla="*/ 645033 w 645033"/>
                  <a:gd name="connsiteY6" fmla="*/ 0 h 738125"/>
                  <a:gd name="connsiteX7" fmla="*/ 322517 w 645033"/>
                  <a:gd name="connsiteY7" fmla="*/ 117001 h 7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5033" h="738125">
                    <a:moveTo>
                      <a:pt x="322517" y="117001"/>
                    </a:moveTo>
                    <a:cubicBezTo>
                      <a:pt x="144471" y="117001"/>
                      <a:pt x="0" y="66131"/>
                      <a:pt x="0" y="0"/>
                    </a:cubicBezTo>
                    <a:lnTo>
                      <a:pt x="0" y="621124"/>
                    </a:lnTo>
                    <a:cubicBezTo>
                      <a:pt x="0" y="685220"/>
                      <a:pt x="141928" y="737108"/>
                      <a:pt x="317938" y="738125"/>
                    </a:cubicBezTo>
                    <a:lnTo>
                      <a:pt x="322517" y="738125"/>
                    </a:lnTo>
                    <a:cubicBezTo>
                      <a:pt x="500562" y="738125"/>
                      <a:pt x="645033" y="687255"/>
                      <a:pt x="645033" y="621124"/>
                    </a:cubicBezTo>
                    <a:lnTo>
                      <a:pt x="645033" y="0"/>
                    </a:lnTo>
                    <a:cubicBezTo>
                      <a:pt x="645033" y="64605"/>
                      <a:pt x="500562" y="117001"/>
                      <a:pt x="322517" y="1170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5BA1"/>
                  </a:gs>
                  <a:gs pos="7000">
                    <a:srgbClr val="0060A9"/>
                  </a:gs>
                  <a:gs pos="36000">
                    <a:srgbClr val="0071C8"/>
                  </a:gs>
                  <a:gs pos="52000">
                    <a:srgbClr val="0078D4"/>
                  </a:gs>
                  <a:gs pos="64000">
                    <a:srgbClr val="0074CD"/>
                  </a:gs>
                  <a:gs pos="82000">
                    <a:srgbClr val="006ABB"/>
                  </a:gs>
                  <a:gs pos="100000">
                    <a:srgbClr val="005BA1"/>
                  </a:gs>
                </a:gsLst>
                <a:lin ang="0" scaled="1"/>
              </a:gra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DB</a:t>
                </a:r>
                <a:endParaRPr lang="aa-ET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B3F9375-DD2D-4144-EBC7-6EF8A57D692E}"/>
                  </a:ext>
                </a:extLst>
              </p:cNvPr>
              <p:cNvSpPr/>
              <p:nvPr/>
            </p:nvSpPr>
            <p:spPr>
              <a:xfrm>
                <a:off x="5291498" y="3368201"/>
                <a:ext cx="645033" cy="234002"/>
              </a:xfrm>
              <a:custGeom>
                <a:avLst/>
                <a:gdLst>
                  <a:gd name="connsiteX0" fmla="*/ 645033 w 645033"/>
                  <a:gd name="connsiteY0" fmla="*/ 117001 h 234002"/>
                  <a:gd name="connsiteX1" fmla="*/ 322517 w 645033"/>
                  <a:gd name="connsiteY1" fmla="*/ 234003 h 234002"/>
                  <a:gd name="connsiteX2" fmla="*/ 0 w 645033"/>
                  <a:gd name="connsiteY2" fmla="*/ 117001 h 234002"/>
                  <a:gd name="connsiteX3" fmla="*/ 322517 w 645033"/>
                  <a:gd name="connsiteY3" fmla="*/ 0 h 234002"/>
                  <a:gd name="connsiteX4" fmla="*/ 645033 w 645033"/>
                  <a:gd name="connsiteY4" fmla="*/ 117001 h 234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033" h="234002">
                    <a:moveTo>
                      <a:pt x="645033" y="117001"/>
                    </a:moveTo>
                    <a:cubicBezTo>
                      <a:pt x="645033" y="181606"/>
                      <a:pt x="500562" y="234003"/>
                      <a:pt x="322517" y="234003"/>
                    </a:cubicBezTo>
                    <a:cubicBezTo>
                      <a:pt x="144471" y="234003"/>
                      <a:pt x="0" y="181606"/>
                      <a:pt x="0" y="117001"/>
                    </a:cubicBezTo>
                    <a:cubicBezTo>
                      <a:pt x="0" y="52396"/>
                      <a:pt x="144471" y="0"/>
                      <a:pt x="322517" y="0"/>
                    </a:cubicBezTo>
                    <a:cubicBezTo>
                      <a:pt x="500562" y="0"/>
                      <a:pt x="645033" y="50870"/>
                      <a:pt x="645033" y="117001"/>
                    </a:cubicBezTo>
                  </a:path>
                </a:pathLst>
              </a:custGeom>
              <a:solidFill>
                <a:srgbClr val="E8E8E8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0F02585B-5E34-138A-1D50-E16DD8827E5C}"/>
                  </a:ext>
                </a:extLst>
              </p:cNvPr>
              <p:cNvSpPr/>
              <p:nvPr/>
            </p:nvSpPr>
            <p:spPr>
              <a:xfrm>
                <a:off x="5367803" y="3401266"/>
                <a:ext cx="493440" cy="148540"/>
              </a:xfrm>
              <a:custGeom>
                <a:avLst/>
                <a:gdLst>
                  <a:gd name="connsiteX0" fmla="*/ 493440 w 493440"/>
                  <a:gd name="connsiteY0" fmla="*/ 74270 h 148540"/>
                  <a:gd name="connsiteX1" fmla="*/ 246211 w 493440"/>
                  <a:gd name="connsiteY1" fmla="*/ 148541 h 148540"/>
                  <a:gd name="connsiteX2" fmla="*/ 0 w 493440"/>
                  <a:gd name="connsiteY2" fmla="*/ 74270 h 148540"/>
                  <a:gd name="connsiteX3" fmla="*/ 246211 w 493440"/>
                  <a:gd name="connsiteY3" fmla="*/ 0 h 148540"/>
                  <a:gd name="connsiteX4" fmla="*/ 493440 w 493440"/>
                  <a:gd name="connsiteY4" fmla="*/ 74270 h 14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440" h="148540">
                    <a:moveTo>
                      <a:pt x="493440" y="74270"/>
                    </a:moveTo>
                    <a:cubicBezTo>
                      <a:pt x="493440" y="115475"/>
                      <a:pt x="382543" y="148541"/>
                      <a:pt x="246211" y="148541"/>
                    </a:cubicBezTo>
                    <a:cubicBezTo>
                      <a:pt x="109879" y="148541"/>
                      <a:pt x="0" y="115475"/>
                      <a:pt x="0" y="74270"/>
                    </a:cubicBezTo>
                    <a:cubicBezTo>
                      <a:pt x="0" y="33066"/>
                      <a:pt x="109879" y="0"/>
                      <a:pt x="246211" y="0"/>
                    </a:cubicBezTo>
                    <a:cubicBezTo>
                      <a:pt x="382543" y="0"/>
                      <a:pt x="493440" y="33574"/>
                      <a:pt x="493440" y="74270"/>
                    </a:cubicBezTo>
                  </a:path>
                </a:pathLst>
              </a:custGeom>
              <a:solidFill>
                <a:srgbClr val="50E6FF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2481B9D0-3616-694D-96AE-D44093D4509C}"/>
                  </a:ext>
                </a:extLst>
              </p:cNvPr>
              <p:cNvSpPr/>
              <p:nvPr/>
            </p:nvSpPr>
            <p:spPr>
              <a:xfrm>
                <a:off x="5418673" y="3492690"/>
                <a:ext cx="391699" cy="57324"/>
              </a:xfrm>
              <a:custGeom>
                <a:avLst/>
                <a:gdLst>
                  <a:gd name="connsiteX0" fmla="*/ 195341 w 391699"/>
                  <a:gd name="connsiteY0" fmla="*/ 143 h 57324"/>
                  <a:gd name="connsiteX1" fmla="*/ 0 w 391699"/>
                  <a:gd name="connsiteY1" fmla="*/ 28122 h 57324"/>
                  <a:gd name="connsiteX2" fmla="*/ 195850 w 391699"/>
                  <a:gd name="connsiteY2" fmla="*/ 57118 h 57324"/>
                  <a:gd name="connsiteX3" fmla="*/ 391700 w 391699"/>
                  <a:gd name="connsiteY3" fmla="*/ 28122 h 57324"/>
                  <a:gd name="connsiteX4" fmla="*/ 195341 w 391699"/>
                  <a:gd name="connsiteY4" fmla="*/ 143 h 5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699" h="57324">
                    <a:moveTo>
                      <a:pt x="195341" y="143"/>
                    </a:moveTo>
                    <a:cubicBezTo>
                      <a:pt x="129141" y="-1187"/>
                      <a:pt x="63165" y="8263"/>
                      <a:pt x="0" y="28122"/>
                    </a:cubicBezTo>
                    <a:cubicBezTo>
                      <a:pt x="63103" y="49092"/>
                      <a:pt x="129378" y="58904"/>
                      <a:pt x="195850" y="57118"/>
                    </a:cubicBezTo>
                    <a:cubicBezTo>
                      <a:pt x="262322" y="58904"/>
                      <a:pt x="328597" y="49092"/>
                      <a:pt x="391700" y="28122"/>
                    </a:cubicBezTo>
                    <a:cubicBezTo>
                      <a:pt x="328210" y="8154"/>
                      <a:pt x="261882" y="-1298"/>
                      <a:pt x="195341" y="143"/>
                    </a:cubicBezTo>
                    <a:close/>
                  </a:path>
                </a:pathLst>
              </a:custGeom>
              <a:solidFill>
                <a:srgbClr val="198AB3"/>
              </a:solidFill>
              <a:ln w="508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aa-ET" sz="1600"/>
              </a:p>
            </p:txBody>
          </p:sp>
        </p:grpSp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xmlns="" id="{B0020824-A26B-333E-3A07-E475F33DC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95287" y="2136742"/>
              <a:ext cx="504000" cy="5040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FBCC6E63-A3C6-1F87-F6DC-426C7443570E}"/>
                </a:ext>
              </a:extLst>
            </p:cNvPr>
            <p:cNvSpPr txBox="1"/>
            <p:nvPr/>
          </p:nvSpPr>
          <p:spPr>
            <a:xfrm>
              <a:off x="8652630" y="2570891"/>
              <a:ext cx="1044710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 tier</a:t>
              </a:r>
              <a:endParaRPr lang="aa-ET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3C64D391-D4A1-43D4-4DE8-E16776C9CACF}"/>
                </a:ext>
              </a:extLst>
            </p:cNvPr>
            <p:cNvSpPr txBox="1"/>
            <p:nvPr/>
          </p:nvSpPr>
          <p:spPr>
            <a:xfrm>
              <a:off x="9554477" y="2570891"/>
              <a:ext cx="1472390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Enterprise tier</a:t>
              </a:r>
              <a:endParaRPr lang="aa-ET" sz="1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xmlns="" id="{09067C5D-8101-551F-E59F-571043E52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88197" y="3126055"/>
              <a:ext cx="504000" cy="504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27B1FFB-A391-578F-558B-96C9D3092ABE}"/>
                </a:ext>
              </a:extLst>
            </p:cNvPr>
            <p:cNvSpPr txBox="1"/>
            <p:nvPr/>
          </p:nvSpPr>
          <p:spPr>
            <a:xfrm>
              <a:off x="6241866" y="5619348"/>
              <a:ext cx="144182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Cross-region replication</a:t>
              </a:r>
              <a:endParaRPr lang="aa-E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162EAC66-143C-5A11-F8F0-171ADA6AEBF3}"/>
                </a:ext>
              </a:extLst>
            </p:cNvPr>
            <p:cNvCxnSpPr>
              <a:cxnSpLocks/>
              <a:stCxn id="13" idx="3"/>
              <a:endCxn id="61" idx="1"/>
            </p:cNvCxnSpPr>
            <p:nvPr/>
          </p:nvCxnSpPr>
          <p:spPr>
            <a:xfrm>
              <a:off x="5418227" y="5701788"/>
              <a:ext cx="21891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4CDF68C0-C4B1-EFD3-FC7B-B93922CA51CE}"/>
                </a:ext>
              </a:extLst>
            </p:cNvPr>
            <p:cNvGrpSpPr/>
            <p:nvPr/>
          </p:nvGrpSpPr>
          <p:grpSpPr>
            <a:xfrm>
              <a:off x="2086929" y="5117184"/>
              <a:ext cx="8338414" cy="1232297"/>
              <a:chOff x="1988562" y="5117184"/>
              <a:chExt cx="8338414" cy="1232297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xmlns="" id="{41B290B9-1922-7365-7066-9CEAE1D2A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4823068" y="5834239"/>
                <a:ext cx="432153" cy="43215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9110C23-B754-0382-2978-4199986BE5E3}"/>
                  </a:ext>
                </a:extLst>
              </p:cNvPr>
              <p:cNvSpPr txBox="1"/>
              <p:nvPr/>
            </p:nvSpPr>
            <p:spPr>
              <a:xfrm>
                <a:off x="2142508" y="5887817"/>
                <a:ext cx="2606932" cy="4616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Storage tier – Azure NetApp Files</a:t>
                </a:r>
                <a:endParaRPr lang="aa-E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2852918E-C66E-F9AC-04BE-34F0E2B4A814}"/>
                  </a:ext>
                </a:extLst>
              </p:cNvPr>
              <p:cNvSpPr/>
              <p:nvPr/>
            </p:nvSpPr>
            <p:spPr bwMode="auto">
              <a:xfrm>
                <a:off x="1988562" y="5117184"/>
                <a:ext cx="3331298" cy="1169208"/>
              </a:xfrm>
              <a:prstGeom prst="rect">
                <a:avLst/>
              </a:prstGeom>
              <a:noFill/>
              <a:ln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aa-ET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AutoShape 118">
                <a:extLst>
                  <a:ext uri="{FF2B5EF4-FFF2-40B4-BE49-F238E27FC236}">
                    <a16:creationId xmlns:a16="http://schemas.microsoft.com/office/drawing/2014/main" xmlns="" id="{C1C98C2D-295B-9338-DD21-F147B2E91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082" y="5713327"/>
                <a:ext cx="697806" cy="326118"/>
              </a:xfrm>
              <a:prstGeom prst="can">
                <a:avLst>
                  <a:gd name="adj" fmla="val 23338"/>
                </a:avLst>
              </a:prstGeom>
              <a:gradFill flip="none" rotWithShape="1">
                <a:gsLst>
                  <a:gs pos="0">
                    <a:srgbClr val="FF8C00"/>
                  </a:gs>
                  <a:gs pos="43000">
                    <a:srgbClr val="FF8C00"/>
                  </a:gs>
                  <a:gs pos="75000">
                    <a:srgbClr val="A90000"/>
                  </a:gs>
                  <a:gs pos="97000">
                    <a:srgbClr val="A90000"/>
                  </a:gs>
                </a:gsLst>
                <a:lin ang="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</a:rPr>
                  <a:t>V</a:t>
                </a: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olumes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AutoShape 118">
                <a:extLst>
                  <a:ext uri="{FF2B5EF4-FFF2-40B4-BE49-F238E27FC236}">
                    <a16:creationId xmlns:a16="http://schemas.microsoft.com/office/drawing/2014/main" xmlns="" id="{23B0FE03-6F7F-61D6-6F8E-A7E9400E4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385" y="5682800"/>
                <a:ext cx="697806" cy="206626"/>
              </a:xfrm>
              <a:prstGeom prst="can">
                <a:avLst>
                  <a:gd name="adj" fmla="val 17757"/>
                </a:avLst>
              </a:prstGeom>
              <a:solidFill>
                <a:srgbClr val="A9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de-DE" sz="1000" kern="0" dirty="0">
                    <a:solidFill>
                      <a:prstClr val="white"/>
                    </a:solidFill>
                  </a:rPr>
                  <a:t>Log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AutoShape 118">
                <a:extLst>
                  <a:ext uri="{FF2B5EF4-FFF2-40B4-BE49-F238E27FC236}">
                    <a16:creationId xmlns:a16="http://schemas.microsoft.com/office/drawing/2014/main" xmlns="" id="{4A9EB0D8-6F32-15B1-0BB5-F3971FC6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385" y="5334017"/>
                <a:ext cx="697806" cy="206626"/>
              </a:xfrm>
              <a:prstGeom prst="can">
                <a:avLst>
                  <a:gd name="adj" fmla="val 17757"/>
                </a:avLst>
              </a:prstGeom>
              <a:solidFill>
                <a:srgbClr val="A9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</a:rPr>
                  <a:t>Data</a:t>
                </a:r>
                <a:endParaRPr kumimoji="0" lang="en-US" sz="10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AutoShape 118">
                <a:extLst>
                  <a:ext uri="{FF2B5EF4-FFF2-40B4-BE49-F238E27FC236}">
                    <a16:creationId xmlns:a16="http://schemas.microsoft.com/office/drawing/2014/main" xmlns="" id="{6667FC81-4A2A-F755-9239-EF9BB3AEA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893" y="5427948"/>
                <a:ext cx="654197" cy="334977"/>
              </a:xfrm>
              <a:prstGeom prst="can">
                <a:avLst>
                  <a:gd name="adj" fmla="val 23338"/>
                </a:avLst>
              </a:prstGeom>
              <a:solidFill>
                <a:srgbClr val="107C1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Root FSC</a:t>
                </a:r>
              </a:p>
            </p:txBody>
          </p:sp>
          <p:sp>
            <p:nvSpPr>
              <p:cNvPr id="28" name="AutoShape 118">
                <a:extLst>
                  <a:ext uri="{FF2B5EF4-FFF2-40B4-BE49-F238E27FC236}">
                    <a16:creationId xmlns:a16="http://schemas.microsoft.com/office/drawing/2014/main" xmlns="" id="{B4CAC535-F777-F807-A800-CDC68BD03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082" y="5202222"/>
                <a:ext cx="697806" cy="326118"/>
              </a:xfrm>
              <a:prstGeom prst="can">
                <a:avLst>
                  <a:gd name="adj" fmla="val 23338"/>
                </a:avLst>
              </a:prstGeom>
              <a:gradFill flip="none" rotWithShape="1">
                <a:gsLst>
                  <a:gs pos="0">
                    <a:srgbClr val="FF8C00"/>
                  </a:gs>
                  <a:gs pos="43000">
                    <a:srgbClr val="FF8C00"/>
                  </a:gs>
                  <a:gs pos="75000">
                    <a:srgbClr val="A90000"/>
                  </a:gs>
                  <a:gs pos="97000">
                    <a:srgbClr val="A90000"/>
                  </a:gs>
                </a:gsLst>
                <a:lin ang="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</a:rPr>
                  <a:t>V</a:t>
                </a: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olumes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6165FBD4-991D-D8FE-5985-A27485E6E0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2147405" y="5317537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xmlns="" id="{48942475-83EA-AAAC-7891-714EB270A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2147405" y="5666320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xmlns="" id="{D092E6E9-5AB0-23EB-75EB-1FBEDC177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3233765" y="5254038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xmlns="" id="{0AF0CCF9-AC67-4CD8-55F3-B40E7FD5C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4326290" y="5469680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BC7E31E8-F623-BAE0-9CC3-55181B3062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3233765" y="5743372"/>
                <a:ext cx="203542" cy="266027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D4C28807-5A13-F7E5-6EEE-B58A30D1B93E}"/>
                  </a:ext>
                </a:extLst>
              </p:cNvPr>
              <p:cNvSpPr txBox="1"/>
              <p:nvPr/>
            </p:nvSpPr>
            <p:spPr>
              <a:xfrm>
                <a:off x="7720044" y="5877864"/>
                <a:ext cx="2606932" cy="4616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Storage tier – Azure NetApp Files</a:t>
                </a:r>
                <a:endParaRPr lang="aa-E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47CD1A90-46C5-0B05-0875-51A731D9D36F}"/>
                </a:ext>
              </a:extLst>
            </p:cNvPr>
            <p:cNvGrpSpPr/>
            <p:nvPr/>
          </p:nvGrpSpPr>
          <p:grpSpPr>
            <a:xfrm>
              <a:off x="7607356" y="5117184"/>
              <a:ext cx="3331298" cy="1169208"/>
              <a:chOff x="1988562" y="5117184"/>
              <a:chExt cx="3331298" cy="1169208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xmlns="" id="{8688454D-8DBE-5518-4AD8-4A220A66F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4823068" y="5834239"/>
                <a:ext cx="432153" cy="432153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38932ABC-9C1C-B0D2-D405-EE4FA7BF69B8}"/>
                  </a:ext>
                </a:extLst>
              </p:cNvPr>
              <p:cNvSpPr/>
              <p:nvPr/>
            </p:nvSpPr>
            <p:spPr bwMode="auto">
              <a:xfrm>
                <a:off x="1988562" y="5117184"/>
                <a:ext cx="3331298" cy="1169208"/>
              </a:xfrm>
              <a:prstGeom prst="rect">
                <a:avLst/>
              </a:prstGeom>
              <a:noFill/>
              <a:ln>
                <a:solidFill>
                  <a:srgbClr val="0078D7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aa-ET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AutoShape 118">
                <a:extLst>
                  <a:ext uri="{FF2B5EF4-FFF2-40B4-BE49-F238E27FC236}">
                    <a16:creationId xmlns:a16="http://schemas.microsoft.com/office/drawing/2014/main" xmlns="" id="{9AAB7579-BFFE-254C-5FA8-663B499C1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082" y="5713327"/>
                <a:ext cx="697806" cy="326118"/>
              </a:xfrm>
              <a:prstGeom prst="can">
                <a:avLst>
                  <a:gd name="adj" fmla="val 23338"/>
                </a:avLst>
              </a:prstGeom>
              <a:solidFill>
                <a:srgbClr val="107C1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</a:rPr>
                  <a:t>V</a:t>
                </a:r>
                <a:r>
                  <a:rPr kumimoji="0" 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olumes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AutoShape 118">
                <a:extLst>
                  <a:ext uri="{FF2B5EF4-FFF2-40B4-BE49-F238E27FC236}">
                    <a16:creationId xmlns:a16="http://schemas.microsoft.com/office/drawing/2014/main" xmlns="" id="{13E47583-647F-06F0-DEC8-117604A8E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385" y="5682800"/>
                <a:ext cx="697806" cy="206626"/>
              </a:xfrm>
              <a:prstGeom prst="can">
                <a:avLst>
                  <a:gd name="adj" fmla="val 17757"/>
                </a:avLst>
              </a:prstGeom>
              <a:solidFill>
                <a:srgbClr val="107C1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de-DE" sz="1000" kern="0" dirty="0">
                    <a:solidFill>
                      <a:prstClr val="white"/>
                    </a:solidFill>
                  </a:rPr>
                  <a:t>Log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AutoShape 118">
                <a:extLst>
                  <a:ext uri="{FF2B5EF4-FFF2-40B4-BE49-F238E27FC236}">
                    <a16:creationId xmlns:a16="http://schemas.microsoft.com/office/drawing/2014/main" xmlns="" id="{18F293AC-C22E-1B3D-50A4-8E0DE39BF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385" y="5334017"/>
                <a:ext cx="697806" cy="206626"/>
              </a:xfrm>
              <a:prstGeom prst="can">
                <a:avLst>
                  <a:gd name="adj" fmla="val 17757"/>
                </a:avLst>
              </a:prstGeom>
              <a:solidFill>
                <a:srgbClr val="107C1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</a:rPr>
                  <a:t>Data</a:t>
                </a:r>
                <a:endParaRPr kumimoji="0" lang="en-US" sz="10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AutoShape 118">
                <a:extLst>
                  <a:ext uri="{FF2B5EF4-FFF2-40B4-BE49-F238E27FC236}">
                    <a16:creationId xmlns:a16="http://schemas.microsoft.com/office/drawing/2014/main" xmlns="" id="{FEE43C59-5621-BE90-DFBB-2926F251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893" y="5427948"/>
                <a:ext cx="654197" cy="334977"/>
              </a:xfrm>
              <a:prstGeom prst="can">
                <a:avLst>
                  <a:gd name="adj" fmla="val 23338"/>
                </a:avLst>
              </a:prstGeom>
              <a:solidFill>
                <a:srgbClr val="107C1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Root FSC</a:t>
                </a:r>
              </a:p>
            </p:txBody>
          </p:sp>
          <p:sp>
            <p:nvSpPr>
              <p:cNvPr id="67" name="AutoShape 118">
                <a:extLst>
                  <a:ext uri="{FF2B5EF4-FFF2-40B4-BE49-F238E27FC236}">
                    <a16:creationId xmlns:a16="http://schemas.microsoft.com/office/drawing/2014/main" xmlns="" id="{01469D13-35C6-9E9D-0EBA-DBD00EBB9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082" y="5202222"/>
                <a:ext cx="697806" cy="326118"/>
              </a:xfrm>
              <a:prstGeom prst="can">
                <a:avLst>
                  <a:gd name="adj" fmla="val 23338"/>
                </a:avLst>
              </a:prstGeom>
              <a:solidFill>
                <a:srgbClr val="107C1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9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F0"/>
                  </a:buClr>
                  <a:buSzTx/>
                  <a:buFontTx/>
                  <a:buNone/>
                  <a:tabLst/>
                  <a:defRPr/>
                </a:pPr>
                <a:r>
                  <a:rPr lang="en-US" sz="1000" kern="0" dirty="0">
                    <a:solidFill>
                      <a:prstClr val="white"/>
                    </a:solidFill>
                  </a:rPr>
                  <a:t>V</a:t>
                </a:r>
                <a:r>
                  <a:rPr kumimoji="0" lang="en-US" sz="10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olumes</a:t>
                </a:r>
                <a:endParaRPr kumimoji="0" lang="en-US" sz="10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xmlns="" id="{C3A81BE7-F8CB-5C1F-69EB-B5BC1014D3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2147405" y="5317537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xmlns="" id="{B0F2C5AA-8F7C-D5B6-747B-1FD83CBFD5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2147405" y="5666320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xmlns="" id="{D1AD9D63-957C-0B71-20DF-BECC863758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3233765" y="5254038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xmlns="" id="{435470A0-D461-A5D5-A09F-58C0C71132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4326290" y="5469680"/>
                <a:ext cx="203542" cy="26602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xmlns="" id="{631C282A-348D-D829-0CD2-57CB0DDC1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1" t="32502" r="75178" b="35873"/>
              <a:stretch/>
            </p:blipFill>
            <p:spPr>
              <a:xfrm>
                <a:off x="3233765" y="5743372"/>
                <a:ext cx="203542" cy="266027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C2E4317-B973-1F9A-4145-773CCE12D631}"/>
                </a:ext>
              </a:extLst>
            </p:cNvPr>
            <p:cNvSpPr txBox="1"/>
            <p:nvPr/>
          </p:nvSpPr>
          <p:spPr>
            <a:xfrm>
              <a:off x="9041719" y="3632826"/>
              <a:ext cx="1399101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 tier</a:t>
              </a:r>
              <a:endParaRPr lang="aa-E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3327426-34BB-ADFD-0295-459818ADB87B}"/>
              </a:ext>
            </a:extLst>
          </p:cNvPr>
          <p:cNvSpPr/>
          <p:nvPr/>
        </p:nvSpPr>
        <p:spPr bwMode="auto">
          <a:xfrm>
            <a:off x="8038092" y="1826601"/>
            <a:ext cx="2210088" cy="17899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xmlns="" id="{97FD0281-1C78-6249-AC0C-A95E5F5C0B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345113" y="891491"/>
            <a:ext cx="574617" cy="5746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38972A4-F1EB-8138-BA22-207E592AA398}"/>
              </a:ext>
            </a:extLst>
          </p:cNvPr>
          <p:cNvSpPr txBox="1"/>
          <p:nvPr/>
        </p:nvSpPr>
        <p:spPr>
          <a:xfrm>
            <a:off x="5893437" y="2474444"/>
            <a:ext cx="1455805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replication</a:t>
            </a:r>
            <a:endParaRPr lang="aa-E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111D95C-521C-2693-55BF-D446C664009C}"/>
              </a:ext>
            </a:extLst>
          </p:cNvPr>
          <p:cNvCxnSpPr>
            <a:cxnSpLocks/>
          </p:cNvCxnSpPr>
          <p:nvPr/>
        </p:nvCxnSpPr>
        <p:spPr>
          <a:xfrm>
            <a:off x="5996409" y="2528527"/>
            <a:ext cx="20489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843630DD-9725-9C69-0176-BFCC72165328}"/>
              </a:ext>
            </a:extLst>
          </p:cNvPr>
          <p:cNvGrpSpPr/>
          <p:nvPr/>
        </p:nvGrpSpPr>
        <p:grpSpPr>
          <a:xfrm>
            <a:off x="3192209" y="5858778"/>
            <a:ext cx="5807582" cy="615554"/>
            <a:chOff x="2909180" y="6115638"/>
            <a:chExt cx="5807582" cy="6155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45A2CF4-8CB3-9BBC-F9B0-DFF284596658}"/>
                </a:ext>
              </a:extLst>
            </p:cNvPr>
            <p:cNvSpPr txBox="1"/>
            <p:nvPr/>
          </p:nvSpPr>
          <p:spPr>
            <a:xfrm>
              <a:off x="2909180" y="6116546"/>
              <a:ext cx="5807582" cy="307777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aa-ET" sz="14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Performance requirement</a:t>
              </a:r>
              <a:r>
                <a:rPr lang="aa-ET" sz="1400" dirty="0"/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65CEB02-F305-608F-09C1-E2D74BEA08A3}"/>
                </a:ext>
              </a:extLst>
            </p:cNvPr>
            <p:cNvSpPr txBox="1"/>
            <p:nvPr/>
          </p:nvSpPr>
          <p:spPr>
            <a:xfrm>
              <a:off x="5170819" y="6115638"/>
              <a:ext cx="658792" cy="307777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Low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1C73D04-2F35-EF67-7778-4C8DF6AB5B65}"/>
                </a:ext>
              </a:extLst>
            </p:cNvPr>
            <p:cNvSpPr txBox="1"/>
            <p:nvPr/>
          </p:nvSpPr>
          <p:spPr>
            <a:xfrm>
              <a:off x="5829612" y="6116546"/>
              <a:ext cx="994973" cy="3077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Medium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9F9D015-FAD0-C56E-3284-EF52AC7FF9EA}"/>
                </a:ext>
              </a:extLst>
            </p:cNvPr>
            <p:cNvSpPr txBox="1"/>
            <p:nvPr/>
          </p:nvSpPr>
          <p:spPr>
            <a:xfrm>
              <a:off x="6824584" y="6116546"/>
              <a:ext cx="1222219" cy="307777"/>
            </a:xfrm>
            <a:prstGeom prst="rect">
              <a:avLst/>
            </a:prstGeom>
            <a:gradFill flip="none" rotWithShape="1">
              <a:gsLst>
                <a:gs pos="0">
                  <a:srgbClr val="FF8C00"/>
                </a:gs>
                <a:gs pos="41000">
                  <a:srgbClr val="FF8C00"/>
                </a:gs>
                <a:gs pos="69000">
                  <a:srgbClr val="A80000"/>
                </a:gs>
                <a:gs pos="100000">
                  <a:srgbClr val="A80000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Med-High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4E5F0CE-3D4D-45D6-1F90-B33227F2B0EC}"/>
                </a:ext>
              </a:extLst>
            </p:cNvPr>
            <p:cNvSpPr txBox="1"/>
            <p:nvPr/>
          </p:nvSpPr>
          <p:spPr>
            <a:xfrm>
              <a:off x="8046803" y="6116546"/>
              <a:ext cx="669958" cy="307777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High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65BACA9-2605-AA19-844B-65F8F9FD76CE}"/>
                </a:ext>
              </a:extLst>
            </p:cNvPr>
            <p:cNvSpPr txBox="1"/>
            <p:nvPr/>
          </p:nvSpPr>
          <p:spPr>
            <a:xfrm>
              <a:off x="2909180" y="6423414"/>
              <a:ext cx="5807582" cy="307777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4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Azure NetApp Files tier</a:t>
              </a:r>
              <a:endParaRPr lang="aa-ET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CABCC4C-6052-2C1F-0881-B77C4A602D09}"/>
                </a:ext>
              </a:extLst>
            </p:cNvPr>
            <p:cNvSpPr txBox="1"/>
            <p:nvPr/>
          </p:nvSpPr>
          <p:spPr>
            <a:xfrm>
              <a:off x="5170819" y="6423415"/>
              <a:ext cx="1123248" cy="307777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Standard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120C7E3-EFAA-0AC4-1D02-550413B23274}"/>
                </a:ext>
              </a:extLst>
            </p:cNvPr>
            <p:cNvSpPr txBox="1"/>
            <p:nvPr/>
          </p:nvSpPr>
          <p:spPr>
            <a:xfrm>
              <a:off x="6272321" y="6423415"/>
              <a:ext cx="1222220" cy="3077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Premium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B678B9A-27BC-D498-8F77-2EC065C5A6D3}"/>
                </a:ext>
              </a:extLst>
            </p:cNvPr>
            <p:cNvSpPr txBox="1"/>
            <p:nvPr/>
          </p:nvSpPr>
          <p:spPr>
            <a:xfrm>
              <a:off x="7494542" y="6423415"/>
              <a:ext cx="1222220" cy="307777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Ultra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B1149CC-F5EC-2346-97E1-A3E0853A226E}"/>
              </a:ext>
            </a:extLst>
          </p:cNvPr>
          <p:cNvSpPr/>
          <p:nvPr/>
        </p:nvSpPr>
        <p:spPr bwMode="auto">
          <a:xfrm>
            <a:off x="1913892" y="4381773"/>
            <a:ext cx="27561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FB2D938-EDA1-ECDF-4BB5-9A06DF3C4509}"/>
              </a:ext>
            </a:extLst>
          </p:cNvPr>
          <p:cNvSpPr/>
          <p:nvPr/>
        </p:nvSpPr>
        <p:spPr bwMode="auto">
          <a:xfrm>
            <a:off x="6479188" y="2131150"/>
            <a:ext cx="27561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FED500F-08C4-0BA3-2DEC-8AFAF9877414}"/>
              </a:ext>
            </a:extLst>
          </p:cNvPr>
          <p:cNvSpPr/>
          <p:nvPr/>
        </p:nvSpPr>
        <p:spPr bwMode="auto">
          <a:xfrm>
            <a:off x="6264119" y="4627484"/>
            <a:ext cx="27561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F22E802A-6F1C-1ECC-4FE9-55767C226B02}"/>
              </a:ext>
            </a:extLst>
          </p:cNvPr>
          <p:cNvSpPr/>
          <p:nvPr/>
        </p:nvSpPr>
        <p:spPr bwMode="auto">
          <a:xfrm>
            <a:off x="7053368" y="4392564"/>
            <a:ext cx="27561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91FAFC40-5C4E-CB1B-EFFE-0DC75EEE6B16}"/>
              </a:ext>
            </a:extLst>
          </p:cNvPr>
          <p:cNvSpPr/>
          <p:nvPr/>
        </p:nvSpPr>
        <p:spPr bwMode="auto">
          <a:xfrm>
            <a:off x="6644120" y="4626802"/>
            <a:ext cx="27561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C6E39C-8DB7-9543-16CB-EF438096B2FD}"/>
              </a:ext>
            </a:extLst>
          </p:cNvPr>
          <p:cNvSpPr txBox="1"/>
          <p:nvPr/>
        </p:nvSpPr>
        <p:spPr>
          <a:xfrm>
            <a:off x="7359633" y="3810207"/>
            <a:ext cx="2760775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DR environment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18DB447-4E52-80F5-740B-7F6F722576ED}"/>
              </a:ext>
            </a:extLst>
          </p:cNvPr>
          <p:cNvSpPr txBox="1"/>
          <p:nvPr/>
        </p:nvSpPr>
        <p:spPr>
          <a:xfrm>
            <a:off x="2285634" y="3852036"/>
            <a:ext cx="2760775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004724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D9AE13F3-63DE-96E8-2CCD-7B50A29FF963}"/>
              </a:ext>
            </a:extLst>
          </p:cNvPr>
          <p:cNvSpPr/>
          <p:nvPr/>
        </p:nvSpPr>
        <p:spPr bwMode="auto">
          <a:xfrm>
            <a:off x="2385390" y="819696"/>
            <a:ext cx="7284841" cy="5899156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aa-ET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BC2F85-62FD-E301-F0B4-7BFE6EC6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56" y="-16552"/>
            <a:ext cx="10515600" cy="640408"/>
          </a:xfrm>
        </p:spPr>
        <p:txBody>
          <a:bodyPr/>
          <a:lstStyle/>
          <a:p>
            <a:r>
              <a:rPr lang="en-US" sz="2800" dirty="0"/>
              <a:t>Teamcenter architecture</a:t>
            </a:r>
            <a:endParaRPr lang="aa-ET" sz="28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75493A78-DE14-25B1-A735-95631F3E925D}"/>
              </a:ext>
            </a:extLst>
          </p:cNvPr>
          <p:cNvGrpSpPr/>
          <p:nvPr/>
        </p:nvGrpSpPr>
        <p:grpSpPr>
          <a:xfrm>
            <a:off x="3192209" y="6043213"/>
            <a:ext cx="5807582" cy="615554"/>
            <a:chOff x="2909180" y="6115638"/>
            <a:chExt cx="5807582" cy="615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410654C-87BD-DE6A-51CD-54F1851E6E08}"/>
                </a:ext>
              </a:extLst>
            </p:cNvPr>
            <p:cNvSpPr txBox="1"/>
            <p:nvPr/>
          </p:nvSpPr>
          <p:spPr>
            <a:xfrm>
              <a:off x="2909180" y="6116546"/>
              <a:ext cx="5807582" cy="307777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aa-ET" sz="14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Performance requirement</a:t>
              </a:r>
              <a:r>
                <a:rPr lang="aa-ET" sz="1400" dirty="0"/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90F2656-877D-1794-F84B-9E9CAA1ED394}"/>
                </a:ext>
              </a:extLst>
            </p:cNvPr>
            <p:cNvSpPr txBox="1"/>
            <p:nvPr/>
          </p:nvSpPr>
          <p:spPr>
            <a:xfrm>
              <a:off x="5170819" y="6115638"/>
              <a:ext cx="658792" cy="307777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Low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859E20-195E-25CA-4E95-3CFC563383E1}"/>
                </a:ext>
              </a:extLst>
            </p:cNvPr>
            <p:cNvSpPr txBox="1"/>
            <p:nvPr/>
          </p:nvSpPr>
          <p:spPr>
            <a:xfrm>
              <a:off x="5829612" y="6116546"/>
              <a:ext cx="994973" cy="3077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Medium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3D94693-F9CB-8906-1661-8A20EB70B6B8}"/>
                </a:ext>
              </a:extLst>
            </p:cNvPr>
            <p:cNvSpPr txBox="1"/>
            <p:nvPr/>
          </p:nvSpPr>
          <p:spPr>
            <a:xfrm>
              <a:off x="6824584" y="6116546"/>
              <a:ext cx="1222219" cy="307777"/>
            </a:xfrm>
            <a:prstGeom prst="rect">
              <a:avLst/>
            </a:prstGeom>
            <a:gradFill flip="none" rotWithShape="1">
              <a:gsLst>
                <a:gs pos="0">
                  <a:srgbClr val="FF8C00"/>
                </a:gs>
                <a:gs pos="41000">
                  <a:srgbClr val="FF8C00"/>
                </a:gs>
                <a:gs pos="69000">
                  <a:srgbClr val="A80000"/>
                </a:gs>
                <a:gs pos="100000">
                  <a:srgbClr val="A80000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 err="1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Med</a:t>
              </a:r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-High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0FEBEB6-E24E-B1E5-5DC9-9315A83312E2}"/>
                </a:ext>
              </a:extLst>
            </p:cNvPr>
            <p:cNvSpPr txBox="1"/>
            <p:nvPr/>
          </p:nvSpPr>
          <p:spPr>
            <a:xfrm>
              <a:off x="8046803" y="6116546"/>
              <a:ext cx="669958" cy="307777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High</a:t>
              </a:r>
              <a:r>
                <a:rPr lang="nl-NL" sz="1400">
                  <a:solidFill>
                    <a:schemeClr val="bg1"/>
                  </a:solidFill>
                </a:rPr>
                <a:t> </a:t>
              </a:r>
              <a:endParaRPr lang="aa-ET" sz="140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EB45AF6-71AC-6650-C882-D13BD69F0D8D}"/>
                </a:ext>
              </a:extLst>
            </p:cNvPr>
            <p:cNvSpPr txBox="1"/>
            <p:nvPr/>
          </p:nvSpPr>
          <p:spPr>
            <a:xfrm>
              <a:off x="2909180" y="6423414"/>
              <a:ext cx="5807582" cy="307777"/>
            </a:xfrm>
            <a:prstGeom prst="rect">
              <a:avLst/>
            </a:prstGeom>
            <a:solidFill>
              <a:srgbClr val="D7D7D7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4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Azure NetApp Files tier</a:t>
              </a:r>
              <a:endParaRPr lang="aa-ET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6274DB1-7E00-F0C2-0FEC-22C223032DA7}"/>
                </a:ext>
              </a:extLst>
            </p:cNvPr>
            <p:cNvSpPr txBox="1"/>
            <p:nvPr/>
          </p:nvSpPr>
          <p:spPr>
            <a:xfrm>
              <a:off x="5170819" y="6423415"/>
              <a:ext cx="1123248" cy="307777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Standard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112390C-5952-555A-B73F-4E6397AAFAF8}"/>
                </a:ext>
              </a:extLst>
            </p:cNvPr>
            <p:cNvSpPr txBox="1"/>
            <p:nvPr/>
          </p:nvSpPr>
          <p:spPr>
            <a:xfrm>
              <a:off x="6272321" y="6423415"/>
              <a:ext cx="1222220" cy="3077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Premium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C6C3C9D-8C22-802D-0880-EC9D91DF7916}"/>
                </a:ext>
              </a:extLst>
            </p:cNvPr>
            <p:cNvSpPr txBox="1"/>
            <p:nvPr/>
          </p:nvSpPr>
          <p:spPr>
            <a:xfrm>
              <a:off x="7494542" y="6423415"/>
              <a:ext cx="1222220" cy="307777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nl-NL" sz="1400" b="0" i="0" u="none" strike="noStrike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</a:rPr>
                <a:t>Ultra</a:t>
              </a:r>
              <a:endParaRPr lang="aa-ET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A7FC15-2707-A6DF-0BD2-672B6F38B86A}"/>
              </a:ext>
            </a:extLst>
          </p:cNvPr>
          <p:cNvSpPr txBox="1"/>
          <p:nvPr/>
        </p:nvSpPr>
        <p:spPr>
          <a:xfrm>
            <a:off x="2521767" y="900707"/>
            <a:ext cx="2445285" cy="1114151"/>
          </a:xfrm>
          <a:prstGeom prst="rect">
            <a:avLst/>
          </a:prstGeom>
          <a:noFill/>
          <a:ln>
            <a:solidFill>
              <a:srgbClr val="0078D7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Siemens Teamcenter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(Root FSC)</a:t>
            </a:r>
            <a:endParaRPr lang="aa-E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704AFB4-4ECE-94E4-D4EA-8D759D8BB6EF}"/>
              </a:ext>
            </a:extLst>
          </p:cNvPr>
          <p:cNvSpPr txBox="1"/>
          <p:nvPr/>
        </p:nvSpPr>
        <p:spPr>
          <a:xfrm>
            <a:off x="5436856" y="900707"/>
            <a:ext cx="1777217" cy="1114151"/>
          </a:xfrm>
          <a:prstGeom prst="rect">
            <a:avLst/>
          </a:prstGeom>
          <a:noFill/>
          <a:ln>
            <a:solidFill>
              <a:srgbClr val="0078D7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(SQL Server / Oracle)</a:t>
            </a:r>
            <a:endParaRPr lang="aa-E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9779D4-CFA0-950B-62DC-F636FCE55263}"/>
              </a:ext>
            </a:extLst>
          </p:cNvPr>
          <p:cNvSpPr txBox="1"/>
          <p:nvPr/>
        </p:nvSpPr>
        <p:spPr>
          <a:xfrm>
            <a:off x="7683877" y="900707"/>
            <a:ext cx="1872003" cy="1114151"/>
          </a:xfrm>
          <a:prstGeom prst="rect">
            <a:avLst/>
          </a:prstGeom>
          <a:noFill/>
          <a:ln>
            <a:solidFill>
              <a:srgbClr val="0078D7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Engineering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workstations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(GPU enabled)</a:t>
            </a:r>
            <a:endParaRPr lang="aa-E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C7C7FE3-B9BA-59C5-FC44-C8D67E67C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06"/>
          <a:stretch/>
        </p:blipFill>
        <p:spPr>
          <a:xfrm>
            <a:off x="5595590" y="3907284"/>
            <a:ext cx="277707" cy="11490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B4D383E7-13E3-0C00-DC86-B64B4FBD6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06"/>
          <a:stretch/>
        </p:blipFill>
        <p:spPr>
          <a:xfrm>
            <a:off x="2858656" y="4096758"/>
            <a:ext cx="277707" cy="1149052"/>
          </a:xfrm>
          <a:prstGeom prst="rect">
            <a:avLst/>
          </a:prstGeom>
        </p:spPr>
      </p:pic>
      <p:sp>
        <p:nvSpPr>
          <p:cNvPr id="41" name="AutoShape 118">
            <a:extLst>
              <a:ext uri="{FF2B5EF4-FFF2-40B4-BE49-F238E27FC236}">
                <a16:creationId xmlns:a16="http://schemas.microsoft.com/office/drawing/2014/main" xmlns="" id="{87BB0001-D183-0A6F-4B8F-3852E505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538" y="3971929"/>
            <a:ext cx="848891" cy="334977"/>
          </a:xfrm>
          <a:prstGeom prst="can">
            <a:avLst>
              <a:gd name="adj" fmla="val 23338"/>
            </a:avLst>
          </a:prstGeom>
          <a:solidFill>
            <a:srgbClr val="107C1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</a:t>
            </a:r>
            <a:r>
              <a:rPr kumimoji="0" lang="en-US" sz="10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swbase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3" name="AutoShape 118">
            <a:extLst>
              <a:ext uri="{FF2B5EF4-FFF2-40B4-BE49-F238E27FC236}">
                <a16:creationId xmlns:a16="http://schemas.microsoft.com/office/drawing/2014/main" xmlns="" id="{1BDADCFD-9325-95D9-61B6-92143A83A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200" y="4397018"/>
            <a:ext cx="848891" cy="461602"/>
          </a:xfrm>
          <a:prstGeom prst="can">
            <a:avLst>
              <a:gd name="adj" fmla="val 23338"/>
            </a:avLst>
          </a:prstGeom>
          <a:gradFill flip="none" rotWithShape="1">
            <a:gsLst>
              <a:gs pos="0">
                <a:srgbClr val="FF8C00"/>
              </a:gs>
              <a:gs pos="43000">
                <a:srgbClr val="FF8C00"/>
              </a:gs>
              <a:gs pos="75000">
                <a:srgbClr val="A90000"/>
              </a:gs>
              <a:gs pos="97000">
                <a:srgbClr val="A9000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</a:rPr>
              <a:t>Files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4" name="AutoShape 118">
            <a:extLst>
              <a:ext uri="{FF2B5EF4-FFF2-40B4-BE49-F238E27FC236}">
                <a16:creationId xmlns:a16="http://schemas.microsoft.com/office/drawing/2014/main" xmlns="" id="{70ADAAF1-3779-BD4C-27ED-C6E4BC623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200" y="3967162"/>
            <a:ext cx="848891" cy="461602"/>
          </a:xfrm>
          <a:prstGeom prst="can">
            <a:avLst>
              <a:gd name="adj" fmla="val 23338"/>
            </a:avLst>
          </a:prstGeom>
          <a:gradFill flip="none" rotWithShape="1">
            <a:gsLst>
              <a:gs pos="0">
                <a:srgbClr val="FF8C00"/>
              </a:gs>
              <a:gs pos="43000">
                <a:srgbClr val="FF8C00"/>
              </a:gs>
              <a:gs pos="75000">
                <a:srgbClr val="A90000"/>
              </a:gs>
              <a:gs pos="97000">
                <a:srgbClr val="A9000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</a:rPr>
              <a:t>Files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5" name="AutoShape 118">
            <a:extLst>
              <a:ext uri="{FF2B5EF4-FFF2-40B4-BE49-F238E27FC236}">
                <a16:creationId xmlns:a16="http://schemas.microsoft.com/office/drawing/2014/main" xmlns="" id="{CE0FBC08-75B5-55B8-05DA-FD291768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970" y="4324891"/>
            <a:ext cx="848891" cy="292468"/>
          </a:xfrm>
          <a:prstGeom prst="can">
            <a:avLst>
              <a:gd name="adj" fmla="val 17757"/>
            </a:avLst>
          </a:prstGeom>
          <a:solidFill>
            <a:srgbClr val="A9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de-DE" sz="1000" kern="0" dirty="0">
                <a:solidFill>
                  <a:prstClr val="white"/>
                </a:solidFill>
              </a:rPr>
              <a:t>Log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6" name="AutoShape 118">
            <a:extLst>
              <a:ext uri="{FF2B5EF4-FFF2-40B4-BE49-F238E27FC236}">
                <a16:creationId xmlns:a16="http://schemas.microsoft.com/office/drawing/2014/main" xmlns="" id="{841C4CAE-A136-A0D3-9170-936CC067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970" y="3966279"/>
            <a:ext cx="848891" cy="292468"/>
          </a:xfrm>
          <a:prstGeom prst="can">
            <a:avLst>
              <a:gd name="adj" fmla="val 17757"/>
            </a:avLst>
          </a:prstGeom>
          <a:solidFill>
            <a:srgbClr val="A9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9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de-DE" sz="1000" kern="0" dirty="0">
                <a:solidFill>
                  <a:prstClr val="white"/>
                </a:solidFill>
              </a:rPr>
              <a:t>Data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3279994-6D56-2395-033F-76948E35CA57}"/>
              </a:ext>
            </a:extLst>
          </p:cNvPr>
          <p:cNvSpPr txBox="1"/>
          <p:nvPr/>
        </p:nvSpPr>
        <p:spPr>
          <a:xfrm>
            <a:off x="3136223" y="4939373"/>
            <a:ext cx="994973" cy="215031"/>
          </a:xfrm>
          <a:prstGeom prst="rect">
            <a:avLst/>
          </a:prstGeom>
          <a:solidFill>
            <a:srgbClr val="0078D7"/>
          </a:solidFill>
        </p:spPr>
        <p:txBody>
          <a:bodyPr wrap="none" lIns="182880" tIns="72000" rIns="18288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Files</a:t>
            </a:r>
            <a:endParaRPr lang="aa-ET" sz="1200" err="1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C36080C-483A-9B96-719B-E6D8A328530D}"/>
              </a:ext>
            </a:extLst>
          </p:cNvPr>
          <p:cNvSpPr txBox="1"/>
          <p:nvPr/>
        </p:nvSpPr>
        <p:spPr>
          <a:xfrm>
            <a:off x="5871166" y="4939373"/>
            <a:ext cx="994973" cy="215031"/>
          </a:xfrm>
          <a:prstGeom prst="rect">
            <a:avLst/>
          </a:prstGeom>
          <a:solidFill>
            <a:srgbClr val="0078D7"/>
          </a:solidFill>
        </p:spPr>
        <p:txBody>
          <a:bodyPr wrap="none" lIns="182880" tIns="72000" rIns="18288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Database</a:t>
            </a:r>
            <a:endParaRPr lang="aa-ET" sz="1200" err="1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F1E739D-715B-5950-F357-126D531156AB}"/>
              </a:ext>
            </a:extLst>
          </p:cNvPr>
          <p:cNvSpPr txBox="1"/>
          <p:nvPr/>
        </p:nvSpPr>
        <p:spPr>
          <a:xfrm>
            <a:off x="8081734" y="4939373"/>
            <a:ext cx="994973" cy="215031"/>
          </a:xfrm>
          <a:prstGeom prst="rect">
            <a:avLst/>
          </a:prstGeom>
          <a:solidFill>
            <a:srgbClr val="0078D7"/>
          </a:solidFill>
        </p:spPr>
        <p:txBody>
          <a:bodyPr wrap="none" lIns="182880" tIns="72000" rIns="182880" bIns="72000" rtlCol="0" anchor="ctr" anchorCtr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Software</a:t>
            </a:r>
            <a:endParaRPr lang="aa-ET" sz="1200" err="1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8FCD80EF-C30F-7655-974E-2C0EB625859F}"/>
              </a:ext>
            </a:extLst>
          </p:cNvPr>
          <p:cNvSpPr/>
          <p:nvPr/>
        </p:nvSpPr>
        <p:spPr bwMode="auto">
          <a:xfrm>
            <a:off x="2521768" y="3720811"/>
            <a:ext cx="7034114" cy="2231923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aa-ET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xmlns="" id="{ADB8383E-C6FB-DA3E-08EB-9ADE7E03D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79850" y="5179407"/>
            <a:ext cx="771643" cy="7716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F94A830-0391-235A-DD33-01148DCB64BD}"/>
              </a:ext>
            </a:extLst>
          </p:cNvPr>
          <p:cNvSpPr txBox="1"/>
          <p:nvPr/>
        </p:nvSpPr>
        <p:spPr>
          <a:xfrm>
            <a:off x="6398997" y="5129724"/>
            <a:ext cx="2310761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/>
            </a:r>
            <a:b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NetApp Files</a:t>
            </a:r>
            <a:endParaRPr lang="aa-ET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096B33C8-646D-9397-6AAE-BAE5914DD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06"/>
          <a:stretch/>
        </p:blipFill>
        <p:spPr>
          <a:xfrm>
            <a:off x="7816429" y="3600066"/>
            <a:ext cx="277707" cy="114905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2F51CB43-C440-854B-A3F3-68056F181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06"/>
          <a:stretch/>
        </p:blipFill>
        <p:spPr>
          <a:xfrm>
            <a:off x="5595590" y="3524745"/>
            <a:ext cx="277707" cy="114905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1A86E84-2BCE-C905-9957-6F1FBFD0A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06"/>
          <a:stretch/>
        </p:blipFill>
        <p:spPr>
          <a:xfrm>
            <a:off x="2858656" y="3635563"/>
            <a:ext cx="277707" cy="1149052"/>
          </a:xfrm>
          <a:prstGeom prst="rect">
            <a:avLst/>
          </a:prstGeom>
        </p:spPr>
      </p:pic>
      <p:pic>
        <p:nvPicPr>
          <p:cNvPr id="27" name="Picture 2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xmlns="" id="{916AD785-E0ED-ED79-4AEF-E41B9D965E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17529" r="2829" b="62421"/>
          <a:stretch/>
        </p:blipFill>
        <p:spPr>
          <a:xfrm>
            <a:off x="2521768" y="2172933"/>
            <a:ext cx="7034114" cy="1419824"/>
          </a:xfrm>
          <a:prstGeom prst="rect">
            <a:avLst/>
          </a:prstGeom>
          <a:noFill/>
          <a:ln>
            <a:solidFill>
              <a:srgbClr val="0078D7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DEE059-5821-E796-A7FE-F6B8F8DA78DE}"/>
              </a:ext>
            </a:extLst>
          </p:cNvPr>
          <p:cNvSpPr txBox="1"/>
          <p:nvPr/>
        </p:nvSpPr>
        <p:spPr>
          <a:xfrm>
            <a:off x="3150817" y="3171633"/>
            <a:ext cx="1857219" cy="26660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3600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 or F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5F2605-F21B-529D-DCFA-3CA83D75C89F}"/>
              </a:ext>
            </a:extLst>
          </p:cNvPr>
          <p:cNvSpPr txBox="1"/>
          <p:nvPr/>
        </p:nvSpPr>
        <p:spPr>
          <a:xfrm>
            <a:off x="5795176" y="3171633"/>
            <a:ext cx="1155992" cy="26660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3600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 or M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B5C2E9-1582-A737-38F5-AA09270FAFB9}"/>
              </a:ext>
            </a:extLst>
          </p:cNvPr>
          <p:cNvSpPr txBox="1"/>
          <p:nvPr/>
        </p:nvSpPr>
        <p:spPr>
          <a:xfrm>
            <a:off x="7876540" y="3126922"/>
            <a:ext cx="1347594" cy="46474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7200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NV series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0B1B9778-820C-6882-1357-2617C446F68E}"/>
              </a:ext>
            </a:extLst>
          </p:cNvPr>
          <p:cNvSpPr/>
          <p:nvPr/>
        </p:nvSpPr>
        <p:spPr bwMode="auto">
          <a:xfrm rot="5400000">
            <a:off x="3378606" y="3504183"/>
            <a:ext cx="510204" cy="34800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aa-E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47513BF-F228-AC72-53F0-D30CFC21356E}"/>
              </a:ext>
            </a:extLst>
          </p:cNvPr>
          <p:cNvSpPr/>
          <p:nvPr/>
        </p:nvSpPr>
        <p:spPr bwMode="auto">
          <a:xfrm rot="5400000">
            <a:off x="6104433" y="3504184"/>
            <a:ext cx="510204" cy="34800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aa-E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0430CF11-1910-E1B0-3F4E-F55BBD5D26AB}"/>
              </a:ext>
            </a:extLst>
          </p:cNvPr>
          <p:cNvSpPr/>
          <p:nvPr/>
        </p:nvSpPr>
        <p:spPr bwMode="auto">
          <a:xfrm rot="5400000">
            <a:off x="8324117" y="3504185"/>
            <a:ext cx="510204" cy="34800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aa-E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470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1">
            <a:extLst>
              <a:ext uri="{FF2B5EF4-FFF2-40B4-BE49-F238E27FC236}">
                <a16:creationId xmlns="" xmlns:a16="http://schemas.microsoft.com/office/drawing/2014/main" id="{942E9DE0-33AA-EBAA-EB36-08B91C9C0955}"/>
              </a:ext>
            </a:extLst>
          </p:cNvPr>
          <p:cNvSpPr txBox="1"/>
          <p:nvPr/>
        </p:nvSpPr>
        <p:spPr>
          <a:xfrm>
            <a:off x="785446" y="3110573"/>
            <a:ext cx="1322752" cy="63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Application Programming Interfaces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5" name="Google Shape;95;p1">
            <a:extLst>
              <a:ext uri="{FF2B5EF4-FFF2-40B4-BE49-F238E27FC236}">
                <a16:creationId xmlns="" xmlns:a16="http://schemas.microsoft.com/office/drawing/2014/main" id="{796D1FD1-F553-59B5-CF2F-144B2DF6F201}"/>
              </a:ext>
            </a:extLst>
          </p:cNvPr>
          <p:cNvSpPr/>
          <p:nvPr/>
        </p:nvSpPr>
        <p:spPr>
          <a:xfrm>
            <a:off x="3260371" y="511267"/>
            <a:ext cx="7990247" cy="5823310"/>
          </a:xfrm>
          <a:prstGeom prst="roundRect">
            <a:avLst>
              <a:gd name="adj" fmla="val 4206"/>
            </a:avLst>
          </a:prstGeom>
          <a:noFill/>
          <a:ln w="19050" cap="flat" cmpd="sng">
            <a:solidFill>
              <a:srgbClr val="4472C4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" name="Google Shape;96;p1">
            <a:extLst>
              <a:ext uri="{FF2B5EF4-FFF2-40B4-BE49-F238E27FC236}">
                <a16:creationId xmlns="" xmlns:a16="http://schemas.microsoft.com/office/drawing/2014/main" id="{3C320BA4-33E4-853D-69ED-1BA4592A6A7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37878" y="6139875"/>
            <a:ext cx="417403" cy="3894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7;p1">
            <a:extLst>
              <a:ext uri="{FF2B5EF4-FFF2-40B4-BE49-F238E27FC236}">
                <a16:creationId xmlns="" xmlns:a16="http://schemas.microsoft.com/office/drawing/2014/main" id="{0B950530-C1F5-A829-8019-18A844ABC1CE}"/>
              </a:ext>
            </a:extLst>
          </p:cNvPr>
          <p:cNvSpPr txBox="1"/>
          <p:nvPr/>
        </p:nvSpPr>
        <p:spPr>
          <a:xfrm>
            <a:off x="9285446" y="6179991"/>
            <a:ext cx="1144512" cy="246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Virtual </a:t>
            </a:r>
            <a:r>
              <a:rPr lang="en-US" sz="1000" kern="0" dirty="0">
                <a:solidFill>
                  <a:srgbClr val="000000"/>
                </a:solidFill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N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etwork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8" name="Google Shape;99;p1">
            <a:extLst>
              <a:ext uri="{FF2B5EF4-FFF2-40B4-BE49-F238E27FC236}">
                <a16:creationId xmlns="" xmlns:a16="http://schemas.microsoft.com/office/drawing/2014/main" id="{2A7FDB2C-1707-10DE-24ED-D2774BAE20C0}"/>
              </a:ext>
            </a:extLst>
          </p:cNvPr>
          <p:cNvSpPr txBox="1"/>
          <p:nvPr/>
        </p:nvSpPr>
        <p:spPr>
          <a:xfrm>
            <a:off x="855506" y="1332424"/>
            <a:ext cx="174160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Deployment system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9" name="Google Shape;100;p1">
            <a:extLst>
              <a:ext uri="{FF2B5EF4-FFF2-40B4-BE49-F238E27FC236}">
                <a16:creationId xmlns="" xmlns:a16="http://schemas.microsoft.com/office/drawing/2014/main" id="{D1937B61-6716-8069-A049-ECB962DE83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317" y="3269877"/>
            <a:ext cx="772871" cy="66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4;p1">
            <a:extLst>
              <a:ext uri="{FF2B5EF4-FFF2-40B4-BE49-F238E27FC236}">
                <a16:creationId xmlns="" xmlns:a16="http://schemas.microsoft.com/office/drawing/2014/main" id="{CEBD6C7C-36E2-0ED2-C78F-80F0717FD81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0786" y="572966"/>
            <a:ext cx="563021" cy="591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8;p1">
            <a:extLst>
              <a:ext uri="{FF2B5EF4-FFF2-40B4-BE49-F238E27FC236}">
                <a16:creationId xmlns="" xmlns:a16="http://schemas.microsoft.com/office/drawing/2014/main" id="{8E57C97A-97A8-7D94-8459-2B40FDC5962E}"/>
              </a:ext>
            </a:extLst>
          </p:cNvPr>
          <p:cNvSpPr txBox="1"/>
          <p:nvPr/>
        </p:nvSpPr>
        <p:spPr>
          <a:xfrm>
            <a:off x="6051176" y="756491"/>
            <a:ext cx="1378311" cy="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  File storage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12" name="Google Shape;109;p1">
            <a:extLst>
              <a:ext uri="{FF2B5EF4-FFF2-40B4-BE49-F238E27FC236}">
                <a16:creationId xmlns="" xmlns:a16="http://schemas.microsoft.com/office/drawing/2014/main" id="{CBB39157-0344-F3E7-72D1-BB4C6CCF2B2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6414" y="637626"/>
            <a:ext cx="596279" cy="483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10;p1">
            <a:extLst>
              <a:ext uri="{FF2B5EF4-FFF2-40B4-BE49-F238E27FC236}">
                <a16:creationId xmlns="" xmlns:a16="http://schemas.microsoft.com/office/drawing/2014/main" id="{3859FDE2-3862-0C28-299B-C3761E792A6D}"/>
              </a:ext>
            </a:extLst>
          </p:cNvPr>
          <p:cNvSpPr/>
          <p:nvPr/>
        </p:nvSpPr>
        <p:spPr>
          <a:xfrm>
            <a:off x="8803262" y="854701"/>
            <a:ext cx="2360559" cy="1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Azure Container Registry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14" name="Google Shape;114;p1">
            <a:extLst>
              <a:ext uri="{FF2B5EF4-FFF2-40B4-BE49-F238E27FC236}">
                <a16:creationId xmlns="" xmlns:a16="http://schemas.microsoft.com/office/drawing/2014/main" id="{2113C0A4-D179-5F63-C1A6-C834516C5C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4896" y="2135157"/>
            <a:ext cx="478867" cy="42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0;p1">
            <a:extLst>
              <a:ext uri="{FF2B5EF4-FFF2-40B4-BE49-F238E27FC236}">
                <a16:creationId xmlns="" xmlns:a16="http://schemas.microsoft.com/office/drawing/2014/main" id="{26907397-19B9-31B4-1440-7C731D03DC7F}"/>
              </a:ext>
            </a:extLst>
          </p:cNvPr>
          <p:cNvSpPr/>
          <p:nvPr/>
        </p:nvSpPr>
        <p:spPr>
          <a:xfrm>
            <a:off x="3501297" y="1569748"/>
            <a:ext cx="7591962" cy="4579873"/>
          </a:xfrm>
          <a:prstGeom prst="rect">
            <a:avLst/>
          </a:prstGeom>
          <a:solidFill>
            <a:srgbClr val="D7F0F6"/>
          </a:solidFill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21;p1">
            <a:extLst>
              <a:ext uri="{FF2B5EF4-FFF2-40B4-BE49-F238E27FC236}">
                <a16:creationId xmlns="" xmlns:a16="http://schemas.microsoft.com/office/drawing/2014/main" id="{314A58F6-ACAB-8EA3-27FE-6979C9FB1F22}"/>
              </a:ext>
            </a:extLst>
          </p:cNvPr>
          <p:cNvCxnSpPr/>
          <p:nvPr/>
        </p:nvCxnSpPr>
        <p:spPr>
          <a:xfrm flipH="1">
            <a:off x="2257614" y="1146070"/>
            <a:ext cx="3284203" cy="16049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7" name="Google Shape;122;p1">
            <a:extLst>
              <a:ext uri="{FF2B5EF4-FFF2-40B4-BE49-F238E27FC236}">
                <a16:creationId xmlns="" xmlns:a16="http://schemas.microsoft.com/office/drawing/2014/main" id="{3568E874-BF29-67A8-CBB0-0CBA7BC4851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2863" y="2706318"/>
            <a:ext cx="478867" cy="43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4;p1">
            <a:extLst>
              <a:ext uri="{FF2B5EF4-FFF2-40B4-BE49-F238E27FC236}">
                <a16:creationId xmlns="" xmlns:a16="http://schemas.microsoft.com/office/drawing/2014/main" id="{E15F4683-AB97-6D64-9FED-1688DFA372C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7807" y="3579720"/>
            <a:ext cx="478867" cy="44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31;p1">
            <a:extLst>
              <a:ext uri="{FF2B5EF4-FFF2-40B4-BE49-F238E27FC236}">
                <a16:creationId xmlns="" xmlns:a16="http://schemas.microsoft.com/office/drawing/2014/main" id="{DB7067FB-A969-23F1-3458-9E0328351111}"/>
              </a:ext>
            </a:extLst>
          </p:cNvPr>
          <p:cNvSpPr txBox="1"/>
          <p:nvPr/>
        </p:nvSpPr>
        <p:spPr>
          <a:xfrm>
            <a:off x="1703595" y="4071887"/>
            <a:ext cx="14072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Command-line </a:t>
            </a:r>
            <a:r>
              <a:rPr lang="en-US" sz="1000" kern="0" dirty="0">
                <a:solidFill>
                  <a:srgbClr val="00000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i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nterface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20" name="Google Shape;133;p1">
            <a:extLst>
              <a:ext uri="{FF2B5EF4-FFF2-40B4-BE49-F238E27FC236}">
                <a16:creationId xmlns="" xmlns:a16="http://schemas.microsoft.com/office/drawing/2014/main" id="{0C9ADFFD-DAAE-6D3D-AE67-F02AFA6EEF6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404613" y="2510730"/>
            <a:ext cx="2628" cy="106899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4;p1">
            <a:extLst>
              <a:ext uri="{FF2B5EF4-FFF2-40B4-BE49-F238E27FC236}">
                <a16:creationId xmlns="" xmlns:a16="http://schemas.microsoft.com/office/drawing/2014/main" id="{D7971351-98E5-4B86-A5F6-D26A152AD6E0}"/>
              </a:ext>
            </a:extLst>
          </p:cNvPr>
          <p:cNvSpPr/>
          <p:nvPr/>
        </p:nvSpPr>
        <p:spPr>
          <a:xfrm>
            <a:off x="3625006" y="1787895"/>
            <a:ext cx="7359605" cy="4255636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40;p1">
            <a:extLst>
              <a:ext uri="{FF2B5EF4-FFF2-40B4-BE49-F238E27FC236}">
                <a16:creationId xmlns="" xmlns:a16="http://schemas.microsoft.com/office/drawing/2014/main" id="{DA155FF3-1F02-9CE8-0DC1-C0D7AFA2A02D}"/>
              </a:ext>
            </a:extLst>
          </p:cNvPr>
          <p:cNvSpPr/>
          <p:nvPr/>
        </p:nvSpPr>
        <p:spPr>
          <a:xfrm>
            <a:off x="4860835" y="2000098"/>
            <a:ext cx="4803148" cy="1771759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141;p1">
            <a:extLst>
              <a:ext uri="{FF2B5EF4-FFF2-40B4-BE49-F238E27FC236}">
                <a16:creationId xmlns="" xmlns:a16="http://schemas.microsoft.com/office/drawing/2014/main" id="{6077E497-4258-D67C-2C55-549AC6F3FD29}"/>
              </a:ext>
            </a:extLst>
          </p:cNvPr>
          <p:cNvCxnSpPr>
            <a:cxnSpLocks/>
          </p:cNvCxnSpPr>
          <p:nvPr/>
        </p:nvCxnSpPr>
        <p:spPr>
          <a:xfrm>
            <a:off x="4449237" y="3054782"/>
            <a:ext cx="411601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4" name="Google Shape;142;p1">
            <a:extLst>
              <a:ext uri="{FF2B5EF4-FFF2-40B4-BE49-F238E27FC236}">
                <a16:creationId xmlns="" xmlns:a16="http://schemas.microsoft.com/office/drawing/2014/main" id="{DFD30DE5-6B75-8892-9FF8-6A46333BF42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40684" y="2810561"/>
            <a:ext cx="428380" cy="3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46;p1">
            <a:extLst>
              <a:ext uri="{FF2B5EF4-FFF2-40B4-BE49-F238E27FC236}">
                <a16:creationId xmlns="" xmlns:a16="http://schemas.microsoft.com/office/drawing/2014/main" id="{D6A2FA59-121F-1A4D-0699-48BD53490F81}"/>
              </a:ext>
            </a:extLst>
          </p:cNvPr>
          <p:cNvSpPr txBox="1"/>
          <p:nvPr/>
        </p:nvSpPr>
        <p:spPr>
          <a:xfrm>
            <a:off x="9988015" y="3200616"/>
            <a:ext cx="1032735" cy="45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Managed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 disk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26" name="Google Shape;147;p1">
            <a:extLst>
              <a:ext uri="{FF2B5EF4-FFF2-40B4-BE49-F238E27FC236}">
                <a16:creationId xmlns="" xmlns:a16="http://schemas.microsoft.com/office/drawing/2014/main" id="{7F90024A-589D-3DAF-4E18-D36AC6D23780}"/>
              </a:ext>
            </a:extLst>
          </p:cNvPr>
          <p:cNvCxnSpPr>
            <a:cxnSpLocks/>
          </p:cNvCxnSpPr>
          <p:nvPr/>
        </p:nvCxnSpPr>
        <p:spPr>
          <a:xfrm>
            <a:off x="9711021" y="3023058"/>
            <a:ext cx="71893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" name="Google Shape;148;p1">
            <a:extLst>
              <a:ext uri="{FF2B5EF4-FFF2-40B4-BE49-F238E27FC236}">
                <a16:creationId xmlns="" xmlns:a16="http://schemas.microsoft.com/office/drawing/2014/main" id="{9C34A0DC-CACD-1EF1-2FCD-7A9F3EFFF84A}"/>
              </a:ext>
            </a:extLst>
          </p:cNvPr>
          <p:cNvCxnSpPr>
            <a:cxnSpLocks/>
          </p:cNvCxnSpPr>
          <p:nvPr/>
        </p:nvCxnSpPr>
        <p:spPr>
          <a:xfrm>
            <a:off x="6098092" y="1146070"/>
            <a:ext cx="0" cy="57208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" name="Google Shape;149;p1">
            <a:extLst>
              <a:ext uri="{FF2B5EF4-FFF2-40B4-BE49-F238E27FC236}">
                <a16:creationId xmlns="" xmlns:a16="http://schemas.microsoft.com/office/drawing/2014/main" id="{FEE41708-70C9-E09E-651C-967125320B0D}"/>
              </a:ext>
            </a:extLst>
          </p:cNvPr>
          <p:cNvCxnSpPr>
            <a:cxnSpLocks/>
          </p:cNvCxnSpPr>
          <p:nvPr/>
        </p:nvCxnSpPr>
        <p:spPr>
          <a:xfrm>
            <a:off x="8617945" y="1162119"/>
            <a:ext cx="0" cy="556033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" name="Google Shape;158;p1">
            <a:extLst>
              <a:ext uri="{FF2B5EF4-FFF2-40B4-BE49-F238E27FC236}">
                <a16:creationId xmlns="" xmlns:a16="http://schemas.microsoft.com/office/drawing/2014/main" id="{C5A623D5-B122-88F7-00C8-817F24890316}"/>
              </a:ext>
            </a:extLst>
          </p:cNvPr>
          <p:cNvGrpSpPr/>
          <p:nvPr/>
        </p:nvGrpSpPr>
        <p:grpSpPr>
          <a:xfrm>
            <a:off x="8334250" y="2429087"/>
            <a:ext cx="1203012" cy="1261566"/>
            <a:chOff x="3894317" y="2423805"/>
            <a:chExt cx="904394" cy="1097355"/>
          </a:xfrm>
        </p:grpSpPr>
        <p:sp>
          <p:nvSpPr>
            <p:cNvPr id="30" name="Google Shape;159;p1">
              <a:extLst>
                <a:ext uri="{FF2B5EF4-FFF2-40B4-BE49-F238E27FC236}">
                  <a16:creationId xmlns="" xmlns:a16="http://schemas.microsoft.com/office/drawing/2014/main" id="{4DAB9E1C-3323-3F58-F35D-4C0CEFC4D886}"/>
                </a:ext>
              </a:extLst>
            </p:cNvPr>
            <p:cNvSpPr/>
            <p:nvPr/>
          </p:nvSpPr>
          <p:spPr>
            <a:xfrm>
              <a:off x="3894317" y="2423805"/>
              <a:ext cx="904394" cy="109735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rbe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160;p1">
              <a:extLst>
                <a:ext uri="{FF2B5EF4-FFF2-40B4-BE49-F238E27FC236}">
                  <a16:creationId xmlns="" xmlns:a16="http://schemas.microsoft.com/office/drawing/2014/main" id="{43545288-A6AA-FBB9-6763-92721F6F1235}"/>
                </a:ext>
              </a:extLst>
            </p:cNvPr>
            <p:cNvSpPr/>
            <p:nvPr/>
          </p:nvSpPr>
          <p:spPr>
            <a:xfrm>
              <a:off x="4011302" y="2528488"/>
              <a:ext cx="643248" cy="1701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orbe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2" name="Google Shape;161;p1">
              <a:extLst>
                <a:ext uri="{FF2B5EF4-FFF2-40B4-BE49-F238E27FC236}">
                  <a16:creationId xmlns="" xmlns:a16="http://schemas.microsoft.com/office/drawing/2014/main" id="{21169E89-B80D-E392-8208-139B18EEC4DC}"/>
                </a:ext>
              </a:extLst>
            </p:cNvPr>
            <p:cNvSpPr/>
            <p:nvPr/>
          </p:nvSpPr>
          <p:spPr>
            <a:xfrm>
              <a:off x="4010394" y="2760478"/>
              <a:ext cx="643248" cy="1701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orbe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Corbel"/>
                  <a:cs typeface="Segoe UI" panose="020B0502040204020203" pitchFamily="34" charset="0"/>
                  <a:sym typeface="Corbel"/>
                </a:rPr>
                <a:t> 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33" name="Google Shape;162;p1">
              <a:extLst>
                <a:ext uri="{FF2B5EF4-FFF2-40B4-BE49-F238E27FC236}">
                  <a16:creationId xmlns="" xmlns:a16="http://schemas.microsoft.com/office/drawing/2014/main" id="{16038703-D92B-3833-6E33-B1BD9BF92920}"/>
                </a:ext>
              </a:extLst>
            </p:cNvPr>
            <p:cNvSpPr/>
            <p:nvPr/>
          </p:nvSpPr>
          <p:spPr>
            <a:xfrm>
              <a:off x="4010394" y="2978432"/>
              <a:ext cx="643248" cy="28756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orbe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Corbel"/>
                  <a:cs typeface="Corbel"/>
                  <a:sym typeface="Corbe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63;p1">
              <a:extLst>
                <a:ext uri="{FF2B5EF4-FFF2-40B4-BE49-F238E27FC236}">
                  <a16:creationId xmlns="" xmlns:a16="http://schemas.microsoft.com/office/drawing/2014/main" id="{7C78C607-C2A2-4470-1E47-F5DE02BE8F9F}"/>
                </a:ext>
              </a:extLst>
            </p:cNvPr>
            <p:cNvSpPr/>
            <p:nvPr/>
          </p:nvSpPr>
          <p:spPr>
            <a:xfrm>
              <a:off x="4013026" y="3310182"/>
              <a:ext cx="643248" cy="17013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orbe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Corbel"/>
                  <a:cs typeface="Segoe UI" panose="020B0502040204020203" pitchFamily="34" charset="0"/>
                  <a:sym typeface="Corbel"/>
                </a:rPr>
                <a:t>etcd</a:t>
              </a:r>
              <a:endParaRPr kumimoji="0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endParaRPr>
            </a:p>
          </p:txBody>
        </p:sp>
      </p:grpSp>
      <p:sp>
        <p:nvSpPr>
          <p:cNvPr id="35" name="Google Shape;164;p1">
            <a:extLst>
              <a:ext uri="{FF2B5EF4-FFF2-40B4-BE49-F238E27FC236}">
                <a16:creationId xmlns="" xmlns:a16="http://schemas.microsoft.com/office/drawing/2014/main" id="{D073489F-4E8A-3638-E763-FED7940D3D57}"/>
              </a:ext>
            </a:extLst>
          </p:cNvPr>
          <p:cNvSpPr txBox="1"/>
          <p:nvPr/>
        </p:nvSpPr>
        <p:spPr>
          <a:xfrm>
            <a:off x="5247416" y="2183017"/>
            <a:ext cx="245557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minds.ai Maestro management pod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sp>
        <p:nvSpPr>
          <p:cNvPr id="36" name="Google Shape;165;p1">
            <a:extLst>
              <a:ext uri="{FF2B5EF4-FFF2-40B4-BE49-F238E27FC236}">
                <a16:creationId xmlns="" xmlns:a16="http://schemas.microsoft.com/office/drawing/2014/main" id="{367C5A94-E62A-8BF5-1023-726FE2A9D6E0}"/>
              </a:ext>
            </a:extLst>
          </p:cNvPr>
          <p:cNvSpPr txBox="1"/>
          <p:nvPr/>
        </p:nvSpPr>
        <p:spPr>
          <a:xfrm>
            <a:off x="8263850" y="2062152"/>
            <a:ext cx="150175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Kubernetes </a:t>
            </a:r>
            <a:r>
              <a:rPr lang="en-US" sz="1000" kern="0" dirty="0">
                <a:solidFill>
                  <a:srgbClr val="000000"/>
                </a:solidFill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management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 pod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EADFFD66-D83D-6608-6BC2-7A1356ABB6BC}"/>
              </a:ext>
            </a:extLst>
          </p:cNvPr>
          <p:cNvGrpSpPr/>
          <p:nvPr/>
        </p:nvGrpSpPr>
        <p:grpSpPr>
          <a:xfrm>
            <a:off x="6584033" y="3903877"/>
            <a:ext cx="1929390" cy="150760"/>
            <a:chOff x="4500788" y="3680278"/>
            <a:chExt cx="1450466" cy="131136"/>
          </a:xfrm>
        </p:grpSpPr>
        <p:cxnSp>
          <p:nvCxnSpPr>
            <p:cNvPr id="38" name="Google Shape;274;p1">
              <a:extLst>
                <a:ext uri="{FF2B5EF4-FFF2-40B4-BE49-F238E27FC236}">
                  <a16:creationId xmlns="" xmlns:a16="http://schemas.microsoft.com/office/drawing/2014/main" id="{34ADAF6D-FBEC-7735-3BB2-2DB1F4093F26}"/>
                </a:ext>
              </a:extLst>
            </p:cNvPr>
            <p:cNvCxnSpPr/>
            <p:nvPr/>
          </p:nvCxnSpPr>
          <p:spPr>
            <a:xfrm>
              <a:off x="4500788" y="3680278"/>
              <a:ext cx="1450466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275;p1">
              <a:extLst>
                <a:ext uri="{FF2B5EF4-FFF2-40B4-BE49-F238E27FC236}">
                  <a16:creationId xmlns="" xmlns:a16="http://schemas.microsoft.com/office/drawing/2014/main" id="{8705D480-F4B8-357A-356E-27454D4D85EB}"/>
                </a:ext>
              </a:extLst>
            </p:cNvPr>
            <p:cNvCxnSpPr/>
            <p:nvPr/>
          </p:nvCxnSpPr>
          <p:spPr>
            <a:xfrm>
              <a:off x="4500788" y="3681086"/>
              <a:ext cx="0" cy="1303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" name="Google Shape;276;p1">
              <a:extLst>
                <a:ext uri="{FF2B5EF4-FFF2-40B4-BE49-F238E27FC236}">
                  <a16:creationId xmlns="" xmlns:a16="http://schemas.microsoft.com/office/drawing/2014/main" id="{43588FE0-A1F3-6FED-7D4A-E9190BB7DB85}"/>
                </a:ext>
              </a:extLst>
            </p:cNvPr>
            <p:cNvCxnSpPr/>
            <p:nvPr/>
          </p:nvCxnSpPr>
          <p:spPr>
            <a:xfrm>
              <a:off x="5951254" y="3681086"/>
              <a:ext cx="0" cy="1303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41" name="Google Shape;277;p1">
            <a:extLst>
              <a:ext uri="{FF2B5EF4-FFF2-40B4-BE49-F238E27FC236}">
                <a16:creationId xmlns="" xmlns:a16="http://schemas.microsoft.com/office/drawing/2014/main" id="{3A0AAB25-91D7-8E90-D8DF-B09E49F5235B}"/>
              </a:ext>
            </a:extLst>
          </p:cNvPr>
          <p:cNvCxnSpPr>
            <a:cxnSpLocks/>
          </p:cNvCxnSpPr>
          <p:nvPr/>
        </p:nvCxnSpPr>
        <p:spPr>
          <a:xfrm>
            <a:off x="7495177" y="3771857"/>
            <a:ext cx="0" cy="126451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8D083734-A5CF-870E-886E-B349518EAC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02" y="822103"/>
            <a:ext cx="975592" cy="5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73DFDE4A-B678-15A2-F74B-6C5B007D25C5}"/>
              </a:ext>
            </a:extLst>
          </p:cNvPr>
          <p:cNvGrpSpPr/>
          <p:nvPr/>
        </p:nvGrpSpPr>
        <p:grpSpPr>
          <a:xfrm>
            <a:off x="4848154" y="4096254"/>
            <a:ext cx="2959881" cy="902034"/>
            <a:chOff x="3393043" y="3804917"/>
            <a:chExt cx="2225162" cy="784621"/>
          </a:xfrm>
        </p:grpSpPr>
        <p:sp>
          <p:nvSpPr>
            <p:cNvPr id="44" name="Google Shape;166;p1">
              <a:extLst>
                <a:ext uri="{FF2B5EF4-FFF2-40B4-BE49-F238E27FC236}">
                  <a16:creationId xmlns="" xmlns:a16="http://schemas.microsoft.com/office/drawing/2014/main" id="{E536B2EE-F38A-834D-0E00-A5093F616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277" y="3804917"/>
              <a:ext cx="2028899" cy="784621"/>
            </a:xfrm>
            <a:prstGeom prst="rect">
              <a:avLst/>
            </a:prstGeom>
            <a:solidFill>
              <a:srgbClr val="F2F2F2"/>
            </a:solidFill>
            <a:ln w="19050" cap="flat" cmpd="sng">
              <a:solidFill>
                <a:srgbClr val="2E87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CPU node pool</a:t>
              </a: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45" name="Google Shape;185;p1">
              <a:extLst>
                <a:ext uri="{FF2B5EF4-FFF2-40B4-BE49-F238E27FC236}">
                  <a16:creationId xmlns="" xmlns:a16="http://schemas.microsoft.com/office/drawing/2014/main" id="{96D142AA-F5B7-9384-4994-43618C93F873}"/>
                </a:ext>
              </a:extLst>
            </p:cNvPr>
            <p:cNvSpPr txBox="1"/>
            <p:nvPr/>
          </p:nvSpPr>
          <p:spPr>
            <a:xfrm>
              <a:off x="3434545" y="4298088"/>
              <a:ext cx="516263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orbe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Corbel"/>
                  <a:cs typeface="Segoe UI" panose="020B0502040204020203" pitchFamily="34" charset="0"/>
                  <a:sym typeface="Corbel"/>
                </a:rPr>
                <a:t>Pods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A3C0B4D7-B5BD-05E7-461B-6DAECA1B7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64" y="3965099"/>
              <a:ext cx="457200" cy="444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="" xmlns:a16="http://schemas.microsoft.com/office/drawing/2014/main" id="{26225643-5897-7E72-0127-AF4BFB717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9405" y="3963759"/>
              <a:ext cx="457200" cy="44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="" xmlns:a16="http://schemas.microsoft.com/office/drawing/2014/main" id="{4D38F404-488E-C2DB-8A2F-8C868D15B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043" y="3960044"/>
              <a:ext cx="457200" cy="444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C2F9201-05E1-7B95-D1A8-FCECB9F6F71B}"/>
                </a:ext>
              </a:extLst>
            </p:cNvPr>
            <p:cNvSpPr txBox="1"/>
            <p:nvPr/>
          </p:nvSpPr>
          <p:spPr>
            <a:xfrm>
              <a:off x="4285421" y="4312199"/>
              <a:ext cx="6365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Kubelet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9C430A-9E58-7A1C-6254-FC9779B13A9D}"/>
                </a:ext>
              </a:extLst>
            </p:cNvPr>
            <p:cNvSpPr txBox="1"/>
            <p:nvPr/>
          </p:nvSpPr>
          <p:spPr>
            <a:xfrm>
              <a:off x="4775121" y="4303394"/>
              <a:ext cx="843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Kube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-proxy</a:t>
              </a:r>
            </a:p>
          </p:txBody>
        </p:sp>
        <p:pic>
          <p:nvPicPr>
            <p:cNvPr id="51" name="Picture 50" descr="Why Azure Container Instances ?. In this post i will share with you most… |  by Mariem Kharrat | Medium">
              <a:extLst>
                <a:ext uri="{FF2B5EF4-FFF2-40B4-BE49-F238E27FC236}">
                  <a16:creationId xmlns="" xmlns:a16="http://schemas.microsoft.com/office/drawing/2014/main" id="{7557ED94-74CE-9CFE-98E9-2754F89F4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01" t="-10699" r="22903" b="-7338"/>
            <a:stretch/>
          </p:blipFill>
          <p:spPr bwMode="auto">
            <a:xfrm>
              <a:off x="3810302" y="3996770"/>
              <a:ext cx="430457" cy="3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FF5D8074-CBB5-51AA-4C79-E97A9200FEA1}"/>
                </a:ext>
              </a:extLst>
            </p:cNvPr>
            <p:cNvSpPr txBox="1"/>
            <p:nvPr/>
          </p:nvSpPr>
          <p:spPr>
            <a:xfrm>
              <a:off x="3792052" y="4301959"/>
              <a:ext cx="743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53" name="Google Shape;166;p1">
            <a:extLst>
              <a:ext uri="{FF2B5EF4-FFF2-40B4-BE49-F238E27FC236}">
                <a16:creationId xmlns="" xmlns:a16="http://schemas.microsoft.com/office/drawing/2014/main" id="{CC46ABEE-6C1D-DBCD-7343-89E777EEA270}"/>
              </a:ext>
            </a:extLst>
          </p:cNvPr>
          <p:cNvSpPr>
            <a:spLocks noChangeAspect="1"/>
          </p:cNvSpPr>
          <p:nvPr/>
        </p:nvSpPr>
        <p:spPr>
          <a:xfrm>
            <a:off x="7731587" y="4101073"/>
            <a:ext cx="2759640" cy="902034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G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PU node pool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54" name="Google Shape;185;p1">
            <a:extLst>
              <a:ext uri="{FF2B5EF4-FFF2-40B4-BE49-F238E27FC236}">
                <a16:creationId xmlns="" xmlns:a16="http://schemas.microsoft.com/office/drawing/2014/main" id="{91026881-A0E7-FE40-DCA2-2961A42F2738}"/>
              </a:ext>
            </a:extLst>
          </p:cNvPr>
          <p:cNvSpPr txBox="1"/>
          <p:nvPr/>
        </p:nvSpPr>
        <p:spPr>
          <a:xfrm>
            <a:off x="7727218" y="4682495"/>
            <a:ext cx="654997" cy="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Pods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207DF66D-2F70-3C60-2CBB-8A9304ED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530" y="4278646"/>
            <a:ext cx="608161" cy="5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6FFF1CA4-2B50-E2C5-7A12-9329BB25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69" y="4286361"/>
            <a:ext cx="608161" cy="5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88E96C7A-07BB-9F90-6955-9CADAB19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82" y="4282536"/>
            <a:ext cx="596976" cy="5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AB3BA7-9F39-816B-9A48-D0C7FA08EA20}"/>
              </a:ext>
            </a:extLst>
          </p:cNvPr>
          <p:cNvSpPr txBox="1"/>
          <p:nvPr/>
        </p:nvSpPr>
        <p:spPr>
          <a:xfrm>
            <a:off x="8956466" y="4691159"/>
            <a:ext cx="846718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Kubelet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D3B07CF-7225-263F-B0EC-F231CB8571E7}"/>
              </a:ext>
            </a:extLst>
          </p:cNvPr>
          <p:cNvSpPr txBox="1"/>
          <p:nvPr/>
        </p:nvSpPr>
        <p:spPr>
          <a:xfrm>
            <a:off x="9584053" y="4693590"/>
            <a:ext cx="1146879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Kube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-proxy</a:t>
            </a:r>
          </a:p>
        </p:txBody>
      </p:sp>
      <p:pic>
        <p:nvPicPr>
          <p:cNvPr id="60" name="Picture 59" descr="Why Azure Container Instances ?. In this post i will share with you most… |  by Mariem Kharrat | Medium">
            <a:extLst>
              <a:ext uri="{FF2B5EF4-FFF2-40B4-BE49-F238E27FC236}">
                <a16:creationId xmlns="" xmlns:a16="http://schemas.microsoft.com/office/drawing/2014/main" id="{6504B6BD-D202-11F3-846D-60254570A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1" t="-10699" r="22903" b="-7338"/>
          <a:stretch/>
        </p:blipFill>
        <p:spPr bwMode="auto">
          <a:xfrm>
            <a:off x="8319472" y="4315114"/>
            <a:ext cx="570597" cy="4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F2C9D97-AA05-712C-3404-960C085061DA}"/>
              </a:ext>
            </a:extLst>
          </p:cNvPr>
          <p:cNvSpPr txBox="1"/>
          <p:nvPr/>
        </p:nvSpPr>
        <p:spPr>
          <a:xfrm>
            <a:off x="8257950" y="4681882"/>
            <a:ext cx="999446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</p:txBody>
      </p:sp>
      <p:sp>
        <p:nvSpPr>
          <p:cNvPr id="62" name="Google Shape;166;p1">
            <a:extLst>
              <a:ext uri="{FF2B5EF4-FFF2-40B4-BE49-F238E27FC236}">
                <a16:creationId xmlns="" xmlns:a16="http://schemas.microsoft.com/office/drawing/2014/main" id="{7FECBCE2-4709-55BA-F6A8-74BF7FD89C08}"/>
              </a:ext>
            </a:extLst>
          </p:cNvPr>
          <p:cNvSpPr>
            <a:spLocks noChangeAspect="1"/>
          </p:cNvSpPr>
          <p:nvPr/>
        </p:nvSpPr>
        <p:spPr>
          <a:xfrm>
            <a:off x="4857808" y="5042614"/>
            <a:ext cx="2718367" cy="902034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CPU spot pool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63" name="Google Shape;185;p1">
            <a:extLst>
              <a:ext uri="{FF2B5EF4-FFF2-40B4-BE49-F238E27FC236}">
                <a16:creationId xmlns="" xmlns:a16="http://schemas.microsoft.com/office/drawing/2014/main" id="{084D0F51-D406-3A50-E64C-4BB7E5DE24E8}"/>
              </a:ext>
            </a:extLst>
          </p:cNvPr>
          <p:cNvSpPr txBox="1"/>
          <p:nvPr/>
        </p:nvSpPr>
        <p:spPr>
          <a:xfrm>
            <a:off x="4837977" y="5618186"/>
            <a:ext cx="628387" cy="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Pods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B4A37796-C72F-B7BD-E07B-C741FA4D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04" y="5224615"/>
            <a:ext cx="608161" cy="5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7EF74DA1-5B53-C360-CC47-8DF952B4B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81" y="5227834"/>
            <a:ext cx="608161" cy="5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55E8D303-5A32-271E-1D76-D89AA2A0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57" y="5215915"/>
            <a:ext cx="583825" cy="4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5B27A7B-835E-A673-628C-4DC563C9B2FA}"/>
              </a:ext>
            </a:extLst>
          </p:cNvPr>
          <p:cNvSpPr txBox="1"/>
          <p:nvPr/>
        </p:nvSpPr>
        <p:spPr>
          <a:xfrm>
            <a:off x="6086153" y="5618185"/>
            <a:ext cx="846718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Kubelet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C02F8D0-D881-FE2A-6168-D775EE8BEDD0}"/>
              </a:ext>
            </a:extLst>
          </p:cNvPr>
          <p:cNvSpPr txBox="1"/>
          <p:nvPr/>
        </p:nvSpPr>
        <p:spPr>
          <a:xfrm>
            <a:off x="6692285" y="5620720"/>
            <a:ext cx="1127939" cy="29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Kube-proxy</a:t>
            </a:r>
          </a:p>
        </p:txBody>
      </p:sp>
      <p:pic>
        <p:nvPicPr>
          <p:cNvPr id="69" name="Picture 68" descr="Why Azure Container Instances ?. In this post i will share with you most… |  by Mariem Kharrat | Medium">
            <a:extLst>
              <a:ext uri="{FF2B5EF4-FFF2-40B4-BE49-F238E27FC236}">
                <a16:creationId xmlns="" xmlns:a16="http://schemas.microsoft.com/office/drawing/2014/main" id="{280881E1-20B9-A7E7-4877-C0AD98838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1" t="-10699" r="22903" b="-7338"/>
          <a:stretch/>
        </p:blipFill>
        <p:spPr bwMode="auto">
          <a:xfrm>
            <a:off x="5436896" y="5267958"/>
            <a:ext cx="517333" cy="3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A7CD754-9F7F-94E2-E3BC-1264AAE00BC0}"/>
              </a:ext>
            </a:extLst>
          </p:cNvPr>
          <p:cNvSpPr txBox="1"/>
          <p:nvPr/>
        </p:nvSpPr>
        <p:spPr>
          <a:xfrm>
            <a:off x="5400620" y="5618164"/>
            <a:ext cx="994282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</p:txBody>
      </p:sp>
      <p:sp>
        <p:nvSpPr>
          <p:cNvPr id="71" name="Google Shape;166;p1">
            <a:extLst>
              <a:ext uri="{FF2B5EF4-FFF2-40B4-BE49-F238E27FC236}">
                <a16:creationId xmlns="" xmlns:a16="http://schemas.microsoft.com/office/drawing/2014/main" id="{CE3088F5-432C-3F9C-0377-426D13169FCA}"/>
              </a:ext>
            </a:extLst>
          </p:cNvPr>
          <p:cNvSpPr>
            <a:spLocks noChangeAspect="1"/>
          </p:cNvSpPr>
          <p:nvPr/>
        </p:nvSpPr>
        <p:spPr>
          <a:xfrm>
            <a:off x="7727559" y="5054799"/>
            <a:ext cx="2756377" cy="902034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G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PU spot pool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72" name="Google Shape;185;p1">
            <a:extLst>
              <a:ext uri="{FF2B5EF4-FFF2-40B4-BE49-F238E27FC236}">
                <a16:creationId xmlns="" xmlns:a16="http://schemas.microsoft.com/office/drawing/2014/main" id="{2085AE88-5D3B-B165-BE3A-1B35DF7FF6AE}"/>
              </a:ext>
            </a:extLst>
          </p:cNvPr>
          <p:cNvSpPr txBox="1"/>
          <p:nvPr/>
        </p:nvSpPr>
        <p:spPr>
          <a:xfrm>
            <a:off x="7757642" y="5610708"/>
            <a:ext cx="630173" cy="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rbe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Pods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86EC565E-AB2C-C7ED-D346-6562B7DC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48" y="5196197"/>
            <a:ext cx="608161" cy="5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>
            <a:extLst>
              <a:ext uri="{FF2B5EF4-FFF2-40B4-BE49-F238E27FC236}">
                <a16:creationId xmlns="" xmlns:a16="http://schemas.microsoft.com/office/drawing/2014/main" id="{FF1B381D-2D34-2A6C-FDA5-7E75535B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668" y="5197093"/>
            <a:ext cx="608161" cy="5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A876A1A7-B66B-15D1-B17F-F74B068CD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59" y="5179073"/>
            <a:ext cx="582497" cy="48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CD35845-0ED5-00AC-009A-A3CD908EBB12}"/>
              </a:ext>
            </a:extLst>
          </p:cNvPr>
          <p:cNvSpPr txBox="1"/>
          <p:nvPr/>
        </p:nvSpPr>
        <p:spPr>
          <a:xfrm>
            <a:off x="8962100" y="5613932"/>
            <a:ext cx="846718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Kubelet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3ED8C9E-49A8-8D38-9BDA-17E320713FE1}"/>
              </a:ext>
            </a:extLst>
          </p:cNvPr>
          <p:cNvSpPr txBox="1"/>
          <p:nvPr/>
        </p:nvSpPr>
        <p:spPr>
          <a:xfrm>
            <a:off x="9568243" y="5618909"/>
            <a:ext cx="1142480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Kube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-proxy</a:t>
            </a:r>
          </a:p>
        </p:txBody>
      </p:sp>
      <p:pic>
        <p:nvPicPr>
          <p:cNvPr id="78" name="Picture 77" descr="Why Azure Container Instances ?. In this post i will share with you most… |  by Mariem Kharrat | Medium">
            <a:extLst>
              <a:ext uri="{FF2B5EF4-FFF2-40B4-BE49-F238E27FC236}">
                <a16:creationId xmlns="" xmlns:a16="http://schemas.microsoft.com/office/drawing/2014/main" id="{5A2E7FFC-0A3A-4FB0-A816-BE29B1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1" t="-10699" r="22903" b="-7338"/>
          <a:stretch/>
        </p:blipFill>
        <p:spPr bwMode="auto">
          <a:xfrm>
            <a:off x="8306612" y="5255125"/>
            <a:ext cx="519349" cy="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E8A32E9-0E7D-C3A2-52E7-E2C60FC53FEB}"/>
              </a:ext>
            </a:extLst>
          </p:cNvPr>
          <p:cNvSpPr txBox="1"/>
          <p:nvPr/>
        </p:nvSpPr>
        <p:spPr>
          <a:xfrm>
            <a:off x="8221307" y="5603782"/>
            <a:ext cx="1002835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</p:txBody>
      </p:sp>
      <p:sp>
        <p:nvSpPr>
          <p:cNvPr id="80" name="Google Shape;118;p1">
            <a:extLst>
              <a:ext uri="{FF2B5EF4-FFF2-40B4-BE49-F238E27FC236}">
                <a16:creationId xmlns="" xmlns:a16="http://schemas.microsoft.com/office/drawing/2014/main" id="{6E8F4E65-283E-FB0F-2AB3-08E7E55B7910}"/>
              </a:ext>
            </a:extLst>
          </p:cNvPr>
          <p:cNvSpPr txBox="1"/>
          <p:nvPr/>
        </p:nvSpPr>
        <p:spPr>
          <a:xfrm>
            <a:off x="1703596" y="1765041"/>
            <a:ext cx="13923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Web graphical user interface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81" name="Google Shape;108;p1">
            <a:extLst>
              <a:ext uri="{FF2B5EF4-FFF2-40B4-BE49-F238E27FC236}">
                <a16:creationId xmlns="" xmlns:a16="http://schemas.microsoft.com/office/drawing/2014/main" id="{F3FC155E-56C7-4A76-862E-E3A8C530B01E}"/>
              </a:ext>
            </a:extLst>
          </p:cNvPr>
          <p:cNvSpPr txBox="1"/>
          <p:nvPr/>
        </p:nvSpPr>
        <p:spPr>
          <a:xfrm>
            <a:off x="6508780" y="1532566"/>
            <a:ext cx="1860436" cy="28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  Subnet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82" name="Google Shape;108;p1">
            <a:extLst>
              <a:ext uri="{FF2B5EF4-FFF2-40B4-BE49-F238E27FC236}">
                <a16:creationId xmlns="" xmlns:a16="http://schemas.microsoft.com/office/drawing/2014/main" id="{26641D38-7EA8-BD79-EBB8-C2E4895ED25B}"/>
              </a:ext>
            </a:extLst>
          </p:cNvPr>
          <p:cNvSpPr txBox="1"/>
          <p:nvPr/>
        </p:nvSpPr>
        <p:spPr>
          <a:xfrm>
            <a:off x="6480775" y="1761211"/>
            <a:ext cx="18604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 Cluster nodes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sp>
        <p:nvSpPr>
          <p:cNvPr id="83" name="Google Shape;108;p1">
            <a:extLst>
              <a:ext uri="{FF2B5EF4-FFF2-40B4-BE49-F238E27FC236}">
                <a16:creationId xmlns="" xmlns:a16="http://schemas.microsoft.com/office/drawing/2014/main" id="{9290319D-6288-E087-B2D0-5A7CD6EC056F}"/>
              </a:ext>
            </a:extLst>
          </p:cNvPr>
          <p:cNvSpPr txBox="1"/>
          <p:nvPr/>
        </p:nvSpPr>
        <p:spPr>
          <a:xfrm>
            <a:off x="6112082" y="1986936"/>
            <a:ext cx="228682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 </a:t>
            </a:r>
            <a:r>
              <a:rPr lang="en-US" sz="1000" kern="0" dirty="0">
                <a:solidFill>
                  <a:srgbClr val="00000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Kubernetes system n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ode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grpSp>
        <p:nvGrpSpPr>
          <p:cNvPr id="84" name="Google Shape;492;p3">
            <a:extLst>
              <a:ext uri="{FF2B5EF4-FFF2-40B4-BE49-F238E27FC236}">
                <a16:creationId xmlns="" xmlns:a16="http://schemas.microsoft.com/office/drawing/2014/main" id="{60F7B02C-A911-48C5-D4C2-7BBF1633C53E}"/>
              </a:ext>
            </a:extLst>
          </p:cNvPr>
          <p:cNvGrpSpPr/>
          <p:nvPr/>
        </p:nvGrpSpPr>
        <p:grpSpPr>
          <a:xfrm>
            <a:off x="4971695" y="2431527"/>
            <a:ext cx="3071006" cy="1276263"/>
            <a:chOff x="2149110" y="656011"/>
            <a:chExt cx="4320000" cy="4370781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85" name="Google Shape;493;p3">
              <a:extLst>
                <a:ext uri="{FF2B5EF4-FFF2-40B4-BE49-F238E27FC236}">
                  <a16:creationId xmlns="" xmlns:a16="http://schemas.microsoft.com/office/drawing/2014/main" id="{3072414B-C860-E2FE-F3A8-971A14E44795}"/>
                </a:ext>
              </a:extLst>
            </p:cNvPr>
            <p:cNvSpPr/>
            <p:nvPr/>
          </p:nvSpPr>
          <p:spPr>
            <a:xfrm>
              <a:off x="2149110" y="662940"/>
              <a:ext cx="4320000" cy="4320000"/>
            </a:xfrm>
            <a:prstGeom prst="roundRect">
              <a:avLst>
                <a:gd name="adj" fmla="val 16667"/>
              </a:avLst>
            </a:prstGeom>
            <a:grpFill/>
            <a:ln w="19050" cap="flat" cmpd="sng">
              <a:solidFill>
                <a:sysClr val="window" lastClr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6" name="Google Shape;494;p3">
              <a:extLst>
                <a:ext uri="{FF2B5EF4-FFF2-40B4-BE49-F238E27FC236}">
                  <a16:creationId xmlns="" xmlns:a16="http://schemas.microsoft.com/office/drawing/2014/main" id="{FA63A15C-6904-B7D3-C956-16085D01E46A}"/>
                </a:ext>
              </a:extLst>
            </p:cNvPr>
            <p:cNvCxnSpPr>
              <a:cxnSpLocks/>
            </p:cNvCxnSpPr>
            <p:nvPr/>
          </p:nvCxnSpPr>
          <p:spPr>
            <a:xfrm>
              <a:off x="3444260" y="706792"/>
              <a:ext cx="0" cy="4320000"/>
            </a:xfrm>
            <a:prstGeom prst="straightConnector1">
              <a:avLst/>
            </a:prstGeom>
            <a:grpFill/>
            <a:ln w="19050" cap="flat" cmpd="sng">
              <a:solidFill>
                <a:sysClr val="window" lastClr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495;p3">
              <a:extLst>
                <a:ext uri="{FF2B5EF4-FFF2-40B4-BE49-F238E27FC236}">
                  <a16:creationId xmlns="" xmlns:a16="http://schemas.microsoft.com/office/drawing/2014/main" id="{9C3D9F1A-7D23-18BC-9327-F44F334EC8C4}"/>
                </a:ext>
              </a:extLst>
            </p:cNvPr>
            <p:cNvCxnSpPr>
              <a:cxnSpLocks/>
            </p:cNvCxnSpPr>
            <p:nvPr/>
          </p:nvCxnSpPr>
          <p:spPr>
            <a:xfrm>
              <a:off x="5194850" y="656011"/>
              <a:ext cx="0" cy="4333851"/>
            </a:xfrm>
            <a:prstGeom prst="straightConnector1">
              <a:avLst/>
            </a:prstGeom>
            <a:grpFill/>
            <a:ln w="19050" cap="flat" cmpd="sng">
              <a:solidFill>
                <a:sysClr val="window" lastClr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496;p3">
              <a:extLst>
                <a:ext uri="{FF2B5EF4-FFF2-40B4-BE49-F238E27FC236}">
                  <a16:creationId xmlns="" xmlns:a16="http://schemas.microsoft.com/office/drawing/2014/main" id="{0E046B81-950E-F31A-7B4B-5DC6A28C32A4}"/>
                </a:ext>
              </a:extLst>
            </p:cNvPr>
            <p:cNvCxnSpPr/>
            <p:nvPr/>
          </p:nvCxnSpPr>
          <p:spPr>
            <a:xfrm rot="10800000">
              <a:off x="2149110" y="2102940"/>
              <a:ext cx="4320000" cy="0"/>
            </a:xfrm>
            <a:prstGeom prst="straightConnector1">
              <a:avLst/>
            </a:prstGeom>
            <a:grpFill/>
            <a:ln w="19050" cap="flat" cmpd="sng">
              <a:solidFill>
                <a:sysClr val="window" lastClr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497;p3">
              <a:extLst>
                <a:ext uri="{FF2B5EF4-FFF2-40B4-BE49-F238E27FC236}">
                  <a16:creationId xmlns="" xmlns:a16="http://schemas.microsoft.com/office/drawing/2014/main" id="{AF2D7DEA-9469-1F57-C523-82EA4ED016C2}"/>
                </a:ext>
              </a:extLst>
            </p:cNvPr>
            <p:cNvCxnSpPr/>
            <p:nvPr/>
          </p:nvCxnSpPr>
          <p:spPr>
            <a:xfrm rot="10800000">
              <a:off x="2149110" y="3516180"/>
              <a:ext cx="4320000" cy="0"/>
            </a:xfrm>
            <a:prstGeom prst="straightConnector1">
              <a:avLst/>
            </a:prstGeom>
            <a:grpFill/>
            <a:ln w="19050" cap="flat" cmpd="sng">
              <a:solidFill>
                <a:sysClr val="window" lastClr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CC6BA71-DC8E-FC7F-E3B2-CA8A6FF6ED28}"/>
              </a:ext>
            </a:extLst>
          </p:cNvPr>
          <p:cNvSpPr txBox="1"/>
          <p:nvPr/>
        </p:nvSpPr>
        <p:spPr>
          <a:xfrm>
            <a:off x="5176903" y="2522941"/>
            <a:ext cx="613866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DC79A56-8233-14B3-51FA-4CBEE644117A}"/>
              </a:ext>
            </a:extLst>
          </p:cNvPr>
          <p:cNvSpPr txBox="1"/>
          <p:nvPr/>
        </p:nvSpPr>
        <p:spPr>
          <a:xfrm>
            <a:off x="5896151" y="2528399"/>
            <a:ext cx="1282438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9BE7EE9F-3050-78EA-E119-77BE7B6CF676}"/>
              </a:ext>
            </a:extLst>
          </p:cNvPr>
          <p:cNvSpPr txBox="1"/>
          <p:nvPr/>
        </p:nvSpPr>
        <p:spPr>
          <a:xfrm>
            <a:off x="7210725" y="2520059"/>
            <a:ext cx="607177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52D3135-258E-4319-AFC2-A7E06A9CE9C6}"/>
              </a:ext>
            </a:extLst>
          </p:cNvPr>
          <p:cNvSpPr txBox="1"/>
          <p:nvPr/>
        </p:nvSpPr>
        <p:spPr>
          <a:xfrm>
            <a:off x="4867337" y="2941520"/>
            <a:ext cx="1131359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Scheduling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5B012722-1678-D1F4-8F06-E4453F16E097}"/>
              </a:ext>
            </a:extLst>
          </p:cNvPr>
          <p:cNvSpPr txBox="1"/>
          <p:nvPr/>
        </p:nvSpPr>
        <p:spPr>
          <a:xfrm>
            <a:off x="5769368" y="2821551"/>
            <a:ext cx="150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DeepSim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4DC3190-BEA2-416C-B4BB-EF2A5C8CB8CD}"/>
              </a:ext>
            </a:extLst>
          </p:cNvPr>
          <p:cNvSpPr txBox="1"/>
          <p:nvPr/>
        </p:nvSpPr>
        <p:spPr>
          <a:xfrm>
            <a:off x="7095032" y="2847081"/>
            <a:ext cx="101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E1380347-3D54-AA1F-948F-06F1BA383720}"/>
              </a:ext>
            </a:extLst>
          </p:cNvPr>
          <p:cNvSpPr txBox="1"/>
          <p:nvPr/>
        </p:nvSpPr>
        <p:spPr>
          <a:xfrm>
            <a:off x="5168568" y="3296374"/>
            <a:ext cx="593500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51C309C-27F0-C8E3-421E-783278565967}"/>
              </a:ext>
            </a:extLst>
          </p:cNvPr>
          <p:cNvSpPr txBox="1"/>
          <p:nvPr/>
        </p:nvSpPr>
        <p:spPr>
          <a:xfrm>
            <a:off x="7218360" y="3323012"/>
            <a:ext cx="631300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19A14053-69C8-A0B8-1E0C-C14976DD2010}"/>
              </a:ext>
            </a:extLst>
          </p:cNvPr>
          <p:cNvSpPr txBox="1"/>
          <p:nvPr/>
        </p:nvSpPr>
        <p:spPr>
          <a:xfrm>
            <a:off x="5837422" y="3260239"/>
            <a:ext cx="125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License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09F78EE-23BB-61FB-EBB9-01AA2C8A6CC6}"/>
              </a:ext>
            </a:extLst>
          </p:cNvPr>
          <p:cNvSpPr txBox="1"/>
          <p:nvPr/>
        </p:nvSpPr>
        <p:spPr>
          <a:xfrm>
            <a:off x="8398909" y="2522571"/>
            <a:ext cx="1052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API s</a:t>
            </a:r>
            <a:r>
              <a:rPr lang="en-US" sz="1000" kern="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erver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90C4697-E18D-6D6E-21EA-D1BE46C2E780}"/>
              </a:ext>
            </a:extLst>
          </p:cNvPr>
          <p:cNvSpPr txBox="1"/>
          <p:nvPr/>
        </p:nvSpPr>
        <p:spPr>
          <a:xfrm>
            <a:off x="8434081" y="2776804"/>
            <a:ext cx="979846" cy="28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Scheduler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3B63EE37-36DC-058C-FA72-A64AF11A870A}"/>
              </a:ext>
            </a:extLst>
          </p:cNvPr>
          <p:cNvSpPr txBox="1"/>
          <p:nvPr/>
        </p:nvSpPr>
        <p:spPr>
          <a:xfrm>
            <a:off x="8370327" y="3027163"/>
            <a:ext cx="110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Controller manager</a:t>
            </a:r>
          </a:p>
        </p:txBody>
      </p:sp>
      <p:pic>
        <p:nvPicPr>
          <p:cNvPr id="102" name="Google Shape;135;p1">
            <a:extLst>
              <a:ext uri="{FF2B5EF4-FFF2-40B4-BE49-F238E27FC236}">
                <a16:creationId xmlns="" xmlns:a16="http://schemas.microsoft.com/office/drawing/2014/main" id="{34E77287-41FD-6F0C-23DF-8A3E6B94D12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715827" y="1567457"/>
            <a:ext cx="530352" cy="409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19;p1">
            <a:extLst>
              <a:ext uri="{FF2B5EF4-FFF2-40B4-BE49-F238E27FC236}">
                <a16:creationId xmlns="" xmlns:a16="http://schemas.microsoft.com/office/drawing/2014/main" id="{F31D7CEE-B20D-1D03-344E-CB44A138E96F}"/>
              </a:ext>
            </a:extLst>
          </p:cNvPr>
          <p:cNvSpPr/>
          <p:nvPr/>
        </p:nvSpPr>
        <p:spPr>
          <a:xfrm>
            <a:off x="3823541" y="2803125"/>
            <a:ext cx="616650" cy="4827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E87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rPr>
              <a:t>REST API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104" name="Google Shape;132;p1">
            <a:extLst>
              <a:ext uri="{FF2B5EF4-FFF2-40B4-BE49-F238E27FC236}">
                <a16:creationId xmlns="" xmlns:a16="http://schemas.microsoft.com/office/drawing/2014/main" id="{AAD63259-7472-13F1-616F-692A8B3A52CF}"/>
              </a:ext>
            </a:extLst>
          </p:cNvPr>
          <p:cNvCxnSpPr>
            <a:cxnSpLocks/>
          </p:cNvCxnSpPr>
          <p:nvPr/>
        </p:nvCxnSpPr>
        <p:spPr>
          <a:xfrm>
            <a:off x="1842870" y="3054782"/>
            <a:ext cx="1962009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5" name="Google Shape;122;p1">
            <a:extLst>
              <a:ext uri="{FF2B5EF4-FFF2-40B4-BE49-F238E27FC236}">
                <a16:creationId xmlns="" xmlns:a16="http://schemas.microsoft.com/office/drawing/2014/main" id="{5B45FF0F-85A3-EA1F-C298-85012C09AF4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7388" y="2706318"/>
            <a:ext cx="478867" cy="43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B56552AB-939A-FD02-00E3-8FE1D401A07D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696865" y="2685164"/>
            <a:ext cx="320040" cy="32004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="" xmlns:a16="http://schemas.microsoft.com/office/drawing/2014/main" id="{2463B49C-1EFD-F8CD-8866-0C6DC579B75A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4908870" y="2053909"/>
            <a:ext cx="320040" cy="32004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="" xmlns:a16="http://schemas.microsoft.com/office/drawing/2014/main" id="{7170DDF8-247E-5CF1-B291-E2185CED56CC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8609447" y="3776076"/>
            <a:ext cx="320040" cy="32004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="" xmlns:a16="http://schemas.microsoft.com/office/drawing/2014/main" id="{AC4256AE-7FF3-2817-A5CE-BFE4F9F15433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8806501" y="1209189"/>
            <a:ext cx="320040" cy="32004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98CF08CB-5D0A-7DAB-E194-E2207D9FF877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6235288" y="1209189"/>
            <a:ext cx="320040" cy="32004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9FACEC50-6030-4293-3644-451337BEE235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2696865" y="754102"/>
            <a:ext cx="320040" cy="32004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6379721D-8A32-E865-E9BB-32EAE652FD70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9924607" y="2698170"/>
            <a:ext cx="320040" cy="320040"/>
          </a:xfrm>
          <a:prstGeom prst="rect">
            <a:avLst/>
          </a:prstGeom>
        </p:spPr>
      </p:pic>
      <p:sp>
        <p:nvSpPr>
          <p:cNvPr id="2" name="Google Shape;139;p1">
            <a:extLst>
              <a:ext uri="{FF2B5EF4-FFF2-40B4-BE49-F238E27FC236}">
                <a16:creationId xmlns="" xmlns:a16="http://schemas.microsoft.com/office/drawing/2014/main" id="{667A4D6C-AEE9-C4D7-2243-7F67FDC38B4E}"/>
              </a:ext>
            </a:extLst>
          </p:cNvPr>
          <p:cNvSpPr txBox="1"/>
          <p:nvPr/>
        </p:nvSpPr>
        <p:spPr>
          <a:xfrm>
            <a:off x="10173667" y="1545627"/>
            <a:ext cx="182756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rbe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Corbel"/>
                <a:cs typeface="Segoe UI" panose="020B0502040204020203" pitchFamily="34" charset="0"/>
                <a:sym typeface="Corbel"/>
              </a:rPr>
              <a:t>Azure Kubernetes Service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90B39A-96FE-B0B9-D08F-2ECBB92C999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60" y="5743360"/>
            <a:ext cx="1914387" cy="10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아키텍처 다이어그램은 개발자에서 최종 사용자로의 흐름과 AKS의 DevSecOps를 사용할 수 있는 위치를 보여 줍니다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14237"/>
          <a:stretch/>
        </p:blipFill>
        <p:spPr>
          <a:xfrm>
            <a:off x="923427" y="707241"/>
            <a:ext cx="981227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공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72" y="3254671"/>
            <a:ext cx="6647888" cy="31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3933"/>
            <a:ext cx="9313333" cy="27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1183</Words>
  <Application>Microsoft Office PowerPoint</Application>
  <PresentationFormat>와이드스크린</PresentationFormat>
  <Paragraphs>400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Amazon Ember</vt:lpstr>
      <vt:lpstr>KoPub돋움체 Medium</vt:lpstr>
      <vt:lpstr>Roboto</vt:lpstr>
      <vt:lpstr>Roboto Slab</vt:lpstr>
      <vt:lpstr>굴림</vt:lpstr>
      <vt:lpstr>맑은 고딕</vt:lpstr>
      <vt:lpstr>맑은 고딕</vt:lpstr>
      <vt:lpstr>현대하모니 M</vt:lpstr>
      <vt:lpstr>Arial</vt:lpstr>
      <vt:lpstr>Calibri</vt:lpstr>
      <vt:lpstr>Corbel</vt:lpstr>
      <vt:lpstr>Segoe UI</vt:lpstr>
      <vt:lpstr>Segoe UI Semibold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Cloud PLM General</vt:lpstr>
      <vt:lpstr>Teamcenter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30</cp:revision>
  <dcterms:created xsi:type="dcterms:W3CDTF">2024-08-12T08:50:44Z</dcterms:created>
  <dcterms:modified xsi:type="dcterms:W3CDTF">2024-08-12T11:42:00Z</dcterms:modified>
</cp:coreProperties>
</file>