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9" r:id="rId3"/>
    <p:sldId id="262" r:id="rId4"/>
    <p:sldId id="257" r:id="rId5"/>
    <p:sldId id="258" r:id="rId6"/>
    <p:sldId id="259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43" y="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제조업</a:t>
            </a:r>
            <a:r>
              <a:rPr dirty="0"/>
              <a:t> MES </a:t>
            </a:r>
            <a:r>
              <a:rPr dirty="0" err="1"/>
              <a:t>공장자동화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구축을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Microsoft Azure </a:t>
            </a:r>
            <a:r>
              <a:rPr dirty="0" err="1"/>
              <a:t>하이브리드</a:t>
            </a:r>
            <a:r>
              <a:rPr dirty="0"/>
              <a:t> </a:t>
            </a:r>
            <a:r>
              <a:rPr dirty="0" err="1"/>
              <a:t>클라우드</a:t>
            </a:r>
            <a:r>
              <a:rPr dirty="0"/>
              <a:t> </a:t>
            </a:r>
            <a:r>
              <a:rPr dirty="0" err="1"/>
              <a:t>구축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9071" y="692709"/>
            <a:ext cx="8385857" cy="591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원인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종료로 인한 요청 처리 실패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설명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Scale In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과정에서 웹 서비스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종료되면서 해당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처리 중인 요청이 실패할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이로 인해 클라이언트는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504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오류를 받게 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해결 방법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중요한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파드에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대해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Pod Disruption Budget (PDB)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을 설정하여 동시에 너무 많은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종료되지 않도록 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로드 </a:t>
            </a: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업데이트 지연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설명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축소 시 로드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새로운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및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상태를 반영하는 데 지연이 발생할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이로 인해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트래픽이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아직 존재하지 않는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라우팅되어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504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오류가 발생할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해결 방법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로드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설정 및 업데이트가 적시에 반영되도록 설정을 확인하고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필요 시 로드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밸런서의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헬스 체크 주기를 짧게 조정합니다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네트워크 세션 중단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설명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Scale In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과정에서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축소되면서 기존 네트워크 세션이 중단될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이로 인해 클라이언트 요청이 제대로 처리되지 않아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504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오류가 발생할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해결 방법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클라이언트 측에 재시도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로직을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구현하고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세션 유지를 위한 네트워크 설정을 조정합니다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드레인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과정의 문제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설명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축소되는 과정에서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적절히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드레인되지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않으면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새로운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이동하기 전에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트래픽을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처리하지 못하게 되어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504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오류가 발생할 수 있습니다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해결 방법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드레인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시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kubectl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drain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명령을 사용하여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파드를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안전하게 이동하고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필요한 경우 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--grace-period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옵션을 사용하여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안전하게 종료될 시간을 충분히 부여합니다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bash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코드 복사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kubectl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drain &lt;node-name&gt; --ignore-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daemonsets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--delete-local-data --grace-period=&lt;seconds&gt;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리소스 부족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설명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Scale In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으로 인해 남은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노드에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리소스 부족이 발생할 수 있으며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이로 인해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적절히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스케줄링되지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않아 요청을 처리하지 못할 수 있습니다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b="1" kern="0" dirty="0">
                <a:cs typeface="굴림" panose="020B0600000101010101" pitchFamily="50" charset="-127"/>
              </a:rPr>
              <a:t>해결 방법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: Scale In </a:t>
            </a:r>
            <a:r>
              <a:rPr lang="ko-KR" altLang="ko-KR" sz="1000" kern="0" dirty="0">
                <a:cs typeface="굴림" panose="020B0600000101010101" pitchFamily="50" charset="-127"/>
              </a:rPr>
              <a:t>전에 충분한 리소스가 있는지 확인하고</a:t>
            </a:r>
            <a:r>
              <a:rPr lang="en-US" altLang="ko-KR" sz="1000" kern="0" dirty="0">
                <a:cs typeface="굴림" panose="020B0600000101010101" pitchFamily="50" charset="-127"/>
              </a:rPr>
              <a:t>, HPA </a:t>
            </a:r>
            <a:r>
              <a:rPr lang="ko-KR" altLang="ko-KR" sz="1000" kern="0" dirty="0">
                <a:cs typeface="굴림" panose="020B0600000101010101" pitchFamily="50" charset="-127"/>
              </a:rPr>
              <a:t>설정을 통해 필요 시 </a:t>
            </a:r>
            <a:r>
              <a:rPr lang="ko-KR" altLang="ko-KR" sz="1000" kern="0" dirty="0" err="1">
                <a:cs typeface="굴림" panose="020B0600000101010101" pitchFamily="50" charset="-127"/>
              </a:rPr>
              <a:t>파드</a:t>
            </a:r>
            <a:r>
              <a:rPr lang="ko-KR" altLang="ko-KR" sz="1000" kern="0" dirty="0">
                <a:cs typeface="굴림" panose="020B0600000101010101" pitchFamily="50" charset="-127"/>
              </a:rPr>
              <a:t> 수를 자동으로 </a:t>
            </a:r>
            <a:r>
              <a:rPr lang="ko-KR" altLang="ko-KR" sz="1000" kern="0" dirty="0" smtClean="0">
                <a:cs typeface="굴림" panose="020B0600000101010101" pitchFamily="50" charset="-127"/>
              </a:rPr>
              <a:t>조정합니다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5160" y="207503"/>
            <a:ext cx="67001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AKS POC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Scale In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과정중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web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504 error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발생 원인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4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160" y="207503"/>
            <a:ext cx="71522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AKS POC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Scale In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과정중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web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504 error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해결방안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(1/2)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056" y="805476"/>
            <a:ext cx="8769944" cy="570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해결 방안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Pod Disruption Budget (PDB) 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설정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동시에 너무 많은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종료되지 않도록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PDB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를 설정합니다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apiVersion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policy/v1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kind: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PodDisruptionBudget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metadata: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webapp-pdb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spec: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minAvailable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3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selector: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matchLabels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app: 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webapp</a:t>
            </a:r>
            <a:endParaRPr lang="en-US" altLang="ko-KR" sz="1000" kern="0" dirty="0" smtClean="0">
              <a:latin typeface="맑은 고딕" panose="020B0503020000020004" pitchFamily="50" charset="-127"/>
              <a:cs typeface="굴림체" panose="020B0609000101010101" pitchFamily="49" charset="-127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로드 </a:t>
            </a: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헬스 체크 주기 조정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로드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밸런서의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헬스 체크 주기를 짧게 조정하여 상태 변화가 빠르게 반영되도록 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apiVersion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networking.k8s.io/v1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kind: Ingress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metadata: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webapp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-ingress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spec: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rules: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- host: example.com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http: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paths: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- path: /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pathType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Prefix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backend: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  service: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webapp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-service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port: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number: 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80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6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160" y="207503"/>
            <a:ext cx="71522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AKS POC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Scale In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과정중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web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504 error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해결방안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(2/2)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3975" y="1019504"/>
            <a:ext cx="8769944" cy="520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ko-KR" altLang="ko-KR" sz="1000" b="1" kern="0" dirty="0" err="1" smtClean="0">
                <a:latin typeface="맑은 고딕" panose="020B0503020000020004" pitchFamily="50" charset="-127"/>
                <a:cs typeface="굴림" panose="020B0600000101010101" pitchFamily="50" charset="-127"/>
              </a:rPr>
              <a:t>노드</a:t>
            </a:r>
            <a:r>
              <a:rPr lang="ko-KR" altLang="ko-KR" sz="1000" b="1" kern="0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드레인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명령 사용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kubectl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drain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명령을 사용하여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파드를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안전하게 이동하고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--grace-period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옵션을 사용하여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파드가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안전하게 종료될 시간을 충분히 부여합니다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kubectl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drain &lt;node-name&gt; --ignore-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daemonsets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--delete-local-data --grace-period=&lt;seconds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&gt;</a:t>
            </a: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리소스 모니터링 및 자동 확장 설정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클러스터의 리소스를 지속적으로 모니터링하고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, HPA 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설정을 통해 필요 시 </a:t>
            </a:r>
            <a:r>
              <a:rPr lang="ko-KR" altLang="ko-KR" sz="1000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파드</a:t>
            </a:r>
            <a:r>
              <a:rPr lang="ko-KR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수를 자동으로 조정합니다</a:t>
            </a:r>
            <a:r>
              <a:rPr lang="en-US" altLang="ko-KR" sz="1000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apiVersion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autoscaling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/v2beta2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kind: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HorizontalPodAutoscaler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metadata: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webapp-hpa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spec: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scaleTargetRef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apiVersion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apps/v1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kind: Deployment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webapp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minReplicas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2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maxReplicas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10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metrics: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- type: Resource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resource: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name: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cpu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target: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type: Utilization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        </a:t>
            </a:r>
            <a:r>
              <a:rPr lang="en-US" altLang="ko-KR" sz="1000" kern="0" dirty="0" err="1">
                <a:latin typeface="맑은 고딕" panose="020B0503020000020004" pitchFamily="50" charset="-127"/>
                <a:cs typeface="굴림체" panose="020B0609000101010101" pitchFamily="49" charset="-127"/>
              </a:rPr>
              <a:t>averageUtilization</a:t>
            </a:r>
            <a:r>
              <a:rPr lang="en-US" altLang="ko-KR" sz="1000" kern="0" dirty="0">
                <a:latin typeface="맑은 고딕" panose="020B0503020000020004" pitchFamily="50" charset="-127"/>
                <a:cs typeface="굴림체" panose="020B0609000101010101" pitchFamily="49" charset="-127"/>
              </a:rPr>
              <a:t>: 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50</a:t>
            </a:r>
          </a:p>
          <a:p>
            <a:pPr marL="9144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클라이언트 측 재시도 </a:t>
            </a:r>
            <a:r>
              <a:rPr lang="ko-KR" altLang="ko-KR" sz="1000" b="1" kern="0" dirty="0" err="1">
                <a:latin typeface="맑은 고딕" panose="020B0503020000020004" pitchFamily="50" charset="-127"/>
                <a:cs typeface="굴림" panose="020B0600000101010101" pitchFamily="50" charset="-127"/>
              </a:rPr>
              <a:t>로직</a:t>
            </a:r>
            <a:r>
              <a:rPr lang="ko-KR" altLang="ko-KR" sz="1000" b="1" kern="0" dirty="0">
                <a:latin typeface="맑은 고딕" panose="020B0503020000020004" pitchFamily="50" charset="-127"/>
                <a:cs typeface="굴림" panose="020B0600000101010101" pitchFamily="50" charset="-127"/>
              </a:rPr>
              <a:t> 구현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000" kern="0" dirty="0">
                <a:cs typeface="굴림" panose="020B0600000101010101" pitchFamily="50" charset="-127"/>
              </a:rPr>
              <a:t>클라이언트 애플리케이션에서 재시도 </a:t>
            </a:r>
            <a:r>
              <a:rPr lang="ko-KR" altLang="ko-KR" sz="1000" kern="0" dirty="0" err="1">
                <a:cs typeface="굴림" panose="020B0600000101010101" pitchFamily="50" charset="-127"/>
              </a:rPr>
              <a:t>로직을</a:t>
            </a:r>
            <a:r>
              <a:rPr lang="ko-KR" altLang="ko-KR" sz="1000" kern="0" dirty="0">
                <a:cs typeface="굴림" panose="020B0600000101010101" pitchFamily="50" charset="-127"/>
              </a:rPr>
              <a:t> 구현하여 네트워크 세션 중단 시 자동으로 요청을 재시도하도록 합니다</a:t>
            </a:r>
            <a:r>
              <a:rPr lang="en-US" altLang="ko-KR" sz="1000" kern="0" dirty="0">
                <a:cs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 err="1">
                <a:latin typeface="+mj-ea"/>
              </a:rPr>
              <a:t>시스템</a:t>
            </a:r>
            <a:r>
              <a:rPr sz="2000" dirty="0">
                <a:latin typeface="+mj-ea"/>
              </a:rPr>
              <a:t> </a:t>
            </a:r>
            <a:r>
              <a:rPr sz="2000" dirty="0" err="1">
                <a:latin typeface="+mj-ea"/>
              </a:rPr>
              <a:t>현황</a:t>
            </a:r>
            <a:r>
              <a:rPr sz="2000" dirty="0">
                <a:latin typeface="+mj-ea"/>
              </a:rPr>
              <a:t> 및 </a:t>
            </a:r>
            <a:r>
              <a:rPr sz="2000" dirty="0" err="1">
                <a:latin typeface="+mj-ea"/>
              </a:rPr>
              <a:t>업무</a:t>
            </a:r>
            <a:r>
              <a:rPr sz="2000" dirty="0">
                <a:latin typeface="+mj-ea"/>
              </a:rPr>
              <a:t> </a:t>
            </a:r>
            <a:r>
              <a:rPr sz="2000" dirty="0" err="1">
                <a:latin typeface="+mj-ea"/>
              </a:rPr>
              <a:t>특성</a:t>
            </a:r>
            <a:endParaRPr sz="20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endParaRPr sz="1400" dirty="0">
              <a:latin typeface="+mj-ea"/>
              <a:ea typeface="+mj-ea"/>
            </a:endParaRPr>
          </a:p>
          <a:p>
            <a:r>
              <a:rPr lang="ko-KR" altLang="en-US" sz="1400" dirty="0" err="1" smtClean="0">
                <a:latin typeface="+mj-ea"/>
                <a:ea typeface="+mj-ea"/>
              </a:rPr>
              <a:t>세개의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리전에서</a:t>
            </a:r>
            <a:r>
              <a:rPr lang="ko-KR" altLang="en-US" sz="1400" dirty="0" smtClean="0">
                <a:latin typeface="+mj-ea"/>
                <a:ea typeface="+mj-ea"/>
              </a:rPr>
              <a:t> 공장자동화 시스템이 운영 중이다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데이터 센터 </a:t>
            </a:r>
            <a:r>
              <a:rPr lang="en-US" altLang="ko-KR" sz="1400" dirty="0" smtClean="0">
                <a:latin typeface="+mj-ea"/>
                <a:ea typeface="+mj-ea"/>
              </a:rPr>
              <a:t>2</a:t>
            </a:r>
            <a:r>
              <a:rPr lang="ko-KR" altLang="en-US" sz="1400" dirty="0" smtClean="0">
                <a:latin typeface="+mj-ea"/>
                <a:ea typeface="+mj-ea"/>
              </a:rPr>
              <a:t>개는 국내에 있고 하나는 해외에 있다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해외 시스템에는 운영자가 없다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제 </a:t>
            </a:r>
            <a:r>
              <a:rPr lang="en-US" altLang="ko-KR" sz="1400" dirty="0" smtClean="0">
                <a:latin typeface="+mj-ea"/>
                <a:ea typeface="+mj-ea"/>
              </a:rPr>
              <a:t>3 </a:t>
            </a:r>
            <a:r>
              <a:rPr lang="ko-KR" altLang="en-US" sz="1400" dirty="0" smtClean="0">
                <a:latin typeface="+mj-ea"/>
                <a:ea typeface="+mj-ea"/>
              </a:rPr>
              <a:t>국가에 시스템을 확대하려고 하는데 인프라 운영자가 없다</a:t>
            </a:r>
            <a:endParaRPr lang="en-US" sz="1400" dirty="0" smtClean="0">
              <a:latin typeface="+mj-ea"/>
              <a:ea typeface="+mj-ea"/>
            </a:endParaRPr>
          </a:p>
          <a:p>
            <a:endParaRPr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이런 상황에서 아키텍처 표준 어떻게 정의 해야 하는가</a:t>
            </a:r>
            <a:r>
              <a:rPr lang="en-US" altLang="ko-KR" sz="1400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공장자동화 시스템 서버를 확대하려고 </a:t>
            </a:r>
            <a:r>
              <a:rPr lang="ko-KR" altLang="en-US" sz="1400" dirty="0" err="1" smtClean="0">
                <a:latin typeface="+mj-ea"/>
                <a:ea typeface="+mj-ea"/>
              </a:rPr>
              <a:t>할때</a:t>
            </a:r>
            <a:r>
              <a:rPr lang="ko-KR" altLang="en-US" sz="1400" dirty="0" smtClean="0">
                <a:latin typeface="+mj-ea"/>
                <a:ea typeface="+mj-ea"/>
              </a:rPr>
              <a:t> 아키텍처 설계 방안은 무엇인가</a:t>
            </a:r>
            <a:r>
              <a:rPr lang="en-US" altLang="ko-KR" sz="1400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코로나를 사유로 공장자동화 일부 시스템이 </a:t>
            </a:r>
            <a:r>
              <a:rPr lang="en-US" altLang="ko-KR" sz="1400" dirty="0" err="1" smtClean="0">
                <a:latin typeface="+mj-ea"/>
                <a:ea typeface="+mj-ea"/>
              </a:rPr>
              <a:t>decomm</a:t>
            </a:r>
            <a:r>
              <a:rPr lang="ko-KR" altLang="en-US" sz="1400" dirty="0" smtClean="0">
                <a:latin typeface="+mj-ea"/>
                <a:ea typeface="+mj-ea"/>
              </a:rPr>
              <a:t>되었다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에러가 발생 </a:t>
            </a:r>
            <a:r>
              <a:rPr lang="ko-KR" altLang="en-US" sz="1400" dirty="0" err="1" smtClean="0">
                <a:latin typeface="+mj-ea"/>
                <a:ea typeface="+mj-ea"/>
              </a:rPr>
              <a:t>했을경우</a:t>
            </a:r>
            <a:r>
              <a:rPr lang="ko-KR" altLang="en-US" sz="1400" dirty="0" smtClean="0">
                <a:latin typeface="+mj-ea"/>
                <a:ea typeface="+mj-ea"/>
              </a:rPr>
              <a:t> 해소 방안 방안은 무엇인가</a:t>
            </a:r>
            <a:r>
              <a:rPr lang="en-US" altLang="ko-KR" sz="1400" dirty="0" smtClean="0">
                <a:latin typeface="+mj-ea"/>
                <a:ea typeface="+mj-ea"/>
              </a:rPr>
              <a:t>?</a:t>
            </a:r>
          </a:p>
          <a:p>
            <a:r>
              <a:rPr lang="en-US" sz="1400" dirty="0" smtClean="0">
                <a:latin typeface="+mj-ea"/>
                <a:ea typeface="+mj-ea"/>
              </a:rPr>
              <a:t>Container </a:t>
            </a:r>
            <a:r>
              <a:rPr lang="ko-KR" altLang="en-US" sz="1400" dirty="0" smtClean="0">
                <a:latin typeface="+mj-ea"/>
                <a:ea typeface="+mj-ea"/>
              </a:rPr>
              <a:t>환경에 관한 문제</a:t>
            </a:r>
            <a:endParaRPr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57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682"/>
          </a:xfrm>
        </p:spPr>
        <p:txBody>
          <a:bodyPr>
            <a:noAutofit/>
          </a:bodyPr>
          <a:lstStyle/>
          <a:p>
            <a:r>
              <a:rPr sz="2000" dirty="0" err="1">
                <a:latin typeface="+mn-ea"/>
                <a:ea typeface="+mn-ea"/>
              </a:rPr>
              <a:t>아키텍처</a:t>
            </a:r>
            <a:r>
              <a:rPr sz="2000" dirty="0">
                <a:latin typeface="+mn-ea"/>
                <a:ea typeface="+mn-ea"/>
              </a:rPr>
              <a:t> </a:t>
            </a:r>
            <a:r>
              <a:rPr sz="2000" dirty="0" err="1">
                <a:latin typeface="+mn-ea"/>
                <a:ea typeface="+mn-ea"/>
              </a:rPr>
              <a:t>요구</a:t>
            </a:r>
            <a:r>
              <a:rPr sz="2000" dirty="0">
                <a:latin typeface="+mn-ea"/>
                <a:ea typeface="+mn-ea"/>
              </a:rPr>
              <a:t> </a:t>
            </a:r>
            <a:r>
              <a:rPr sz="2000" dirty="0" err="1">
                <a:latin typeface="+mn-ea"/>
                <a:ea typeface="+mn-ea"/>
              </a:rPr>
              <a:t>사항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75960"/>
          </a:xfrm>
        </p:spPr>
        <p:txBody>
          <a:bodyPr>
            <a:normAutofit/>
          </a:bodyPr>
          <a:lstStyle/>
          <a:p>
            <a:pPr marL="800100" lvl="1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공장자동화 시스템의 인프라 표준 정의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1028700" lvl="2" indent="-171450"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latin typeface="+mj-ea"/>
                <a:ea typeface="+mj-ea"/>
              </a:rPr>
              <a:t>고가용성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en-US" altLang="ko-KR" sz="1000" dirty="0" err="1" smtClean="0">
                <a:latin typeface="+mj-ea"/>
                <a:ea typeface="+mj-ea"/>
              </a:rPr>
              <a:t>pulic</a:t>
            </a:r>
            <a:r>
              <a:rPr lang="en-US" altLang="ko-KR" sz="1000" dirty="0" smtClean="0">
                <a:latin typeface="+mj-ea"/>
                <a:ea typeface="+mj-ea"/>
              </a:rPr>
              <a:t> , private  cloud </a:t>
            </a:r>
            <a:r>
              <a:rPr lang="ko-KR" altLang="en-US" sz="1000" dirty="0" smtClean="0">
                <a:latin typeface="+mj-ea"/>
                <a:ea typeface="+mj-ea"/>
              </a:rPr>
              <a:t>정의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인프라 운영자가 없는 해외 공장의 인프라 운영 방안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1028700" lvl="2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latin typeface="+mj-ea"/>
                <a:ea typeface="+mj-ea"/>
              </a:rPr>
              <a:t>해외 공장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+mj-ea"/>
                <a:ea typeface="+mj-ea"/>
              </a:rPr>
              <a:t>AKS</a:t>
            </a:r>
            <a:r>
              <a:rPr lang="ko-KR" altLang="en-US" sz="1400" dirty="0" smtClean="0">
                <a:latin typeface="+mj-ea"/>
                <a:ea typeface="+mj-ea"/>
              </a:rPr>
              <a:t>에서 </a:t>
            </a:r>
            <a:r>
              <a:rPr lang="en-US" altLang="ko-KR" sz="1400" dirty="0" smtClean="0">
                <a:latin typeface="+mj-ea"/>
                <a:ea typeface="+mj-ea"/>
              </a:rPr>
              <a:t>POC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ko-KR" altLang="en-US" sz="1400" dirty="0" err="1" smtClean="0">
                <a:latin typeface="+mj-ea"/>
                <a:ea typeface="+mj-ea"/>
              </a:rPr>
              <a:t>수행시</a:t>
            </a:r>
            <a:r>
              <a:rPr lang="ko-KR" altLang="en-US" sz="1400" dirty="0" smtClean="0">
                <a:latin typeface="+mj-ea"/>
                <a:ea typeface="+mj-ea"/>
              </a:rPr>
              <a:t> 웹 서비스 </a:t>
            </a:r>
            <a:r>
              <a:rPr lang="en-US" altLang="ko-KR" sz="1400" dirty="0" smtClean="0">
                <a:latin typeface="+mj-ea"/>
                <a:ea typeface="+mj-ea"/>
              </a:rPr>
              <a:t>504error </a:t>
            </a:r>
            <a:r>
              <a:rPr lang="ko-KR" altLang="en-US" sz="1400" dirty="0" smtClean="0">
                <a:latin typeface="+mj-ea"/>
                <a:ea typeface="+mj-ea"/>
              </a:rPr>
              <a:t>발생 시 </a:t>
            </a:r>
            <a:r>
              <a:rPr lang="ko-KR" altLang="en-US" sz="1400" dirty="0" err="1" smtClean="0">
                <a:latin typeface="+mj-ea"/>
                <a:ea typeface="+mj-ea"/>
              </a:rPr>
              <a:t>해보</a:t>
            </a:r>
            <a:r>
              <a:rPr lang="ko-KR" altLang="en-US" sz="1400" dirty="0" smtClean="0">
                <a:latin typeface="+mj-ea"/>
                <a:ea typeface="+mj-ea"/>
              </a:rPr>
              <a:t> 방안</a:t>
            </a:r>
            <a:endParaRPr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9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46"/>
            <a:ext cx="8229600" cy="9199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요구사항 구현 방안</a:t>
            </a:r>
            <a:endParaRPr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40998"/>
              </p:ext>
            </p:extLst>
          </p:nvPr>
        </p:nvGraphicFramePr>
        <p:xfrm>
          <a:off x="457200" y="914400"/>
          <a:ext cx="8229600" cy="53427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87828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요구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구현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방안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기대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효과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고려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제약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하이브리드 클라우드 인프라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Arc를 사용하여 온프레미스와 클라우드 리소스를 통합 관리.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일관된 리소스 관리와 최적화된 운영.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온프레미스와 클라우드 간 네트워크 연결 성능 및 보안.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클라우드 전환 시 초기 설정 비용 및 복잡성.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 dirty="0" err="1"/>
                        <a:t>네트워크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연결성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ExpressRoute 및 VPN Gateway를 사용하여 안정적이고 고속의 네트워크 연결 구축.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지연 시간 최소화 및 안정적인 네트워크 환경 제공.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ExpressRoute의 비용과 설정 복잡성.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고속 네트워크 설정에 따른 비용 증가.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데이터 통합 및 동기화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Data Factory를 사용하여 데이터 동기화 및 통합 관리.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데이터의 일관성 유지와 글로벌 데이터 관리 간소화.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데이터 동기화 시 네트워크 대역폭 및 성능 영향.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데이터 전송 지연 및 네트워크 병목 현상.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데이터 보호 및 보안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Security Center, Azure Policy 및 Azure Key Vault 사용.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강화된 보안과 규제 준수 보장.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각 지역의 데이터 규제 요구 사항.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각 지역별 규제 준수 어려움.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실시간 데이터 처리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IoT Hub와 Azure Stream Analytics를 통해 실시간 데이터 수집 및 분석.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실시간 제조 데이터 처리로 신속한 의사결정 가능.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실시간 데이터 처리량에 따른 인프라 성능 요구.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실시간 처리에 따른 인프라 과부하 가능성.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rPr sz="1200" dirty="0" err="1"/>
                        <a:t>확장성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Virtual Machines 및 AKS를 통해 쉽게 확장 가능한 인프라 구축.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유연한 인프라 확장으로 비용 효율성 증대.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확장에 따른 관리 복잡성 증가.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확장</a:t>
                      </a:r>
                      <a:r>
                        <a:rPr sz="1200" dirty="0"/>
                        <a:t> 시 </a:t>
                      </a:r>
                      <a:r>
                        <a:rPr sz="1200" dirty="0" err="1"/>
                        <a:t>발생할</a:t>
                      </a:r>
                      <a:r>
                        <a:rPr sz="1200" dirty="0"/>
                        <a:t> 수 </a:t>
                      </a:r>
                      <a:r>
                        <a:rPr sz="1200" dirty="0" err="1"/>
                        <a:t>있는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관리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복잡성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01944"/>
              </p:ext>
            </p:extLst>
          </p:nvPr>
        </p:nvGraphicFramePr>
        <p:xfrm>
          <a:off x="457200" y="914400"/>
          <a:ext cx="8229600" cy="4153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87828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요구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구현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방안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기대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효과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고려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제약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재해 복구 및 고가용성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Site Recovery 및 Availability Zones을 활용한 재해 복구 및 고가용성 구축.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비즈니스 연속성 보장 및 서비스 중단 최소화.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재해 복구 테스트 주기 및 비용.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재해 복구를 위한 추가적인 비용 발생.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비용 관리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Azure Cost Management 및 </a:t>
                      </a:r>
                      <a:r>
                        <a:rPr sz="1200" dirty="0" err="1"/>
                        <a:t>예약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인스턴스를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비용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효율화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효율적인 비용 관리와 절감.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비용 관리 도구 설정과 모니터링 필요.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비용 예측의 어려움과 절감의 한계.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모니터링 및 관리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Monitor와 Log Analytics를 사용한 시스템 모니터링.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시스템 성능 최적화 및 문제 발생 시 빠른 대응.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다양한 리소스에 대한 모니터링 정책 설정 필요.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실시간 모니터링에 따른 성능 부담.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개발 및 배포 파이프라인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DevOps를 사용한 CI/CD 파이프라인 구축.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지속적인 코드 통합과 배포로 개발 생산성 향상.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CI/CD 파이프라인 구축 시의 복잡성.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복잡한 파이프라인 구성으로 인한 관리 어려움.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rPr sz="1200" dirty="0"/>
                        <a:t>API 및 </a:t>
                      </a:r>
                      <a:r>
                        <a:rPr sz="1200" dirty="0" err="1"/>
                        <a:t>서비스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통합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Azure API </a:t>
                      </a:r>
                      <a:r>
                        <a:rPr sz="1200" dirty="0" err="1"/>
                        <a:t>Management를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API와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서비스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통합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API </a:t>
                      </a:r>
                      <a:r>
                        <a:rPr sz="1200" dirty="0" err="1"/>
                        <a:t>통합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관리를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효율적인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서비스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운영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API </a:t>
                      </a:r>
                      <a:r>
                        <a:rPr sz="1200" dirty="0" err="1"/>
                        <a:t>보안</a:t>
                      </a:r>
                      <a:r>
                        <a:rPr sz="1200" dirty="0"/>
                        <a:t> 및 </a:t>
                      </a:r>
                      <a:r>
                        <a:rPr sz="1200" dirty="0" err="1"/>
                        <a:t>접근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제어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API </a:t>
                      </a:r>
                      <a:r>
                        <a:rPr sz="1200" dirty="0" err="1"/>
                        <a:t>보안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강화를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위한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추가적인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작업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필요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746"/>
            <a:ext cx="8229600" cy="9199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요구사항 구현 방안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22224"/>
              </p:ext>
            </p:extLst>
          </p:nvPr>
        </p:nvGraphicFramePr>
        <p:xfrm>
          <a:off x="457200" y="914400"/>
          <a:ext cx="8229600" cy="46111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87828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요구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구현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방안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기대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효과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고려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제약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사항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 dirty="0" err="1"/>
                        <a:t>사용자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접속</a:t>
                      </a:r>
                      <a:r>
                        <a:rPr sz="1200" dirty="0"/>
                        <a:t>/</a:t>
                      </a:r>
                      <a:r>
                        <a:rPr sz="1200" dirty="0" err="1"/>
                        <a:t>인증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관리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Active Directory B2C를 통한 사용자 인증 및 접근 관리.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사용자 경험 향상 및 보안 강화.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다중 인증 및 접근 제어 정책 설정 필요.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다중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인증에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따른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사용자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불편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가능성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대량 배치 작업 관리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Batch를 사용한 대량 배치 작업 관리.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작업 효율성 증대 및 서비스 영향 최소화.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배치 작업 중 발생할 수 있는 리소스 과부하.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대규모 배치 작업 시 리소스 사용 증가.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글로벌 트래픽 관리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Traffic Manager를 사용하여 글로벌 트래픽 관리.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전 세계 사용자에게 최적의 서비스 제공.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글로벌 트래픽 분산 설정 복잡성.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지역별 네트워크 상태에 따른 성능 차이.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실시간 로그 수집 및 분석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Log Analytics를 통한 실시간 로그 수집 및 분석.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문제 발생 시 빠른 로그 분석 및 해결.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로그 수집 및 분석에 따른 저장소 요구 증가.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로그 데이터 저장소 비용 증가.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200"/>
                        <a:t>네트워크 보안 및 제어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Azure Firewall 및 DDoS Protection을 사용하여 네트워크 보안 강화.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네트워크 보안 강화로 공격 방어 능력 향상.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보안 규칙 관리와 성능 최적화.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보안 정책 변경 시 서비스 중단 위험.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rPr sz="1200" dirty="0" err="1"/>
                        <a:t>기존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인프라와의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연동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온프레미스 인프라와 Azure 간의 통합을 통해 기존 시스템과의 연동.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기존 인프라의 투자를 보호하면서 클라우드의 유연성 활용.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기존 시스템과의 호환성 및 연동 테스트 필요.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기존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시스템과의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통합</a:t>
                      </a:r>
                      <a:r>
                        <a:rPr sz="1200" dirty="0"/>
                        <a:t> 시 </a:t>
                      </a:r>
                      <a:r>
                        <a:rPr sz="1200" dirty="0" err="1"/>
                        <a:t>발생할</a:t>
                      </a:r>
                      <a:r>
                        <a:rPr sz="1200" dirty="0"/>
                        <a:t> 수 </a:t>
                      </a:r>
                      <a:r>
                        <a:rPr sz="1200" dirty="0" err="1"/>
                        <a:t>있는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기술적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문제</a:t>
                      </a:r>
                      <a:r>
                        <a:rPr sz="1200" dirty="0"/>
                        <a:t>.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746"/>
            <a:ext cx="8229600" cy="9199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요구사항 구현 방안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4709" y="1373491"/>
            <a:ext cx="5636871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[</a:t>
            </a:r>
            <a:r>
              <a:rPr lang="ko-KR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온프레미스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데이터 센터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 ---[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ExpressRoute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/VPN]--- [Azure </a:t>
            </a:r>
            <a:r>
              <a:rPr lang="ko-KR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클라우드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+--&gt; [MES 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시스템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                         +--&gt; [Azure Arc]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Data Factory]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Security Center]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IoT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Hub]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Stream Analytics]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VMs / AKS]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Site Recovery]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Monitor / Log Analytics]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DevOps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Machine Learning]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API Management]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+--&gt; [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각 공장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(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한국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유럽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베트남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)]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IoT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센서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 ---[VPN]--- [Azure </a:t>
            </a:r>
            <a:r>
              <a:rPr lang="en-US" altLang="ko-KR" sz="1000" kern="0" dirty="0" err="1" smtClean="0">
                <a:latin typeface="맑은 고딕" panose="020B0503020000020004" pitchFamily="50" charset="-127"/>
                <a:cs typeface="굴림체" panose="020B0609000101010101" pitchFamily="49" charset="-127"/>
              </a:rPr>
              <a:t>IoT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Hub]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데이터 수집 및 동기화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 ---[Azure Data Factory]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0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실시간 분석 및 처리</a:t>
            </a:r>
            <a:r>
              <a:rPr lang="en-US" altLang="ko-KR" sz="1000" kern="0" dirty="0" smtClean="0">
                <a:latin typeface="맑은 고딕" panose="020B0503020000020004" pitchFamily="50" charset="-127"/>
                <a:cs typeface="굴림체" panose="020B0609000101010101" pitchFamily="49" charset="-127"/>
              </a:rPr>
              <a:t>] ---[Azure Stream Analytics]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6021" y="572475"/>
            <a:ext cx="2887329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전체 아키텍처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850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공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72" y="3254670"/>
            <a:ext cx="6647888" cy="31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이트 간 VPN 연결이 ExpressRoute의 백업으로 표시된 다이어그램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72" y="445363"/>
            <a:ext cx="6759615" cy="24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3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4237"/>
          <a:stretch/>
        </p:blipFill>
        <p:spPr>
          <a:xfrm>
            <a:off x="-151034" y="1198513"/>
            <a:ext cx="981227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1370</Words>
  <Application>Microsoft Office PowerPoint</Application>
  <PresentationFormat>화면 슬라이드 쇼(4:3)</PresentationFormat>
  <Paragraphs>226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굴림체</vt:lpstr>
      <vt:lpstr>맑은 고딕</vt:lpstr>
      <vt:lpstr>Arial</vt:lpstr>
      <vt:lpstr>Calibri</vt:lpstr>
      <vt:lpstr>Courier New</vt:lpstr>
      <vt:lpstr>Times New Roman</vt:lpstr>
      <vt:lpstr>Wingdings</vt:lpstr>
      <vt:lpstr>Office Theme</vt:lpstr>
      <vt:lpstr>제조업 MES 공장자동화 시스템 구축을 위한 Microsoft Azure 하이브리드 클라우드 구축</vt:lpstr>
      <vt:lpstr>시스템 현황 및 업무 특성</vt:lpstr>
      <vt:lpstr>아키텍처 요구 사항</vt:lpstr>
      <vt:lpstr>요구사항 구현 방안</vt:lpstr>
      <vt:lpstr>요구사항 구현 방안</vt:lpstr>
      <vt:lpstr>요구사항 구현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Architecture Implementation Plan</dc:title>
  <dc:subject/>
  <dc:creator>KTDS</dc:creator>
  <cp:keywords/>
  <dc:description>generated using python-pptx</dc:description>
  <cp:lastModifiedBy>Microsoft 계정</cp:lastModifiedBy>
  <cp:revision>17</cp:revision>
  <dcterms:created xsi:type="dcterms:W3CDTF">2013-01-27T09:14:16Z</dcterms:created>
  <dcterms:modified xsi:type="dcterms:W3CDTF">2024-08-12T04:53:42Z</dcterms:modified>
  <cp:category/>
</cp:coreProperties>
</file>