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83690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gendra896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skills.yourlearning.ibm.com/certificate/share/b02cffc942ewogICJsZWFybmVyQ05VTSIgOiAiMjgzMDQ4OVJFRyIsCiAgIm9iamVjdElkIiA6ICJQTEFOLTA0MTM4Q0QzNDhBNyIsCiAgIm9iamVjdFR5cGUiIDogIkFDVElWSVRZIgp992b7ddf441-10" TargetMode="External"/><Relationship Id="rId2" Type="http://schemas.openxmlformats.org/officeDocument/2006/relationships/hyperlink" Target="https://github.com/harinagendra8969/APSSDC-PROJECT" TargetMode="External"/><Relationship Id="rId1" Type="http://schemas.openxmlformats.org/officeDocument/2006/relationships/slideLayout" Target="../slideLayouts/slideLayout2.xml"/><Relationship Id="rId4" Type="http://schemas.openxmlformats.org/officeDocument/2006/relationships/hyperlink" Target="https://skills.yourlearning.ibm.com/certificate/share/08efabfc25ewogICJsZWFybmVyQ05VTSIgOiAiMjgzMDQ4OVJFRyIsCiAgIm9iamVjdElkIiA6ICJQTEFOLURDMEQwNTY4QjNCQiIsCiAgIm9iamVjdFR5cGUiIDogIkFDVElWSVRZIgp91304aea415-1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57098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7987" y="1836804"/>
            <a:ext cx="11260667" cy="1983619"/>
          </a:xfrm>
        </p:spPr>
        <p:txBody>
          <a:bodyPr>
            <a:normAutofit lnSpcReduction="10000"/>
          </a:bodyPr>
          <a:lstStyle/>
          <a:p>
            <a:r>
              <a:rPr lang="en-GB" dirty="0">
                <a:solidFill>
                  <a:schemeClr val="accent5">
                    <a:lumMod val="75000"/>
                  </a:schemeClr>
                </a:solidFill>
                <a:latin typeface="Arial Black" panose="020B0A04020102020204" pitchFamily="34" charset="0"/>
              </a:rPr>
              <a:t>Name:                 N HARI NAGENDRA KUMAR </a:t>
            </a:r>
          </a:p>
          <a:p>
            <a:r>
              <a:rPr lang="en-GB" dirty="0">
                <a:solidFill>
                  <a:schemeClr val="accent5">
                    <a:lumMod val="75000"/>
                  </a:schemeClr>
                </a:solidFill>
                <a:latin typeface="Arial Black" panose="020B0A04020102020204" pitchFamily="34" charset="0"/>
              </a:rPr>
              <a:t>ROLL NUMBER:  23ME5A4602</a:t>
            </a:r>
          </a:p>
          <a:p>
            <a:r>
              <a:rPr lang="en-GB" dirty="0">
                <a:solidFill>
                  <a:schemeClr val="accent5">
                    <a:lumMod val="75000"/>
                  </a:schemeClr>
                </a:solidFill>
                <a:latin typeface="Arial Black" panose="020B0A04020102020204" pitchFamily="34" charset="0"/>
              </a:rPr>
              <a:t>E-MAIL:               </a:t>
            </a:r>
            <a:r>
              <a:rPr lang="en-GB" dirty="0">
                <a:solidFill>
                  <a:schemeClr val="accent5">
                    <a:lumMod val="75000"/>
                  </a:schemeClr>
                </a:solidFill>
                <a:latin typeface="Arial Black" panose="020B0A04020102020204" pitchFamily="34" charset="0"/>
                <a:hlinkClick r:id="rId3"/>
              </a:rPr>
              <a:t>harinagendra8969@gmail.com</a:t>
            </a:r>
            <a:endParaRPr lang="en-GB" dirty="0">
              <a:solidFill>
                <a:schemeClr val="accent5">
                  <a:lumMod val="75000"/>
                </a:schemeClr>
              </a:solidFill>
              <a:latin typeface="Arial Black" panose="020B0A04020102020204" pitchFamily="34" charset="0"/>
            </a:endParaRPr>
          </a:p>
          <a:p>
            <a:r>
              <a:rPr lang="en-GB" dirty="0">
                <a:solidFill>
                  <a:schemeClr val="accent5">
                    <a:lumMod val="75000"/>
                  </a:schemeClr>
                </a:solidFill>
                <a:latin typeface="Arial Black" panose="020B0A04020102020204" pitchFamily="34" charset="0"/>
              </a:rPr>
              <a:t>BRANCH:            CSE-CYBER SECURITY</a:t>
            </a:r>
          </a:p>
          <a:p>
            <a:r>
              <a:rPr lang="en-GB" dirty="0">
                <a:solidFill>
                  <a:schemeClr val="accent5">
                    <a:lumMod val="75000"/>
                  </a:schemeClr>
                </a:solidFill>
                <a:latin typeface="Arial Black" panose="020B0A04020102020204" pitchFamily="34" charset="0"/>
              </a:rPr>
              <a:t>College:           RAMACHANDRA COLLEGE OF ENGINEERING</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8733" y="3657600"/>
            <a:ext cx="11260667" cy="27347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6" name="Content Placeholder 5">
            <a:extLst>
              <a:ext uri="{FF2B5EF4-FFF2-40B4-BE49-F238E27FC236}">
                <a16:creationId xmlns:a16="http://schemas.microsoft.com/office/drawing/2014/main" id="{60131033-4422-FC4F-FC0F-931185573A15}"/>
              </a:ext>
            </a:extLst>
          </p:cNvPr>
          <p:cNvSpPr>
            <a:spLocks noGrp="1"/>
          </p:cNvSpPr>
          <p:nvPr>
            <p:ph idx="1"/>
          </p:nvPr>
        </p:nvSpPr>
        <p:spPr>
          <a:xfrm>
            <a:off x="581192" y="777240"/>
            <a:ext cx="11278576" cy="5198110"/>
          </a:xfrm>
        </p:spPr>
        <p:txBody>
          <a:bodyPr/>
          <a:lstStyle/>
          <a:p>
            <a:endParaRPr lang="en-US" dirty="0"/>
          </a:p>
          <a:p>
            <a:r>
              <a:rPr lang="en-IN" dirty="0"/>
              <a:t>GITHUB LINK; </a:t>
            </a:r>
            <a:r>
              <a:rPr lang="en-IN" dirty="0">
                <a:hlinkClick r:id="rId2"/>
              </a:rPr>
              <a:t>https://github.com/harinagendra8969/APSSDC-PROJECT</a:t>
            </a:r>
            <a:endParaRPr lang="en-IN" dirty="0"/>
          </a:p>
          <a:p>
            <a:endParaRPr lang="en-IN" dirty="0"/>
          </a:p>
          <a:p>
            <a:r>
              <a:rPr lang="en-IN" dirty="0"/>
              <a:t>IBM ;     </a:t>
            </a:r>
          </a:p>
          <a:p>
            <a:r>
              <a:rPr lang="en-IN" b="0" i="0" dirty="0">
                <a:solidFill>
                  <a:srgbClr val="161616"/>
                </a:solidFill>
                <a:effectLst/>
                <a:highlight>
                  <a:srgbClr val="FFFFFF"/>
                </a:highlight>
                <a:latin typeface="IBMPlexSans-Regular"/>
                <a:hlinkClick r:id="rId3"/>
              </a:rPr>
              <a:t>https://skills.yourlearning.ibm.com/certificate/share/b02cffc942ewogICJsZWFybmVyQ05VTSIgOiAiMjgzMDQ4OVJFRyIsCiAgIm9iamVjdElkIiA6ICJQTEFOLTA0MTM4Q0QzNDhBNyIsCiAgIm9iamVjdFR5cGUiIDogIkFDVElWSVRZIgp992b7ddf441-10</a:t>
            </a:r>
            <a:endParaRPr lang="en-IN" b="0" i="0" dirty="0">
              <a:solidFill>
                <a:srgbClr val="161616"/>
              </a:solidFill>
              <a:effectLst/>
              <a:highlight>
                <a:srgbClr val="FFFFFF"/>
              </a:highlight>
              <a:latin typeface="IBMPlexSans-Regular"/>
            </a:endParaRPr>
          </a:p>
          <a:p>
            <a:r>
              <a:rPr lang="en-IN" b="0" i="0" dirty="0">
                <a:solidFill>
                  <a:srgbClr val="161616"/>
                </a:solidFill>
                <a:effectLst/>
                <a:highlight>
                  <a:srgbClr val="FFFFFF"/>
                </a:highlight>
                <a:latin typeface="IBMPlexSans-Regular"/>
                <a:hlinkClick r:id="rId4"/>
              </a:rPr>
              <a:t>https://skills.yourlearning.ibm.com/certificate/share/08efabfc25ewogICJsZWFybmVyQ05VTSIgOiAiMjgzMDQ4OVJFRyIsCiAgIm9iamVjdElkIiA6ICJQTEFOLURDMEQwNTY4QjNCQiIsCiAgIm9iamVjdFR5cGUiIDogIkFDVElWSVRZIgp91304aea415-10</a:t>
            </a:r>
            <a:endParaRPr lang="en-IN" b="0" i="0" dirty="0">
              <a:solidFill>
                <a:srgbClr val="161616"/>
              </a:solidFill>
              <a:effectLst/>
              <a:highlight>
                <a:srgbClr val="FFFFFF"/>
              </a:highlight>
              <a:latin typeface="IBMPlexSans-Regular"/>
            </a:endParaRPr>
          </a:p>
          <a:p>
            <a:pPr marL="0" indent="0">
              <a:buNone/>
            </a:pPr>
            <a:endParaRPr lang="en-IN" dirty="0">
              <a:latin typeface="+mj-lt"/>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Hiding a text inside an image using steganography</a:t>
            </a:r>
            <a:br>
              <a:rPr lang="en-GB" dirty="0"/>
            </a:br>
            <a:endParaRPr lang="en-US" dirty="0"/>
          </a:p>
        </p:txBody>
      </p:sp>
      <p:pic>
        <p:nvPicPr>
          <p:cNvPr id="7" name="Content Placeholder 6">
            <a:extLst>
              <a:ext uri="{FF2B5EF4-FFF2-40B4-BE49-F238E27FC236}">
                <a16:creationId xmlns:a16="http://schemas.microsoft.com/office/drawing/2014/main" id="{79F3AC61-E6D4-F7D1-9185-26BE49F955C7}"/>
              </a:ext>
            </a:extLst>
          </p:cNvPr>
          <p:cNvPicPr>
            <a:picLocks noGrp="1" noChangeAspect="1"/>
          </p:cNvPicPr>
          <p:nvPr>
            <p:ph idx="1"/>
          </p:nvPr>
        </p:nvPicPr>
        <p:blipFill rotWithShape="1">
          <a:blip r:embed="rId2"/>
          <a:srcRect t="1501" r="-3492" b="-1970"/>
          <a:stretch/>
        </p:blipFill>
        <p:spPr>
          <a:xfrm>
            <a:off x="8591551" y="2552142"/>
            <a:ext cx="2903764" cy="2934258"/>
          </a:xfrm>
        </p:spPr>
      </p:pic>
      <p:sp>
        <p:nvSpPr>
          <p:cNvPr id="4" name="TextBox 3">
            <a:extLst>
              <a:ext uri="{FF2B5EF4-FFF2-40B4-BE49-F238E27FC236}">
                <a16:creationId xmlns:a16="http://schemas.microsoft.com/office/drawing/2014/main" id="{C737971C-88B5-6229-0837-07923D71E42C}"/>
              </a:ext>
            </a:extLst>
          </p:cNvPr>
          <p:cNvSpPr txBox="1"/>
          <p:nvPr/>
        </p:nvSpPr>
        <p:spPr>
          <a:xfrm>
            <a:off x="896112" y="2690336"/>
            <a:ext cx="6364224" cy="3416320"/>
          </a:xfrm>
          <a:prstGeom prst="rect">
            <a:avLst/>
          </a:prstGeom>
          <a:noFill/>
        </p:spPr>
        <p:txBody>
          <a:bodyPr wrap="square">
            <a:spAutoFit/>
          </a:bodyPr>
          <a:lstStyle/>
          <a:p>
            <a:pPr marL="0" lvl="0" indent="0" rtl="0">
              <a:spcBef>
                <a:spcPts val="0"/>
              </a:spcBef>
              <a:spcAft>
                <a:spcPts val="0"/>
              </a:spcAft>
              <a:buNone/>
            </a:pPr>
            <a:r>
              <a:rPr lang="en-US" dirty="0"/>
              <a:t>In this presentation, we will explore the concept of steganography and how it can be used to hide text inside an image. We will discuss the process, applications, and potential use cases of this technique. Get ready to dive into the fascinating world of data concealment!</a:t>
            </a:r>
          </a:p>
          <a:p>
            <a:pPr marL="0" lvl="0" indent="0" algn="ctr" rtl="0">
              <a:spcBef>
                <a:spcPts val="0"/>
              </a:spcBef>
              <a:spcAft>
                <a:spcPts val="0"/>
              </a:spcAft>
              <a:buNone/>
            </a:pPr>
            <a:endParaRPr lang="en-US" dirty="0"/>
          </a:p>
          <a:p>
            <a:pPr marL="0" lvl="0" indent="0" rtl="0">
              <a:spcBef>
                <a:spcPts val="0"/>
              </a:spcBef>
              <a:spcAft>
                <a:spcPts val="0"/>
              </a:spcAft>
              <a:buNone/>
            </a:pPr>
            <a:r>
              <a:rPr lang="en-US" sz="1800" b="1" dirty="0"/>
              <a:t>PROBLEM</a:t>
            </a:r>
            <a:r>
              <a:rPr lang="en-US" sz="1800" dirty="0"/>
              <a:t>: 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4310743"/>
            <a:ext cx="11029615" cy="2106385"/>
          </a:xfrm>
        </p:spPr>
        <p:txBody>
          <a:bodyPr>
            <a:normAutofit lnSpcReduction="10000"/>
          </a:bodyPr>
          <a:lstStyle/>
          <a:p>
            <a:r>
              <a:rPr lang="en-US" sz="18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a:p>
            <a:endParaRPr lang="en-US" dirty="0"/>
          </a:p>
        </p:txBody>
      </p:sp>
      <p:pic>
        <p:nvPicPr>
          <p:cNvPr id="7" name="Picture 6">
            <a:extLst>
              <a:ext uri="{FF2B5EF4-FFF2-40B4-BE49-F238E27FC236}">
                <a16:creationId xmlns:a16="http://schemas.microsoft.com/office/drawing/2014/main" id="{8A440D6C-08D3-EB65-914E-7BE50D465A6A}"/>
              </a:ext>
            </a:extLst>
          </p:cNvPr>
          <p:cNvPicPr>
            <a:picLocks noChangeAspect="1"/>
          </p:cNvPicPr>
          <p:nvPr/>
        </p:nvPicPr>
        <p:blipFill rotWithShape="1">
          <a:blip r:embed="rId2"/>
          <a:srcRect l="-14776" t="-29923" b="-57088"/>
          <a:stretch/>
        </p:blipFill>
        <p:spPr>
          <a:xfrm>
            <a:off x="4343400" y="205220"/>
            <a:ext cx="6763677" cy="5166880"/>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669444"/>
          </a:xfrm>
        </p:spPr>
        <p:txBody>
          <a:bodyPr anchor="ctr">
            <a:normAutofit/>
          </a:bodyP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71600"/>
            <a:ext cx="11029615" cy="4603750"/>
          </a:xfrm>
        </p:spPr>
        <p:txBody>
          <a:bodyPr>
            <a:normAutofit/>
          </a:bodyPr>
          <a:lstStyle/>
          <a:p>
            <a:r>
              <a:rPr lang="en-US" sz="18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800" b="1" dirty="0"/>
              <a:t>Image Encoding: </a:t>
            </a:r>
            <a:r>
              <a:rPr lang="en-US" sz="1800" dirty="0"/>
              <a:t>Secret text is hidden within the image’s pixel values using the LSB method, with additional security provided by XOR the text characters with a user-provided security key.  </a:t>
            </a:r>
          </a:p>
          <a:p>
            <a:r>
              <a:rPr lang="en-US" sz="1800" b="1" dirty="0"/>
              <a:t>Pixel Manipulation: </a:t>
            </a:r>
            <a:r>
              <a:rPr lang="en-US" sz="1800" dirty="0"/>
              <a:t>The encoded text is distributed across the image’s pixels, maintaining the visual integrity of the image while embedding the hidden message.</a:t>
            </a:r>
          </a:p>
          <a:p>
            <a:r>
              <a:rPr lang="en-US" sz="1800" b="1" dirty="0"/>
              <a:t>Text Decoding: </a:t>
            </a:r>
            <a:r>
              <a:rPr lang="en-US" sz="1800" dirty="0"/>
              <a:t>The project includes functionality to decrypt and retrieve the hidden text from the image using the correct security key, ensuring that only authorized users can access the information.</a:t>
            </a:r>
          </a:p>
          <a:p>
            <a:r>
              <a:rPr lang="en-US" sz="1800" dirty="0"/>
              <a:t>This project demonstrates a practical application of steganography for secure communication, embedding and retrieving secret messages within images in a secure and efficient manner.</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74F23B-8ECF-6D32-37E9-9F063339E70B}"/>
              </a:ext>
            </a:extLst>
          </p:cNvPr>
          <p:cNvPicPr>
            <a:picLocks noChangeAspect="1"/>
          </p:cNvPicPr>
          <p:nvPr/>
        </p:nvPicPr>
        <p:blipFill>
          <a:blip r:embed="rId2"/>
          <a:stretch>
            <a:fillRect/>
          </a:stretch>
        </p:blipFill>
        <p:spPr>
          <a:xfrm>
            <a:off x="7499337" y="2061000"/>
            <a:ext cx="4111471" cy="2736000"/>
          </a:xfrm>
          <a:prstGeom prst="rect">
            <a:avLst/>
          </a:prstGeom>
        </p:spPr>
      </p:pic>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6978937" cy="4084474"/>
          </a:xfrm>
        </p:spPr>
        <p:txBody>
          <a:bodyPr/>
          <a:lstStyle/>
          <a:p>
            <a:r>
              <a:rPr lang="en-US" sz="1800" dirty="0"/>
              <a:t>The primary end users for this steganography project include government and military personnel secure communication, corporate executives protecting proprietary data, and journalists sharing sensitive information discreetly.</a:t>
            </a:r>
          </a:p>
          <a:p>
            <a:r>
              <a:rPr lang="en-US" sz="1800" dirty="0"/>
              <a:t>IT and cyber security teams can integrate this technique to enhance organizational data security.</a:t>
            </a:r>
          </a:p>
          <a:p>
            <a:r>
              <a:rPr lang="en-US" sz="1800" dirty="0"/>
              <a:t>Additionally,  the person who wants to send any secret message other person in a hidden format then this project will helpful for them.</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sz="1800" dirty="0"/>
              <a:t>Steganography is the basic concept to hide the data inside other data.</a:t>
            </a:r>
          </a:p>
          <a:p>
            <a:r>
              <a:rPr lang="en-US" sz="1800" dirty="0"/>
              <a:t>In this project RGB Mechanism is used for pixel manipulation.</a:t>
            </a:r>
          </a:p>
          <a:p>
            <a:r>
              <a:rPr lang="en-US" sz="1800" dirty="0"/>
              <a:t>XOR operation is used for encryption and decryption of the test inside the image.</a:t>
            </a:r>
          </a:p>
          <a:p>
            <a:r>
              <a:rPr lang="en-US" sz="1800" dirty="0"/>
              <a:t>The project reads an image and hides the secret text within the pixel values using the least significant bits (LSB) method.</a:t>
            </a:r>
          </a:p>
          <a:p>
            <a:r>
              <a:rPr lang="en-US" sz="1800" dirty="0"/>
              <a:t>For security purpose that means to avoid unauthorized users taking the advantage of the message, a secret key used to hide and unhide the data.</a:t>
            </a:r>
          </a:p>
          <a:p>
            <a:r>
              <a:rPr lang="en-US" sz="1800" dirty="0"/>
              <a:t>Finally, By using this project we can hide the data inside an image using secret key and for unhide the message secret is used.</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74646"/>
            <a:ext cx="6636038" cy="3634486"/>
          </a:xfrm>
        </p:spPr>
        <p:txBody>
          <a:bodyPr/>
          <a:lstStyle/>
          <a:p>
            <a:r>
              <a:rPr lang="en-US" sz="1800" dirty="0"/>
              <a:t>By using problem statement this project is created to hide a text inside an image using RGB, LSB method is used for imperceptible to the human eye. And here XOR operation is used for hide and unhide the image.</a:t>
            </a:r>
          </a:p>
          <a:p>
            <a:r>
              <a:rPr lang="en-US" sz="1800" dirty="0"/>
              <a:t>This project is customized only to hide a text inside an image using above conditions and can only unhide the image who has secret key others are not able to unhide the image.</a:t>
            </a:r>
          </a:p>
          <a:p>
            <a:endParaRPr lang="en-US" dirty="0"/>
          </a:p>
        </p:txBody>
      </p:sp>
      <p:pic>
        <p:nvPicPr>
          <p:cNvPr id="5" name="Picture 4">
            <a:extLst>
              <a:ext uri="{FF2B5EF4-FFF2-40B4-BE49-F238E27FC236}">
                <a16:creationId xmlns:a16="http://schemas.microsoft.com/office/drawing/2014/main" id="{1A5E56F9-F485-0D1E-5AC6-4C80C4E796A6}"/>
              </a:ext>
            </a:extLst>
          </p:cNvPr>
          <p:cNvPicPr>
            <a:picLocks noChangeAspect="1"/>
          </p:cNvPicPr>
          <p:nvPr/>
        </p:nvPicPr>
        <p:blipFill>
          <a:blip r:embed="rId2"/>
          <a:stretch>
            <a:fillRect/>
          </a:stretch>
        </p:blipFill>
        <p:spPr>
          <a:xfrm>
            <a:off x="7785326" y="2420353"/>
            <a:ext cx="4097079" cy="3068854"/>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3314700"/>
            <a:ext cx="11029615" cy="4327072"/>
          </a:xfrm>
        </p:spPr>
        <p:txBody>
          <a:bodyPr>
            <a:normAutofit/>
          </a:bodyPr>
          <a:lstStyle/>
          <a:p>
            <a:r>
              <a:rPr lang="en-US" sz="1800" b="1" dirty="0"/>
              <a:t>Step 1:  </a:t>
            </a:r>
            <a:r>
              <a:rPr lang="en-US" sz="1800" dirty="0"/>
              <a:t>importing some libraries like cv2 and </a:t>
            </a:r>
            <a:r>
              <a:rPr lang="en-US" sz="1800" dirty="0" err="1"/>
              <a:t>os</a:t>
            </a:r>
            <a:r>
              <a:rPr lang="en-US" sz="1800" dirty="0"/>
              <a:t> for accessing relevant concept into code.</a:t>
            </a:r>
          </a:p>
          <a:p>
            <a:r>
              <a:rPr lang="en-US" sz="1800" b="1" dirty="0"/>
              <a:t>Step 2: </a:t>
            </a:r>
            <a:r>
              <a:rPr lang="en-US" sz="1800" dirty="0"/>
              <a:t>After converting the text into their ascii values then that ascii values are stored in variable.</a:t>
            </a:r>
          </a:p>
          <a:p>
            <a:r>
              <a:rPr lang="en-US" sz="1800" b="1" dirty="0"/>
              <a:t>Step 3:  </a:t>
            </a:r>
            <a:r>
              <a:rPr lang="en-US" sz="1800" dirty="0"/>
              <a:t>Read the image from it’s path and hiding the image using XOR operation , RGB mechanism</a:t>
            </a:r>
          </a:p>
          <a:p>
            <a:r>
              <a:rPr lang="en-US" sz="1800" b="1" dirty="0"/>
              <a:t>Step 4: </a:t>
            </a:r>
            <a:r>
              <a:rPr lang="en-US" sz="1800" dirty="0"/>
              <a:t>A secret is created to avoid unauthorized users.</a:t>
            </a:r>
          </a:p>
          <a:p>
            <a:r>
              <a:rPr lang="en-US" sz="1800" b="1" dirty="0"/>
              <a:t>Step 5: </a:t>
            </a:r>
            <a:r>
              <a:rPr lang="en-US" sz="1800" dirty="0"/>
              <a:t>To unhide the image user wants to enter the secret key.</a:t>
            </a:r>
          </a:p>
          <a:p>
            <a:r>
              <a:rPr lang="en-US" sz="1800" b="1" dirty="0"/>
              <a:t>Step 6: </a:t>
            </a:r>
            <a:r>
              <a:rPr lang="en-US" sz="1800" dirty="0"/>
              <a:t>Finally, user can able to see the secret message.</a:t>
            </a:r>
            <a:endParaRPr lang="en-US" sz="1800" b="1" dirty="0"/>
          </a:p>
          <a:p>
            <a:endParaRPr lang="en-US" dirty="0"/>
          </a:p>
        </p:txBody>
      </p:sp>
      <p:pic>
        <p:nvPicPr>
          <p:cNvPr id="5" name="Picture 4">
            <a:extLst>
              <a:ext uri="{FF2B5EF4-FFF2-40B4-BE49-F238E27FC236}">
                <a16:creationId xmlns:a16="http://schemas.microsoft.com/office/drawing/2014/main" id="{9274B09D-C448-749A-78C2-13E86E04ABED}"/>
              </a:ext>
            </a:extLst>
          </p:cNvPr>
          <p:cNvPicPr>
            <a:picLocks noChangeAspect="1"/>
          </p:cNvPicPr>
          <p:nvPr/>
        </p:nvPicPr>
        <p:blipFill>
          <a:blip r:embed="rId2"/>
          <a:stretch>
            <a:fillRect/>
          </a:stretch>
        </p:blipFill>
        <p:spPr>
          <a:xfrm>
            <a:off x="3162979" y="924885"/>
            <a:ext cx="8290019" cy="2700057"/>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13" name="Content Placeholder 12">
            <a:extLst>
              <a:ext uri="{FF2B5EF4-FFF2-40B4-BE49-F238E27FC236}">
                <a16:creationId xmlns:a16="http://schemas.microsoft.com/office/drawing/2014/main" id="{0E050993-7DBA-D43A-8999-738504294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546" y="1802442"/>
            <a:ext cx="6639852" cy="1438476"/>
          </a:xfrm>
          <a:prstGeom prst="rect">
            <a:avLst/>
          </a:prstGeom>
        </p:spPr>
      </p:pic>
      <p:pic>
        <p:nvPicPr>
          <p:cNvPr id="14" name="Picture 13">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46" y="3503826"/>
            <a:ext cx="5139187" cy="1605996"/>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TotalTime>
  <Words>868</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Black</vt:lpstr>
      <vt:lpstr>Calibri</vt:lpstr>
      <vt:lpstr>Franklin Gothic Book</vt:lpstr>
      <vt:lpstr>Franklin Gothic Demi</vt:lpstr>
      <vt:lpstr>IBMPlexSans-Regular</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Thanu ❤️‍🩹</cp:lastModifiedBy>
  <cp:revision>4</cp:revision>
  <dcterms:created xsi:type="dcterms:W3CDTF">2021-05-26T16:50:10Z</dcterms:created>
  <dcterms:modified xsi:type="dcterms:W3CDTF">2024-07-12T06:08:08Z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