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arinath206/online-inspection-of-packed-cas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914400" y="781104"/>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ONLINE INSPECTION OF PACKED CASES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546511"/>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G-125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3" name="Google Shape;90;p13">
            <a:extLst>
              <a:ext uri="{FF2B5EF4-FFF2-40B4-BE49-F238E27FC236}">
                <a16:creationId xmlns:a16="http://schemas.microsoft.com/office/drawing/2014/main" id="{27B16BCF-462A-F422-B0B3-E1C9D45A4853}"/>
              </a:ext>
            </a:extLst>
          </p:cNvPr>
          <p:cNvSpPr txBox="1"/>
          <p:nvPr/>
        </p:nvSpPr>
        <p:spPr>
          <a:xfrm>
            <a:off x="7507684" y="2464113"/>
            <a:ext cx="4684316" cy="2146687"/>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Dr./Mr./Ms./Prof. SUKRUTH GOWDA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4" name="Table 3">
            <a:extLst>
              <a:ext uri="{FF2B5EF4-FFF2-40B4-BE49-F238E27FC236}">
                <a16:creationId xmlns:a16="http://schemas.microsoft.com/office/drawing/2014/main" id="{C5ED2A56-DC9E-73E4-3A84-7407D084E175}"/>
              </a:ext>
            </a:extLst>
          </p:cNvPr>
          <p:cNvGraphicFramePr>
            <a:graphicFrameLocks noGrp="1"/>
          </p:cNvGraphicFramePr>
          <p:nvPr>
            <p:extLst>
              <p:ext uri="{D42A27DB-BD31-4B8C-83A1-F6EECF244321}">
                <p14:modId xmlns:p14="http://schemas.microsoft.com/office/powerpoint/2010/main" val="721372937"/>
              </p:ext>
            </p:extLst>
          </p:nvPr>
        </p:nvGraphicFramePr>
        <p:xfrm>
          <a:off x="790469" y="2071858"/>
          <a:ext cx="6480070" cy="2578272"/>
        </p:xfrm>
        <a:graphic>
          <a:graphicData uri="http://schemas.openxmlformats.org/drawingml/2006/table">
            <a:tbl>
              <a:tblPr firstRow="1" bandRow="1">
                <a:tableStyleId>{5C22544A-7EE6-4342-B048-85BDC9FD1C3A}</a:tableStyleId>
              </a:tblPr>
              <a:tblGrid>
                <a:gridCol w="3240035">
                  <a:extLst>
                    <a:ext uri="{9D8B030D-6E8A-4147-A177-3AD203B41FA5}">
                      <a16:colId xmlns:a16="http://schemas.microsoft.com/office/drawing/2014/main" val="2751852525"/>
                    </a:ext>
                  </a:extLst>
                </a:gridCol>
                <a:gridCol w="3240035">
                  <a:extLst>
                    <a:ext uri="{9D8B030D-6E8A-4147-A177-3AD203B41FA5}">
                      <a16:colId xmlns:a16="http://schemas.microsoft.com/office/drawing/2014/main" val="3613368897"/>
                    </a:ext>
                  </a:extLst>
                </a:gridCol>
              </a:tblGrid>
              <a:tr h="321408">
                <a:tc>
                  <a:txBody>
                    <a:bodyPr/>
                    <a:lstStyle/>
                    <a:p>
                      <a:r>
                        <a:rPr lang="en-US" sz="1800" dirty="0">
                          <a:latin typeface="Bookman Old Style" panose="02050604050505020204" pitchFamily="18" charset="0"/>
                        </a:rPr>
                        <a:t>Student Name</a:t>
                      </a:r>
                      <a:endParaRPr lang="en-IN"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Roll Number</a:t>
                      </a:r>
                      <a:endParaRPr lang="en-IN" sz="1800" dirty="0">
                        <a:latin typeface="Bookman Old Style" panose="02050604050505020204" pitchFamily="18" charset="0"/>
                      </a:endParaRPr>
                    </a:p>
                  </a:txBody>
                  <a:tcPr/>
                </a:tc>
                <a:extLst>
                  <a:ext uri="{0D108BD9-81ED-4DB2-BD59-A6C34878D82A}">
                    <a16:rowId xmlns:a16="http://schemas.microsoft.com/office/drawing/2014/main" val="4010028719"/>
                  </a:ext>
                </a:extLst>
              </a:tr>
              <a:tr h="321408">
                <a:tc>
                  <a:txBody>
                    <a:bodyPr/>
                    <a:lstStyle/>
                    <a:p>
                      <a:r>
                        <a:rPr lang="en-US" sz="1800" dirty="0">
                          <a:latin typeface="Bookman Old Style" panose="02050604050505020204" pitchFamily="18" charset="0"/>
                        </a:rPr>
                        <a:t>B HARINATH REDDY</a:t>
                      </a:r>
                      <a:endParaRPr lang="en-IN"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20211CSE0845</a:t>
                      </a:r>
                      <a:endParaRPr lang="en-IN" sz="1800" dirty="0">
                        <a:latin typeface="Bookman Old Style" panose="02050604050505020204" pitchFamily="18" charset="0"/>
                      </a:endParaRPr>
                    </a:p>
                  </a:txBody>
                  <a:tcPr/>
                </a:tc>
                <a:extLst>
                  <a:ext uri="{0D108BD9-81ED-4DB2-BD59-A6C34878D82A}">
                    <a16:rowId xmlns:a16="http://schemas.microsoft.com/office/drawing/2014/main" val="299084950"/>
                  </a:ext>
                </a:extLst>
              </a:tr>
              <a:tr h="562463">
                <a:tc>
                  <a:txBody>
                    <a:bodyPr/>
                    <a:lstStyle/>
                    <a:p>
                      <a:r>
                        <a:rPr lang="en-US" sz="1800" dirty="0">
                          <a:latin typeface="Bookman Old Style" panose="02050604050505020204" pitchFamily="18" charset="0"/>
                        </a:rPr>
                        <a:t>D LAKSHMI NIRANJAN REDDY</a:t>
                      </a:r>
                      <a:endParaRPr lang="en-IN"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20211CSE0838</a:t>
                      </a:r>
                      <a:endParaRPr lang="en-IN" sz="1800" dirty="0">
                        <a:latin typeface="Bookman Old Style" panose="02050604050505020204" pitchFamily="18" charset="0"/>
                      </a:endParaRPr>
                    </a:p>
                  </a:txBody>
                  <a:tcPr/>
                </a:tc>
                <a:extLst>
                  <a:ext uri="{0D108BD9-81ED-4DB2-BD59-A6C34878D82A}">
                    <a16:rowId xmlns:a16="http://schemas.microsoft.com/office/drawing/2014/main" val="3319911367"/>
                  </a:ext>
                </a:extLst>
              </a:tr>
              <a:tr h="475152">
                <a:tc>
                  <a:txBody>
                    <a:bodyPr/>
                    <a:lstStyle/>
                    <a:p>
                      <a:r>
                        <a:rPr lang="en-US" sz="1800" dirty="0">
                          <a:latin typeface="Bookman Old Style" panose="02050604050505020204" pitchFamily="18" charset="0"/>
                        </a:rPr>
                        <a:t>NOOKALA PAVAN KUMAR</a:t>
                      </a:r>
                      <a:endParaRPr lang="en-IN"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20211CSE0839</a:t>
                      </a:r>
                      <a:endParaRPr lang="en-IN" sz="1800" dirty="0">
                        <a:latin typeface="Bookman Old Style" panose="02050604050505020204" pitchFamily="18" charset="0"/>
                      </a:endParaRPr>
                    </a:p>
                  </a:txBody>
                  <a:tcPr/>
                </a:tc>
                <a:extLst>
                  <a:ext uri="{0D108BD9-81ED-4DB2-BD59-A6C34878D82A}">
                    <a16:rowId xmlns:a16="http://schemas.microsoft.com/office/drawing/2014/main" val="3197184605"/>
                  </a:ext>
                </a:extLst>
              </a:tr>
              <a:tr h="321408">
                <a:tc>
                  <a:txBody>
                    <a:bodyPr/>
                    <a:lstStyle/>
                    <a:p>
                      <a:r>
                        <a:rPr lang="en-US" sz="1800" dirty="0">
                          <a:latin typeface="Bookman Old Style" panose="02050604050505020204" pitchFamily="18" charset="0"/>
                        </a:rPr>
                        <a:t>D SAI ESWARA REDDY</a:t>
                      </a:r>
                      <a:endParaRPr lang="en-IN"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20211CSE0516</a:t>
                      </a:r>
                      <a:endParaRPr lang="en-IN" sz="1800" dirty="0">
                        <a:latin typeface="Bookman Old Style" panose="02050604050505020204" pitchFamily="18" charset="0"/>
                      </a:endParaRPr>
                    </a:p>
                  </a:txBody>
                  <a:tcPr/>
                </a:tc>
                <a:extLst>
                  <a:ext uri="{0D108BD9-81ED-4DB2-BD59-A6C34878D82A}">
                    <a16:rowId xmlns:a16="http://schemas.microsoft.com/office/drawing/2014/main" val="1651113957"/>
                  </a:ext>
                </a:extLst>
              </a:tr>
              <a:tr h="321408">
                <a:tc>
                  <a:txBody>
                    <a:bodyPr/>
                    <a:lstStyle/>
                    <a:p>
                      <a:r>
                        <a:rPr lang="en-US" sz="1800" dirty="0">
                          <a:latin typeface="Bookman Old Style" panose="02050604050505020204" pitchFamily="18" charset="0"/>
                        </a:rPr>
                        <a:t>K DINESH</a:t>
                      </a:r>
                      <a:endParaRPr lang="en-IN"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20211CSE0709</a:t>
                      </a:r>
                      <a:endParaRPr lang="en-IN" sz="1800" dirty="0">
                        <a:latin typeface="Bookman Old Style" panose="02050604050505020204" pitchFamily="18" charset="0"/>
                      </a:endParaRPr>
                    </a:p>
                  </a:txBody>
                  <a:tcPr/>
                </a:tc>
                <a:extLst>
                  <a:ext uri="{0D108BD9-81ED-4DB2-BD59-A6C34878D82A}">
                    <a16:rowId xmlns:a16="http://schemas.microsoft.com/office/drawing/2014/main" val="316473842"/>
                  </a:ext>
                </a:extLst>
              </a:tr>
            </a:tbl>
          </a:graphicData>
        </a:graphic>
      </p:graphicFrame>
      <p:sp>
        <p:nvSpPr>
          <p:cNvPr id="5" name="Rectangle 4">
            <a:extLst>
              <a:ext uri="{FF2B5EF4-FFF2-40B4-BE49-F238E27FC236}">
                <a16:creationId xmlns:a16="http://schemas.microsoft.com/office/drawing/2014/main" id="{58D63121-FB82-D91E-61F2-B748C791618A}"/>
              </a:ext>
            </a:extLst>
          </p:cNvPr>
          <p:cNvSpPr/>
          <p:nvPr/>
        </p:nvSpPr>
        <p:spPr>
          <a:xfrm>
            <a:off x="693815" y="4572825"/>
            <a:ext cx="11667211" cy="1477328"/>
          </a:xfrm>
          <a:prstGeom prst="rect">
            <a:avLst/>
          </a:prstGeom>
        </p:spPr>
        <p:txBody>
          <a:bodyPr wrap="square">
            <a:spAutoFit/>
          </a:bodyPr>
          <a:lstStyle/>
          <a:p>
            <a:pPr lvl="0">
              <a:buClr>
                <a:srgbClr val="17365D"/>
              </a:buClr>
              <a:buSzPct val="100000"/>
            </a:pPr>
            <a:endParaRPr lang="en-US" sz="18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dirty="0">
                <a:latin typeface="Cambria" panose="02040503050406030204" pitchFamily="18" charset="0"/>
                <a:ea typeface="Cambria" panose="02040503050406030204" pitchFamily="18" charset="0"/>
                <a:cs typeface="Verdana"/>
                <a:sym typeface="Verdana"/>
              </a:rPr>
              <a:t>B. Tech</a:t>
            </a:r>
            <a:endParaRPr lang="en-US" sz="18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18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1800" b="1" dirty="0">
                <a:solidFill>
                  <a:schemeClr val="accent1"/>
                </a:solidFill>
                <a:latin typeface="Cambria" panose="02040503050406030204" pitchFamily="18" charset="0"/>
                <a:ea typeface="Cambria" panose="02040503050406030204" pitchFamily="18" charset="0"/>
                <a:cs typeface="Verdana"/>
                <a:sym typeface="Verdana"/>
              </a:rPr>
              <a:t>: </a:t>
            </a:r>
            <a:r>
              <a:rPr lang="en-US" sz="1800" b="1" dirty="0">
                <a:latin typeface="Cambria" panose="02040503050406030204" pitchFamily="18" charset="0"/>
                <a:ea typeface="Cambria" panose="02040503050406030204" pitchFamily="18" charset="0"/>
                <a:cs typeface="Verdana"/>
                <a:sym typeface="Verdana"/>
              </a:rPr>
              <a:t>Dr. Asif Mohammed H.B</a:t>
            </a:r>
            <a:endParaRPr lang="en-US" sz="18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a:latin typeface="Cambria" panose="02040503050406030204" pitchFamily="18" charset="0"/>
                <a:ea typeface="Cambria" panose="02040503050406030204" pitchFamily="18" charset="0"/>
                <a:cs typeface="Verdana"/>
                <a:sym typeface="Verdana"/>
              </a:rPr>
              <a:t>Dr. Amarnath J.L &amp; Dr. Jayanthi K</a:t>
            </a:r>
            <a:endParaRPr lang="en-US" sz="1800"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dirty="0">
                <a:latin typeface="Cambria" panose="02040503050406030204" pitchFamily="18" charset="0"/>
                <a:ea typeface="Cambria" panose="02040503050406030204" pitchFamily="18" charset="0"/>
                <a:cs typeface="Verdana"/>
                <a:sym typeface="Verdana"/>
              </a:rPr>
              <a:t>Dr. </a:t>
            </a:r>
            <a:r>
              <a:rPr lang="en-US" sz="1800" b="1" dirty="0" err="1">
                <a:latin typeface="Cambria" panose="02040503050406030204" pitchFamily="18" charset="0"/>
                <a:ea typeface="Cambria" panose="02040503050406030204" pitchFamily="18" charset="0"/>
                <a:cs typeface="Verdana"/>
                <a:sym typeface="Verdana"/>
              </a:rPr>
              <a:t>Sampath</a:t>
            </a:r>
            <a:r>
              <a:rPr lang="en-US" sz="1800" b="1" dirty="0">
                <a:latin typeface="Cambria" panose="02040503050406030204" pitchFamily="18" charset="0"/>
                <a:ea typeface="Cambria" panose="02040503050406030204" pitchFamily="18" charset="0"/>
                <a:cs typeface="Verdana"/>
                <a:sym typeface="Verdana"/>
              </a:rPr>
              <a:t> A K / Dr. Abdul </a:t>
            </a:r>
            <a:r>
              <a:rPr lang="en-US" sz="1800" b="1" dirty="0" err="1">
                <a:latin typeface="Cambria" panose="02040503050406030204" pitchFamily="18" charset="0"/>
                <a:ea typeface="Cambria" panose="02040503050406030204" pitchFamily="18" charset="0"/>
                <a:cs typeface="Verdana"/>
                <a:sym typeface="Verdana"/>
              </a:rPr>
              <a:t>Khadar</a:t>
            </a:r>
            <a:r>
              <a:rPr lang="en-US" sz="1800" b="1" dirty="0">
                <a:latin typeface="Cambria" panose="02040503050406030204" pitchFamily="18" charset="0"/>
                <a:ea typeface="Cambria" panose="02040503050406030204" pitchFamily="18" charset="0"/>
                <a:cs typeface="Verdana"/>
                <a:sym typeface="Verdana"/>
              </a:rPr>
              <a:t> A / Mr. </a:t>
            </a:r>
            <a:r>
              <a:rPr lang="en-US" sz="1800" b="1" dirty="0" err="1">
                <a:latin typeface="Cambria" panose="02040503050406030204" pitchFamily="18" charset="0"/>
                <a:ea typeface="Cambria" panose="02040503050406030204" pitchFamily="18" charset="0"/>
                <a:cs typeface="Verdana"/>
                <a:sym typeface="Verdana"/>
              </a:rPr>
              <a:t>Md</a:t>
            </a:r>
            <a:r>
              <a:rPr lang="en-US" sz="1800" b="1" dirty="0">
                <a:latin typeface="Cambria" panose="02040503050406030204" pitchFamily="18" charset="0"/>
                <a:ea typeface="Cambria" panose="02040503050406030204" pitchFamily="18" charset="0"/>
                <a:cs typeface="Verdana"/>
                <a:sym typeface="Verdana"/>
              </a:rPr>
              <a:t> </a:t>
            </a:r>
            <a:r>
              <a:rPr lang="en-US" sz="1800" b="1" dirty="0" err="1">
                <a:latin typeface="Cambria" panose="02040503050406030204" pitchFamily="18" charset="0"/>
                <a:ea typeface="Cambria" panose="02040503050406030204" pitchFamily="18" charset="0"/>
                <a:cs typeface="Verdana"/>
                <a:sym typeface="Verdana"/>
              </a:rPr>
              <a:t>Ziaur</a:t>
            </a:r>
            <a:r>
              <a:rPr lang="en-US" sz="1800" b="1" dirty="0">
                <a:latin typeface="Cambria" panose="02040503050406030204" pitchFamily="18" charset="0"/>
                <a:ea typeface="Cambria" panose="02040503050406030204" pitchFamily="18" charset="0"/>
                <a:cs typeface="Verdana"/>
                <a:sym typeface="Verdana"/>
              </a:rPr>
              <a:t>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PSCS69</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62000" y="952500"/>
            <a:ext cx="10668000" cy="4953000"/>
          </a:xfrm>
          <a:prstGeom prst="rect">
            <a:avLst/>
          </a:prstGeom>
          <a:noFill/>
          <a:ln>
            <a:noFill/>
          </a:ln>
        </p:spPr>
        <p:txBody>
          <a:bodyPr spcFirstLastPara="1" wrap="square" lIns="91425" tIns="45700" rIns="91425" bIns="45700" anchor="t" anchorCtr="0">
            <a:noAutofit/>
          </a:bodyPr>
          <a:lstStyle/>
          <a:p>
            <a:pPr marL="342900" lvl="0" indent="-190500" algn="just">
              <a:lnSpc>
                <a:spcPct val="170000"/>
              </a:lnSpc>
              <a:spcBef>
                <a:spcPts val="0"/>
              </a:spcBef>
              <a:buNone/>
            </a:pPr>
            <a:r>
              <a:rPr lang="en-US" sz="1800" b="1" dirty="0">
                <a:latin typeface="Cambria" panose="02040503050406030204" pitchFamily="18" charset="0"/>
                <a:ea typeface="Cambria" panose="02040503050406030204" pitchFamily="18" charset="0"/>
              </a:rPr>
              <a:t>Organization</a:t>
            </a:r>
            <a:r>
              <a:rPr lang="en-US" sz="1800" dirty="0">
                <a:latin typeface="Cambria" panose="02040503050406030204" pitchFamily="18" charset="0"/>
                <a:ea typeface="Cambria" panose="02040503050406030204" pitchFamily="18" charset="0"/>
              </a:rPr>
              <a:t>: ITC Limited</a:t>
            </a:r>
          </a:p>
          <a:p>
            <a:pPr marL="342900" lvl="0" indent="-190500" algn="just">
              <a:lnSpc>
                <a:spcPct val="170000"/>
              </a:lnSpc>
              <a:spcBef>
                <a:spcPts val="0"/>
              </a:spcBef>
              <a:buNone/>
            </a:pPr>
            <a:r>
              <a:rPr lang="en-US" sz="1800" b="1" dirty="0">
                <a:latin typeface="Cambria" panose="02040503050406030204" pitchFamily="18" charset="0"/>
                <a:ea typeface="Cambria" panose="02040503050406030204" pitchFamily="18" charset="0"/>
              </a:rPr>
              <a:t>Category (Hardware / Software / Both)</a:t>
            </a:r>
            <a:r>
              <a:rPr lang="en-US" sz="1800" dirty="0">
                <a:latin typeface="Cambria" panose="02040503050406030204" pitchFamily="18" charset="0"/>
                <a:ea typeface="Cambria" panose="02040503050406030204" pitchFamily="18" charset="0"/>
              </a:rPr>
              <a:t> : Software</a:t>
            </a:r>
          </a:p>
          <a:p>
            <a:pPr marL="342900" lvl="0" indent="-190500" algn="just">
              <a:lnSpc>
                <a:spcPct val="170000"/>
              </a:lnSpc>
              <a:spcBef>
                <a:spcPts val="0"/>
              </a:spcBef>
              <a:buNone/>
            </a:pPr>
            <a:r>
              <a:rPr lang="en-US" sz="1800" b="1" dirty="0">
                <a:latin typeface="Cambria" panose="02040503050406030204" pitchFamily="18" charset="0"/>
                <a:ea typeface="Cambria" panose="02040503050406030204" pitchFamily="18" charset="0"/>
              </a:rPr>
              <a:t>Problem Description</a:t>
            </a:r>
            <a:r>
              <a:rPr lang="en-US" sz="1800" dirty="0">
                <a:latin typeface="Cambria" panose="02040503050406030204" pitchFamily="18" charset="0"/>
                <a:ea typeface="Cambria" panose="02040503050406030204" pitchFamily="18" charset="0"/>
              </a:rPr>
              <a:t>: Inspection is a crucial activity to ensure customer satisfaction. Although it doesn’t eliminate the defects in the product, it helps identify the defective products before they are dispatched to the customer. The limitations with the existing inspection process is multi-fold. While Customer expects all the cases to be inspected, due to space and man-power constraints, today, the business is able to achieve only 10% inspection. As the inspection process happens one day after the cases are processed, due to limitations with Expert availability, real-time corrective actions in the factory in case of deviations in product quality gets difficult. Due to human involvement in the visual inspection, there is inherent subjectivity involved in the process</a:t>
            </a:r>
          </a:p>
          <a:p>
            <a:pPr marL="342900" lvl="0" indent="-190500" algn="just">
              <a:lnSpc>
                <a:spcPct val="170000"/>
              </a:lnSpc>
              <a:spcBef>
                <a:spcPts val="0"/>
              </a:spcBef>
              <a:buNone/>
            </a:pPr>
            <a:r>
              <a:rPr lang="en-US" sz="1800" b="1" dirty="0">
                <a:latin typeface="Cambria" panose="02040503050406030204" pitchFamily="18" charset="0"/>
                <a:ea typeface="Cambria" panose="02040503050406030204" pitchFamily="18" charset="0"/>
              </a:rPr>
              <a:t>Difficulty Level</a:t>
            </a:r>
            <a:r>
              <a:rPr lang="en-US" sz="1800" dirty="0">
                <a:latin typeface="Cambria" panose="02040503050406030204" pitchFamily="18" charset="0"/>
                <a:ea typeface="Cambria" panose="02040503050406030204" pitchFamily="18" charset="0"/>
              </a:rPr>
              <a:t>: Complicated</a:t>
            </a: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https://github.com/harinath206/online-inspection-of-packed-cases</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IN" sz="2800" b="1" dirty="0">
                <a:latin typeface="Cambria" panose="02040503050406030204" pitchFamily="18" charset="0"/>
                <a:ea typeface="Cambria" panose="02040503050406030204" pitchFamily="18" charset="0"/>
                <a:cs typeface="Calibri" panose="020F0502020204030204" pitchFamily="34" charset="0"/>
              </a:rPr>
              <a:t>Image Processing &amp; AI Frameworks :</a:t>
            </a:r>
          </a:p>
          <a:p>
            <a:pPr marL="876300" lvl="1" indent="-342900">
              <a:buFont typeface="+mj-lt"/>
              <a:buAutoNum type="arabicPeriod"/>
            </a:pPr>
            <a:r>
              <a:rPr lang="en-IN" sz="2400" b="1" dirty="0">
                <a:latin typeface="Cambria" panose="02040503050406030204" pitchFamily="18" charset="0"/>
                <a:ea typeface="Cambria" panose="02040503050406030204" pitchFamily="18" charset="0"/>
                <a:cs typeface="Calibri" panose="020F0502020204030204" pitchFamily="34" charset="0"/>
              </a:rPr>
              <a:t>Computer Vision Libraries:</a:t>
            </a:r>
            <a:r>
              <a:rPr lang="en-IN" sz="2400" dirty="0">
                <a:latin typeface="Cambria" panose="02040503050406030204" pitchFamily="18" charset="0"/>
                <a:ea typeface="Cambria" panose="02040503050406030204" pitchFamily="18" charset="0"/>
                <a:cs typeface="Calibri" panose="020F0502020204030204" pitchFamily="34" charset="0"/>
              </a:rPr>
              <a:t> OpenCV, PIL (Python Imaging Library).</a:t>
            </a:r>
          </a:p>
          <a:p>
            <a:pPr marL="876300" lvl="1" indent="-342900">
              <a:buFont typeface="+mj-lt"/>
              <a:buAutoNum type="arabicPeriod"/>
            </a:pPr>
            <a:r>
              <a:rPr lang="en-IN" sz="2400" b="1" dirty="0">
                <a:latin typeface="Cambria" panose="02040503050406030204" pitchFamily="18" charset="0"/>
                <a:ea typeface="Cambria" panose="02040503050406030204" pitchFamily="18" charset="0"/>
                <a:cs typeface="Calibri" panose="020F0502020204030204" pitchFamily="34" charset="0"/>
              </a:rPr>
              <a:t>Deep Learning Frameworks:</a:t>
            </a:r>
            <a:r>
              <a:rPr lang="en-IN" sz="2400" dirty="0">
                <a:latin typeface="Cambria" panose="02040503050406030204" pitchFamily="18" charset="0"/>
                <a:ea typeface="Cambria" panose="02040503050406030204" pitchFamily="18" charset="0"/>
                <a:cs typeface="Calibri" panose="020F0502020204030204" pitchFamily="34" charset="0"/>
              </a:rPr>
              <a:t> TensorFlow, </a:t>
            </a:r>
            <a:r>
              <a:rPr lang="en-IN" sz="2400" dirty="0" err="1">
                <a:latin typeface="Cambria" panose="02040503050406030204" pitchFamily="18" charset="0"/>
                <a:ea typeface="Cambria" panose="02040503050406030204" pitchFamily="18" charset="0"/>
                <a:cs typeface="Calibri" panose="020F0502020204030204" pitchFamily="34" charset="0"/>
              </a:rPr>
              <a:t>PyTorch</a:t>
            </a:r>
            <a:r>
              <a:rPr lang="en-IN" sz="2400" dirty="0">
                <a:latin typeface="Cambria" panose="02040503050406030204" pitchFamily="18" charset="0"/>
                <a:ea typeface="Cambria" panose="02040503050406030204" pitchFamily="18" charset="0"/>
                <a:cs typeface="Calibri" panose="020F0502020204030204" pitchFamily="34" charset="0"/>
              </a:rPr>
              <a:t>, </a:t>
            </a:r>
            <a:r>
              <a:rPr lang="en-IN" sz="2400" dirty="0" err="1">
                <a:latin typeface="Cambria" panose="02040503050406030204" pitchFamily="18" charset="0"/>
                <a:ea typeface="Cambria" panose="02040503050406030204" pitchFamily="18" charset="0"/>
                <a:cs typeface="Calibri" panose="020F0502020204030204" pitchFamily="34" charset="0"/>
              </a:rPr>
              <a:t>Keras</a:t>
            </a:r>
            <a:r>
              <a:rPr lang="en-IN" sz="2400" dirty="0">
                <a:latin typeface="Cambria" panose="02040503050406030204" pitchFamily="18" charset="0"/>
                <a:ea typeface="Cambria" panose="02040503050406030204" pitchFamily="18" charset="0"/>
                <a:cs typeface="Calibri" panose="020F0502020204030204" pitchFamily="34" charset="0"/>
              </a:rPr>
              <a:t> for training models.</a:t>
            </a:r>
          </a:p>
          <a:p>
            <a:pPr marL="876300" lvl="1" indent="-342900">
              <a:buFont typeface="+mj-lt"/>
              <a:buAutoNum type="arabicPeriod"/>
            </a:pPr>
            <a:r>
              <a:rPr lang="en-IN" sz="2400" b="1" dirty="0">
                <a:latin typeface="Cambria" panose="02040503050406030204" pitchFamily="18" charset="0"/>
                <a:ea typeface="Cambria" panose="02040503050406030204" pitchFamily="18" charset="0"/>
                <a:cs typeface="Calibri" panose="020F0502020204030204" pitchFamily="34" charset="0"/>
              </a:rPr>
              <a:t>Pretrained Models:</a:t>
            </a:r>
            <a:r>
              <a:rPr lang="en-IN" sz="2400" dirty="0">
                <a:latin typeface="Cambria" panose="02040503050406030204" pitchFamily="18" charset="0"/>
                <a:ea typeface="Cambria" panose="02040503050406030204" pitchFamily="18" charset="0"/>
                <a:cs typeface="Calibri" panose="020F0502020204030204" pitchFamily="34" charset="0"/>
              </a:rPr>
              <a:t> Transfer learning using models such as </a:t>
            </a:r>
            <a:r>
              <a:rPr lang="en-IN" sz="2400" dirty="0" err="1">
                <a:latin typeface="Cambria" panose="02040503050406030204" pitchFamily="18" charset="0"/>
                <a:ea typeface="Cambria" panose="02040503050406030204" pitchFamily="18" charset="0"/>
                <a:cs typeface="Calibri" panose="020F0502020204030204" pitchFamily="34" charset="0"/>
              </a:rPr>
              <a:t>ResNet</a:t>
            </a:r>
            <a:r>
              <a:rPr lang="en-IN" sz="2400" dirty="0">
                <a:latin typeface="Cambria" panose="02040503050406030204" pitchFamily="18" charset="0"/>
                <a:ea typeface="Cambria" panose="02040503050406030204" pitchFamily="18" charset="0"/>
                <a:cs typeface="Calibri" panose="020F0502020204030204" pitchFamily="34" charset="0"/>
              </a:rPr>
              <a:t>, </a:t>
            </a:r>
            <a:r>
              <a:rPr lang="en-IN" sz="2400" dirty="0" err="1">
                <a:latin typeface="Cambria" panose="02040503050406030204" pitchFamily="18" charset="0"/>
                <a:ea typeface="Cambria" panose="02040503050406030204" pitchFamily="18" charset="0"/>
                <a:cs typeface="Calibri" panose="020F0502020204030204" pitchFamily="34" charset="0"/>
              </a:rPr>
              <a:t>EfficientNet</a:t>
            </a:r>
            <a:r>
              <a:rPr lang="en-IN" sz="2400" dirty="0">
                <a:latin typeface="Cambria" panose="02040503050406030204" pitchFamily="18" charset="0"/>
                <a:ea typeface="Cambria" panose="02040503050406030204" pitchFamily="18" charset="0"/>
                <a:cs typeface="Calibri" panose="020F0502020204030204" pitchFamily="34" charset="0"/>
              </a:rPr>
              <a:t>, or </a:t>
            </a:r>
            <a:r>
              <a:rPr lang="en-IN" sz="2400" dirty="0" err="1">
                <a:latin typeface="Cambria" panose="02040503050406030204" pitchFamily="18" charset="0"/>
                <a:ea typeface="Cambria" panose="02040503050406030204" pitchFamily="18" charset="0"/>
                <a:cs typeface="Calibri" panose="020F0502020204030204" pitchFamily="34" charset="0"/>
              </a:rPr>
              <a:t>MobileNet</a:t>
            </a:r>
            <a:r>
              <a:rPr lang="en-IN" sz="2400" dirty="0">
                <a:latin typeface="Cambria" panose="02040503050406030204" pitchFamily="18" charset="0"/>
                <a:ea typeface="Cambria" panose="02040503050406030204" pitchFamily="18" charset="0"/>
                <a:cs typeface="Calibri" panose="020F0502020204030204" pitchFamily="34" charset="0"/>
              </a:rPr>
              <a:t> for feature extraction.</a:t>
            </a:r>
          </a:p>
          <a:p>
            <a:pPr marL="152400" indent="0" algn="just">
              <a:spcBef>
                <a:spcPts val="0"/>
              </a:spcBef>
              <a:buSzPct val="100000"/>
              <a:buNone/>
            </a:pPr>
            <a:endParaRPr lang="en-IN" b="1"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SzPct val="100000"/>
            </a:pPr>
            <a:r>
              <a:rPr lang="en-US" sz="2800" b="1" dirty="0">
                <a:latin typeface="Cambria" panose="02040503050406030204" pitchFamily="18" charset="0"/>
                <a:ea typeface="Cambria" panose="02040503050406030204" pitchFamily="18" charset="0"/>
              </a:rPr>
              <a:t>Software Requirements: </a:t>
            </a:r>
          </a:p>
          <a:p>
            <a:pPr lvl="1">
              <a:buFont typeface="+mj-lt"/>
              <a:buAutoNum type="arabicPeriod"/>
            </a:pPr>
            <a:r>
              <a:rPr lang="en-IN" sz="2400" b="1" dirty="0">
                <a:latin typeface="Cambria" panose="02040503050406030204" pitchFamily="18" charset="0"/>
                <a:ea typeface="Cambria" panose="02040503050406030204" pitchFamily="18" charset="0"/>
              </a:rPr>
              <a:t>Data Annotation Tools:</a:t>
            </a:r>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LabelImg</a:t>
            </a:r>
            <a:r>
              <a:rPr lang="en-IN" sz="2400" dirty="0">
                <a:latin typeface="Cambria" panose="02040503050406030204" pitchFamily="18" charset="0"/>
                <a:ea typeface="Cambria" panose="02040503050406030204" pitchFamily="18" charset="0"/>
              </a:rPr>
              <a:t>, CVAT, or </a:t>
            </a:r>
            <a:r>
              <a:rPr lang="en-IN" sz="2400" dirty="0" err="1">
                <a:latin typeface="Cambria" panose="02040503050406030204" pitchFamily="18" charset="0"/>
                <a:ea typeface="Cambria" panose="02040503050406030204" pitchFamily="18" charset="0"/>
              </a:rPr>
              <a:t>VoTT</a:t>
            </a:r>
            <a:r>
              <a:rPr lang="en-IN" sz="2400" dirty="0">
                <a:latin typeface="Cambria" panose="02040503050406030204" pitchFamily="18" charset="0"/>
                <a:ea typeface="Cambria" panose="02040503050406030204" pitchFamily="18" charset="0"/>
              </a:rPr>
              <a:t> for preparing training datasets.</a:t>
            </a:r>
          </a:p>
          <a:p>
            <a:pPr lvl="1">
              <a:buFont typeface="+mj-lt"/>
              <a:buAutoNum type="arabicPeriod"/>
            </a:pPr>
            <a:r>
              <a:rPr lang="en-IN" sz="2400" b="1" dirty="0">
                <a:latin typeface="Cambria" panose="02040503050406030204" pitchFamily="18" charset="0"/>
                <a:ea typeface="Cambria" panose="02040503050406030204" pitchFamily="18" charset="0"/>
              </a:rPr>
              <a:t>Backend Frameworks:</a:t>
            </a:r>
            <a:r>
              <a:rPr lang="en-IN" sz="2400" dirty="0">
                <a:latin typeface="Cambria" panose="02040503050406030204" pitchFamily="18" charset="0"/>
                <a:ea typeface="Cambria" panose="02040503050406030204" pitchFamily="18" charset="0"/>
              </a:rPr>
              <a:t> Flask or Django for deploying the AI model.</a:t>
            </a:r>
          </a:p>
          <a:p>
            <a:pPr lvl="1">
              <a:buFont typeface="+mj-lt"/>
              <a:buAutoNum type="arabicPeriod"/>
            </a:pPr>
            <a:r>
              <a:rPr lang="en-IN" sz="2400" b="1" dirty="0">
                <a:latin typeface="Cambria" panose="02040503050406030204" pitchFamily="18" charset="0"/>
                <a:ea typeface="Cambria" panose="02040503050406030204" pitchFamily="18" charset="0"/>
              </a:rPr>
              <a:t>Database Management:</a:t>
            </a:r>
            <a:r>
              <a:rPr lang="en-IN" sz="2400" dirty="0">
                <a:latin typeface="Cambria" panose="02040503050406030204" pitchFamily="18" charset="0"/>
                <a:ea typeface="Cambria" panose="02040503050406030204" pitchFamily="18" charset="0"/>
              </a:rPr>
              <a:t> PostgreSQL or MongoDB for storing inspection data and results.</a:t>
            </a:r>
          </a:p>
          <a:p>
            <a:pPr lvl="1">
              <a:buFont typeface="+mj-lt"/>
              <a:buAutoNum type="arabicPeriod"/>
            </a:pPr>
            <a:r>
              <a:rPr lang="en-IN" sz="2400" b="1" dirty="0">
                <a:latin typeface="Cambria" panose="02040503050406030204" pitchFamily="18" charset="0"/>
                <a:ea typeface="Cambria" panose="02040503050406030204" pitchFamily="18" charset="0"/>
              </a:rPr>
              <a:t>Deployment Platforms:</a:t>
            </a:r>
            <a:r>
              <a:rPr lang="en-IN" sz="2400" dirty="0">
                <a:latin typeface="Cambria" panose="02040503050406030204" pitchFamily="18" charset="0"/>
                <a:ea typeface="Cambria" panose="02040503050406030204" pitchFamily="18" charset="0"/>
              </a:rPr>
              <a:t> Docker for containerization, AWS or Google Cloud for scalability.</a:t>
            </a:r>
          </a:p>
          <a:p>
            <a:pPr lvl="1">
              <a:buFont typeface="+mj-lt"/>
              <a:buAutoNum type="arabicPeriod"/>
            </a:pPr>
            <a:r>
              <a:rPr lang="en-IN" sz="2400" b="1" dirty="0">
                <a:latin typeface="Cambria" panose="02040503050406030204" pitchFamily="18" charset="0"/>
                <a:ea typeface="Cambria" panose="02040503050406030204" pitchFamily="18" charset="0"/>
              </a:rPr>
              <a:t>Edge Devices:</a:t>
            </a:r>
            <a:r>
              <a:rPr lang="en-IN" sz="2400" dirty="0">
                <a:latin typeface="Cambria" panose="02040503050406030204" pitchFamily="18" charset="0"/>
                <a:ea typeface="Cambria" panose="02040503050406030204" pitchFamily="18" charset="0"/>
              </a:rPr>
              <a:t> NVIDIA Jetson or Raspberry Pi for real-time on-premise analysis.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sz="2800" b="1" dirty="0">
                <a:latin typeface="Cambria" panose="02040503050406030204" pitchFamily="18" charset="0"/>
                <a:ea typeface="Cambria" panose="02040503050406030204" pitchFamily="18" charset="0"/>
              </a:rPr>
              <a:t>Hardware Requirements :</a:t>
            </a:r>
          </a:p>
          <a:p>
            <a:pPr lvl="1">
              <a:buFont typeface="+mj-lt"/>
              <a:buAutoNum type="arabicPeriod"/>
            </a:pPr>
            <a:r>
              <a:rPr lang="en-US" sz="2400" dirty="0">
                <a:latin typeface="Cambria" panose="02040503050406030204" pitchFamily="18" charset="0"/>
                <a:ea typeface="Cambria" panose="02040503050406030204" pitchFamily="18" charset="0"/>
              </a:rPr>
              <a:t>High-resolution industrial cameras for capturing images of the packed cases.</a:t>
            </a:r>
          </a:p>
          <a:p>
            <a:pPr lvl="1">
              <a:buFont typeface="+mj-lt"/>
              <a:buAutoNum type="arabicPeriod"/>
            </a:pPr>
            <a:r>
              <a:rPr lang="en-US" sz="2400" dirty="0">
                <a:latin typeface="Cambria" panose="02040503050406030204" pitchFamily="18" charset="0"/>
                <a:ea typeface="Cambria" panose="02040503050406030204" pitchFamily="18" charset="0"/>
              </a:rPr>
              <a:t>Adequate lighting setups to ensure consistent image quality.</a:t>
            </a:r>
          </a:p>
          <a:p>
            <a:pPr lvl="1">
              <a:buFont typeface="+mj-lt"/>
              <a:buAutoNum type="arabicPeriod"/>
            </a:pPr>
            <a:r>
              <a:rPr lang="en-US" sz="2400" dirty="0">
                <a:latin typeface="Cambria" panose="02040503050406030204" pitchFamily="18" charset="0"/>
                <a:ea typeface="Cambria" panose="02040503050406030204" pitchFamily="18" charset="0"/>
              </a:rPr>
              <a:t>High-performance GPU for training AI models.</a:t>
            </a:r>
          </a:p>
          <a:p>
            <a:pPr marL="342900" lvl="0" indent="-190500" algn="just" rtl="0">
              <a:lnSpc>
                <a:spcPct val="200000"/>
              </a:lnSpc>
              <a:spcBef>
                <a:spcPts val="0"/>
              </a:spcBef>
              <a:spcAft>
                <a:spcPts val="0"/>
              </a:spcAft>
              <a:buClr>
                <a:schemeClr val="dk1"/>
              </a:buClr>
              <a:buSzPct val="100000"/>
              <a:buNone/>
            </a:pPr>
            <a:endParaRPr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Content Placeholder 4">
            <a:extLst>
              <a:ext uri="{FF2B5EF4-FFF2-40B4-BE49-F238E27FC236}">
                <a16:creationId xmlns:a16="http://schemas.microsoft.com/office/drawing/2014/main" id="{D8F846B2-62E1-3889-875E-A121333507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4048" y="952500"/>
            <a:ext cx="8134971" cy="4953000"/>
          </a:xfrm>
        </p:spPr>
      </p:pic>
      <p:pic>
        <p:nvPicPr>
          <p:cNvPr id="3" name="Content Placeholder 4">
            <a:extLst>
              <a:ext uri="{FF2B5EF4-FFF2-40B4-BE49-F238E27FC236}">
                <a16:creationId xmlns:a16="http://schemas.microsoft.com/office/drawing/2014/main" id="{F67E1B50-81E4-DC39-C5D6-97FBA3339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314" y="1143000"/>
            <a:ext cx="8134971" cy="4953000"/>
          </a:xfrm>
          <a:prstGeom prst="rect">
            <a:avLst/>
          </a:prstGeom>
          <a:noFill/>
          <a:ln>
            <a:noFill/>
          </a:ln>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id="{8A152A54-48E4-3733-7DA0-0ED2BA4547E0}"/>
              </a:ext>
            </a:extLst>
          </p:cNvPr>
          <p:cNvSpPr txBox="1">
            <a:spLocks noChangeArrowheads="1"/>
          </p:cNvSpPr>
          <p:nvPr/>
        </p:nvSpPr>
        <p:spPr bwMode="auto">
          <a:xfrm>
            <a:off x="762000" y="1266170"/>
            <a:ext cx="10668000" cy="419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0" indent="0" algn="just" eaLnBrk="0" fontAlgn="base" hangingPunct="0">
              <a:lnSpc>
                <a:spcPct val="150000"/>
              </a:lnSpc>
              <a:spcBef>
                <a:spcPct val="0"/>
              </a:spcBef>
              <a:spcAft>
                <a:spcPct val="0"/>
              </a:spcAft>
              <a:buClrTx/>
              <a:buSzTx/>
              <a:buFontTx/>
              <a:buChar char="•"/>
            </a:pPr>
            <a:r>
              <a:rPr lang="en-US" sz="2000" b="1">
                <a:solidFill>
                  <a:schemeClr val="tx1"/>
                </a:solidFill>
                <a:latin typeface="Cambria" panose="02040503050406030204" pitchFamily="18" charset="0"/>
                <a:ea typeface="Cambria" panose="02040503050406030204" pitchFamily="18" charset="0"/>
              </a:rPr>
              <a:t>Goodfellow, I., Bengio, Y., &amp; Courville, A. (2016).</a:t>
            </a:r>
            <a:r>
              <a:rPr lang="en-US" sz="2000">
                <a:solidFill>
                  <a:schemeClr val="tx1"/>
                </a:solidFill>
                <a:latin typeface="Cambria" panose="02040503050406030204" pitchFamily="18" charset="0"/>
                <a:ea typeface="Cambria" panose="02040503050406030204" pitchFamily="18" charset="0"/>
              </a:rPr>
              <a:t> Deep Learning. MIT Press.</a:t>
            </a:r>
          </a:p>
          <a:p>
            <a:pPr marL="0" indent="0" algn="just" eaLnBrk="0" fontAlgn="base" hangingPunct="0">
              <a:lnSpc>
                <a:spcPct val="150000"/>
              </a:lnSpc>
              <a:spcBef>
                <a:spcPct val="0"/>
              </a:spcBef>
              <a:spcAft>
                <a:spcPct val="0"/>
              </a:spcAft>
              <a:buFontTx/>
              <a:buChar char="•"/>
            </a:pPr>
            <a:r>
              <a:rPr lang="en-IN" sz="2000" b="1">
                <a:latin typeface="Cambria" panose="02040503050406030204" pitchFamily="18" charset="0"/>
                <a:ea typeface="Cambria" panose="02040503050406030204" pitchFamily="18" charset="0"/>
              </a:rPr>
              <a:t>Redmon, J., &amp; Farhadi, A. (2018).</a:t>
            </a:r>
            <a:r>
              <a:rPr lang="en-IN" sz="2000">
                <a:latin typeface="Cambria" panose="02040503050406030204" pitchFamily="18" charset="0"/>
                <a:ea typeface="Cambria" panose="02040503050406030204" pitchFamily="18" charset="0"/>
              </a:rPr>
              <a:t> </a:t>
            </a:r>
            <a:r>
              <a:rPr lang="en-IN" sz="2000" i="1">
                <a:latin typeface="Cambria" panose="02040503050406030204" pitchFamily="18" charset="0"/>
                <a:ea typeface="Cambria" panose="02040503050406030204" pitchFamily="18" charset="0"/>
              </a:rPr>
              <a:t>YOLOv3: An Incremental Improvement.</a:t>
            </a:r>
            <a:r>
              <a:rPr lang="en-IN" sz="2000">
                <a:latin typeface="Cambria" panose="02040503050406030204" pitchFamily="18" charset="0"/>
                <a:ea typeface="Cambria" panose="02040503050406030204" pitchFamily="18" charset="0"/>
              </a:rPr>
              <a:t> arXiv preprint arXiv:1804.02767.</a:t>
            </a:r>
          </a:p>
          <a:p>
            <a:pPr marL="0" indent="0" algn="just" eaLnBrk="0" fontAlgn="base" hangingPunct="0">
              <a:lnSpc>
                <a:spcPct val="150000"/>
              </a:lnSpc>
              <a:spcBef>
                <a:spcPct val="0"/>
              </a:spcBef>
              <a:spcAft>
                <a:spcPct val="0"/>
              </a:spcAft>
              <a:buFontTx/>
              <a:buChar char="•"/>
            </a:pPr>
            <a:r>
              <a:rPr lang="en-US" sz="2000" b="1">
                <a:latin typeface="Cambria" panose="02040503050406030204" pitchFamily="18" charset="0"/>
                <a:ea typeface="Cambria" panose="02040503050406030204" pitchFamily="18" charset="0"/>
              </a:rPr>
              <a:t>Krizhevsky, A., Sutskever, I., &amp; Hinton, G. E. (2012).</a:t>
            </a:r>
            <a:r>
              <a:rPr lang="en-US" sz="2000">
                <a:latin typeface="Cambria" panose="02040503050406030204" pitchFamily="18" charset="0"/>
                <a:ea typeface="Cambria" panose="02040503050406030204" pitchFamily="18" charset="0"/>
              </a:rPr>
              <a:t> </a:t>
            </a:r>
            <a:r>
              <a:rPr lang="en-US" sz="2000" i="1">
                <a:latin typeface="Cambria" panose="02040503050406030204" pitchFamily="18" charset="0"/>
                <a:ea typeface="Cambria" panose="02040503050406030204" pitchFamily="18" charset="0"/>
              </a:rPr>
              <a:t>ImageNet Classification with Deep Convolutional Neural Networks.</a:t>
            </a:r>
            <a:r>
              <a:rPr lang="en-US" sz="2000">
                <a:latin typeface="Cambria" panose="02040503050406030204" pitchFamily="18" charset="0"/>
                <a:ea typeface="Cambria" panose="02040503050406030204" pitchFamily="18" charset="0"/>
              </a:rPr>
              <a:t> Advances in Neural Information Processing Systems, 1097–1105.</a:t>
            </a:r>
          </a:p>
          <a:p>
            <a:pPr marL="0" indent="0" algn="just" eaLnBrk="0" fontAlgn="base" hangingPunct="0">
              <a:lnSpc>
                <a:spcPct val="150000"/>
              </a:lnSpc>
              <a:spcBef>
                <a:spcPct val="0"/>
              </a:spcBef>
              <a:spcAft>
                <a:spcPct val="0"/>
              </a:spcAft>
              <a:buFontTx/>
              <a:buChar char="•"/>
            </a:pPr>
            <a:r>
              <a:rPr lang="en-US" sz="2000" b="1">
                <a:latin typeface="Cambria" panose="02040503050406030204" pitchFamily="18" charset="0"/>
                <a:ea typeface="Cambria" panose="02040503050406030204" pitchFamily="18" charset="0"/>
              </a:rPr>
              <a:t>Zhao, Z., Zheng, P., Xu, S., &amp; Wu, X. (2019).</a:t>
            </a:r>
            <a:r>
              <a:rPr lang="en-US" sz="2000">
                <a:latin typeface="Cambria" panose="02040503050406030204" pitchFamily="18" charset="0"/>
                <a:ea typeface="Cambria" panose="02040503050406030204" pitchFamily="18" charset="0"/>
              </a:rPr>
              <a:t> </a:t>
            </a:r>
            <a:r>
              <a:rPr lang="en-US" sz="2000" i="1">
                <a:latin typeface="Cambria" panose="02040503050406030204" pitchFamily="18" charset="0"/>
                <a:ea typeface="Cambria" panose="02040503050406030204" pitchFamily="18" charset="0"/>
              </a:rPr>
              <a:t>Object Detection with Deep Learning: A Review.</a:t>
            </a:r>
            <a:r>
              <a:rPr lang="en-US" sz="2000">
                <a:latin typeface="Cambria" panose="02040503050406030204" pitchFamily="18" charset="0"/>
                <a:ea typeface="Cambria" panose="02040503050406030204" pitchFamily="18" charset="0"/>
              </a:rPr>
              <a:t> IEEE Transactions on Neural Networks and Learning Systems, 30(11), 3212-3232</a:t>
            </a:r>
          </a:p>
          <a:p>
            <a:pPr marL="0" indent="0" algn="just" eaLnBrk="0" fontAlgn="base" hangingPunct="0">
              <a:lnSpc>
                <a:spcPct val="150000"/>
              </a:lnSpc>
              <a:spcBef>
                <a:spcPct val="0"/>
              </a:spcBef>
              <a:spcAft>
                <a:spcPct val="0"/>
              </a:spcAft>
              <a:buFontTx/>
              <a:buChar char="•"/>
            </a:pPr>
            <a:r>
              <a:rPr lang="en-US" sz="2000" b="1">
                <a:solidFill>
                  <a:schemeClr val="tx1"/>
                </a:solidFill>
                <a:latin typeface="Cambria" panose="02040503050406030204" pitchFamily="18" charset="0"/>
                <a:ea typeface="Cambria" panose="02040503050406030204" pitchFamily="18" charset="0"/>
              </a:rPr>
              <a:t>Rajpurkar, P., Jia, R., Liang, P. (2018).</a:t>
            </a:r>
            <a:r>
              <a:rPr lang="en-US" sz="2000">
                <a:solidFill>
                  <a:schemeClr val="tx1"/>
                </a:solidFill>
                <a:latin typeface="Cambria" panose="02040503050406030204" pitchFamily="18" charset="0"/>
                <a:ea typeface="Cambria" panose="02040503050406030204" pitchFamily="18" charset="0"/>
              </a:rPr>
              <a:t> Know What You Don't Know: Unanswerable Questions for SQuAD. </a:t>
            </a:r>
            <a:endParaRPr lang="en-US" sz="2000" dirty="0">
              <a:solidFill>
                <a:schemeClr val="tx1"/>
              </a:solidFill>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654</Words>
  <Application>Microsoft Office PowerPoint</Application>
  <PresentationFormat>Widescreen</PresentationFormat>
  <Paragraphs>79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Cambria</vt:lpstr>
      <vt:lpstr>Verdana</vt:lpstr>
      <vt:lpstr>Wingdings</vt:lpstr>
      <vt:lpstr>Bioinformatics</vt:lpstr>
      <vt:lpstr>ONLINE INSPECTION OF PACKED CASES</vt:lpstr>
      <vt:lpstr>Content</vt:lpstr>
      <vt:lpstr>Problem Statement Number: PSCS69</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sai eswarareddy</cp:lastModifiedBy>
  <cp:revision>37</cp:revision>
  <dcterms:modified xsi:type="dcterms:W3CDTF">2024-12-17T11:34:39Z</dcterms:modified>
</cp:coreProperties>
</file>