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79" r:id="rId5"/>
    <p:sldId id="280" r:id="rId6"/>
    <p:sldId id="276" r:id="rId7"/>
    <p:sldId id="259" r:id="rId8"/>
    <p:sldId id="260" r:id="rId9"/>
    <p:sldId id="261" r:id="rId10"/>
    <p:sldId id="275" r:id="rId11"/>
    <p:sldId id="277" r:id="rId12"/>
    <p:sldId id="262" r:id="rId13"/>
    <p:sldId id="263" r:id="rId14"/>
    <p:sldId id="264" r:id="rId15"/>
    <p:sldId id="268"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8" d="100"/>
          <a:sy n="98" d="100"/>
        </p:scale>
        <p:origin x="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17-12-2024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17/12/2024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17/12/2024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17/12/2024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17/12/2024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17/12/2024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17/12/2024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17/12/2024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harinath206/online-inspectiojn-of-packed-cas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16563"/>
            <a:ext cx="10363200" cy="962898"/>
          </a:xfrm>
          <a:prstGeom prst="rect">
            <a:avLst/>
          </a:prstGeom>
          <a:noFill/>
          <a:ln>
            <a:noFill/>
          </a:ln>
        </p:spPr>
        <p:txBody>
          <a:bodyPr spcFirstLastPara="1" wrap="square" lIns="91425" tIns="45700" rIns="91425" bIns="45700" anchor="ctr" anchorCtr="0">
            <a:noAutofit/>
          </a:bodyPr>
          <a:lstStyle/>
          <a:p>
            <a:pPr lvl="0" algn="ctr">
              <a:spcBef>
                <a:spcPts val="0"/>
              </a:spcBef>
              <a:buClr>
                <a:srgbClr val="17365D"/>
              </a:buClr>
              <a:buSzPts val="2800"/>
            </a:pPr>
            <a:r>
              <a:rPr lang="en-US" dirty="0"/>
              <a:t>Online Inspection of Packed Cases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377931" y="1723511"/>
            <a:ext cx="3970500" cy="438357"/>
          </a:xfrm>
          <a:prstGeom prst="rect">
            <a:avLst/>
          </a:prstGeom>
          <a:noFill/>
          <a:ln>
            <a:noFill/>
          </a:ln>
        </p:spPr>
        <p:txBody>
          <a:bodyPr spcFirstLastPara="1" wrap="square" lIns="91425" tIns="45700" rIns="91425" bIns="45700" anchor="t" anchorCtr="0">
            <a:normAutofit/>
          </a:bodyPr>
          <a:lstStyle/>
          <a:p>
            <a:pPr lvl="0" algn="l">
              <a:spcBef>
                <a:spcPts val="0"/>
              </a:spcBef>
              <a:buClr>
                <a:srgbClr val="17365D"/>
              </a:buClr>
              <a:buSzPts val="2000"/>
            </a:pPr>
            <a:r>
              <a:rPr lang="en-GB" dirty="0">
                <a:latin typeface="Cambria" panose="02040503050406030204" pitchFamily="18" charset="0"/>
                <a:ea typeface="Cambria" panose="02040503050406030204" pitchFamily="18" charset="0"/>
              </a:rPr>
              <a:t>Batch Number: G-125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299741555"/>
              </p:ext>
            </p:extLst>
          </p:nvPr>
        </p:nvGraphicFramePr>
        <p:xfrm>
          <a:off x="429096" y="2382787"/>
          <a:ext cx="5418675" cy="24031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400520">
                <a:tc>
                  <a:txBody>
                    <a:bodyPr/>
                    <a:lstStyle/>
                    <a:p>
                      <a:pPr marL="0" marR="0" lvl="1" indent="0" algn="ctr" rtl="0">
                        <a:spcBef>
                          <a:spcPts val="0"/>
                        </a:spcBef>
                        <a:spcAft>
                          <a:spcPts val="0"/>
                        </a:spcAft>
                        <a:buNone/>
                      </a:pPr>
                      <a:r>
                        <a:rPr lang="en-GB" sz="1800" b="1" u="none" strike="noStrike" cap="none" dirty="0">
                          <a:solidFill>
                            <a:srgbClr val="17365D"/>
                          </a:solidFill>
                        </a:rPr>
                        <a:t> 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              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00520">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005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005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005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4005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PSCS69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26ACDED1-64B7-96DB-577B-B9ECD3DD82DB}"/>
              </a:ext>
            </a:extLst>
          </p:cNvPr>
          <p:cNvGraphicFramePr>
            <a:graphicFrameLocks noGrp="1"/>
          </p:cNvGraphicFramePr>
          <p:nvPr>
            <p:extLst>
              <p:ext uri="{D42A27DB-BD31-4B8C-83A1-F6EECF244321}">
                <p14:modId xmlns:p14="http://schemas.microsoft.com/office/powerpoint/2010/main" val="2879111491"/>
              </p:ext>
            </p:extLst>
          </p:nvPr>
        </p:nvGraphicFramePr>
        <p:xfrm>
          <a:off x="377931" y="2111876"/>
          <a:ext cx="7000022" cy="2594608"/>
        </p:xfrm>
        <a:graphic>
          <a:graphicData uri="http://schemas.openxmlformats.org/drawingml/2006/table">
            <a:tbl>
              <a:tblPr firstRow="1" bandRow="1">
                <a:tableStyleId>{5C22544A-7EE6-4342-B048-85BDC9FD1C3A}</a:tableStyleId>
              </a:tblPr>
              <a:tblGrid>
                <a:gridCol w="3500011">
                  <a:extLst>
                    <a:ext uri="{9D8B030D-6E8A-4147-A177-3AD203B41FA5}">
                      <a16:colId xmlns:a16="http://schemas.microsoft.com/office/drawing/2014/main" val="2751852525"/>
                    </a:ext>
                  </a:extLst>
                </a:gridCol>
                <a:gridCol w="3500011">
                  <a:extLst>
                    <a:ext uri="{9D8B030D-6E8A-4147-A177-3AD203B41FA5}">
                      <a16:colId xmlns:a16="http://schemas.microsoft.com/office/drawing/2014/main" val="3613368897"/>
                    </a:ext>
                  </a:extLst>
                </a:gridCol>
              </a:tblGrid>
              <a:tr h="332458">
                <a:tc>
                  <a:txBody>
                    <a:bodyPr/>
                    <a:lstStyle/>
                    <a:p>
                      <a:r>
                        <a:rPr lang="en-US" dirty="0"/>
                        <a:t>Student Name</a:t>
                      </a:r>
                      <a:endParaRPr lang="en-IN" dirty="0"/>
                    </a:p>
                  </a:txBody>
                  <a:tcPr/>
                </a:tc>
                <a:tc>
                  <a:txBody>
                    <a:bodyPr/>
                    <a:lstStyle/>
                    <a:p>
                      <a:r>
                        <a:rPr lang="en-US" dirty="0"/>
                        <a:t>Roll Number</a:t>
                      </a:r>
                      <a:endParaRPr lang="en-IN" dirty="0"/>
                    </a:p>
                  </a:txBody>
                  <a:tcPr/>
                </a:tc>
                <a:extLst>
                  <a:ext uri="{0D108BD9-81ED-4DB2-BD59-A6C34878D82A}">
                    <a16:rowId xmlns:a16="http://schemas.microsoft.com/office/drawing/2014/main" val="4010028719"/>
                  </a:ext>
                </a:extLst>
              </a:tr>
              <a:tr h="332458">
                <a:tc>
                  <a:txBody>
                    <a:bodyPr/>
                    <a:lstStyle/>
                    <a:p>
                      <a:r>
                        <a:rPr lang="en-US" dirty="0"/>
                        <a:t>B HARINATH REDDY</a:t>
                      </a:r>
                      <a:endParaRPr lang="en-IN" dirty="0"/>
                    </a:p>
                  </a:txBody>
                  <a:tcPr/>
                </a:tc>
                <a:tc>
                  <a:txBody>
                    <a:bodyPr/>
                    <a:lstStyle/>
                    <a:p>
                      <a:r>
                        <a:rPr lang="en-US" dirty="0"/>
                        <a:t>20211CSE0845</a:t>
                      </a:r>
                      <a:endParaRPr lang="en-IN" dirty="0"/>
                    </a:p>
                  </a:txBody>
                  <a:tcPr/>
                </a:tc>
                <a:extLst>
                  <a:ext uri="{0D108BD9-81ED-4DB2-BD59-A6C34878D82A}">
                    <a16:rowId xmlns:a16="http://schemas.microsoft.com/office/drawing/2014/main" val="299084950"/>
                  </a:ext>
                </a:extLst>
              </a:tr>
              <a:tr h="581801">
                <a:tc>
                  <a:txBody>
                    <a:bodyPr/>
                    <a:lstStyle/>
                    <a:p>
                      <a:r>
                        <a:rPr lang="en-US" dirty="0"/>
                        <a:t>D LAKSHMI NIRANJAN REDDY</a:t>
                      </a:r>
                      <a:endParaRPr lang="en-IN" dirty="0"/>
                    </a:p>
                  </a:txBody>
                  <a:tcPr/>
                </a:tc>
                <a:tc>
                  <a:txBody>
                    <a:bodyPr/>
                    <a:lstStyle/>
                    <a:p>
                      <a:r>
                        <a:rPr lang="en-US" dirty="0"/>
                        <a:t>20211CSE0838</a:t>
                      </a:r>
                      <a:endParaRPr lang="en-IN" dirty="0"/>
                    </a:p>
                  </a:txBody>
                  <a:tcPr/>
                </a:tc>
                <a:extLst>
                  <a:ext uri="{0D108BD9-81ED-4DB2-BD59-A6C34878D82A}">
                    <a16:rowId xmlns:a16="http://schemas.microsoft.com/office/drawing/2014/main" val="3319911367"/>
                  </a:ext>
                </a:extLst>
              </a:tr>
              <a:tr h="491488">
                <a:tc>
                  <a:txBody>
                    <a:bodyPr/>
                    <a:lstStyle/>
                    <a:p>
                      <a:r>
                        <a:rPr lang="en-US" dirty="0"/>
                        <a:t>NOOKALA PAVAN KUMAR</a:t>
                      </a:r>
                      <a:endParaRPr lang="en-IN" dirty="0"/>
                    </a:p>
                  </a:txBody>
                  <a:tcPr/>
                </a:tc>
                <a:tc>
                  <a:txBody>
                    <a:bodyPr/>
                    <a:lstStyle/>
                    <a:p>
                      <a:r>
                        <a:rPr lang="en-US" dirty="0"/>
                        <a:t>20211CSE0839</a:t>
                      </a:r>
                      <a:endParaRPr lang="en-IN" dirty="0"/>
                    </a:p>
                  </a:txBody>
                  <a:tcPr/>
                </a:tc>
                <a:extLst>
                  <a:ext uri="{0D108BD9-81ED-4DB2-BD59-A6C34878D82A}">
                    <a16:rowId xmlns:a16="http://schemas.microsoft.com/office/drawing/2014/main" val="3197184605"/>
                  </a:ext>
                </a:extLst>
              </a:tr>
              <a:tr h="332458">
                <a:tc>
                  <a:txBody>
                    <a:bodyPr/>
                    <a:lstStyle/>
                    <a:p>
                      <a:r>
                        <a:rPr lang="en-US" dirty="0"/>
                        <a:t>D SAI ESWARA REDDY</a:t>
                      </a:r>
                      <a:endParaRPr lang="en-IN" dirty="0"/>
                    </a:p>
                  </a:txBody>
                  <a:tcPr/>
                </a:tc>
                <a:tc>
                  <a:txBody>
                    <a:bodyPr/>
                    <a:lstStyle/>
                    <a:p>
                      <a:r>
                        <a:rPr lang="en-US" dirty="0"/>
                        <a:t>20211CSE0516</a:t>
                      </a:r>
                      <a:endParaRPr lang="en-IN" dirty="0"/>
                    </a:p>
                  </a:txBody>
                  <a:tcPr/>
                </a:tc>
                <a:extLst>
                  <a:ext uri="{0D108BD9-81ED-4DB2-BD59-A6C34878D82A}">
                    <a16:rowId xmlns:a16="http://schemas.microsoft.com/office/drawing/2014/main" val="1651113957"/>
                  </a:ext>
                </a:extLst>
              </a:tr>
              <a:tr h="332458">
                <a:tc>
                  <a:txBody>
                    <a:bodyPr/>
                    <a:lstStyle/>
                    <a:p>
                      <a:r>
                        <a:rPr lang="en-US" dirty="0"/>
                        <a:t>K DINESH</a:t>
                      </a:r>
                      <a:endParaRPr lang="en-IN" dirty="0"/>
                    </a:p>
                  </a:txBody>
                  <a:tcPr/>
                </a:tc>
                <a:tc>
                  <a:txBody>
                    <a:bodyPr/>
                    <a:lstStyle/>
                    <a:p>
                      <a:r>
                        <a:rPr lang="en-US" dirty="0"/>
                        <a:t>20211CSE0709</a:t>
                      </a:r>
                      <a:endParaRPr lang="en-IN" dirty="0"/>
                    </a:p>
                  </a:txBody>
                  <a:tcPr/>
                </a:tc>
                <a:extLst>
                  <a:ext uri="{0D108BD9-81ED-4DB2-BD59-A6C34878D82A}">
                    <a16:rowId xmlns:a16="http://schemas.microsoft.com/office/drawing/2014/main" val="316473842"/>
                  </a:ext>
                </a:extLst>
              </a:tr>
            </a:tbl>
          </a:graphicData>
        </a:graphic>
      </p:graphicFrame>
      <p:sp>
        <p:nvSpPr>
          <p:cNvPr id="3" name="Google Shape;90;p13">
            <a:extLst>
              <a:ext uri="{FF2B5EF4-FFF2-40B4-BE49-F238E27FC236}">
                <a16:creationId xmlns:a16="http://schemas.microsoft.com/office/drawing/2014/main" id="{ADE97F6D-FE89-220C-B900-527FE6E8514F}"/>
              </a:ext>
            </a:extLst>
          </p:cNvPr>
          <p:cNvSpPr txBox="1"/>
          <p:nvPr/>
        </p:nvSpPr>
        <p:spPr>
          <a:xfrm>
            <a:off x="7507684" y="2464113"/>
            <a:ext cx="4684316" cy="2146687"/>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Dr./Mr./Ms./Prof. SUKRUTH GOWDA</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4" name="Rectangle 3">
            <a:extLst>
              <a:ext uri="{FF2B5EF4-FFF2-40B4-BE49-F238E27FC236}">
                <a16:creationId xmlns:a16="http://schemas.microsoft.com/office/drawing/2014/main" id="{A34E583E-8F9C-63D6-4CCB-8E6AB080D9EC}"/>
              </a:ext>
            </a:extLst>
          </p:cNvPr>
          <p:cNvSpPr/>
          <p:nvPr/>
        </p:nvSpPr>
        <p:spPr>
          <a:xfrm>
            <a:off x="377931" y="4531895"/>
            <a:ext cx="11122489" cy="1477328"/>
          </a:xfrm>
          <a:prstGeom prst="rect">
            <a:avLst/>
          </a:prstGeom>
        </p:spPr>
        <p:txBody>
          <a:bodyPr wrap="square">
            <a:spAutoFit/>
          </a:bodyPr>
          <a:lstStyle/>
          <a:p>
            <a:pPr lvl="0">
              <a:buClr>
                <a:srgbClr val="17365D"/>
              </a:buClr>
              <a:buSzPct val="100000"/>
            </a:pPr>
            <a:endParaRPr lang="en-US"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b="1" dirty="0">
                <a:latin typeface="Cambria" panose="02040503050406030204" pitchFamily="18" charset="0"/>
                <a:ea typeface="Cambria" panose="02040503050406030204" pitchFamily="18" charset="0"/>
                <a:cs typeface="Verdana"/>
                <a:sym typeface="Verdana"/>
              </a:rPr>
              <a:t>B. Tech</a:t>
            </a:r>
            <a:endParaRPr lang="en-US"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b="1" dirty="0" err="1">
                <a:solidFill>
                  <a:schemeClr val="accent1"/>
                </a:solidFill>
                <a:latin typeface="Cambria" panose="02040503050406030204" pitchFamily="18" charset="0"/>
                <a:ea typeface="Cambria" panose="02040503050406030204" pitchFamily="18" charset="0"/>
                <a:cs typeface="Verdana"/>
                <a:sym typeface="Verdana"/>
              </a:rPr>
              <a:t>HoD</a:t>
            </a:r>
            <a:r>
              <a:rPr lang="en-US" b="1" dirty="0">
                <a:solidFill>
                  <a:schemeClr val="accent1"/>
                </a:solidFill>
                <a:latin typeface="Cambria" panose="02040503050406030204" pitchFamily="18" charset="0"/>
                <a:ea typeface="Cambria" panose="02040503050406030204" pitchFamily="18" charset="0"/>
                <a:cs typeface="Verdana"/>
                <a:sym typeface="Verdana"/>
              </a:rPr>
              <a:t>: </a:t>
            </a:r>
            <a:r>
              <a:rPr lang="en-US" b="1" dirty="0">
                <a:latin typeface="Cambria" panose="02040503050406030204" pitchFamily="18" charset="0"/>
                <a:ea typeface="Cambria" panose="02040503050406030204" pitchFamily="18" charset="0"/>
                <a:cs typeface="Verdana"/>
                <a:sym typeface="Verdana"/>
              </a:rPr>
              <a:t>Dr. Asif Mohammed H.B</a:t>
            </a:r>
            <a:endParaRPr lang="en-US"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b="1" dirty="0">
                <a:latin typeface="Cambria" panose="02040503050406030204" pitchFamily="18" charset="0"/>
                <a:ea typeface="Cambria" panose="02040503050406030204" pitchFamily="18" charset="0"/>
                <a:cs typeface="Verdana"/>
                <a:sym typeface="Verdana"/>
              </a:rPr>
              <a:t>Dr. Amarnath J.L &amp; Dr. Jayanthi K</a:t>
            </a:r>
            <a:endParaRPr lang="en-US" b="1"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b="1" dirty="0">
                <a:latin typeface="Cambria" panose="02040503050406030204" pitchFamily="18" charset="0"/>
                <a:ea typeface="Cambria" panose="02040503050406030204" pitchFamily="18" charset="0"/>
                <a:cs typeface="Verdana"/>
                <a:sym typeface="Verdana"/>
              </a:rPr>
              <a:t>Dr. </a:t>
            </a:r>
            <a:r>
              <a:rPr lang="en-US" b="1" dirty="0" err="1">
                <a:latin typeface="Cambria" panose="02040503050406030204" pitchFamily="18" charset="0"/>
                <a:ea typeface="Cambria" panose="02040503050406030204" pitchFamily="18" charset="0"/>
                <a:cs typeface="Verdana"/>
                <a:sym typeface="Verdana"/>
              </a:rPr>
              <a:t>Sampath</a:t>
            </a:r>
            <a:r>
              <a:rPr lang="en-US" b="1" dirty="0">
                <a:latin typeface="Cambria" panose="02040503050406030204" pitchFamily="18" charset="0"/>
                <a:ea typeface="Cambria" panose="02040503050406030204" pitchFamily="18" charset="0"/>
                <a:cs typeface="Verdana"/>
                <a:sym typeface="Verdana"/>
              </a:rPr>
              <a:t> A K / Dr. Abdul </a:t>
            </a:r>
            <a:r>
              <a:rPr lang="en-US" b="1" dirty="0" err="1">
                <a:latin typeface="Cambria" panose="02040503050406030204" pitchFamily="18" charset="0"/>
                <a:ea typeface="Cambria" panose="02040503050406030204" pitchFamily="18" charset="0"/>
                <a:cs typeface="Verdana"/>
                <a:sym typeface="Verdana"/>
              </a:rPr>
              <a:t>Khadar</a:t>
            </a:r>
            <a:r>
              <a:rPr lang="en-US" b="1" dirty="0">
                <a:latin typeface="Cambria" panose="02040503050406030204" pitchFamily="18" charset="0"/>
                <a:ea typeface="Cambria" panose="02040503050406030204" pitchFamily="18" charset="0"/>
                <a:cs typeface="Verdana"/>
                <a:sym typeface="Verdana"/>
              </a:rPr>
              <a:t> A / Mr. </a:t>
            </a:r>
            <a:r>
              <a:rPr lang="en-US" b="1" dirty="0" err="1">
                <a:latin typeface="Cambria" panose="02040503050406030204" pitchFamily="18" charset="0"/>
                <a:ea typeface="Cambria" panose="02040503050406030204" pitchFamily="18" charset="0"/>
                <a:cs typeface="Verdana"/>
                <a:sym typeface="Verdana"/>
              </a:rPr>
              <a:t>Md</a:t>
            </a:r>
            <a:r>
              <a:rPr lang="en-US" b="1" dirty="0">
                <a:latin typeface="Cambria" panose="02040503050406030204" pitchFamily="18" charset="0"/>
                <a:ea typeface="Cambria" panose="02040503050406030204" pitchFamily="18" charset="0"/>
                <a:cs typeface="Verdana"/>
                <a:sym typeface="Verdana"/>
              </a:rPr>
              <a:t> </a:t>
            </a:r>
            <a:r>
              <a:rPr lang="en-US" b="1" dirty="0" err="1">
                <a:latin typeface="Cambria" panose="02040503050406030204" pitchFamily="18" charset="0"/>
                <a:ea typeface="Cambria" panose="02040503050406030204" pitchFamily="18" charset="0"/>
                <a:cs typeface="Verdana"/>
                <a:sym typeface="Verdana"/>
              </a:rPr>
              <a:t>Ziaur</a:t>
            </a:r>
            <a:r>
              <a:rPr lang="en-US" b="1" dirty="0">
                <a:latin typeface="Cambria" panose="02040503050406030204" pitchFamily="18" charset="0"/>
                <a:ea typeface="Cambria" panose="02040503050406030204" pitchFamily="18" charset="0"/>
                <a:cs typeface="Verdana"/>
                <a:sym typeface="Verdana"/>
              </a:rPr>
              <a:t> Rahman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Architecture</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p:txBody>
          <a:bodyPr>
            <a:noAutofit/>
          </a:bodyPr>
          <a:lstStyle/>
          <a:p>
            <a:pPr algn="just">
              <a:lnSpc>
                <a:spcPct val="150000"/>
              </a:lnSpc>
            </a:pPr>
            <a:r>
              <a:rPr lang="en-US" b="1" dirty="0">
                <a:latin typeface="Cambria" panose="02040503050406030204" pitchFamily="18" charset="0"/>
                <a:ea typeface="Cambria" panose="02040503050406030204" pitchFamily="18" charset="0"/>
              </a:rPr>
              <a:t>Frontend (HTML/CSS/JavaScript)</a:t>
            </a:r>
            <a:r>
              <a:rPr lang="en-US" dirty="0">
                <a:latin typeface="Cambria" panose="02040503050406030204" pitchFamily="18" charset="0"/>
                <a:ea typeface="Cambria" panose="02040503050406030204" pitchFamily="18" charset="0"/>
              </a:rPr>
              <a:t>: The user interface for uploading images and viewing results.</a:t>
            </a:r>
          </a:p>
          <a:p>
            <a:pPr algn="just">
              <a:lnSpc>
                <a:spcPct val="150000"/>
              </a:lnSpc>
            </a:pPr>
            <a:r>
              <a:rPr lang="en-US" b="1" dirty="0">
                <a:latin typeface="Cambria" panose="02040503050406030204" pitchFamily="18" charset="0"/>
                <a:ea typeface="Cambria" panose="02040503050406030204" pitchFamily="18" charset="0"/>
              </a:rPr>
              <a:t>Backend (</a:t>
            </a:r>
            <a:r>
              <a:rPr lang="en-US" b="1" dirty="0" err="1">
                <a:latin typeface="Cambria" panose="02040503050406030204" pitchFamily="18" charset="0"/>
                <a:ea typeface="Cambria" panose="02040503050406030204" pitchFamily="18" charset="0"/>
              </a:rPr>
              <a:t>Django</a:t>
            </a:r>
            <a:r>
              <a:rPr lang="en-US" b="1" dirty="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 Handles image uploads, preprocessing, and communicates with the AI model.</a:t>
            </a:r>
          </a:p>
          <a:p>
            <a:pPr algn="just">
              <a:lnSpc>
                <a:spcPct val="150000"/>
              </a:lnSpc>
            </a:pPr>
            <a:r>
              <a:rPr lang="en-US" b="1" dirty="0">
                <a:latin typeface="Cambria" panose="02040503050406030204" pitchFamily="18" charset="0"/>
                <a:ea typeface="Cambria" panose="02040503050406030204" pitchFamily="18" charset="0"/>
              </a:rPr>
              <a:t>AI Model (</a:t>
            </a:r>
            <a:r>
              <a:rPr lang="en-US" b="1" dirty="0" err="1">
                <a:latin typeface="Cambria" panose="02040503050406030204" pitchFamily="18" charset="0"/>
                <a:ea typeface="Cambria" panose="02040503050406030204" pitchFamily="18" charset="0"/>
              </a:rPr>
              <a:t>TensorFlow</a:t>
            </a:r>
            <a:r>
              <a:rPr lang="en-US" b="1" dirty="0">
                <a:latin typeface="Cambria" panose="02040503050406030204" pitchFamily="18" charset="0"/>
                <a:ea typeface="Cambria" panose="02040503050406030204" pitchFamily="18" charset="0"/>
              </a:rPr>
              <a:t>/</a:t>
            </a:r>
            <a:r>
              <a:rPr lang="en-US" b="1" dirty="0" err="1">
                <a:latin typeface="Cambria" panose="02040503050406030204" pitchFamily="18" charset="0"/>
                <a:ea typeface="Cambria" panose="02040503050406030204" pitchFamily="18" charset="0"/>
              </a:rPr>
              <a:t>Keras</a:t>
            </a:r>
            <a:r>
              <a:rPr lang="en-US" b="1" dirty="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 A trained CNN model loaded into the backend for image classification.</a:t>
            </a:r>
          </a:p>
          <a:p>
            <a:pPr algn="just">
              <a:lnSpc>
                <a:spcPct val="150000"/>
              </a:lnSpc>
            </a:pPr>
            <a:r>
              <a:rPr lang="en-US" b="1" dirty="0">
                <a:latin typeface="Cambria" panose="02040503050406030204" pitchFamily="18" charset="0"/>
                <a:ea typeface="Cambria" panose="02040503050406030204" pitchFamily="18" charset="0"/>
              </a:rPr>
              <a:t>Database (optional)</a:t>
            </a:r>
            <a:r>
              <a:rPr lang="en-US" dirty="0">
                <a:latin typeface="Cambria" panose="02040503050406030204" pitchFamily="18" charset="0"/>
                <a:ea typeface="Cambria" panose="02040503050406030204" pitchFamily="18" charset="0"/>
              </a:rPr>
              <a:t>: Stores historical records of inspected cases and user feedback.</a:t>
            </a:r>
          </a:p>
        </p:txBody>
      </p:sp>
    </p:spTree>
    <p:extLst>
      <p:ext uri="{BB962C8B-B14F-4D97-AF65-F5344CB8AC3E}">
        <p14:creationId xmlns:p14="http://schemas.microsoft.com/office/powerpoint/2010/main" val="593898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Hardware/software components</a:t>
            </a:r>
            <a:endParaRPr lang="en-IN" dirty="0">
              <a:latin typeface="Cambria" panose="02040503050406030204" pitchFamily="18" charset="0"/>
              <a:ea typeface="Cambria" panose="02040503050406030204" pitchFamily="18" charset="0"/>
            </a:endParaRPr>
          </a:p>
        </p:txBody>
      </p:sp>
      <p:sp>
        <p:nvSpPr>
          <p:cNvPr id="5" name="Rectangle 2"/>
          <p:cNvSpPr>
            <a:spLocks noGrp="1" noChangeArrowheads="1"/>
          </p:cNvSpPr>
          <p:nvPr>
            <p:ph idx="1"/>
          </p:nvPr>
        </p:nvSpPr>
        <p:spPr bwMode="auto">
          <a:xfrm>
            <a:off x="901350" y="1172677"/>
            <a:ext cx="804233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a:r>
              <a:rPr lang="en-IN" b="1" dirty="0">
                <a:latin typeface="Cambria" panose="02040503050406030204" pitchFamily="18" charset="0"/>
                <a:ea typeface="Cambria" panose="02040503050406030204" pitchFamily="18" charset="0"/>
              </a:rPr>
              <a:t>Hardware:</a:t>
            </a:r>
          </a:p>
          <a:p>
            <a:pPr algn="just"/>
            <a:r>
              <a:rPr lang="en-IN" dirty="0">
                <a:latin typeface="Cambria" panose="02040503050406030204" pitchFamily="18" charset="0"/>
                <a:ea typeface="Cambria" panose="02040503050406030204" pitchFamily="18" charset="0"/>
              </a:rPr>
              <a:t>GPU (optional) for fast training of the CNN model.</a:t>
            </a:r>
          </a:p>
          <a:p>
            <a:pPr algn="just"/>
            <a:r>
              <a:rPr lang="en-IN" dirty="0">
                <a:latin typeface="Cambria" panose="02040503050406030204" pitchFamily="18" charset="0"/>
                <a:ea typeface="Cambria" panose="02040503050406030204" pitchFamily="18" charset="0"/>
              </a:rPr>
              <a:t>Standard CPU for running the </a:t>
            </a:r>
            <a:r>
              <a:rPr lang="en-IN" dirty="0" err="1">
                <a:latin typeface="Cambria" panose="02040503050406030204" pitchFamily="18" charset="0"/>
                <a:ea typeface="Cambria" panose="02040503050406030204" pitchFamily="18" charset="0"/>
              </a:rPr>
              <a:t>Django</a:t>
            </a:r>
            <a:r>
              <a:rPr lang="en-IN" dirty="0">
                <a:latin typeface="Cambria" panose="02040503050406030204" pitchFamily="18" charset="0"/>
                <a:ea typeface="Cambria" panose="02040503050406030204" pitchFamily="18" charset="0"/>
              </a:rPr>
              <a:t> application.</a:t>
            </a:r>
          </a:p>
          <a:p>
            <a:pPr marL="0" indent="0" algn="just">
              <a:buNone/>
            </a:pPr>
            <a:endParaRPr lang="en-IN" dirty="0">
              <a:latin typeface="Cambria" panose="02040503050406030204" pitchFamily="18" charset="0"/>
              <a:ea typeface="Cambria" panose="02040503050406030204" pitchFamily="18" charset="0"/>
            </a:endParaRPr>
          </a:p>
          <a:p>
            <a:pPr algn="just"/>
            <a:r>
              <a:rPr lang="en-IN" b="1" dirty="0">
                <a:latin typeface="Cambria" panose="02040503050406030204" pitchFamily="18" charset="0"/>
                <a:ea typeface="Cambria" panose="02040503050406030204" pitchFamily="18" charset="0"/>
              </a:rPr>
              <a:t>Software:</a:t>
            </a:r>
          </a:p>
          <a:p>
            <a:pPr algn="just"/>
            <a:r>
              <a:rPr lang="en-IN" dirty="0">
                <a:latin typeface="Cambria" panose="02040503050406030204" pitchFamily="18" charset="0"/>
                <a:ea typeface="Cambria" panose="02040503050406030204" pitchFamily="18" charset="0"/>
              </a:rPr>
              <a:t>Python 3.7+</a:t>
            </a:r>
          </a:p>
          <a:p>
            <a:pPr algn="just"/>
            <a:r>
              <a:rPr lang="en-IN" dirty="0" err="1">
                <a:latin typeface="Cambria" panose="02040503050406030204" pitchFamily="18" charset="0"/>
                <a:ea typeface="Cambria" panose="02040503050406030204" pitchFamily="18" charset="0"/>
              </a:rPr>
              <a:t>Django</a:t>
            </a:r>
            <a:r>
              <a:rPr lang="en-IN" dirty="0">
                <a:latin typeface="Cambria" panose="02040503050406030204" pitchFamily="18" charset="0"/>
                <a:ea typeface="Cambria" panose="02040503050406030204" pitchFamily="18" charset="0"/>
              </a:rPr>
              <a:t> Web Framework</a:t>
            </a:r>
          </a:p>
          <a:p>
            <a:pPr algn="just"/>
            <a:r>
              <a:rPr lang="en-IN" dirty="0" err="1">
                <a:latin typeface="Cambria" panose="02040503050406030204" pitchFamily="18" charset="0"/>
                <a:ea typeface="Cambria" panose="02040503050406030204" pitchFamily="18" charset="0"/>
              </a:rPr>
              <a:t>TensorFlow</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Keras</a:t>
            </a:r>
            <a:r>
              <a:rPr lang="en-IN" dirty="0">
                <a:latin typeface="Cambria" panose="02040503050406030204" pitchFamily="18" charset="0"/>
                <a:ea typeface="Cambria" panose="02040503050406030204" pitchFamily="18" charset="0"/>
              </a:rPr>
              <a:t> for deep learning model development.</a:t>
            </a:r>
          </a:p>
          <a:p>
            <a:pPr algn="just"/>
            <a:r>
              <a:rPr lang="en-IN" dirty="0" err="1">
                <a:latin typeface="Cambria" panose="02040503050406030204" pitchFamily="18" charset="0"/>
                <a:ea typeface="Cambria" panose="02040503050406030204" pitchFamily="18" charset="0"/>
              </a:rPr>
              <a:t>OpenCV</a:t>
            </a:r>
            <a:r>
              <a:rPr lang="en-IN" dirty="0">
                <a:latin typeface="Cambria" panose="02040503050406030204" pitchFamily="18" charset="0"/>
                <a:ea typeface="Cambria" panose="02040503050406030204" pitchFamily="18" charset="0"/>
              </a:rPr>
              <a:t> for image </a:t>
            </a:r>
            <a:r>
              <a:rPr lang="en-IN" dirty="0" err="1">
                <a:latin typeface="Cambria" panose="02040503050406030204" pitchFamily="18" charset="0"/>
                <a:ea typeface="Cambria" panose="02040503050406030204" pitchFamily="18" charset="0"/>
              </a:rPr>
              <a:t>preprocessing</a:t>
            </a:r>
            <a:r>
              <a:rPr lang="en-IN" dirty="0">
                <a:latin typeface="Cambria" panose="02040503050406030204" pitchFamily="18" charset="0"/>
                <a:ea typeface="Cambria" panose="02040503050406030204" pitchFamily="18" charset="0"/>
              </a:rPr>
              <a:t>.</a:t>
            </a:r>
          </a:p>
          <a:p>
            <a:pPr algn="just"/>
            <a:r>
              <a:rPr lang="en-IN" dirty="0">
                <a:latin typeface="Cambria" panose="02040503050406030204" pitchFamily="18" charset="0"/>
                <a:ea typeface="Cambria" panose="02040503050406030204" pitchFamily="18" charset="0"/>
              </a:rPr>
              <a:t>HTML, CSS, JavaScript for the frontend design.</a:t>
            </a:r>
          </a:p>
          <a:p>
            <a:pPr algn="just"/>
            <a:r>
              <a:rPr lang="en-IN" dirty="0">
                <a:latin typeface="Cambria" panose="02040503050406030204" pitchFamily="18" charset="0"/>
                <a:ea typeface="Cambria" panose="02040503050406030204" pitchFamily="18" charset="0"/>
              </a:rPr>
              <a:t>Database (SQLite/MySQL) (optional for storing records).</a:t>
            </a:r>
          </a:p>
        </p:txBody>
      </p:sp>
    </p:spTree>
    <p:extLst>
      <p:ext uri="{BB962C8B-B14F-4D97-AF65-F5344CB8AC3E}">
        <p14:creationId xmlns:p14="http://schemas.microsoft.com/office/powerpoint/2010/main" val="825552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Timeline of Project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9314" y="1158630"/>
            <a:ext cx="8134971" cy="4953000"/>
          </a:xfrm>
        </p:spPr>
      </p:pic>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Expected Outcomes</a:t>
            </a:r>
          </a:p>
        </p:txBody>
      </p:sp>
      <p:sp>
        <p:nvSpPr>
          <p:cNvPr id="5" name="Rectangle 2"/>
          <p:cNvSpPr>
            <a:spLocks noGrp="1" noChangeArrowheads="1"/>
          </p:cNvSpPr>
          <p:nvPr>
            <p:ph idx="1"/>
          </p:nvPr>
        </p:nvSpPr>
        <p:spPr bwMode="auto">
          <a:xfrm>
            <a:off x="644503" y="1303328"/>
            <a:ext cx="11330609" cy="445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Automated Real-Time Inspection</a:t>
            </a:r>
            <a:r>
              <a:rPr kumimoji="0" 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The system will enable automated and real-time inspection of packed cases.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Improved Efficiency</a:t>
            </a:r>
            <a:r>
              <a:rPr kumimoji="0" 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Inspection coverage will be increased from the current 10% to near 100%.</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Objectivity in Inspection</a:t>
            </a:r>
            <a:r>
              <a:rPr kumimoji="0" 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The removal of subjective human judgment will lead to consistent and reliable inspection results.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Increased Customer Satisfaction</a:t>
            </a:r>
            <a:r>
              <a:rPr kumimoji="0" 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By ensuring only quality products are dispatched, the system will help maintain high customer satisfaction. </a:t>
            </a: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Conclusion</a:t>
            </a:r>
          </a:p>
        </p:txBody>
      </p:sp>
      <p:sp>
        <p:nvSpPr>
          <p:cNvPr id="3" name="Content Placeholder 2"/>
          <p:cNvSpPr>
            <a:spLocks noGrp="1"/>
          </p:cNvSpPr>
          <p:nvPr>
            <p:ph idx="1"/>
          </p:nvPr>
        </p:nvSpPr>
        <p:spPr/>
        <p:txBody>
          <a:bodyPr>
            <a:normAutofit/>
          </a:bodyPr>
          <a:lstStyle/>
          <a:p>
            <a:pPr marL="0" indent="0" algn="just">
              <a:lnSpc>
                <a:spcPct val="150000"/>
              </a:lnSpc>
              <a:buNone/>
            </a:pPr>
            <a:r>
              <a:rPr lang="en-US" dirty="0">
                <a:latin typeface="Cambria" panose="02040503050406030204" pitchFamily="18" charset="0"/>
                <a:ea typeface="Cambria" panose="02040503050406030204" pitchFamily="18" charset="0"/>
              </a:rPr>
              <a:t>The proposed AI-driven system will automate the inspection process of packed cases, overcoming the current limitations of manual inspections. By integrating AI and Image Processing, the system can provide real-time quality assessments based on predefined standards such as color, ripeness, and uniformity. </a:t>
            </a:r>
          </a:p>
          <a:p>
            <a:pPr marL="0" indent="0" algn="just">
              <a:lnSpc>
                <a:spcPct val="150000"/>
              </a:lnSpc>
              <a:buNone/>
            </a:pPr>
            <a:endParaRPr lang="en-US" dirty="0">
              <a:latin typeface="Cambria" panose="02040503050406030204" pitchFamily="18" charset="0"/>
              <a:ea typeface="Cambria" panose="02040503050406030204" pitchFamily="18" charset="0"/>
            </a:endParaRPr>
          </a:p>
          <a:p>
            <a:pPr marL="0" indent="0" algn="just">
              <a:lnSpc>
                <a:spcPct val="150000"/>
              </a:lnSpc>
              <a:buNone/>
            </a:pPr>
            <a:r>
              <a:rPr lang="en-US" dirty="0">
                <a:latin typeface="Cambria" panose="02040503050406030204" pitchFamily="18" charset="0"/>
                <a:ea typeface="Cambria" panose="02040503050406030204" pitchFamily="18" charset="0"/>
              </a:rPr>
              <a:t> The result is a more efficient, scalable, and consistent inspection process that can significantly enhance operational efficiency and customer satisfaction.</a:t>
            </a: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hlinkClick r:id="rId3"/>
              </a:rPr>
              <a:t>        </a:t>
            </a:r>
            <a:r>
              <a:rPr lang="en-US" u="sng" dirty="0">
                <a:latin typeface="Cambria" panose="02040503050406030204" pitchFamily="18" charset="0"/>
                <a:ea typeface="Cambria" panose="02040503050406030204" pitchFamily="18" charset="0"/>
                <a:hlinkClick r:id="rId3"/>
              </a:rPr>
              <a:t>https://github.com/harinath206/online-inspectiojn-of-packed-cases</a:t>
            </a:r>
            <a:endParaRPr lang="en-US" u="sng"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u="sng"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References</a:t>
            </a:r>
          </a:p>
        </p:txBody>
      </p:sp>
      <p:sp>
        <p:nvSpPr>
          <p:cNvPr id="5" name="Rectangle 2"/>
          <p:cNvSpPr>
            <a:spLocks noGrp="1" noChangeArrowheads="1"/>
          </p:cNvSpPr>
          <p:nvPr>
            <p:ph idx="1"/>
          </p:nvPr>
        </p:nvSpPr>
        <p:spPr bwMode="auto">
          <a:xfrm>
            <a:off x="762000" y="1266170"/>
            <a:ext cx="10668000" cy="419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Goodfellow, I., </a:t>
            </a:r>
            <a:r>
              <a:rPr kumimoji="0" 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Bengio</a:t>
            </a:r>
            <a:r>
              <a:rPr kumimoji="0" 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Y., &amp; </a:t>
            </a:r>
            <a:r>
              <a:rPr kumimoji="0" 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Courville</a:t>
            </a:r>
            <a:r>
              <a:rPr kumimoji="0" 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 (2016).</a:t>
            </a:r>
            <a:r>
              <a:rPr kumimoji="0" 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Deep Learning. MIT Press.</a:t>
            </a:r>
          </a:p>
          <a:p>
            <a:pPr marL="0" lvl="0" indent="0" algn="just" eaLnBrk="0" fontAlgn="base" hangingPunct="0">
              <a:lnSpc>
                <a:spcPct val="150000"/>
              </a:lnSpc>
              <a:spcBef>
                <a:spcPct val="0"/>
              </a:spcBef>
              <a:spcAft>
                <a:spcPct val="0"/>
              </a:spcAft>
              <a:buFontTx/>
              <a:buChar char="•"/>
            </a:pPr>
            <a:r>
              <a:rPr lang="en-IN" sz="2000" b="1" dirty="0" err="1">
                <a:latin typeface="Cambria" panose="02040503050406030204" pitchFamily="18" charset="0"/>
                <a:ea typeface="Cambria" panose="02040503050406030204" pitchFamily="18" charset="0"/>
              </a:rPr>
              <a:t>Redmon</a:t>
            </a:r>
            <a:r>
              <a:rPr lang="en-IN" sz="2000" b="1" dirty="0">
                <a:latin typeface="Cambria" panose="02040503050406030204" pitchFamily="18" charset="0"/>
                <a:ea typeface="Cambria" panose="02040503050406030204" pitchFamily="18" charset="0"/>
              </a:rPr>
              <a:t>, J., &amp; </a:t>
            </a:r>
            <a:r>
              <a:rPr lang="en-IN" sz="2000" b="1" dirty="0" err="1">
                <a:latin typeface="Cambria" panose="02040503050406030204" pitchFamily="18" charset="0"/>
                <a:ea typeface="Cambria" panose="02040503050406030204" pitchFamily="18" charset="0"/>
              </a:rPr>
              <a:t>Farhadi</a:t>
            </a:r>
            <a:r>
              <a:rPr lang="en-IN" sz="2000" b="1" dirty="0">
                <a:latin typeface="Cambria" panose="02040503050406030204" pitchFamily="18" charset="0"/>
                <a:ea typeface="Cambria" panose="02040503050406030204" pitchFamily="18" charset="0"/>
              </a:rPr>
              <a:t>, A. (2018).</a:t>
            </a:r>
            <a:r>
              <a:rPr lang="en-IN" sz="2000" dirty="0">
                <a:latin typeface="Cambria" panose="02040503050406030204" pitchFamily="18" charset="0"/>
                <a:ea typeface="Cambria" panose="02040503050406030204" pitchFamily="18" charset="0"/>
              </a:rPr>
              <a:t> </a:t>
            </a:r>
            <a:r>
              <a:rPr lang="en-IN" sz="2000" i="1" dirty="0">
                <a:latin typeface="Cambria" panose="02040503050406030204" pitchFamily="18" charset="0"/>
                <a:ea typeface="Cambria" panose="02040503050406030204" pitchFamily="18" charset="0"/>
              </a:rPr>
              <a:t>YOLOv3: An Incremental Improvement.</a:t>
            </a:r>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arXiv</a:t>
            </a:r>
            <a:r>
              <a:rPr lang="en-IN" sz="2000" dirty="0">
                <a:latin typeface="Cambria" panose="02040503050406030204" pitchFamily="18" charset="0"/>
                <a:ea typeface="Cambria" panose="02040503050406030204" pitchFamily="18" charset="0"/>
              </a:rPr>
              <a:t> preprint arXiv:1804.02767.</a:t>
            </a:r>
          </a:p>
          <a:p>
            <a:pPr marL="0" lvl="0" indent="0" algn="just" eaLnBrk="0" fontAlgn="base" hangingPunct="0">
              <a:lnSpc>
                <a:spcPct val="150000"/>
              </a:lnSpc>
              <a:spcBef>
                <a:spcPct val="0"/>
              </a:spcBef>
              <a:spcAft>
                <a:spcPct val="0"/>
              </a:spcAft>
              <a:buFontTx/>
              <a:buChar char="•"/>
            </a:pPr>
            <a:r>
              <a:rPr lang="en-US" sz="2000" b="1" dirty="0" err="1">
                <a:latin typeface="Cambria" panose="02040503050406030204" pitchFamily="18" charset="0"/>
                <a:ea typeface="Cambria" panose="02040503050406030204" pitchFamily="18" charset="0"/>
              </a:rPr>
              <a:t>Krizhevsky</a:t>
            </a:r>
            <a:r>
              <a:rPr lang="en-US" sz="2000" b="1" dirty="0">
                <a:latin typeface="Cambria" panose="02040503050406030204" pitchFamily="18" charset="0"/>
                <a:ea typeface="Cambria" panose="02040503050406030204" pitchFamily="18" charset="0"/>
              </a:rPr>
              <a:t>, A., </a:t>
            </a:r>
            <a:r>
              <a:rPr lang="en-US" sz="2000" b="1" dirty="0" err="1">
                <a:latin typeface="Cambria" panose="02040503050406030204" pitchFamily="18" charset="0"/>
                <a:ea typeface="Cambria" panose="02040503050406030204" pitchFamily="18" charset="0"/>
              </a:rPr>
              <a:t>Sutskever</a:t>
            </a:r>
            <a:r>
              <a:rPr lang="en-US" sz="2000" b="1" dirty="0">
                <a:latin typeface="Cambria" panose="02040503050406030204" pitchFamily="18" charset="0"/>
                <a:ea typeface="Cambria" panose="02040503050406030204" pitchFamily="18" charset="0"/>
              </a:rPr>
              <a:t>, I., &amp; Hinton, G. E. (2012).</a:t>
            </a:r>
            <a:r>
              <a:rPr lang="en-US" sz="2000" dirty="0">
                <a:latin typeface="Cambria" panose="02040503050406030204" pitchFamily="18" charset="0"/>
                <a:ea typeface="Cambria" panose="02040503050406030204" pitchFamily="18" charset="0"/>
              </a:rPr>
              <a:t> </a:t>
            </a:r>
            <a:r>
              <a:rPr lang="en-US" sz="2000" i="1" dirty="0" err="1">
                <a:latin typeface="Cambria" panose="02040503050406030204" pitchFamily="18" charset="0"/>
                <a:ea typeface="Cambria" panose="02040503050406030204" pitchFamily="18" charset="0"/>
              </a:rPr>
              <a:t>ImageNet</a:t>
            </a:r>
            <a:r>
              <a:rPr lang="en-US" sz="2000" i="1" dirty="0">
                <a:latin typeface="Cambria" panose="02040503050406030204" pitchFamily="18" charset="0"/>
                <a:ea typeface="Cambria" panose="02040503050406030204" pitchFamily="18" charset="0"/>
              </a:rPr>
              <a:t> Classification with Deep Convolutional Neural Networks.</a:t>
            </a:r>
            <a:r>
              <a:rPr lang="en-US" sz="2000" dirty="0">
                <a:latin typeface="Cambria" panose="02040503050406030204" pitchFamily="18" charset="0"/>
                <a:ea typeface="Cambria" panose="02040503050406030204" pitchFamily="18" charset="0"/>
              </a:rPr>
              <a:t> Advances in Neural Information Processing Systems, 1097–1105.</a:t>
            </a:r>
          </a:p>
          <a:p>
            <a:pPr marL="0" lvl="0" indent="0" algn="just" eaLnBrk="0" fontAlgn="base" hangingPunct="0">
              <a:lnSpc>
                <a:spcPct val="150000"/>
              </a:lnSpc>
              <a:spcBef>
                <a:spcPct val="0"/>
              </a:spcBef>
              <a:spcAft>
                <a:spcPct val="0"/>
              </a:spcAft>
              <a:buFontTx/>
              <a:buChar char="•"/>
            </a:pPr>
            <a:r>
              <a:rPr lang="en-US" sz="2000" b="1" dirty="0">
                <a:latin typeface="Cambria" panose="02040503050406030204" pitchFamily="18" charset="0"/>
                <a:ea typeface="Cambria" panose="02040503050406030204" pitchFamily="18" charset="0"/>
              </a:rPr>
              <a:t>Zhao, Z., </a:t>
            </a:r>
            <a:r>
              <a:rPr lang="en-US" sz="2000" b="1" dirty="0" err="1">
                <a:latin typeface="Cambria" panose="02040503050406030204" pitchFamily="18" charset="0"/>
                <a:ea typeface="Cambria" panose="02040503050406030204" pitchFamily="18" charset="0"/>
              </a:rPr>
              <a:t>Zheng</a:t>
            </a:r>
            <a:r>
              <a:rPr lang="en-US" sz="2000" b="1" dirty="0">
                <a:latin typeface="Cambria" panose="02040503050406030204" pitchFamily="18" charset="0"/>
                <a:ea typeface="Cambria" panose="02040503050406030204" pitchFamily="18" charset="0"/>
              </a:rPr>
              <a:t>, P., </a:t>
            </a:r>
            <a:r>
              <a:rPr lang="en-US" sz="2000" b="1" dirty="0" err="1">
                <a:latin typeface="Cambria" panose="02040503050406030204" pitchFamily="18" charset="0"/>
                <a:ea typeface="Cambria" panose="02040503050406030204" pitchFamily="18" charset="0"/>
              </a:rPr>
              <a:t>Xu</a:t>
            </a:r>
            <a:r>
              <a:rPr lang="en-US" sz="2000" b="1" dirty="0">
                <a:latin typeface="Cambria" panose="02040503050406030204" pitchFamily="18" charset="0"/>
                <a:ea typeface="Cambria" panose="02040503050406030204" pitchFamily="18" charset="0"/>
              </a:rPr>
              <a:t>, S., &amp; Wu, X. (2019).</a:t>
            </a:r>
            <a:r>
              <a:rPr lang="en-US" sz="2000" dirty="0">
                <a:latin typeface="Cambria" panose="02040503050406030204" pitchFamily="18" charset="0"/>
                <a:ea typeface="Cambria" panose="02040503050406030204" pitchFamily="18" charset="0"/>
              </a:rPr>
              <a:t> </a:t>
            </a:r>
            <a:r>
              <a:rPr lang="en-US" sz="2000" i="1" dirty="0">
                <a:latin typeface="Cambria" panose="02040503050406030204" pitchFamily="18" charset="0"/>
                <a:ea typeface="Cambria" panose="02040503050406030204" pitchFamily="18" charset="0"/>
              </a:rPr>
              <a:t>Object Detection with Deep Learning: A Review.</a:t>
            </a:r>
            <a:r>
              <a:rPr lang="en-US" sz="2000" dirty="0">
                <a:latin typeface="Cambria" panose="02040503050406030204" pitchFamily="18" charset="0"/>
                <a:ea typeface="Cambria" panose="02040503050406030204" pitchFamily="18" charset="0"/>
              </a:rPr>
              <a:t> IEEE Transactions on Neural Networks and Learning Systems, 30(11), 3212-3232</a:t>
            </a:r>
          </a:p>
          <a:p>
            <a:pPr marL="0" lvl="0" indent="0" algn="just" eaLnBrk="0" fontAlgn="base" hangingPunct="0">
              <a:lnSpc>
                <a:spcPct val="150000"/>
              </a:lnSpc>
              <a:spcBef>
                <a:spcPct val="0"/>
              </a:spcBef>
              <a:spcAft>
                <a:spcPct val="0"/>
              </a:spcAft>
              <a:buFontTx/>
              <a:buChar char="•"/>
            </a:pPr>
            <a:r>
              <a:rPr kumimoji="0" 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Rajpurkar</a:t>
            </a:r>
            <a:r>
              <a:rPr kumimoji="0" 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P., </a:t>
            </a:r>
            <a:r>
              <a:rPr kumimoji="0" 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Jia</a:t>
            </a:r>
            <a:r>
              <a:rPr kumimoji="0" 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R., Liang, P. (2018).</a:t>
            </a:r>
            <a:r>
              <a:rPr kumimoji="0" 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Know What You Don't Know: Unanswerable Questions for </a:t>
            </a:r>
            <a:r>
              <a:rPr kumimoji="0" 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SQuAD</a:t>
            </a:r>
            <a:r>
              <a:rPr kumimoji="0" 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Abstract</a:t>
            </a:r>
          </a:p>
        </p:txBody>
      </p:sp>
      <p:sp>
        <p:nvSpPr>
          <p:cNvPr id="3" name="Content Placeholder 2"/>
          <p:cNvSpPr>
            <a:spLocks noGrp="1"/>
          </p:cNvSpPr>
          <p:nvPr>
            <p:ph idx="1"/>
          </p:nvPr>
        </p:nvSpPr>
        <p:spPr>
          <a:xfrm>
            <a:off x="812800" y="975576"/>
            <a:ext cx="10668000" cy="4952997"/>
          </a:xfrm>
        </p:spPr>
        <p:txBody>
          <a:bodyPr>
            <a:noAutofit/>
          </a:bodyPr>
          <a:lstStyle/>
          <a:p>
            <a:pPr marL="0" indent="0" algn="just">
              <a:buNone/>
            </a:pPr>
            <a:r>
              <a:rPr lang="en-US" dirty="0">
                <a:latin typeface="Cambria" panose="02040503050406030204" pitchFamily="18" charset="0"/>
                <a:ea typeface="Cambria" panose="02040503050406030204" pitchFamily="18" charset="0"/>
              </a:rPr>
              <a:t>In the agricultural sector, ensuring the quality of packed products, is crucial to maintain customer satisfaction. Current inspection processes are often carried out manually, which leads to inefficiencies and inconsistencies. This project proposes an automated solution using Artificial Intelligence (AI) and Image Processing techniques to inspect packed cases in real-time. </a:t>
            </a:r>
          </a:p>
          <a:p>
            <a:pPr marL="0" indent="0" algn="just">
              <a:buNone/>
            </a:pPr>
            <a:r>
              <a:rPr lang="en-US" dirty="0">
                <a:latin typeface="Cambria" panose="02040503050406030204" pitchFamily="18" charset="0"/>
                <a:ea typeface="Cambria" panose="02040503050406030204" pitchFamily="18" charset="0"/>
              </a:rPr>
              <a:t>              By automating the inspection process, the aim is to improve the accuracy, consistency, and scalability of quality assurance tasks, particularly focusing on Color, Ripeness, and Uniformity. This project proposes an advanced Artificial Intelligence (AI) and Image Processing system to automate the inspection. The goal is to implement a system that can analyze key attributes such as color, ripeness, and uniformity of the packed cases in real-time, providing immediate feedback to factory operators.</a:t>
            </a:r>
          </a:p>
          <a:p>
            <a:pPr marL="0" indent="0" algn="just">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Literature Review</a:t>
            </a:r>
          </a:p>
        </p:txBody>
      </p:sp>
      <p:sp>
        <p:nvSpPr>
          <p:cNvPr id="3" name="Content Placeholder 2"/>
          <p:cNvSpPr>
            <a:spLocks noGrp="1"/>
          </p:cNvSpPr>
          <p:nvPr>
            <p:ph idx="1"/>
          </p:nvPr>
        </p:nvSpPr>
        <p:spPr/>
        <p:txBody>
          <a:bodyPr>
            <a:normAutofit fontScale="92500" lnSpcReduction="10000"/>
          </a:bodyPr>
          <a:lstStyle/>
          <a:p>
            <a:pPr marL="0" indent="0" algn="ctr">
              <a:lnSpc>
                <a:spcPct val="160000"/>
              </a:lnSpc>
              <a:buNone/>
            </a:pPr>
            <a:r>
              <a:rPr lang="en-IN" sz="3300" u="sng" dirty="0">
                <a:latin typeface="Cambria" panose="02040503050406030204" pitchFamily="18" charset="0"/>
                <a:ea typeface="Cambria" panose="02040503050406030204" pitchFamily="18" charset="0"/>
              </a:rPr>
              <a:t>“</a:t>
            </a:r>
            <a:r>
              <a:rPr lang="en-IN" sz="3300" b="1" u="sng" dirty="0">
                <a:latin typeface="Cambria" panose="02040503050406030204" pitchFamily="18" charset="0"/>
                <a:ea typeface="Cambria" panose="02040503050406030204" pitchFamily="18" charset="0"/>
              </a:rPr>
              <a:t>Deep Learning. MIT Press.”</a:t>
            </a:r>
            <a:endParaRPr lang="en-US" sz="3300" b="1" u="sng" dirty="0">
              <a:latin typeface="Cambria" panose="02040503050406030204" pitchFamily="18" charset="0"/>
              <a:ea typeface="Cambria" panose="02040503050406030204" pitchFamily="18" charset="0"/>
            </a:endParaRPr>
          </a:p>
          <a:p>
            <a:pPr algn="just">
              <a:lnSpc>
                <a:spcPct val="160000"/>
              </a:lnSpc>
              <a:buFont typeface="Wingdings" panose="05000000000000000000" pitchFamily="2" charset="2"/>
              <a:buChar char="Ø"/>
            </a:pPr>
            <a:r>
              <a:rPr lang="en-IN" b="1" dirty="0">
                <a:latin typeface="Cambria" panose="02040503050406030204" pitchFamily="18" charset="0"/>
                <a:ea typeface="Cambria" panose="02040503050406030204" pitchFamily="18" charset="0"/>
              </a:rPr>
              <a:t>Author : </a:t>
            </a:r>
            <a:r>
              <a:rPr lang="en-US" dirty="0">
                <a:latin typeface="Cambria" panose="02040503050406030204" pitchFamily="18" charset="0"/>
                <a:ea typeface="Cambria" panose="02040503050406030204" pitchFamily="18" charset="0"/>
              </a:rPr>
              <a:t>Goodfellow, I., </a:t>
            </a:r>
            <a:r>
              <a:rPr lang="en-US" dirty="0" err="1">
                <a:latin typeface="Cambria" panose="02040503050406030204" pitchFamily="18" charset="0"/>
                <a:ea typeface="Cambria" panose="02040503050406030204" pitchFamily="18" charset="0"/>
              </a:rPr>
              <a:t>Bengio</a:t>
            </a:r>
            <a:r>
              <a:rPr lang="en-US" dirty="0">
                <a:latin typeface="Cambria" panose="02040503050406030204" pitchFamily="18" charset="0"/>
                <a:ea typeface="Cambria" panose="02040503050406030204" pitchFamily="18" charset="0"/>
              </a:rPr>
              <a:t>, Y., &amp; </a:t>
            </a:r>
            <a:r>
              <a:rPr lang="en-US" dirty="0" err="1">
                <a:latin typeface="Cambria" panose="02040503050406030204" pitchFamily="18" charset="0"/>
                <a:ea typeface="Cambria" panose="02040503050406030204" pitchFamily="18" charset="0"/>
              </a:rPr>
              <a:t>Courville</a:t>
            </a:r>
            <a:r>
              <a:rPr lang="en-US" dirty="0">
                <a:latin typeface="Cambria" panose="02040503050406030204" pitchFamily="18" charset="0"/>
                <a:ea typeface="Cambria" panose="02040503050406030204" pitchFamily="18" charset="0"/>
              </a:rPr>
              <a:t>, A.</a:t>
            </a:r>
          </a:p>
          <a:p>
            <a:pPr algn="just">
              <a:lnSpc>
                <a:spcPct val="160000"/>
              </a:lnSpc>
              <a:buFont typeface="Wingdings" panose="05000000000000000000" pitchFamily="2" charset="2"/>
              <a:buChar char="Ø"/>
            </a:pPr>
            <a:r>
              <a:rPr lang="en-IN" b="1" dirty="0">
                <a:latin typeface="Cambria" panose="02040503050406030204" pitchFamily="18" charset="0"/>
                <a:ea typeface="Cambria" panose="02040503050406030204" pitchFamily="18" charset="0"/>
              </a:rPr>
              <a:t>Algorithm Used</a:t>
            </a:r>
            <a:r>
              <a:rPr lang="en-IN" dirty="0">
                <a:latin typeface="Cambria" panose="02040503050406030204" pitchFamily="18" charset="0"/>
                <a:ea typeface="Cambria" panose="02040503050406030204" pitchFamily="18" charset="0"/>
              </a:rPr>
              <a:t>:</a:t>
            </a:r>
          </a:p>
          <a:p>
            <a:pPr algn="just"/>
            <a:r>
              <a:rPr lang="en-IN" b="1" dirty="0">
                <a:latin typeface="Cambria" panose="02040503050406030204" pitchFamily="18" charset="0"/>
                <a:ea typeface="Cambria" panose="02040503050406030204" pitchFamily="18" charset="0"/>
              </a:rPr>
              <a:t>Deep Neural Networks (DNNs)</a:t>
            </a:r>
            <a:r>
              <a:rPr lang="en-IN" dirty="0">
                <a:latin typeface="Cambria" panose="02040503050406030204" pitchFamily="18" charset="0"/>
                <a:ea typeface="Cambria" panose="02040503050406030204" pitchFamily="18" charset="0"/>
              </a:rPr>
              <a:t>: The book covers a wide range of deep learning architectures such as Convolutional Neural Networks (CNNs), Recurrent Neural Networks (RNNs), and generative models like Generative Adversarial Networks (GANs).</a:t>
            </a:r>
          </a:p>
          <a:p>
            <a:pPr algn="just">
              <a:buFont typeface="Wingdings" panose="05000000000000000000" pitchFamily="2" charset="2"/>
              <a:buChar char="Ø"/>
            </a:pPr>
            <a:r>
              <a:rPr lang="en-US" b="1" dirty="0">
                <a:latin typeface="Cambria" panose="02040503050406030204" pitchFamily="18" charset="0"/>
                <a:ea typeface="Cambria" panose="02040503050406030204" pitchFamily="18" charset="0"/>
              </a:rPr>
              <a:t>Drawbacks</a:t>
            </a:r>
            <a:r>
              <a:rPr lang="en-US" dirty="0">
                <a:latin typeface="Cambria" panose="02040503050406030204" pitchFamily="18" charset="0"/>
                <a:ea typeface="Cambria" panose="02040503050406030204" pitchFamily="18" charset="0"/>
              </a:rPr>
              <a:t>:</a:t>
            </a:r>
          </a:p>
          <a:p>
            <a:pPr algn="just"/>
            <a:r>
              <a:rPr lang="en-US" b="1" dirty="0">
                <a:latin typeface="Cambria" panose="02040503050406030204" pitchFamily="18" charset="0"/>
                <a:ea typeface="Cambria" panose="02040503050406030204" pitchFamily="18" charset="0"/>
              </a:rPr>
              <a:t>Computationally Expensive</a:t>
            </a:r>
            <a:r>
              <a:rPr lang="en-US" dirty="0">
                <a:latin typeface="Cambria" panose="02040503050406030204" pitchFamily="18" charset="0"/>
                <a:ea typeface="Cambria" panose="02040503050406030204" pitchFamily="18" charset="0"/>
              </a:rPr>
              <a:t>: Training deep networks requires a lot of computational power and memory.</a:t>
            </a:r>
          </a:p>
          <a:p>
            <a:pPr algn="just"/>
            <a:r>
              <a:rPr lang="en-US" b="1" dirty="0" err="1">
                <a:latin typeface="Cambria" panose="02040503050406030204" pitchFamily="18" charset="0"/>
                <a:ea typeface="Cambria" panose="02040503050406030204" pitchFamily="18" charset="0"/>
              </a:rPr>
              <a:t>Overfitting</a:t>
            </a:r>
            <a:r>
              <a:rPr lang="en-US" dirty="0">
                <a:latin typeface="Cambria" panose="02040503050406030204" pitchFamily="18" charset="0"/>
                <a:ea typeface="Cambria" panose="02040503050406030204" pitchFamily="18" charset="0"/>
              </a:rPr>
              <a:t>: Deep networks can easily </a:t>
            </a:r>
            <a:r>
              <a:rPr lang="en-US" dirty="0" err="1">
                <a:latin typeface="Cambria" panose="02040503050406030204" pitchFamily="18" charset="0"/>
                <a:ea typeface="Cambria" panose="02040503050406030204" pitchFamily="18" charset="0"/>
              </a:rPr>
              <a:t>overfit</a:t>
            </a:r>
            <a:r>
              <a:rPr lang="en-US" dirty="0">
                <a:latin typeface="Cambria" panose="02040503050406030204" pitchFamily="18" charset="0"/>
                <a:ea typeface="Cambria" panose="02040503050406030204" pitchFamily="18" charset="0"/>
              </a:rPr>
              <a:t>, especially when trained on small datasets.</a:t>
            </a:r>
          </a:p>
          <a:p>
            <a:pPr algn="just">
              <a:lnSpc>
                <a:spcPct val="160000"/>
              </a:lnSpc>
              <a:buFont typeface="Wingdings" panose="05000000000000000000" pitchFamily="2" charset="2"/>
              <a:buChar char="Ø"/>
            </a:pPr>
            <a:endParaRPr lang="en-US" u="sng" dirty="0">
              <a:latin typeface="Cambria" panose="02040503050406030204" pitchFamily="18" charset="0"/>
              <a:ea typeface="Cambria" panose="02040503050406030204" pitchFamily="18" charset="0"/>
            </a:endParaRPr>
          </a:p>
          <a:p>
            <a:pPr marL="0" indent="0" algn="just">
              <a:lnSpc>
                <a:spcPct val="160000"/>
              </a:lnSpc>
              <a:buNone/>
            </a:pPr>
            <a:endParaRPr lang="en-IN" b="1" dirty="0">
              <a:latin typeface="Cambria" panose="02040503050406030204" pitchFamily="18" charset="0"/>
              <a:ea typeface="Cambria" panose="02040503050406030204" pitchFamily="18" charset="0"/>
            </a:endParaRPr>
          </a:p>
          <a:p>
            <a:pPr marL="0" indent="0" algn="just">
              <a:lnSpc>
                <a:spcPct val="160000"/>
              </a:lnSpc>
              <a:buNone/>
            </a:pPr>
            <a:endParaRPr lang="en-US" b="1" dirty="0">
              <a:latin typeface="Cambria" panose="02040503050406030204" pitchFamily="18" charset="0"/>
              <a:ea typeface="Cambria" panose="02040503050406030204" pitchFamily="18" charset="0"/>
            </a:endParaRPr>
          </a:p>
          <a:p>
            <a:pPr algn="just">
              <a:lnSpc>
                <a:spcPct val="160000"/>
              </a:lnSpc>
              <a:buFont typeface="Wingdings" panose="05000000000000000000" pitchFamily="2" charset="2"/>
              <a:buChar char="Ø"/>
            </a:pPr>
            <a:endParaRPr lang="en-IN" b="1" dirty="0">
              <a:latin typeface="Cambria" panose="02040503050406030204" pitchFamily="18" charset="0"/>
              <a:ea typeface="Cambria" panose="02040503050406030204" pitchFamily="18" charset="0"/>
            </a:endParaRPr>
          </a:p>
          <a:p>
            <a:pPr algn="just">
              <a:lnSpc>
                <a:spcPct val="160000"/>
              </a:lnSpc>
            </a:pP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Literature Review</a:t>
            </a:r>
          </a:p>
        </p:txBody>
      </p:sp>
      <p:sp>
        <p:nvSpPr>
          <p:cNvPr id="3" name="Content Placeholder 2"/>
          <p:cNvSpPr>
            <a:spLocks noGrp="1"/>
          </p:cNvSpPr>
          <p:nvPr>
            <p:ph idx="1"/>
          </p:nvPr>
        </p:nvSpPr>
        <p:spPr>
          <a:xfrm>
            <a:off x="812800" y="949818"/>
            <a:ext cx="10668000" cy="5167647"/>
          </a:xfrm>
        </p:spPr>
        <p:txBody>
          <a:bodyPr>
            <a:normAutofit fontScale="92500" lnSpcReduction="10000"/>
          </a:bodyPr>
          <a:lstStyle/>
          <a:p>
            <a:pPr marL="0" indent="0" algn="ctr">
              <a:lnSpc>
                <a:spcPct val="170000"/>
              </a:lnSpc>
              <a:buNone/>
            </a:pPr>
            <a:r>
              <a:rPr lang="en-IN" sz="3400" b="1" u="sng" dirty="0">
                <a:latin typeface="Cambria" panose="02040503050406030204" pitchFamily="18" charset="0"/>
                <a:ea typeface="Cambria" panose="02040503050406030204" pitchFamily="18" charset="0"/>
              </a:rPr>
              <a:t>“YOLOv3: An Incremental Improvement.”</a:t>
            </a:r>
          </a:p>
          <a:p>
            <a:pPr>
              <a:lnSpc>
                <a:spcPct val="170000"/>
              </a:lnSpc>
              <a:buFont typeface="Wingdings" panose="05000000000000000000" pitchFamily="2" charset="2"/>
              <a:buChar char="Ø"/>
            </a:pPr>
            <a:r>
              <a:rPr lang="en-IN" sz="2600" b="1" dirty="0">
                <a:latin typeface="Cambria" panose="02040503050406030204" pitchFamily="18" charset="0"/>
                <a:ea typeface="Cambria" panose="02040503050406030204" pitchFamily="18" charset="0"/>
              </a:rPr>
              <a:t>Author : </a:t>
            </a:r>
            <a:r>
              <a:rPr lang="en-IN" sz="2600" dirty="0" err="1">
                <a:latin typeface="Cambria" panose="02040503050406030204" pitchFamily="18" charset="0"/>
                <a:ea typeface="Cambria" panose="02040503050406030204" pitchFamily="18" charset="0"/>
              </a:rPr>
              <a:t>Redmon</a:t>
            </a:r>
            <a:r>
              <a:rPr lang="en-IN" sz="2600" dirty="0">
                <a:latin typeface="Cambria" panose="02040503050406030204" pitchFamily="18" charset="0"/>
                <a:ea typeface="Cambria" panose="02040503050406030204" pitchFamily="18" charset="0"/>
              </a:rPr>
              <a:t>, J., &amp; </a:t>
            </a:r>
            <a:r>
              <a:rPr lang="en-IN" sz="2600" dirty="0" err="1">
                <a:latin typeface="Cambria" panose="02040503050406030204" pitchFamily="18" charset="0"/>
                <a:ea typeface="Cambria" panose="02040503050406030204" pitchFamily="18" charset="0"/>
              </a:rPr>
              <a:t>Farhadi</a:t>
            </a:r>
            <a:r>
              <a:rPr lang="en-IN" sz="2600" dirty="0">
                <a:latin typeface="Cambria" panose="02040503050406030204" pitchFamily="18" charset="0"/>
                <a:ea typeface="Cambria" panose="02040503050406030204" pitchFamily="18" charset="0"/>
              </a:rPr>
              <a:t>, A.</a:t>
            </a:r>
          </a:p>
          <a:p>
            <a:pPr>
              <a:lnSpc>
                <a:spcPct val="170000"/>
              </a:lnSpc>
              <a:buFont typeface="Wingdings" panose="05000000000000000000" pitchFamily="2" charset="2"/>
              <a:buChar char="Ø"/>
            </a:pPr>
            <a:r>
              <a:rPr lang="en-US" sz="2600" b="1" dirty="0">
                <a:latin typeface="Cambria" panose="02040503050406030204" pitchFamily="18" charset="0"/>
                <a:ea typeface="Cambria" panose="02040503050406030204" pitchFamily="18" charset="0"/>
              </a:rPr>
              <a:t>Algorithm Used</a:t>
            </a:r>
            <a:r>
              <a:rPr lang="en-US" sz="2600" dirty="0">
                <a:latin typeface="Cambria" panose="02040503050406030204" pitchFamily="18" charset="0"/>
                <a:ea typeface="Cambria" panose="02040503050406030204" pitchFamily="18" charset="0"/>
              </a:rPr>
              <a:t>:</a:t>
            </a:r>
          </a:p>
          <a:p>
            <a:r>
              <a:rPr lang="en-US" sz="2600" b="1" dirty="0">
                <a:latin typeface="Cambria" panose="02040503050406030204" pitchFamily="18" charset="0"/>
                <a:ea typeface="Cambria" panose="02040503050406030204" pitchFamily="18" charset="0"/>
              </a:rPr>
              <a:t>Darknet-53 Backbone: </a:t>
            </a:r>
            <a:r>
              <a:rPr lang="en-US" sz="2600" dirty="0">
                <a:latin typeface="Cambria" panose="02040503050406030204" pitchFamily="18" charset="0"/>
                <a:ea typeface="Cambria" panose="02040503050406030204" pitchFamily="18" charset="0"/>
              </a:rPr>
              <a:t>YOLOv3 uses Darknet-53, a 53-layer convolutional neural network, as its backbone. This network is pre-trained on </a:t>
            </a:r>
            <a:r>
              <a:rPr lang="en-US" sz="2600" dirty="0" err="1">
                <a:latin typeface="Cambria" panose="02040503050406030204" pitchFamily="18" charset="0"/>
                <a:ea typeface="Cambria" panose="02040503050406030204" pitchFamily="18" charset="0"/>
              </a:rPr>
              <a:t>ImageNet</a:t>
            </a:r>
            <a:r>
              <a:rPr lang="en-US" sz="2600" dirty="0">
                <a:latin typeface="Cambria" panose="02040503050406030204" pitchFamily="18" charset="0"/>
                <a:ea typeface="Cambria" panose="02040503050406030204" pitchFamily="18" charset="0"/>
              </a:rPr>
              <a:t>, allowing it to perform feature extraction from images efficiently.</a:t>
            </a:r>
          </a:p>
          <a:p>
            <a:pPr algn="just">
              <a:buFont typeface="Wingdings" panose="05000000000000000000" pitchFamily="2" charset="2"/>
              <a:buChar char="Ø"/>
            </a:pPr>
            <a:r>
              <a:rPr lang="en-US" sz="2600" b="1" dirty="0">
                <a:latin typeface="Cambria" panose="02040503050406030204" pitchFamily="18" charset="0"/>
                <a:ea typeface="Cambria" panose="02040503050406030204" pitchFamily="18" charset="0"/>
              </a:rPr>
              <a:t>Drawbacks</a:t>
            </a:r>
            <a:r>
              <a:rPr lang="en-US" sz="2600" dirty="0">
                <a:latin typeface="Cambria" panose="02040503050406030204" pitchFamily="18" charset="0"/>
                <a:ea typeface="Cambria" panose="02040503050406030204" pitchFamily="18" charset="0"/>
              </a:rPr>
              <a:t>:</a:t>
            </a:r>
          </a:p>
          <a:p>
            <a:r>
              <a:rPr lang="en-US" sz="2600" b="1" dirty="0">
                <a:latin typeface="Cambria" panose="02040503050406030204" pitchFamily="18" charset="0"/>
                <a:ea typeface="Cambria" panose="02040503050406030204" pitchFamily="18" charset="0"/>
              </a:rPr>
              <a:t>Lower Accuracy for Small Objects: </a:t>
            </a:r>
            <a:r>
              <a:rPr lang="en-US" sz="2600" dirty="0">
                <a:latin typeface="Cambria" panose="02040503050406030204" pitchFamily="18" charset="0"/>
                <a:ea typeface="Cambria" panose="02040503050406030204" pitchFamily="18" charset="0"/>
              </a:rPr>
              <a:t>Although YOLOv3 performs better on smaller objects than its predecessors, its performance on very small objects is still not as accurate as models like Faster R-CNN or SSD. Small objects may be missed or poorly localized.</a:t>
            </a:r>
          </a:p>
          <a:p>
            <a:pPr>
              <a:lnSpc>
                <a:spcPct val="160000"/>
              </a:lnSpc>
              <a:buFont typeface="Wingdings" panose="05000000000000000000" pitchFamily="2" charset="2"/>
              <a:buChar char="Ø"/>
            </a:pPr>
            <a:endParaRPr lang="en-IN" b="1" dirty="0">
              <a:latin typeface="Cambria" panose="02040503050406030204" pitchFamily="18" charset="0"/>
              <a:ea typeface="Cambria" panose="02040503050406030204" pitchFamily="18" charset="0"/>
            </a:endParaRPr>
          </a:p>
          <a:p>
            <a:pPr>
              <a:lnSpc>
                <a:spcPct val="160000"/>
              </a:lnSpc>
            </a:pP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20615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Literature Review</a:t>
            </a:r>
          </a:p>
        </p:txBody>
      </p:sp>
      <p:sp>
        <p:nvSpPr>
          <p:cNvPr id="3" name="Content Placeholder 2"/>
          <p:cNvSpPr>
            <a:spLocks noGrp="1"/>
          </p:cNvSpPr>
          <p:nvPr>
            <p:ph idx="1"/>
          </p:nvPr>
        </p:nvSpPr>
        <p:spPr>
          <a:xfrm>
            <a:off x="812800" y="1143001"/>
            <a:ext cx="10668000" cy="5309314"/>
          </a:xfrm>
        </p:spPr>
        <p:txBody>
          <a:bodyPr>
            <a:normAutofit fontScale="92500" lnSpcReduction="20000"/>
          </a:bodyPr>
          <a:lstStyle/>
          <a:p>
            <a:pPr marL="0" indent="0" algn="ctr">
              <a:lnSpc>
                <a:spcPct val="170000"/>
              </a:lnSpc>
              <a:buNone/>
            </a:pPr>
            <a:r>
              <a:rPr lang="en-US" sz="3600" b="1" u="sng" dirty="0">
                <a:latin typeface="Cambria" panose="02040503050406030204" pitchFamily="18" charset="0"/>
                <a:ea typeface="Cambria" panose="02040503050406030204" pitchFamily="18" charset="0"/>
              </a:rPr>
              <a:t>“</a:t>
            </a:r>
            <a:r>
              <a:rPr lang="en-US" sz="3600" b="1" u="sng" dirty="0" err="1">
                <a:latin typeface="Cambria" panose="02040503050406030204" pitchFamily="18" charset="0"/>
                <a:ea typeface="Cambria" panose="02040503050406030204" pitchFamily="18" charset="0"/>
              </a:rPr>
              <a:t>ImageNet</a:t>
            </a:r>
            <a:r>
              <a:rPr lang="en-US" sz="3600" b="1" u="sng" dirty="0">
                <a:latin typeface="Cambria" panose="02040503050406030204" pitchFamily="18" charset="0"/>
                <a:ea typeface="Cambria" panose="02040503050406030204" pitchFamily="18" charset="0"/>
              </a:rPr>
              <a:t> Classification with Deep Convolutional Neural Networks.”</a:t>
            </a:r>
          </a:p>
          <a:p>
            <a:pPr>
              <a:lnSpc>
                <a:spcPct val="170000"/>
              </a:lnSpc>
              <a:buFont typeface="Wingdings" panose="05000000000000000000" pitchFamily="2" charset="2"/>
              <a:buChar char="Ø"/>
            </a:pPr>
            <a:r>
              <a:rPr lang="en-IN" sz="2800" b="1" dirty="0">
                <a:latin typeface="Cambria" panose="02040503050406030204" pitchFamily="18" charset="0"/>
                <a:ea typeface="Cambria" panose="02040503050406030204" pitchFamily="18" charset="0"/>
              </a:rPr>
              <a:t>Author : </a:t>
            </a:r>
            <a:r>
              <a:rPr lang="en-IN" sz="2800" dirty="0" err="1">
                <a:latin typeface="Cambria" panose="02040503050406030204" pitchFamily="18" charset="0"/>
                <a:ea typeface="Cambria" panose="02040503050406030204" pitchFamily="18" charset="0"/>
              </a:rPr>
              <a:t>Krizhevsky</a:t>
            </a:r>
            <a:r>
              <a:rPr lang="en-IN" sz="2800" dirty="0">
                <a:latin typeface="Cambria" panose="02040503050406030204" pitchFamily="18" charset="0"/>
                <a:ea typeface="Cambria" panose="02040503050406030204" pitchFamily="18" charset="0"/>
              </a:rPr>
              <a:t>, A., </a:t>
            </a:r>
            <a:r>
              <a:rPr lang="en-IN" sz="2800" dirty="0" err="1">
                <a:latin typeface="Cambria" panose="02040503050406030204" pitchFamily="18" charset="0"/>
                <a:ea typeface="Cambria" panose="02040503050406030204" pitchFamily="18" charset="0"/>
              </a:rPr>
              <a:t>Sutskever</a:t>
            </a:r>
            <a:r>
              <a:rPr lang="en-IN" sz="2800" dirty="0">
                <a:latin typeface="Cambria" panose="02040503050406030204" pitchFamily="18" charset="0"/>
                <a:ea typeface="Cambria" panose="02040503050406030204" pitchFamily="18" charset="0"/>
              </a:rPr>
              <a:t>, I., &amp; Hinton, G. E.</a:t>
            </a:r>
            <a:endParaRPr lang="fr-FR" sz="2800"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2800" b="1" dirty="0">
                <a:latin typeface="Cambria" panose="02040503050406030204" pitchFamily="18" charset="0"/>
                <a:ea typeface="Cambria" panose="02040503050406030204" pitchFamily="18" charset="0"/>
              </a:rPr>
              <a:t>Algorithm Used</a:t>
            </a:r>
            <a:r>
              <a:rPr lang="en-US" sz="2800" dirty="0">
                <a:latin typeface="Cambria" panose="02040503050406030204" pitchFamily="18" charset="0"/>
                <a:ea typeface="Cambria" panose="02040503050406030204" pitchFamily="18" charset="0"/>
              </a:rPr>
              <a:t>:</a:t>
            </a:r>
          </a:p>
          <a:p>
            <a:r>
              <a:rPr lang="en-US" sz="2800" b="1" dirty="0">
                <a:latin typeface="Cambria" panose="02040503050406030204" pitchFamily="18" charset="0"/>
                <a:ea typeface="Cambria" panose="02040503050406030204" pitchFamily="18" charset="0"/>
              </a:rPr>
              <a:t>Convolutional Neural Networks (CNNs): </a:t>
            </a:r>
            <a:r>
              <a:rPr lang="en-US" sz="2800" dirty="0">
                <a:latin typeface="Cambria" panose="02040503050406030204" pitchFamily="18" charset="0"/>
                <a:ea typeface="Cambria" panose="02040503050406030204" pitchFamily="18" charset="0"/>
              </a:rPr>
              <a:t>A CNN is a type of deep neural network specifically designed for processing structured grid data like images. CNNs use convolutional layers to automatically extract features from raw image data.</a:t>
            </a:r>
          </a:p>
          <a:p>
            <a:pPr>
              <a:buFont typeface="Wingdings" panose="05000000000000000000" pitchFamily="2" charset="2"/>
              <a:buChar char="Ø"/>
            </a:pPr>
            <a:r>
              <a:rPr lang="en-US" sz="2800" b="1" dirty="0">
                <a:latin typeface="Cambria" panose="02040503050406030204" pitchFamily="18" charset="0"/>
                <a:ea typeface="Cambria" panose="02040503050406030204" pitchFamily="18" charset="0"/>
              </a:rPr>
              <a:t>Drawbacks</a:t>
            </a:r>
            <a:r>
              <a:rPr lang="en-US" sz="2800" dirty="0">
                <a:latin typeface="Cambria" panose="02040503050406030204" pitchFamily="18" charset="0"/>
                <a:ea typeface="Cambria" panose="02040503050406030204" pitchFamily="18" charset="0"/>
              </a:rPr>
              <a:t>:</a:t>
            </a:r>
          </a:p>
          <a:p>
            <a:r>
              <a:rPr lang="en-US" sz="2800" b="1" dirty="0">
                <a:latin typeface="Cambria" panose="02040503050406030204" pitchFamily="18" charset="0"/>
                <a:ea typeface="Cambria" panose="02040503050406030204" pitchFamily="18" charset="0"/>
              </a:rPr>
              <a:t>Sensitivity to </a:t>
            </a:r>
            <a:r>
              <a:rPr lang="en-US" sz="2800" b="1" dirty="0" err="1">
                <a:latin typeface="Cambria" panose="02040503050406030204" pitchFamily="18" charset="0"/>
                <a:ea typeface="Cambria" panose="02040503050406030204" pitchFamily="18" charset="0"/>
              </a:rPr>
              <a:t>Hyperparameters</a:t>
            </a:r>
            <a:r>
              <a:rPr lang="en-US" sz="2800" b="1" dirty="0">
                <a:latin typeface="Cambria" panose="02040503050406030204" pitchFamily="18" charset="0"/>
                <a:ea typeface="Cambria" panose="02040503050406030204" pitchFamily="18" charset="0"/>
              </a:rPr>
              <a:t>:</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AlexNet</a:t>
            </a:r>
            <a:r>
              <a:rPr lang="en-US" sz="2800" dirty="0">
                <a:latin typeface="Cambria" panose="02040503050406030204" pitchFamily="18" charset="0"/>
                <a:ea typeface="Cambria" panose="02040503050406030204" pitchFamily="18" charset="0"/>
              </a:rPr>
              <a:t> is very sensitive to </a:t>
            </a:r>
            <a:r>
              <a:rPr lang="en-US" sz="2800" dirty="0" err="1">
                <a:latin typeface="Cambria" panose="02040503050406030204" pitchFamily="18" charset="0"/>
                <a:ea typeface="Cambria" panose="02040503050406030204" pitchFamily="18" charset="0"/>
              </a:rPr>
              <a:t>hyperparameters</a:t>
            </a:r>
            <a:r>
              <a:rPr lang="en-US" sz="2800" dirty="0">
                <a:latin typeface="Cambria" panose="02040503050406030204" pitchFamily="18" charset="0"/>
                <a:ea typeface="Cambria" panose="02040503050406030204" pitchFamily="18" charset="0"/>
              </a:rPr>
              <a:t> like learning rate, batch size, and weight initialization.</a:t>
            </a:r>
          </a:p>
          <a:p>
            <a:pPr marL="0" indent="0">
              <a:lnSpc>
                <a:spcPct val="160000"/>
              </a:lnSpc>
              <a:buNone/>
            </a:pPr>
            <a:endParaRPr lang="en-US" b="1" dirty="0">
              <a:latin typeface="Cambria" panose="02040503050406030204" pitchFamily="18" charset="0"/>
              <a:ea typeface="Cambria" panose="02040503050406030204" pitchFamily="18" charset="0"/>
            </a:endParaRPr>
          </a:p>
          <a:p>
            <a:pPr>
              <a:lnSpc>
                <a:spcPct val="160000"/>
              </a:lnSpc>
              <a:buFont typeface="Wingdings" panose="05000000000000000000" pitchFamily="2" charset="2"/>
              <a:buChar char="Ø"/>
            </a:pPr>
            <a:endParaRPr lang="en-IN" b="1" dirty="0">
              <a:latin typeface="Cambria" panose="02040503050406030204" pitchFamily="18" charset="0"/>
              <a:ea typeface="Cambria" panose="02040503050406030204" pitchFamily="18" charset="0"/>
            </a:endParaRPr>
          </a:p>
          <a:p>
            <a:pPr>
              <a:lnSpc>
                <a:spcPct val="160000"/>
              </a:lnSpc>
            </a:pP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0431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Existing method Drawback</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lnSpcReduction="10000"/>
          </a:bodyPr>
          <a:lstStyle/>
          <a:p>
            <a:pPr algn="just">
              <a:lnSpc>
                <a:spcPct val="150000"/>
              </a:lnSpc>
            </a:pPr>
            <a:r>
              <a:rPr lang="en-US" dirty="0">
                <a:latin typeface="Cambria" panose="02040503050406030204" pitchFamily="18" charset="0"/>
                <a:ea typeface="Cambria" panose="02040503050406030204" pitchFamily="18" charset="0"/>
              </a:rPr>
              <a:t>The current inspection method relies on manual inspection by experts, which suffers from several drawbacks:</a:t>
            </a:r>
          </a:p>
          <a:p>
            <a:pPr algn="just">
              <a:lnSpc>
                <a:spcPct val="150000"/>
              </a:lnSpc>
            </a:pPr>
            <a:r>
              <a:rPr lang="en-US" b="1" dirty="0">
                <a:latin typeface="Cambria" panose="02040503050406030204" pitchFamily="18" charset="0"/>
                <a:ea typeface="Cambria" panose="02040503050406030204" pitchFamily="18" charset="0"/>
              </a:rPr>
              <a:t>Limited Inspection Rate</a:t>
            </a:r>
            <a:r>
              <a:rPr lang="en-US" dirty="0">
                <a:latin typeface="Cambria" panose="02040503050406030204" pitchFamily="18" charset="0"/>
                <a:ea typeface="Cambria" panose="02040503050406030204" pitchFamily="18" charset="0"/>
              </a:rPr>
              <a:t>: Only 10% of packed cases are inspected due to space and manpower limitations.</a:t>
            </a:r>
          </a:p>
          <a:p>
            <a:pPr algn="just">
              <a:lnSpc>
                <a:spcPct val="150000"/>
              </a:lnSpc>
            </a:pPr>
            <a:r>
              <a:rPr lang="en-US" b="1" dirty="0">
                <a:latin typeface="Cambria" panose="02040503050406030204" pitchFamily="18" charset="0"/>
                <a:ea typeface="Cambria" panose="02040503050406030204" pitchFamily="18" charset="0"/>
              </a:rPr>
              <a:t>Delayed Feedback</a:t>
            </a:r>
            <a:r>
              <a:rPr lang="en-US" dirty="0">
                <a:latin typeface="Cambria" panose="02040503050406030204" pitchFamily="18" charset="0"/>
                <a:ea typeface="Cambria" panose="02040503050406030204" pitchFamily="18" charset="0"/>
              </a:rPr>
              <a:t>: Inspections are carried out one day after the packing process, making real-time corrective action impossible.</a:t>
            </a:r>
          </a:p>
          <a:p>
            <a:pPr algn="just">
              <a:lnSpc>
                <a:spcPct val="150000"/>
              </a:lnSpc>
            </a:pPr>
            <a:r>
              <a:rPr lang="en-US" b="1" dirty="0">
                <a:latin typeface="Cambria" panose="02040503050406030204" pitchFamily="18" charset="0"/>
                <a:ea typeface="Cambria" panose="02040503050406030204" pitchFamily="18" charset="0"/>
              </a:rPr>
              <a:t>Subjectivity</a:t>
            </a:r>
            <a:r>
              <a:rPr lang="en-US" dirty="0">
                <a:latin typeface="Cambria" panose="02040503050406030204" pitchFamily="18" charset="0"/>
                <a:ea typeface="Cambria" panose="02040503050406030204" pitchFamily="18" charset="0"/>
              </a:rPr>
              <a:t>: Human judgment introduces bias and inconsistency in the inspection process, which can vary based on personal, business, and environmental factors.</a:t>
            </a:r>
          </a:p>
        </p:txBody>
      </p:sp>
    </p:spTree>
    <p:extLst>
      <p:ext uri="{BB962C8B-B14F-4D97-AF65-F5344CB8AC3E}">
        <p14:creationId xmlns:p14="http://schemas.microsoft.com/office/powerpoint/2010/main" val="163766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Proposed Method</a:t>
            </a:r>
          </a:p>
        </p:txBody>
      </p:sp>
      <p:sp>
        <p:nvSpPr>
          <p:cNvPr id="3" name="Rectangle 1"/>
          <p:cNvSpPr>
            <a:spLocks noGrp="1" noChangeArrowheads="1"/>
          </p:cNvSpPr>
          <p:nvPr>
            <p:ph idx="1"/>
          </p:nvPr>
        </p:nvSpPr>
        <p:spPr bwMode="auto">
          <a:xfrm>
            <a:off x="812800" y="762000"/>
            <a:ext cx="11251096" cy="6324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Image Acquisition</a:t>
            </a: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Images of each packed case are captured using high-resolution cameras installed at various inspection points in the factory.</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Preprocessing and Data Augmentation</a:t>
            </a: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captured images undergo preprocessing, including resizing, normalization, and data augmentation, to make them compatible with the AI model and to improve model generalization.</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Augmentation techniques</a:t>
            </a: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Rotation, flipping, and contrast adjustment are applied to simulate different inspection conditions.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AI Model - Convolutional Neural Networks (CNNs)</a:t>
            </a: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 pre-trained CNN model (such as </a:t>
            </a:r>
            <a:r>
              <a:rPr kumimoji="0" 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ResNet</a:t>
            </a: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or YOLO) is fine-tuned to classify the packed cases into different categories based on color, ripeness, and uniformity.</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Feature Extraction</a:t>
            </a: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CNN extracts high-level features such as color distributions, ripeness status, and uniformity metrics from the images.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Objectives</a:t>
            </a:r>
          </a:p>
        </p:txBody>
      </p:sp>
      <p:sp>
        <p:nvSpPr>
          <p:cNvPr id="4" name="Rectangle 2"/>
          <p:cNvSpPr>
            <a:spLocks noGrp="1" noChangeArrowheads="1"/>
          </p:cNvSpPr>
          <p:nvPr>
            <p:ph idx="1"/>
          </p:nvPr>
        </p:nvSpPr>
        <p:spPr bwMode="auto">
          <a:xfrm>
            <a:off x="706113" y="1222071"/>
            <a:ext cx="10881373" cy="445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Automate the inspection process</a:t>
            </a:r>
            <a:r>
              <a:rPr kumimoji="0" 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for packed cases to increase the percentage of cases inspected from 10% to near 100%.</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Enable real-time quality checks</a:t>
            </a:r>
            <a:r>
              <a:rPr kumimoji="0" 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reducing delays and providing opportunities for immediate corrective actions.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Ensure consistency and objectivity</a:t>
            </a:r>
            <a:r>
              <a:rPr kumimoji="0" 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in quality assessments by eliminating subjective human judgment.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Implement a scalable solution</a:t>
            </a:r>
            <a:r>
              <a:rPr kumimoji="0" 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that can adapt to different product types, particularly focusing on agricultural crops. </a:t>
            </a: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Methodology/Modules</a:t>
            </a:r>
          </a:p>
        </p:txBody>
      </p:sp>
      <p:sp>
        <p:nvSpPr>
          <p:cNvPr id="10" name="Rectangle 4"/>
          <p:cNvSpPr>
            <a:spLocks noGrp="1" noChangeArrowheads="1"/>
          </p:cNvSpPr>
          <p:nvPr>
            <p:ph idx="1"/>
          </p:nvPr>
        </p:nvSpPr>
        <p:spPr bwMode="auto">
          <a:xfrm>
            <a:off x="636105" y="796683"/>
            <a:ext cx="11211338" cy="60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Data Collection &amp; Preprocessing:</a:t>
            </a:r>
          </a:p>
          <a:p>
            <a:pPr algn="just">
              <a:lnSpc>
                <a:spcPct val="150000"/>
              </a:lnSpc>
            </a:pPr>
            <a:r>
              <a:rPr lang="en-US" sz="2000" dirty="0">
                <a:latin typeface="Cambria" panose="02040503050406030204" pitchFamily="18" charset="0"/>
                <a:ea typeface="Cambria" panose="02040503050406030204" pitchFamily="18" charset="0"/>
              </a:rPr>
              <a:t>Collection of images of packed cases in various conditions (good, bad, unripe, etc.).</a:t>
            </a:r>
          </a:p>
          <a:p>
            <a:pPr algn="just">
              <a:lnSpc>
                <a:spcPct val="150000"/>
              </a:lnSpc>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Model Development:</a:t>
            </a:r>
          </a:p>
          <a:p>
            <a:pPr algn="just">
              <a:lnSpc>
                <a:spcPct val="150000"/>
              </a:lnSpc>
            </a:pPr>
            <a:r>
              <a:rPr lang="en-US" sz="2000" dirty="0">
                <a:latin typeface="Cambria" panose="02040503050406030204" pitchFamily="18" charset="0"/>
                <a:ea typeface="Cambria" panose="02040503050406030204" pitchFamily="18" charset="0"/>
              </a:rPr>
              <a:t>A </a:t>
            </a:r>
            <a:r>
              <a:rPr lang="en-US" sz="2000" b="1" dirty="0">
                <a:latin typeface="Cambria" panose="02040503050406030204" pitchFamily="18" charset="0"/>
                <a:ea typeface="Cambria" panose="02040503050406030204" pitchFamily="18" charset="0"/>
              </a:rPr>
              <a:t>Convolutional Neural Network (CNN)</a:t>
            </a:r>
            <a:r>
              <a:rPr lang="en-US" sz="2000" dirty="0">
                <a:latin typeface="Cambria" panose="02040503050406030204" pitchFamily="18" charset="0"/>
                <a:ea typeface="Cambria" panose="02040503050406030204" pitchFamily="18" charset="0"/>
              </a:rPr>
              <a:t> will be developed and trained using </a:t>
            </a:r>
            <a:r>
              <a:rPr lang="en-US" sz="2000" b="1" dirty="0" err="1">
                <a:latin typeface="Cambria" panose="02040503050406030204" pitchFamily="18" charset="0"/>
                <a:ea typeface="Cambria" panose="02040503050406030204" pitchFamily="18" charset="0"/>
              </a:rPr>
              <a:t>TensorFlow</a:t>
            </a:r>
            <a:r>
              <a:rPr lang="en-US" sz="2000" dirty="0">
                <a:latin typeface="Cambria" panose="02040503050406030204" pitchFamily="18" charset="0"/>
                <a:ea typeface="Cambria" panose="02040503050406030204" pitchFamily="18" charset="0"/>
              </a:rPr>
              <a:t> and </a:t>
            </a:r>
            <a:r>
              <a:rPr lang="en-US" sz="2000" b="1" dirty="0" err="1">
                <a:latin typeface="Cambria" panose="02040503050406030204" pitchFamily="18" charset="0"/>
                <a:ea typeface="Cambria" panose="02040503050406030204" pitchFamily="18" charset="0"/>
              </a:rPr>
              <a:t>Keras</a:t>
            </a:r>
            <a:r>
              <a:rPr lang="en-US" sz="2000" dirty="0">
                <a:latin typeface="Cambria" panose="02040503050406030204" pitchFamily="18" charset="0"/>
                <a:ea typeface="Cambria" panose="02040503050406030204" pitchFamily="18" charset="0"/>
              </a:rPr>
              <a:t> on labeled images for packed cases.</a:t>
            </a:r>
          </a:p>
          <a:p>
            <a:pPr algn="just">
              <a:lnSpc>
                <a:spcPct val="150000"/>
              </a:lnSpc>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System Integration:</a:t>
            </a:r>
          </a:p>
          <a:p>
            <a:pPr algn="just">
              <a:lnSpc>
                <a:spcPct val="150000"/>
              </a:lnSpc>
            </a:pPr>
            <a:r>
              <a:rPr lang="en-US" sz="2000" dirty="0">
                <a:latin typeface="Cambria" panose="02040503050406030204" pitchFamily="18" charset="0"/>
                <a:ea typeface="Cambria" panose="02040503050406030204" pitchFamily="18" charset="0"/>
              </a:rPr>
              <a:t>The model will be integrated into a </a:t>
            </a:r>
            <a:r>
              <a:rPr lang="en-US" sz="2000" b="1" dirty="0">
                <a:latin typeface="Cambria" panose="02040503050406030204" pitchFamily="18" charset="0"/>
                <a:ea typeface="Cambria" panose="02040503050406030204" pitchFamily="18" charset="0"/>
              </a:rPr>
              <a:t>web application</a:t>
            </a:r>
            <a:r>
              <a:rPr lang="en-US" sz="2000" dirty="0">
                <a:latin typeface="Cambria" panose="02040503050406030204" pitchFamily="18" charset="0"/>
                <a:ea typeface="Cambria" panose="02040503050406030204" pitchFamily="18" charset="0"/>
              </a:rPr>
              <a:t> using </a:t>
            </a:r>
            <a:r>
              <a:rPr lang="en-US" sz="2000" b="1" dirty="0" err="1">
                <a:latin typeface="Cambria" panose="02040503050406030204" pitchFamily="18" charset="0"/>
                <a:ea typeface="Cambria" panose="02040503050406030204" pitchFamily="18" charset="0"/>
              </a:rPr>
              <a:t>Django</a:t>
            </a:r>
            <a:r>
              <a:rPr lang="en-US" sz="2000" dirty="0">
                <a:latin typeface="Cambria" panose="02040503050406030204" pitchFamily="18" charset="0"/>
                <a:ea typeface="Cambria" panose="02040503050406030204" pitchFamily="18" charset="0"/>
              </a:rPr>
              <a:t> for user-friendly image upload and real-time predictions.</a:t>
            </a:r>
          </a:p>
          <a:p>
            <a:pPr algn="just">
              <a:lnSpc>
                <a:spcPct val="150000"/>
              </a:lnSpc>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Real-Time Processing:</a:t>
            </a:r>
          </a:p>
          <a:p>
            <a:pPr algn="just">
              <a:lnSpc>
                <a:spcPct val="150000"/>
              </a:lnSpc>
            </a:pPr>
            <a:r>
              <a:rPr lang="en-US" sz="2000" dirty="0">
                <a:latin typeface="Cambria" panose="02040503050406030204" pitchFamily="18" charset="0"/>
                <a:ea typeface="Cambria" panose="02040503050406030204" pitchFamily="18" charset="0"/>
              </a:rPr>
              <a:t>The system will analyze uploaded images in real-time, providing instant feedback regarding the quality of the case.</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388</TotalTime>
  <Words>1429</Words>
  <Application>Microsoft Office PowerPoint</Application>
  <PresentationFormat>Widescreen</PresentationFormat>
  <Paragraphs>136</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Calibri</vt:lpstr>
      <vt:lpstr>Cambria</vt:lpstr>
      <vt:lpstr>Verdana</vt:lpstr>
      <vt:lpstr>Wingdings</vt:lpstr>
      <vt:lpstr>Bioinformatics</vt:lpstr>
      <vt:lpstr>Online Inspection of Packed Cases</vt:lpstr>
      <vt:lpstr>Abstract</vt:lpstr>
      <vt:lpstr>Literature Review</vt:lpstr>
      <vt:lpstr>Literature Review</vt:lpstr>
      <vt:lpstr>Literature Review</vt:lpstr>
      <vt:lpstr>Existing method Drawback</vt:lpstr>
      <vt:lpstr>Proposed Method</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sai eswarareddy</cp:lastModifiedBy>
  <cp:revision>42</cp:revision>
  <dcterms:created xsi:type="dcterms:W3CDTF">2023-03-16T03:26:27Z</dcterms:created>
  <dcterms:modified xsi:type="dcterms:W3CDTF">2024-12-17T11:36:38Z</dcterms:modified>
</cp:coreProperties>
</file>