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69" r:id="rId6"/>
    <p:sldId id="277" r:id="rId7"/>
    <p:sldId id="278" r:id="rId8"/>
    <p:sldId id="279" r:id="rId9"/>
    <p:sldId id="280" r:id="rId10"/>
    <p:sldId id="281" r:id="rId11"/>
    <p:sldId id="282" r:id="rId12"/>
    <p:sldId id="271" r:id="rId13"/>
    <p:sldId id="276" r:id="rId14"/>
    <p:sldId id="272" r:id="rId15"/>
    <p:sldId id="275" r:id="rId16"/>
    <p:sldId id="273" r:id="rId17"/>
    <p:sldId id="274" r:id="rId18"/>
    <p:sldId id="283" r:id="rId19"/>
    <p:sldId id="284"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4660"/>
  </p:normalViewPr>
  <p:slideViewPr>
    <p:cSldViewPr snapToGrid="0">
      <p:cViewPr varScale="1">
        <p:scale>
          <a:sx n="82" d="100"/>
          <a:sy n="82"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23/11/2024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23/11/2024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23/11/2024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23/11/2024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23/11/2024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777175"/>
            <a:ext cx="10363200" cy="1470025"/>
          </a:xfrm>
        </p:spPr>
        <p:txBody>
          <a:bodyPr/>
          <a:lstStyle/>
          <a:p>
            <a:pPr algn="ctr"/>
            <a:r>
              <a:rPr lang="en-US" dirty="0"/>
              <a:t>Online Inspection of Packed Cases</a:t>
            </a:r>
            <a:endParaRPr lang="en-GB" dirty="0"/>
          </a:p>
        </p:txBody>
      </p:sp>
      <p:sp>
        <p:nvSpPr>
          <p:cNvPr id="3" name="Subtitle 2"/>
          <p:cNvSpPr>
            <a:spLocks noGrp="1"/>
          </p:cNvSpPr>
          <p:nvPr>
            <p:ph type="subTitle" idx="1"/>
          </p:nvPr>
        </p:nvSpPr>
        <p:spPr>
          <a:xfrm>
            <a:off x="846289" y="1795182"/>
            <a:ext cx="3970594" cy="552184"/>
          </a:xfrm>
        </p:spPr>
        <p:txBody>
          <a:bodyPr>
            <a:normAutofit/>
          </a:bodyPr>
          <a:lstStyle/>
          <a:p>
            <a:pPr algn="l"/>
            <a:r>
              <a:rPr lang="en-GB" sz="1800" dirty="0">
                <a:latin typeface="+mj-lt"/>
              </a:rPr>
              <a:t>Batch Number: G-125 </a:t>
            </a:r>
          </a:p>
          <a:p>
            <a:pPr algn="l"/>
            <a:endParaRPr lang="en-GB" sz="1800" dirty="0">
              <a:latin typeface="+mj-lt"/>
            </a:endParaRPr>
          </a:p>
        </p:txBody>
      </p:sp>
      <p:sp>
        <p:nvSpPr>
          <p:cNvPr id="5" name="Subtitle 2"/>
          <p:cNvSpPr txBox="1">
            <a:spLocks/>
          </p:cNvSpPr>
          <p:nvPr/>
        </p:nvSpPr>
        <p:spPr>
          <a:xfrm>
            <a:off x="6677708" y="2721956"/>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spcBef>
                <a:spcPts val="0"/>
              </a:spcBef>
              <a:buClr>
                <a:srgbClr val="17365D"/>
              </a:buClr>
              <a:buSzPct val="100000"/>
            </a:pPr>
            <a:r>
              <a:rPr lang="en-GB" dirty="0">
                <a:solidFill>
                  <a:srgbClr val="17365D"/>
                </a:solidFill>
                <a:latin typeface="Cambria" panose="02040503050406030204" pitchFamily="18" charset="0"/>
                <a:ea typeface="Cambria" panose="02040503050406030204" pitchFamily="18" charset="0"/>
                <a:cs typeface="Verdana"/>
                <a:sym typeface="Verdana"/>
              </a:rPr>
              <a:t>PSCS69 Capstone Project</a:t>
            </a:r>
            <a:endParaRPr lang="en-GB" dirty="0">
              <a:latin typeface="Cambria" panose="02040503050406030204" pitchFamily="18" charset="0"/>
              <a:ea typeface="Cambria" panose="02040503050406030204" pitchFamily="18" charset="0"/>
            </a:endParaRPr>
          </a:p>
          <a:p>
            <a:pPr lvl="0">
              <a:spcBef>
                <a:spcPts val="310"/>
              </a:spcBef>
              <a:buClr>
                <a:srgbClr val="17365D"/>
              </a:buClr>
              <a:buSzPct val="100000"/>
            </a:pPr>
            <a:r>
              <a:rPr lang="en-GB" dirty="0">
                <a:solidFill>
                  <a:srgbClr val="17365D"/>
                </a:solidFill>
                <a:latin typeface="Cambria" panose="02040503050406030204" pitchFamily="18" charset="0"/>
                <a:ea typeface="Cambria" panose="02040503050406030204" pitchFamily="18" charset="0"/>
                <a:cs typeface="Verdana"/>
                <a:sym typeface="Verdana"/>
              </a:rPr>
              <a:t>Review-3</a:t>
            </a:r>
          </a:p>
        </p:txBody>
      </p:sp>
      <p:graphicFrame>
        <p:nvGraphicFramePr>
          <p:cNvPr id="7" name="Table 6">
            <a:extLst>
              <a:ext uri="{FF2B5EF4-FFF2-40B4-BE49-F238E27FC236}">
                <a16:creationId xmlns:a16="http://schemas.microsoft.com/office/drawing/2014/main" id="{64548873-9B06-A8E7-A050-8777214570C9}"/>
              </a:ext>
            </a:extLst>
          </p:cNvPr>
          <p:cNvGraphicFramePr>
            <a:graphicFrameLocks noGrp="1"/>
          </p:cNvGraphicFramePr>
          <p:nvPr>
            <p:extLst>
              <p:ext uri="{D42A27DB-BD31-4B8C-83A1-F6EECF244321}">
                <p14:modId xmlns:p14="http://schemas.microsoft.com/office/powerpoint/2010/main" val="2395713922"/>
              </p:ext>
            </p:extLst>
          </p:nvPr>
        </p:nvGraphicFramePr>
        <p:xfrm>
          <a:off x="922607" y="2257873"/>
          <a:ext cx="6452512" cy="2531049"/>
        </p:xfrm>
        <a:graphic>
          <a:graphicData uri="http://schemas.openxmlformats.org/drawingml/2006/table">
            <a:tbl>
              <a:tblPr firstRow="1" bandRow="1">
                <a:tableStyleId>{5C22544A-7EE6-4342-B048-85BDC9FD1C3A}</a:tableStyleId>
              </a:tblPr>
              <a:tblGrid>
                <a:gridCol w="3226256">
                  <a:extLst>
                    <a:ext uri="{9D8B030D-6E8A-4147-A177-3AD203B41FA5}">
                      <a16:colId xmlns:a16="http://schemas.microsoft.com/office/drawing/2014/main" val="2751852525"/>
                    </a:ext>
                  </a:extLst>
                </a:gridCol>
                <a:gridCol w="3226256">
                  <a:extLst>
                    <a:ext uri="{9D8B030D-6E8A-4147-A177-3AD203B41FA5}">
                      <a16:colId xmlns:a16="http://schemas.microsoft.com/office/drawing/2014/main" val="3613368897"/>
                    </a:ext>
                  </a:extLst>
                </a:gridCol>
              </a:tblGrid>
              <a:tr h="365926">
                <a:tc>
                  <a:txBody>
                    <a:bodyPr/>
                    <a:lstStyle/>
                    <a:p>
                      <a:r>
                        <a:rPr lang="en-US" dirty="0"/>
                        <a:t>Student Name</a:t>
                      </a:r>
                      <a:endParaRPr lang="en-IN" dirty="0"/>
                    </a:p>
                  </a:txBody>
                  <a:tcPr/>
                </a:tc>
                <a:tc>
                  <a:txBody>
                    <a:bodyPr/>
                    <a:lstStyle/>
                    <a:p>
                      <a:r>
                        <a:rPr lang="en-US" dirty="0"/>
                        <a:t>Roll Number</a:t>
                      </a:r>
                      <a:endParaRPr lang="en-IN" dirty="0"/>
                    </a:p>
                  </a:txBody>
                  <a:tcPr/>
                </a:tc>
                <a:extLst>
                  <a:ext uri="{0D108BD9-81ED-4DB2-BD59-A6C34878D82A}">
                    <a16:rowId xmlns:a16="http://schemas.microsoft.com/office/drawing/2014/main" val="4010028719"/>
                  </a:ext>
                </a:extLst>
              </a:tr>
              <a:tr h="365926">
                <a:tc>
                  <a:txBody>
                    <a:bodyPr/>
                    <a:lstStyle/>
                    <a:p>
                      <a:r>
                        <a:rPr lang="en-US" dirty="0"/>
                        <a:t>B HARINATH REDDY</a:t>
                      </a:r>
                      <a:endParaRPr lang="en-IN" dirty="0"/>
                    </a:p>
                  </a:txBody>
                  <a:tcPr/>
                </a:tc>
                <a:tc>
                  <a:txBody>
                    <a:bodyPr/>
                    <a:lstStyle/>
                    <a:p>
                      <a:r>
                        <a:rPr lang="en-US" dirty="0"/>
                        <a:t>20211CSE0845</a:t>
                      </a:r>
                      <a:endParaRPr lang="en-IN" dirty="0"/>
                    </a:p>
                  </a:txBody>
                  <a:tcPr/>
                </a:tc>
                <a:extLst>
                  <a:ext uri="{0D108BD9-81ED-4DB2-BD59-A6C34878D82A}">
                    <a16:rowId xmlns:a16="http://schemas.microsoft.com/office/drawing/2014/main" val="299084950"/>
                  </a:ext>
                </a:extLst>
              </a:tr>
              <a:tr h="640370">
                <a:tc>
                  <a:txBody>
                    <a:bodyPr/>
                    <a:lstStyle/>
                    <a:p>
                      <a:r>
                        <a:rPr lang="en-US" dirty="0"/>
                        <a:t>D LAKSHMI NIRANJAN REDDY</a:t>
                      </a:r>
                      <a:endParaRPr lang="en-IN" dirty="0"/>
                    </a:p>
                  </a:txBody>
                  <a:tcPr/>
                </a:tc>
                <a:tc>
                  <a:txBody>
                    <a:bodyPr/>
                    <a:lstStyle/>
                    <a:p>
                      <a:r>
                        <a:rPr lang="en-US" dirty="0"/>
                        <a:t>20211CSE0838</a:t>
                      </a:r>
                      <a:endParaRPr lang="en-IN" dirty="0"/>
                    </a:p>
                  </a:txBody>
                  <a:tcPr/>
                </a:tc>
                <a:extLst>
                  <a:ext uri="{0D108BD9-81ED-4DB2-BD59-A6C34878D82A}">
                    <a16:rowId xmlns:a16="http://schemas.microsoft.com/office/drawing/2014/main" val="3319911367"/>
                  </a:ext>
                </a:extLst>
              </a:tr>
              <a:tr h="426975">
                <a:tc>
                  <a:txBody>
                    <a:bodyPr/>
                    <a:lstStyle/>
                    <a:p>
                      <a:r>
                        <a:rPr lang="en-US" dirty="0"/>
                        <a:t>NOOKALA PAVAN KUMAR</a:t>
                      </a:r>
                      <a:endParaRPr lang="en-IN" dirty="0"/>
                    </a:p>
                  </a:txBody>
                  <a:tcPr/>
                </a:tc>
                <a:tc>
                  <a:txBody>
                    <a:bodyPr/>
                    <a:lstStyle/>
                    <a:p>
                      <a:r>
                        <a:rPr lang="en-US" dirty="0"/>
                        <a:t>20211CSE0839</a:t>
                      </a:r>
                      <a:endParaRPr lang="en-IN" dirty="0"/>
                    </a:p>
                  </a:txBody>
                  <a:tcPr/>
                </a:tc>
                <a:extLst>
                  <a:ext uri="{0D108BD9-81ED-4DB2-BD59-A6C34878D82A}">
                    <a16:rowId xmlns:a16="http://schemas.microsoft.com/office/drawing/2014/main" val="3197184605"/>
                  </a:ext>
                </a:extLst>
              </a:tr>
              <a:tr h="365926">
                <a:tc>
                  <a:txBody>
                    <a:bodyPr/>
                    <a:lstStyle/>
                    <a:p>
                      <a:r>
                        <a:rPr lang="en-US" dirty="0"/>
                        <a:t>D SAI ESWARA REDDY</a:t>
                      </a:r>
                      <a:endParaRPr lang="en-IN" dirty="0"/>
                    </a:p>
                  </a:txBody>
                  <a:tcPr/>
                </a:tc>
                <a:tc>
                  <a:txBody>
                    <a:bodyPr/>
                    <a:lstStyle/>
                    <a:p>
                      <a:r>
                        <a:rPr lang="en-US" dirty="0"/>
                        <a:t>20211CSE0516</a:t>
                      </a:r>
                      <a:endParaRPr lang="en-IN" dirty="0"/>
                    </a:p>
                  </a:txBody>
                  <a:tcPr/>
                </a:tc>
                <a:extLst>
                  <a:ext uri="{0D108BD9-81ED-4DB2-BD59-A6C34878D82A}">
                    <a16:rowId xmlns:a16="http://schemas.microsoft.com/office/drawing/2014/main" val="1651113957"/>
                  </a:ext>
                </a:extLst>
              </a:tr>
              <a:tr h="365926">
                <a:tc>
                  <a:txBody>
                    <a:bodyPr/>
                    <a:lstStyle/>
                    <a:p>
                      <a:r>
                        <a:rPr lang="en-US" dirty="0"/>
                        <a:t>K DINESH</a:t>
                      </a:r>
                      <a:endParaRPr lang="en-IN" dirty="0"/>
                    </a:p>
                  </a:txBody>
                  <a:tcPr/>
                </a:tc>
                <a:tc>
                  <a:txBody>
                    <a:bodyPr/>
                    <a:lstStyle/>
                    <a:p>
                      <a:r>
                        <a:rPr lang="en-US" dirty="0"/>
                        <a:t>20211CSE0709</a:t>
                      </a:r>
                      <a:endParaRPr lang="en-IN" dirty="0"/>
                    </a:p>
                  </a:txBody>
                  <a:tcPr/>
                </a:tc>
                <a:extLst>
                  <a:ext uri="{0D108BD9-81ED-4DB2-BD59-A6C34878D82A}">
                    <a16:rowId xmlns:a16="http://schemas.microsoft.com/office/drawing/2014/main" val="316473842"/>
                  </a:ext>
                </a:extLst>
              </a:tr>
            </a:tbl>
          </a:graphicData>
        </a:graphic>
      </p:graphicFrame>
      <p:sp>
        <p:nvSpPr>
          <p:cNvPr id="10" name="Google Shape;90;p13">
            <a:extLst>
              <a:ext uri="{FF2B5EF4-FFF2-40B4-BE49-F238E27FC236}">
                <a16:creationId xmlns:a16="http://schemas.microsoft.com/office/drawing/2014/main" id="{BE852950-4DFC-96A2-E2D1-3E934555973A}"/>
              </a:ext>
            </a:extLst>
          </p:cNvPr>
          <p:cNvSpPr txBox="1"/>
          <p:nvPr/>
        </p:nvSpPr>
        <p:spPr>
          <a:xfrm>
            <a:off x="7507684" y="2464113"/>
            <a:ext cx="4684316" cy="2146687"/>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Dr./Mr./Ms./Prof. SUKRUTH GOWDA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11" name="Rectangle 10">
            <a:extLst>
              <a:ext uri="{FF2B5EF4-FFF2-40B4-BE49-F238E27FC236}">
                <a16:creationId xmlns:a16="http://schemas.microsoft.com/office/drawing/2014/main" id="{652FA3BF-B059-3DB6-5A77-8906757AB72B}"/>
              </a:ext>
            </a:extLst>
          </p:cNvPr>
          <p:cNvSpPr/>
          <p:nvPr/>
        </p:nvSpPr>
        <p:spPr>
          <a:xfrm>
            <a:off x="922607" y="4622891"/>
            <a:ext cx="11122489" cy="1477328"/>
          </a:xfrm>
          <a:prstGeom prst="rect">
            <a:avLst/>
          </a:prstGeom>
        </p:spPr>
        <p:txBody>
          <a:bodyPr wrap="square">
            <a:spAutoFit/>
          </a:bodyPr>
          <a:lstStyle/>
          <a:p>
            <a:pPr lvl="0">
              <a:buClr>
                <a:srgbClr val="17365D"/>
              </a:buClr>
              <a:buSzPct val="100000"/>
            </a:pP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b="1" dirty="0">
                <a:latin typeface="Cambria" panose="02040503050406030204" pitchFamily="18" charset="0"/>
                <a:ea typeface="Cambria" panose="02040503050406030204" pitchFamily="18" charset="0"/>
                <a:cs typeface="Verdana"/>
                <a:sym typeface="Verdana"/>
              </a:rPr>
              <a:t>B. Tech</a:t>
            </a: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b="1" dirty="0" err="1">
                <a:solidFill>
                  <a:schemeClr val="accent1"/>
                </a:solidFill>
                <a:latin typeface="Cambria" panose="02040503050406030204" pitchFamily="18" charset="0"/>
                <a:ea typeface="Cambria" panose="02040503050406030204" pitchFamily="18" charset="0"/>
                <a:cs typeface="Verdana"/>
                <a:sym typeface="Verdana"/>
              </a:rPr>
              <a:t>HoD</a:t>
            </a:r>
            <a:r>
              <a:rPr lang="en-US" b="1" dirty="0">
                <a:solidFill>
                  <a:schemeClr val="accent1"/>
                </a:solidFill>
                <a:latin typeface="Cambria" panose="02040503050406030204" pitchFamily="18" charset="0"/>
                <a:ea typeface="Cambria" panose="02040503050406030204" pitchFamily="18" charset="0"/>
                <a:cs typeface="Verdana"/>
                <a:sym typeface="Verdana"/>
              </a:rPr>
              <a:t>: </a:t>
            </a:r>
            <a:r>
              <a:rPr lang="en-US" b="1" dirty="0">
                <a:latin typeface="Cambria" panose="02040503050406030204" pitchFamily="18" charset="0"/>
                <a:ea typeface="Cambria" panose="02040503050406030204" pitchFamily="18" charset="0"/>
                <a:cs typeface="Verdana"/>
                <a:sym typeface="Verdana"/>
              </a:rPr>
              <a:t>Dr. Asif Mohammed H.B</a:t>
            </a: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b="1" dirty="0">
                <a:latin typeface="Cambria" panose="02040503050406030204" pitchFamily="18" charset="0"/>
                <a:ea typeface="Cambria" panose="02040503050406030204" pitchFamily="18" charset="0"/>
                <a:cs typeface="Verdana"/>
                <a:sym typeface="Verdana"/>
              </a:rPr>
              <a:t>Dr. Amarnath J.L &amp; Dr. Jayanthi K</a:t>
            </a: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b="1" dirty="0">
                <a:latin typeface="Cambria" panose="02040503050406030204" pitchFamily="18" charset="0"/>
                <a:ea typeface="Cambria" panose="02040503050406030204" pitchFamily="18" charset="0"/>
                <a:cs typeface="Verdana"/>
                <a:sym typeface="Verdana"/>
              </a:rPr>
              <a:t>Dr. </a:t>
            </a:r>
            <a:r>
              <a:rPr lang="en-US" b="1" dirty="0" err="1">
                <a:latin typeface="Cambria" panose="02040503050406030204" pitchFamily="18" charset="0"/>
                <a:ea typeface="Cambria" panose="02040503050406030204" pitchFamily="18" charset="0"/>
                <a:cs typeface="Verdana"/>
                <a:sym typeface="Verdana"/>
              </a:rPr>
              <a:t>Sampath</a:t>
            </a:r>
            <a:r>
              <a:rPr lang="en-US" b="1" dirty="0">
                <a:latin typeface="Cambria" panose="02040503050406030204" pitchFamily="18" charset="0"/>
                <a:ea typeface="Cambria" panose="02040503050406030204" pitchFamily="18" charset="0"/>
                <a:cs typeface="Verdana"/>
                <a:sym typeface="Verdana"/>
              </a:rPr>
              <a:t> A K / Dr. Abdul </a:t>
            </a:r>
            <a:r>
              <a:rPr lang="en-US" b="1" dirty="0" err="1">
                <a:latin typeface="Cambria" panose="02040503050406030204" pitchFamily="18" charset="0"/>
                <a:ea typeface="Cambria" panose="02040503050406030204" pitchFamily="18" charset="0"/>
                <a:cs typeface="Verdana"/>
                <a:sym typeface="Verdana"/>
              </a:rPr>
              <a:t>Khadar</a:t>
            </a:r>
            <a:r>
              <a:rPr lang="en-US" b="1" dirty="0">
                <a:latin typeface="Cambria" panose="02040503050406030204" pitchFamily="18" charset="0"/>
                <a:ea typeface="Cambria" panose="02040503050406030204" pitchFamily="18" charset="0"/>
                <a:cs typeface="Verdana"/>
                <a:sym typeface="Verdana"/>
              </a:rPr>
              <a:t> A / Mr. </a:t>
            </a:r>
            <a:r>
              <a:rPr lang="en-US" b="1" dirty="0" err="1">
                <a:latin typeface="Cambria" panose="02040503050406030204" pitchFamily="18" charset="0"/>
                <a:ea typeface="Cambria" panose="02040503050406030204" pitchFamily="18" charset="0"/>
                <a:cs typeface="Verdana"/>
                <a:sym typeface="Verdana"/>
              </a:rPr>
              <a:t>Md</a:t>
            </a:r>
            <a:r>
              <a:rPr lang="en-US" b="1" dirty="0">
                <a:latin typeface="Cambria" panose="02040503050406030204" pitchFamily="18" charset="0"/>
                <a:ea typeface="Cambria" panose="02040503050406030204" pitchFamily="18" charset="0"/>
                <a:cs typeface="Verdana"/>
                <a:sym typeface="Verdana"/>
              </a:rPr>
              <a:t> </a:t>
            </a:r>
            <a:r>
              <a:rPr lang="en-US" b="1" dirty="0" err="1">
                <a:latin typeface="Cambria" panose="02040503050406030204" pitchFamily="18" charset="0"/>
                <a:ea typeface="Cambria" panose="02040503050406030204" pitchFamily="18" charset="0"/>
                <a:cs typeface="Verdana"/>
                <a:sym typeface="Verdana"/>
              </a:rPr>
              <a:t>Ziaur</a:t>
            </a:r>
            <a:r>
              <a:rPr lang="en-US" b="1" dirty="0">
                <a:latin typeface="Cambria" panose="02040503050406030204" pitchFamily="18" charset="0"/>
                <a:ea typeface="Cambria" panose="02040503050406030204" pitchFamily="18" charset="0"/>
                <a:cs typeface="Verdana"/>
                <a:sym typeface="Verdana"/>
              </a:rPr>
              <a:t> Rahman</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455D-69B7-D5C7-E7A5-A10CA3A488C7}"/>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Source Code</a:t>
            </a:r>
          </a:p>
        </p:txBody>
      </p:sp>
      <p:sp>
        <p:nvSpPr>
          <p:cNvPr id="3" name="Content Placeholder 2">
            <a:extLst>
              <a:ext uri="{FF2B5EF4-FFF2-40B4-BE49-F238E27FC236}">
                <a16:creationId xmlns:a16="http://schemas.microsoft.com/office/drawing/2014/main" id="{540CD0F2-C02F-B013-F60C-E5F698628297}"/>
              </a:ext>
            </a:extLst>
          </p:cNvPr>
          <p:cNvSpPr>
            <a:spLocks noGrp="1"/>
          </p:cNvSpPr>
          <p:nvPr>
            <p:ph idx="1"/>
          </p:nvPr>
        </p:nvSpPr>
        <p:spPr/>
        <p:txBody>
          <a:bodyPr>
            <a:noAutofit/>
          </a:bodyPr>
          <a:lstStyle/>
          <a:p>
            <a:pPr marL="0" indent="0">
              <a:buNone/>
            </a:pPr>
            <a:r>
              <a:rPr lang="en-IN" sz="1800" dirty="0" err="1">
                <a:latin typeface="Cambria" panose="02040503050406030204" pitchFamily="18" charset="0"/>
                <a:ea typeface="Cambria" panose="02040503050406030204" pitchFamily="18" charset="0"/>
              </a:rPr>
              <a:t>def</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analyze_images</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image_paths</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fruit_type</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Analyze</a:t>
            </a:r>
            <a:r>
              <a:rPr lang="en-IN" sz="1800" dirty="0">
                <a:latin typeface="Cambria" panose="02040503050406030204" pitchFamily="18" charset="0"/>
                <a:ea typeface="Cambria" panose="02040503050406030204" pitchFamily="18" charset="0"/>
              </a:rPr>
              <a:t> a list of images and return their results for the specified fruit type."""</a:t>
            </a:r>
          </a:p>
          <a:p>
            <a:pPr marL="0" indent="0">
              <a:buNone/>
            </a:pPr>
            <a:r>
              <a:rPr lang="en-IN" sz="1800" dirty="0">
                <a:latin typeface="Cambria" panose="02040503050406030204" pitchFamily="18" charset="0"/>
                <a:ea typeface="Cambria" panose="02040503050406030204" pitchFamily="18" charset="0"/>
              </a:rPr>
              <a:t>    results = []</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for </a:t>
            </a:r>
            <a:r>
              <a:rPr lang="en-IN" sz="1800" dirty="0" err="1">
                <a:latin typeface="Cambria" panose="02040503050406030204" pitchFamily="18" charset="0"/>
                <a:ea typeface="Cambria" panose="02040503050406030204" pitchFamily="18" charset="0"/>
              </a:rPr>
              <a:t>image_path</a:t>
            </a:r>
            <a:r>
              <a:rPr lang="en-IN" sz="1800" dirty="0">
                <a:latin typeface="Cambria" panose="02040503050406030204" pitchFamily="18" charset="0"/>
                <a:ea typeface="Cambria" panose="02040503050406030204" pitchFamily="18" charset="0"/>
              </a:rPr>
              <a:t> in </a:t>
            </a:r>
            <a:r>
              <a:rPr lang="en-IN" sz="1800" dirty="0" err="1">
                <a:latin typeface="Cambria" panose="02040503050406030204" pitchFamily="18" charset="0"/>
                <a:ea typeface="Cambria" panose="02040503050406030204" pitchFamily="18" charset="0"/>
              </a:rPr>
              <a:t>image_paths</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if </a:t>
            </a:r>
            <a:r>
              <a:rPr lang="en-IN" sz="1800" dirty="0" err="1">
                <a:latin typeface="Cambria" panose="02040503050406030204" pitchFamily="18" charset="0"/>
                <a:ea typeface="Cambria" panose="02040503050406030204" pitchFamily="18" charset="0"/>
              </a:rPr>
              <a:t>fruit_type</a:t>
            </a:r>
            <a:r>
              <a:rPr lang="en-IN" sz="1800" dirty="0">
                <a:latin typeface="Cambria" panose="02040503050406030204" pitchFamily="18" charset="0"/>
                <a:ea typeface="Cambria" panose="02040503050406030204" pitchFamily="18" charset="0"/>
              </a:rPr>
              <a:t> == "apple":</a:t>
            </a:r>
          </a:p>
          <a:p>
            <a:pPr marL="0" indent="0">
              <a:buNone/>
            </a:pPr>
            <a:r>
              <a:rPr lang="en-IN" sz="1800" dirty="0">
                <a:latin typeface="Cambria" panose="02040503050406030204" pitchFamily="18" charset="0"/>
                <a:ea typeface="Cambria" panose="02040503050406030204" pitchFamily="18" charset="0"/>
              </a:rPr>
              <a:t>            result = </a:t>
            </a:r>
            <a:r>
              <a:rPr lang="en-IN" sz="1800" dirty="0" err="1">
                <a:latin typeface="Cambria" panose="02040503050406030204" pitchFamily="18" charset="0"/>
                <a:ea typeface="Cambria" panose="02040503050406030204" pitchFamily="18" charset="0"/>
              </a:rPr>
              <a:t>analyze_apple</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image_path</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else:</a:t>
            </a:r>
          </a:p>
          <a:p>
            <a:pPr marL="0" indent="0">
              <a:buNone/>
            </a:pPr>
            <a:r>
              <a:rPr lang="en-IN" sz="1800" dirty="0">
                <a:latin typeface="Cambria" panose="02040503050406030204" pitchFamily="18" charset="0"/>
                <a:ea typeface="Cambria" panose="02040503050406030204" pitchFamily="18" charset="0"/>
              </a:rPr>
              <a:t>            result = {"status": "Unknown fruit type"}</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print(</a:t>
            </a:r>
            <a:r>
              <a:rPr lang="en-IN" sz="1800" dirty="0" err="1">
                <a:latin typeface="Cambria" panose="02040503050406030204" pitchFamily="18" charset="0"/>
                <a:ea typeface="Cambria" panose="02040503050406030204" pitchFamily="18" charset="0"/>
              </a:rPr>
              <a:t>f"Result</a:t>
            </a:r>
            <a:r>
              <a:rPr lang="en-IN" sz="1800" dirty="0">
                <a:latin typeface="Cambria" panose="02040503050406030204" pitchFamily="18" charset="0"/>
                <a:ea typeface="Cambria" panose="02040503050406030204" pitchFamily="18" charset="0"/>
              </a:rPr>
              <a:t> for {</a:t>
            </a:r>
            <a:r>
              <a:rPr lang="en-IN" sz="1800" dirty="0" err="1">
                <a:latin typeface="Cambria" panose="02040503050406030204" pitchFamily="18" charset="0"/>
                <a:ea typeface="Cambria" panose="02040503050406030204" pitchFamily="18" charset="0"/>
              </a:rPr>
              <a:t>image_path</a:t>
            </a:r>
            <a:r>
              <a:rPr lang="en-IN" sz="1800" dirty="0">
                <a:latin typeface="Cambria" panose="02040503050406030204" pitchFamily="18" charset="0"/>
                <a:ea typeface="Cambria" panose="02040503050406030204" pitchFamily="18" charset="0"/>
              </a:rPr>
              <a:t>}: {result}")</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results.append</a:t>
            </a:r>
            <a:r>
              <a:rPr lang="en-IN" sz="1800" dirty="0">
                <a:latin typeface="Cambria" panose="02040503050406030204" pitchFamily="18" charset="0"/>
                <a:ea typeface="Cambria" panose="02040503050406030204" pitchFamily="18" charset="0"/>
              </a:rPr>
              <a:t>(result)</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return results</a:t>
            </a:r>
          </a:p>
          <a:p>
            <a:pPr marL="0" indent="0">
              <a:buNone/>
            </a:pP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9986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455D-69B7-D5C7-E7A5-A10CA3A488C7}"/>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Source Code</a:t>
            </a:r>
          </a:p>
        </p:txBody>
      </p:sp>
      <p:sp>
        <p:nvSpPr>
          <p:cNvPr id="3" name="Content Placeholder 2">
            <a:extLst>
              <a:ext uri="{FF2B5EF4-FFF2-40B4-BE49-F238E27FC236}">
                <a16:creationId xmlns:a16="http://schemas.microsoft.com/office/drawing/2014/main" id="{540CD0F2-C02F-B013-F60C-E5F698628297}"/>
              </a:ext>
            </a:extLst>
          </p:cNvPr>
          <p:cNvSpPr>
            <a:spLocks noGrp="1"/>
          </p:cNvSpPr>
          <p:nvPr>
            <p:ph idx="1"/>
          </p:nvPr>
        </p:nvSpPr>
        <p:spPr/>
        <p:txBody>
          <a:bodyPr>
            <a:noAutofit/>
          </a:bodyPr>
          <a:lstStyle/>
          <a:p>
            <a:pPr marL="0" indent="0">
              <a:buNone/>
            </a:pPr>
            <a:r>
              <a:rPr lang="en-IN" sz="1800" dirty="0">
                <a:latin typeface="Cambria" panose="02040503050406030204" pitchFamily="18" charset="0"/>
                <a:ea typeface="Cambria" panose="02040503050406030204" pitchFamily="18" charset="0"/>
              </a:rPr>
              <a:t># Example usage for </a:t>
            </a:r>
            <a:r>
              <a:rPr lang="en-IN" sz="1800" dirty="0" err="1">
                <a:latin typeface="Cambria" panose="02040503050406030204" pitchFamily="18" charset="0"/>
                <a:ea typeface="Cambria" panose="02040503050406030204" pitchFamily="18" charset="0"/>
              </a:rPr>
              <a:t>analyzing</a:t>
            </a:r>
            <a:r>
              <a:rPr lang="en-IN" sz="1800" dirty="0">
                <a:latin typeface="Cambria" panose="02040503050406030204" pitchFamily="18" charset="0"/>
                <a:ea typeface="Cambria" panose="02040503050406030204" pitchFamily="18" charset="0"/>
              </a:rPr>
              <a:t> multiple images of all fruits</a:t>
            </a:r>
          </a:p>
          <a:p>
            <a:pPr marL="0" indent="0">
              <a:buNone/>
            </a:pPr>
            <a:r>
              <a:rPr lang="en-IN" sz="1800" dirty="0" err="1">
                <a:latin typeface="Cambria" panose="02040503050406030204" pitchFamily="18" charset="0"/>
                <a:ea typeface="Cambria" panose="02040503050406030204" pitchFamily="18" charset="0"/>
              </a:rPr>
              <a:t>apple_image_paths</a:t>
            </a:r>
            <a:r>
              <a:rPr lang="en-IN" sz="1800" dirty="0">
                <a:latin typeface="Cambria" panose="02040503050406030204" pitchFamily="18" charset="0"/>
                <a:ea typeface="Cambria" panose="02040503050406030204" pitchFamily="18" charset="0"/>
              </a:rPr>
              <a:t> = [</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r"C</a:t>
            </a:r>
            <a:r>
              <a:rPr lang="en-IN" sz="1800" dirty="0">
                <a:latin typeface="Cambria" panose="02040503050406030204" pitchFamily="18" charset="0"/>
                <a:ea typeface="Cambria" panose="02040503050406030204" pitchFamily="18" charset="0"/>
              </a:rPr>
              <a:t>:\Users\user\Documents\Dataset\train\Apples\ripe\Apples ripe\image_13.jpg",  # Replace with actual image paths</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r"C</a:t>
            </a:r>
            <a:r>
              <a:rPr lang="en-IN" sz="1800" dirty="0">
                <a:latin typeface="Cambria" panose="02040503050406030204" pitchFamily="18" charset="0"/>
                <a:ea typeface="Cambria" panose="02040503050406030204" pitchFamily="18" charset="0"/>
              </a:rPr>
              <a:t>:\Users\user\Documents\Dataset\train\Apples\unripe\Apples unripe\image_1.jpg"</a:t>
            </a:r>
          </a:p>
          <a:p>
            <a:pPr marL="0" indent="0">
              <a:buNone/>
            </a:pPr>
            <a:r>
              <a:rPr lang="en-IN" sz="1800" dirty="0">
                <a:latin typeface="Cambria" panose="02040503050406030204" pitchFamily="18" charset="0"/>
                <a:ea typeface="Cambria" panose="02040503050406030204" pitchFamily="18" charset="0"/>
              </a:rPr>
              <a:t>]</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Analyze</a:t>
            </a:r>
            <a:r>
              <a:rPr lang="en-IN" sz="1800" dirty="0">
                <a:latin typeface="Cambria" panose="02040503050406030204" pitchFamily="18" charset="0"/>
                <a:ea typeface="Cambria" panose="02040503050406030204" pitchFamily="18" charset="0"/>
              </a:rPr>
              <a:t> the images and print the results for apples</a:t>
            </a:r>
          </a:p>
          <a:p>
            <a:pPr marL="0" indent="0">
              <a:buNone/>
            </a:pPr>
            <a:r>
              <a:rPr lang="en-IN" sz="1800" dirty="0">
                <a:latin typeface="Cambria" panose="02040503050406030204" pitchFamily="18" charset="0"/>
                <a:ea typeface="Cambria" panose="02040503050406030204" pitchFamily="18" charset="0"/>
              </a:rPr>
              <a:t>print("Apple Analysis Results:")</a:t>
            </a:r>
          </a:p>
          <a:p>
            <a:pPr marL="0" indent="0">
              <a:buNone/>
            </a:pPr>
            <a:r>
              <a:rPr lang="en-IN" sz="1800" dirty="0" err="1">
                <a:latin typeface="Cambria" panose="02040503050406030204" pitchFamily="18" charset="0"/>
                <a:ea typeface="Cambria" panose="02040503050406030204" pitchFamily="18" charset="0"/>
              </a:rPr>
              <a:t>apple_results</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analyze_images</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apple_image_paths</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fruit_type</a:t>
            </a:r>
            <a:r>
              <a:rPr lang="en-IN" sz="1800" dirty="0">
                <a:latin typeface="Cambria" panose="02040503050406030204" pitchFamily="18" charset="0"/>
                <a:ea typeface="Cambria" panose="02040503050406030204" pitchFamily="18" charset="0"/>
              </a:rPr>
              <a:t>="apple")</a:t>
            </a:r>
          </a:p>
          <a:p>
            <a:pPr marL="0" indent="0">
              <a:buNone/>
            </a:pPr>
            <a:r>
              <a:rPr lang="en-IN" sz="1800" dirty="0">
                <a:latin typeface="Cambria" panose="02040503050406030204" pitchFamily="18" charset="0"/>
                <a:ea typeface="Cambria" panose="02040503050406030204" pitchFamily="18" charset="0"/>
              </a:rPr>
              <a:t>for result in </a:t>
            </a:r>
            <a:r>
              <a:rPr lang="en-IN" sz="1800" dirty="0" err="1">
                <a:latin typeface="Cambria" panose="02040503050406030204" pitchFamily="18" charset="0"/>
                <a:ea typeface="Cambria" panose="02040503050406030204" pitchFamily="18" charset="0"/>
              </a:rPr>
              <a:t>apple_results</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print(result)</a:t>
            </a:r>
          </a:p>
        </p:txBody>
      </p:sp>
    </p:spTree>
    <p:extLst>
      <p:ext uri="{BB962C8B-B14F-4D97-AF65-F5344CB8AC3E}">
        <p14:creationId xmlns:p14="http://schemas.microsoft.com/office/powerpoint/2010/main" val="1092385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Cambria" panose="02040503050406030204" pitchFamily="18" charset="0"/>
              </a:rPr>
              <a:t>Code Explanation</a:t>
            </a:r>
          </a:p>
        </p:txBody>
      </p:sp>
      <p:sp>
        <p:nvSpPr>
          <p:cNvPr id="3" name="Content Placeholder 2"/>
          <p:cNvSpPr>
            <a:spLocks noGrp="1"/>
          </p:cNvSpPr>
          <p:nvPr>
            <p:ph idx="1"/>
          </p:nvPr>
        </p:nvSpPr>
        <p:spPr/>
        <p:txBody>
          <a:bodyPr>
            <a:normAutofit fontScale="85000" lnSpcReduction="20000"/>
          </a:bodyPr>
          <a:lstStyle/>
          <a:p>
            <a:pPr algn="just">
              <a:lnSpc>
                <a:spcPct val="150000"/>
              </a:lnSpc>
            </a:pPr>
            <a:r>
              <a:rPr lang="en-IN" sz="3100" b="1" dirty="0">
                <a:latin typeface="Cambria" panose="02040503050406030204" pitchFamily="18" charset="0"/>
                <a:ea typeface="Cambria" panose="02040503050406030204" pitchFamily="18" charset="0"/>
              </a:rPr>
              <a:t>Step 4: </a:t>
            </a:r>
            <a:r>
              <a:rPr lang="en-IN" sz="3200" b="1" dirty="0" err="1">
                <a:latin typeface="Cambria" panose="02040503050406030204" pitchFamily="18" charset="0"/>
                <a:ea typeface="Cambria" panose="02040503050406030204" pitchFamily="18" charset="0"/>
              </a:rPr>
              <a:t>analyze_apple</a:t>
            </a:r>
            <a:r>
              <a:rPr lang="en-IN" sz="3200" b="1" dirty="0">
                <a:latin typeface="Cambria" panose="02040503050406030204" pitchFamily="18" charset="0"/>
                <a:ea typeface="Cambria" panose="02040503050406030204" pitchFamily="18" charset="0"/>
              </a:rPr>
              <a:t>(</a:t>
            </a:r>
            <a:r>
              <a:rPr lang="en-IN" sz="3200" b="1" dirty="0" err="1">
                <a:latin typeface="Cambria" panose="02040503050406030204" pitchFamily="18" charset="0"/>
                <a:ea typeface="Cambria" panose="02040503050406030204" pitchFamily="18" charset="0"/>
              </a:rPr>
              <a:t>image_path</a:t>
            </a:r>
            <a:r>
              <a:rPr lang="en-IN" sz="3200" b="1" dirty="0">
                <a:latin typeface="Cambria" panose="02040503050406030204" pitchFamily="18" charset="0"/>
                <a:ea typeface="Cambria" panose="02040503050406030204" pitchFamily="18" charset="0"/>
              </a:rPr>
              <a:t>)</a:t>
            </a:r>
          </a:p>
          <a:p>
            <a:pPr marL="0" indent="0" algn="just">
              <a:lnSpc>
                <a:spcPct val="150000"/>
              </a:lnSpc>
              <a:buNone/>
            </a:pPr>
            <a:r>
              <a:rPr lang="en-IN" sz="2000" dirty="0" err="1">
                <a:latin typeface="Cambria" panose="02040503050406030204" pitchFamily="18" charset="0"/>
                <a:ea typeface="Cambria" panose="02040503050406030204" pitchFamily="18" charset="0"/>
              </a:rPr>
              <a:t>def</a:t>
            </a: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analyze_apple</a:t>
            </a:r>
            <a:r>
              <a:rPr lang="en-IN" sz="2000" dirty="0">
                <a:latin typeface="Cambria" panose="02040503050406030204" pitchFamily="18" charset="0"/>
                <a:ea typeface="Cambria" panose="02040503050406030204" pitchFamily="18" charset="0"/>
              </a:rPr>
              <a:t>(</a:t>
            </a:r>
            <a:r>
              <a:rPr lang="en-IN" sz="2000" dirty="0" err="1">
                <a:latin typeface="Cambria" panose="02040503050406030204" pitchFamily="18" charset="0"/>
                <a:ea typeface="Cambria" panose="02040503050406030204" pitchFamily="18" charset="0"/>
              </a:rPr>
              <a:t>image_path</a:t>
            </a:r>
            <a:r>
              <a:rPr lang="en-IN" sz="2000" dirty="0">
                <a:latin typeface="Cambria" panose="02040503050406030204" pitchFamily="18" charset="0"/>
                <a:ea typeface="Cambria" panose="02040503050406030204" pitchFamily="18" charset="0"/>
              </a:rPr>
              <a:t>):</a:t>
            </a:r>
          </a:p>
          <a:p>
            <a:pPr marL="0" indent="0">
              <a:buNone/>
            </a:pP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Analyze</a:t>
            </a:r>
            <a:r>
              <a:rPr lang="en-IN" sz="2000" dirty="0">
                <a:latin typeface="Cambria" panose="02040503050406030204" pitchFamily="18" charset="0"/>
                <a:ea typeface="Cambria" panose="02040503050406030204" pitchFamily="18" charset="0"/>
              </a:rPr>
              <a:t> the uploaded image and return the analysis results for apples."""</a:t>
            </a:r>
          </a:p>
          <a:p>
            <a:pPr marL="0" indent="0">
              <a:buNone/>
            </a:pPr>
            <a:r>
              <a:rPr lang="en-IN" sz="2000" dirty="0">
                <a:latin typeface="Cambria" panose="02040503050406030204" pitchFamily="18" charset="0"/>
                <a:ea typeface="Cambria" panose="02040503050406030204" pitchFamily="18" charset="0"/>
              </a:rPr>
              <a:t>    # Load the image</a:t>
            </a:r>
          </a:p>
          <a:p>
            <a:pPr marL="0" indent="0">
              <a:buNone/>
            </a:pPr>
            <a:r>
              <a:rPr lang="en-IN" sz="2000" dirty="0">
                <a:latin typeface="Cambria" panose="02040503050406030204" pitchFamily="18" charset="0"/>
                <a:ea typeface="Cambria" panose="02040503050406030204" pitchFamily="18" charset="0"/>
              </a:rPr>
              <a:t>    image = cv2.imread(</a:t>
            </a:r>
            <a:r>
              <a:rPr lang="en-IN" sz="2000" dirty="0" err="1">
                <a:latin typeface="Cambria" panose="02040503050406030204" pitchFamily="18" charset="0"/>
                <a:ea typeface="Cambria" panose="02040503050406030204" pitchFamily="18" charset="0"/>
              </a:rPr>
              <a:t>image_path</a:t>
            </a:r>
            <a:r>
              <a:rPr lang="en-IN" sz="2000" dirty="0">
                <a:latin typeface="Cambria" panose="02040503050406030204" pitchFamily="18" charset="0"/>
                <a:ea typeface="Cambria" panose="02040503050406030204" pitchFamily="18" charset="0"/>
              </a:rPr>
              <a:t>)</a:t>
            </a:r>
          </a:p>
          <a:p>
            <a:pPr marL="0" indent="0">
              <a:buNone/>
            </a:pPr>
            <a:r>
              <a:rPr lang="en-IN" sz="2000" dirty="0">
                <a:latin typeface="Cambria" panose="02040503050406030204" pitchFamily="18" charset="0"/>
                <a:ea typeface="Cambria" panose="02040503050406030204" pitchFamily="18" charset="0"/>
              </a:rPr>
              <a:t>    if image is None:</a:t>
            </a:r>
          </a:p>
          <a:p>
            <a:pPr marL="0" indent="0">
              <a:buNone/>
            </a:pPr>
            <a:r>
              <a:rPr lang="en-IN" sz="2000" dirty="0">
                <a:latin typeface="Cambria" panose="02040503050406030204" pitchFamily="18" charset="0"/>
                <a:ea typeface="Cambria" panose="02040503050406030204" pitchFamily="18" charset="0"/>
              </a:rPr>
              <a:t>        return {"status": "Image not found"}</a:t>
            </a:r>
          </a:p>
          <a:p>
            <a:pPr marL="0" indent="0">
              <a:buNone/>
            </a:pPr>
            <a:br>
              <a:rPr lang="en-IN" sz="2000" dirty="0">
                <a:latin typeface="Cambria" panose="02040503050406030204" pitchFamily="18" charset="0"/>
                <a:ea typeface="Cambria" panose="02040503050406030204" pitchFamily="18" charset="0"/>
              </a:rPr>
            </a:br>
            <a:r>
              <a:rPr lang="en-IN" sz="2000" dirty="0">
                <a:latin typeface="Cambria" panose="02040503050406030204" pitchFamily="18" charset="0"/>
                <a:ea typeface="Cambria" panose="02040503050406030204" pitchFamily="18" charset="0"/>
              </a:rPr>
              <a:t>    # Convert to RGB and HSV </a:t>
            </a:r>
            <a:r>
              <a:rPr lang="en-IN" sz="2000" dirty="0" err="1">
                <a:latin typeface="Cambria" panose="02040503050406030204" pitchFamily="18" charset="0"/>
                <a:ea typeface="Cambria" panose="02040503050406030204" pitchFamily="18" charset="0"/>
              </a:rPr>
              <a:t>color</a:t>
            </a:r>
            <a:r>
              <a:rPr lang="en-IN" sz="2000" dirty="0">
                <a:latin typeface="Cambria" panose="02040503050406030204" pitchFamily="18" charset="0"/>
                <a:ea typeface="Cambria" panose="02040503050406030204" pitchFamily="18" charset="0"/>
              </a:rPr>
              <a:t> spaces</a:t>
            </a:r>
          </a:p>
          <a:p>
            <a:pPr marL="0" indent="0">
              <a:buNone/>
            </a:pPr>
            <a:r>
              <a:rPr lang="en-IN" sz="2000" dirty="0" err="1">
                <a:latin typeface="Cambria" panose="02040503050406030204" pitchFamily="18" charset="0"/>
                <a:ea typeface="Cambria" panose="02040503050406030204" pitchFamily="18" charset="0"/>
              </a:rPr>
              <a:t>image_rgb</a:t>
            </a:r>
            <a:r>
              <a:rPr lang="en-IN" sz="2000" dirty="0">
                <a:latin typeface="Cambria" panose="02040503050406030204" pitchFamily="18" charset="0"/>
                <a:ea typeface="Cambria" panose="02040503050406030204" pitchFamily="18" charset="0"/>
              </a:rPr>
              <a:t> = cv2.cvtColor(image, cv2.COLOR_BGR2RGB)</a:t>
            </a:r>
          </a:p>
          <a:p>
            <a:pPr marL="0" indent="0">
              <a:buNone/>
            </a:pPr>
            <a:r>
              <a:rPr lang="en-IN" sz="2000" dirty="0" err="1">
                <a:latin typeface="Cambria" panose="02040503050406030204" pitchFamily="18" charset="0"/>
                <a:ea typeface="Cambria" panose="02040503050406030204" pitchFamily="18" charset="0"/>
              </a:rPr>
              <a:t>hsv_image</a:t>
            </a:r>
            <a:r>
              <a:rPr lang="en-IN" sz="2000" dirty="0">
                <a:latin typeface="Cambria" panose="02040503050406030204" pitchFamily="18" charset="0"/>
                <a:ea typeface="Cambria" panose="02040503050406030204" pitchFamily="18" charset="0"/>
              </a:rPr>
              <a:t> = cv2.cvtColor(image, cv2.COLOR_BGR2HSV)</a:t>
            </a:r>
          </a:p>
          <a:p>
            <a:pPr marL="0" indent="0">
              <a:buNone/>
            </a:pPr>
            <a:r>
              <a:rPr lang="en-IN" sz="2000" dirty="0">
                <a:latin typeface="Cambria" panose="02040503050406030204" pitchFamily="18" charset="0"/>
                <a:ea typeface="Cambria" panose="02040503050406030204" pitchFamily="18" charset="0"/>
              </a:rPr>
              <a:t># Define </a:t>
            </a:r>
            <a:r>
              <a:rPr lang="en-IN" sz="2000" dirty="0" err="1">
                <a:latin typeface="Cambria" panose="02040503050406030204" pitchFamily="18" charset="0"/>
                <a:ea typeface="Cambria" panose="02040503050406030204" pitchFamily="18" charset="0"/>
              </a:rPr>
              <a:t>color</a:t>
            </a:r>
            <a:r>
              <a:rPr lang="en-IN" sz="2000" dirty="0">
                <a:latin typeface="Cambria" panose="02040503050406030204" pitchFamily="18" charset="0"/>
                <a:ea typeface="Cambria" panose="02040503050406030204" pitchFamily="18" charset="0"/>
              </a:rPr>
              <a:t> ranges for ripe (red), unripe (green), and damaged (black) apples</a:t>
            </a:r>
          </a:p>
          <a:p>
            <a:pPr marL="0" indent="0">
              <a:buNone/>
            </a:pP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lower_red</a:t>
            </a:r>
            <a:r>
              <a:rPr lang="en-IN" sz="2000" dirty="0">
                <a:latin typeface="Cambria" panose="02040503050406030204" pitchFamily="18" charset="0"/>
                <a:ea typeface="Cambria" panose="02040503050406030204" pitchFamily="18" charset="0"/>
              </a:rPr>
              <a:t> = </a:t>
            </a:r>
            <a:r>
              <a:rPr lang="en-IN" sz="2000" dirty="0" err="1">
                <a:latin typeface="Cambria" panose="02040503050406030204" pitchFamily="18" charset="0"/>
                <a:ea typeface="Cambria" panose="02040503050406030204" pitchFamily="18" charset="0"/>
              </a:rPr>
              <a:t>np.array</a:t>
            </a:r>
            <a:r>
              <a:rPr lang="en-IN" sz="2000" dirty="0">
                <a:latin typeface="Cambria" panose="02040503050406030204" pitchFamily="18" charset="0"/>
                <a:ea typeface="Cambria" panose="02040503050406030204" pitchFamily="18" charset="0"/>
              </a:rPr>
              <a:t>([0, 70, 50])      # Adjusted for ripe apples</a:t>
            </a:r>
          </a:p>
          <a:p>
            <a:pPr marL="0" indent="0">
              <a:buNone/>
            </a:pP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upper_red</a:t>
            </a:r>
            <a:r>
              <a:rPr lang="en-IN" sz="2000" dirty="0">
                <a:latin typeface="Cambria" panose="02040503050406030204" pitchFamily="18" charset="0"/>
                <a:ea typeface="Cambria" panose="02040503050406030204" pitchFamily="18" charset="0"/>
              </a:rPr>
              <a:t> = </a:t>
            </a:r>
            <a:r>
              <a:rPr lang="en-IN" sz="2000" dirty="0" err="1">
                <a:latin typeface="Cambria" panose="02040503050406030204" pitchFamily="18" charset="0"/>
                <a:ea typeface="Cambria" panose="02040503050406030204" pitchFamily="18" charset="0"/>
              </a:rPr>
              <a:t>np.array</a:t>
            </a:r>
            <a:r>
              <a:rPr lang="en-IN" sz="2000" dirty="0">
                <a:latin typeface="Cambria" panose="02040503050406030204" pitchFamily="18" charset="0"/>
                <a:ea typeface="Cambria" panose="02040503050406030204" pitchFamily="18" charset="0"/>
              </a:rPr>
              <a:t>([10, 255, 255])     </a:t>
            </a:r>
          </a:p>
          <a:p>
            <a:pPr marL="0" indent="0">
              <a:buNone/>
            </a:pP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lower_green</a:t>
            </a:r>
            <a:r>
              <a:rPr lang="en-IN" sz="2000" dirty="0">
                <a:latin typeface="Cambria" panose="02040503050406030204" pitchFamily="18" charset="0"/>
                <a:ea typeface="Cambria" panose="02040503050406030204" pitchFamily="18" charset="0"/>
              </a:rPr>
              <a:t> = </a:t>
            </a:r>
            <a:r>
              <a:rPr lang="en-IN" sz="2000" dirty="0" err="1">
                <a:latin typeface="Cambria" panose="02040503050406030204" pitchFamily="18" charset="0"/>
                <a:ea typeface="Cambria" panose="02040503050406030204" pitchFamily="18" charset="0"/>
              </a:rPr>
              <a:t>np.array</a:t>
            </a:r>
            <a:r>
              <a:rPr lang="en-IN" sz="2000" dirty="0">
                <a:latin typeface="Cambria" panose="02040503050406030204" pitchFamily="18" charset="0"/>
                <a:ea typeface="Cambria" panose="02040503050406030204" pitchFamily="18" charset="0"/>
              </a:rPr>
              <a:t>([35, 50, 50])   # Adjusted for unripe apples</a:t>
            </a:r>
          </a:p>
          <a:p>
            <a:pPr marL="0" indent="0">
              <a:buNone/>
            </a:pP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upper_green</a:t>
            </a:r>
            <a:r>
              <a:rPr lang="en-IN" sz="2000" dirty="0">
                <a:latin typeface="Cambria" panose="02040503050406030204" pitchFamily="18" charset="0"/>
                <a:ea typeface="Cambria" panose="02040503050406030204" pitchFamily="18" charset="0"/>
              </a:rPr>
              <a:t> = </a:t>
            </a:r>
            <a:r>
              <a:rPr lang="en-IN" sz="2000" dirty="0" err="1">
                <a:latin typeface="Cambria" panose="02040503050406030204" pitchFamily="18" charset="0"/>
                <a:ea typeface="Cambria" panose="02040503050406030204" pitchFamily="18" charset="0"/>
              </a:rPr>
              <a:t>np.array</a:t>
            </a:r>
            <a:r>
              <a:rPr lang="en-IN" sz="2000" dirty="0">
                <a:latin typeface="Cambria" panose="02040503050406030204" pitchFamily="18" charset="0"/>
                <a:ea typeface="Cambria" panose="02040503050406030204" pitchFamily="18" charset="0"/>
              </a:rPr>
              <a:t>([85, 255, 255])</a:t>
            </a:r>
          </a:p>
          <a:p>
            <a:pPr marL="0" indent="0">
              <a:buNone/>
            </a:pPr>
            <a:endParaRPr lang="en-IN" sz="2000" dirty="0"/>
          </a:p>
          <a:p>
            <a:pPr marL="0" indent="0" algn="just">
              <a:lnSpc>
                <a:spcPct val="150000"/>
              </a:lnSpc>
              <a:buNone/>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07286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Cambria" panose="02040503050406030204" pitchFamily="18" charset="0"/>
              </a:rPr>
              <a:t>Code Explanation</a:t>
            </a:r>
          </a:p>
        </p:txBody>
      </p:sp>
      <p:sp>
        <p:nvSpPr>
          <p:cNvPr id="3" name="Content Placeholder 2"/>
          <p:cNvSpPr>
            <a:spLocks noGrp="1"/>
          </p:cNvSpPr>
          <p:nvPr>
            <p:ph idx="1"/>
          </p:nvPr>
        </p:nvSpPr>
        <p:spPr/>
        <p:txBody>
          <a:bodyPr>
            <a:noAutofit/>
          </a:bodyPr>
          <a:lstStyle/>
          <a:p>
            <a:pPr algn="just">
              <a:lnSpc>
                <a:spcPct val="150000"/>
              </a:lnSpc>
              <a:buFont typeface="Wingdings" panose="05000000000000000000" pitchFamily="2" charset="2"/>
              <a:buChar char="Ø"/>
            </a:pPr>
            <a:r>
              <a:rPr lang="en-US" sz="3200" b="1" dirty="0">
                <a:latin typeface="Cambria" panose="02040503050406030204" pitchFamily="18" charset="0"/>
                <a:ea typeface="Cambria" panose="02040503050406030204" pitchFamily="18" charset="0"/>
              </a:rPr>
              <a:t>Explanation: </a:t>
            </a:r>
          </a:p>
          <a:p>
            <a:pPr marL="0" indent="0" algn="just">
              <a:lnSpc>
                <a:spcPct val="150000"/>
              </a:lnSpc>
              <a:buNone/>
            </a:pPr>
            <a:endParaRPr lang="en-US" b="1" dirty="0">
              <a:latin typeface="Cambria" panose="02040503050406030204" pitchFamily="18" charset="0"/>
              <a:ea typeface="Cambria" panose="02040503050406030204" pitchFamily="18" charset="0"/>
            </a:endParaRPr>
          </a:p>
          <a:p>
            <a:pPr algn="just">
              <a:lnSpc>
                <a:spcPct val="150000"/>
              </a:lnSpc>
            </a:pPr>
            <a:r>
              <a:rPr lang="en-US" dirty="0">
                <a:latin typeface="Cambria" panose="02040503050406030204" pitchFamily="18" charset="0"/>
                <a:ea typeface="Cambria" panose="02040503050406030204" pitchFamily="18" charset="0"/>
              </a:rPr>
              <a:t>Loads the image from the given </a:t>
            </a:r>
            <a:r>
              <a:rPr lang="en-US" dirty="0" err="1">
                <a:latin typeface="Cambria" panose="02040503050406030204" pitchFamily="18" charset="0"/>
                <a:ea typeface="Cambria" panose="02040503050406030204" pitchFamily="18" charset="0"/>
              </a:rPr>
              <a:t>image_path</a:t>
            </a:r>
            <a:r>
              <a:rPr lang="en-US" dirty="0">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rPr>
              <a:t>using </a:t>
            </a:r>
            <a:r>
              <a:rPr lang="en-IN" dirty="0" err="1">
                <a:latin typeface="Cambria" panose="02040503050406030204" pitchFamily="18" charset="0"/>
                <a:ea typeface="Cambria" panose="02040503050406030204" pitchFamily="18" charset="0"/>
              </a:rPr>
              <a:t>OpenCV</a:t>
            </a:r>
            <a:r>
              <a:rPr lang="en-IN" dirty="0">
                <a:latin typeface="Cambria" panose="02040503050406030204" pitchFamily="18" charset="0"/>
                <a:ea typeface="Cambria" panose="02040503050406030204" pitchFamily="18" charset="0"/>
              </a:rPr>
              <a:t>.</a:t>
            </a:r>
          </a:p>
          <a:p>
            <a:pPr algn="just">
              <a:lnSpc>
                <a:spcPct val="150000"/>
              </a:lnSpc>
            </a:pPr>
            <a:r>
              <a:rPr lang="en-US" dirty="0">
                <a:latin typeface="Cambria" panose="02040503050406030204" pitchFamily="18" charset="0"/>
                <a:ea typeface="Cambria" panose="02040503050406030204" pitchFamily="18" charset="0"/>
              </a:rPr>
              <a:t>Converts the image from BGR to RGB and HSV color spaces for further processing.</a:t>
            </a:r>
          </a:p>
          <a:p>
            <a:pPr algn="just">
              <a:lnSpc>
                <a:spcPct val="150000"/>
              </a:lnSpc>
            </a:pPr>
            <a:r>
              <a:rPr lang="en-US" dirty="0">
                <a:latin typeface="Cambria" panose="02040503050406030204" pitchFamily="18" charset="0"/>
                <a:ea typeface="Cambria" panose="02040503050406030204" pitchFamily="18" charset="0"/>
              </a:rPr>
              <a:t>These masks isolate the pixels in the image that fall within the specified color ranges.</a:t>
            </a:r>
            <a:endParaRPr lang="en-IN" dirty="0">
              <a:latin typeface="Cambria" panose="02040503050406030204" pitchFamily="18" charset="0"/>
              <a:ea typeface="Cambria" panose="02040503050406030204" pitchFamily="18" charset="0"/>
            </a:endParaRPr>
          </a:p>
          <a:p>
            <a:pPr algn="just">
              <a:lnSpc>
                <a:spcPct val="150000"/>
              </a:lnSpc>
            </a:pPr>
            <a:endParaRPr lang="en-IN" dirty="0"/>
          </a:p>
        </p:txBody>
      </p:sp>
    </p:spTree>
    <p:extLst>
      <p:ext uri="{BB962C8B-B14F-4D97-AF65-F5344CB8AC3E}">
        <p14:creationId xmlns:p14="http://schemas.microsoft.com/office/powerpoint/2010/main" val="342065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648" y="300396"/>
            <a:ext cx="10668000" cy="487362"/>
          </a:xfrm>
        </p:spPr>
        <p:txBody>
          <a:bodyPr/>
          <a:lstStyle/>
          <a:p>
            <a:r>
              <a:rPr lang="en-IN" dirty="0">
                <a:latin typeface="Cambria" panose="02040503050406030204" pitchFamily="18" charset="0"/>
                <a:ea typeface="Cambria" panose="02040503050406030204" pitchFamily="18" charset="0"/>
              </a:rPr>
              <a:t>Code Explanation</a:t>
            </a:r>
          </a:p>
        </p:txBody>
      </p:sp>
      <p:sp>
        <p:nvSpPr>
          <p:cNvPr id="3" name="Content Placeholder 2"/>
          <p:cNvSpPr>
            <a:spLocks noGrp="1"/>
          </p:cNvSpPr>
          <p:nvPr>
            <p:ph idx="1"/>
          </p:nvPr>
        </p:nvSpPr>
        <p:spPr>
          <a:xfrm>
            <a:off x="722648" y="787758"/>
            <a:ext cx="10668000" cy="4952997"/>
          </a:xfrm>
        </p:spPr>
        <p:txBody>
          <a:bodyPr>
            <a:noAutofit/>
          </a:bodyPr>
          <a:lstStyle/>
          <a:p>
            <a:pPr algn="just">
              <a:lnSpc>
                <a:spcPct val="170000"/>
              </a:lnSpc>
            </a:pPr>
            <a:r>
              <a:rPr lang="en-IN" sz="3200" b="1" dirty="0">
                <a:latin typeface="Cambria" panose="02040503050406030204" pitchFamily="18" charset="0"/>
                <a:ea typeface="Cambria" panose="02040503050406030204" pitchFamily="18" charset="0"/>
              </a:rPr>
              <a:t>Step 5: Forms</a:t>
            </a:r>
          </a:p>
          <a:p>
            <a:pPr marL="0" indent="0">
              <a:buNone/>
            </a:pPr>
            <a:r>
              <a:rPr lang="en-IN" sz="1800" dirty="0" err="1">
                <a:latin typeface="Cambria" panose="02040503050406030204" pitchFamily="18" charset="0"/>
                <a:ea typeface="Cambria" panose="02040503050406030204" pitchFamily="18" charset="0"/>
              </a:rPr>
              <a:t>green_percentage</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np.sum</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green_mask</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[0]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[1]) * 100</a:t>
            </a:r>
          </a:p>
          <a:p>
            <a:pPr marL="0" indent="0">
              <a:buNone/>
            </a:pPr>
            <a:r>
              <a:rPr lang="en-IN" sz="1800" dirty="0" err="1">
                <a:latin typeface="Cambria" panose="02040503050406030204" pitchFamily="18" charset="0"/>
                <a:ea typeface="Cambria" panose="02040503050406030204" pitchFamily="18" charset="0"/>
              </a:rPr>
              <a:t>black_percentage</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np.sum</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black_mask</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[0]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[1]) * 100</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Analyze</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a:t>
            </a:r>
            <a:r>
              <a:rPr lang="en-IN" sz="1800" dirty="0">
                <a:latin typeface="Cambria" panose="02040503050406030204" pitchFamily="18" charset="0"/>
                <a:ea typeface="Cambria" panose="02040503050406030204" pitchFamily="18" charset="0"/>
              </a:rPr>
              <a:t> and ripeness based on thresholds</a:t>
            </a:r>
          </a:p>
          <a:p>
            <a:pPr marL="0" indent="0">
              <a:buNone/>
            </a:pPr>
            <a:r>
              <a:rPr lang="en-IN" sz="1800" dirty="0">
                <a:latin typeface="Cambria" panose="02040503050406030204" pitchFamily="18" charset="0"/>
                <a:ea typeface="Cambria" panose="02040503050406030204" pitchFamily="18" charset="0"/>
              </a:rPr>
              <a:t>    if </a:t>
            </a:r>
            <a:r>
              <a:rPr lang="en-IN" sz="1800" dirty="0" err="1">
                <a:latin typeface="Cambria" panose="02040503050406030204" pitchFamily="18" charset="0"/>
                <a:ea typeface="Cambria" panose="02040503050406030204" pitchFamily="18" charset="0"/>
              </a:rPr>
              <a:t>red_percentage</a:t>
            </a:r>
            <a:r>
              <a:rPr lang="en-IN" sz="1800" dirty="0">
                <a:latin typeface="Cambria" panose="02040503050406030204" pitchFamily="18" charset="0"/>
                <a:ea typeface="Cambria" panose="02040503050406030204" pitchFamily="18" charset="0"/>
              </a:rPr>
              <a:t> &gt; 50:</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"Red"</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"Ripe"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elif</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green_percentage</a:t>
            </a:r>
            <a:r>
              <a:rPr lang="en-IN" sz="1800" dirty="0">
                <a:latin typeface="Cambria" panose="02040503050406030204" pitchFamily="18" charset="0"/>
                <a:ea typeface="Cambria" panose="02040503050406030204" pitchFamily="18" charset="0"/>
              </a:rPr>
              <a:t> &gt; 50:</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"Green"</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"Unripe"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elif</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black_percentage</a:t>
            </a:r>
            <a:r>
              <a:rPr lang="en-IN" sz="1800" dirty="0">
                <a:latin typeface="Cambria" panose="02040503050406030204" pitchFamily="18" charset="0"/>
                <a:ea typeface="Cambria" panose="02040503050406030204" pitchFamily="18" charset="0"/>
              </a:rPr>
              <a:t> &gt; 0:</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"Black"</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"Ripe"  # Considered ripe but bad due to damage</a:t>
            </a:r>
          </a:p>
          <a:p>
            <a:pPr marL="0" indent="0">
              <a:buNone/>
            </a:pPr>
            <a:r>
              <a:rPr lang="en-IN" sz="1800" dirty="0">
                <a:latin typeface="Cambria" panose="02040503050406030204" pitchFamily="18" charset="0"/>
                <a:ea typeface="Cambria" panose="02040503050406030204" pitchFamily="18" charset="0"/>
              </a:rPr>
              <a:t>    else: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"Unknown"</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"Unknown"</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a:t>
            </a:r>
          </a:p>
          <a:p>
            <a:pPr marL="0" indent="0" algn="just">
              <a:lnSpc>
                <a:spcPct val="170000"/>
              </a:lnSpc>
              <a:buNone/>
            </a:pPr>
            <a:endParaRPr lang="en-IN" sz="1800" dirty="0">
              <a:latin typeface="Cambria" panose="02040503050406030204" pitchFamily="18" charset="0"/>
              <a:ea typeface="Cambria" panose="02040503050406030204" pitchFamily="18" charset="0"/>
            </a:endParaRPr>
          </a:p>
          <a:p>
            <a:pPr marL="0" indent="0" algn="just">
              <a:lnSpc>
                <a:spcPct val="170000"/>
              </a:lnSpc>
              <a:buNone/>
            </a:pPr>
            <a:endParaRPr lang="en-IN" sz="1800" dirty="0">
              <a:latin typeface="Cambria" panose="02040503050406030204" pitchFamily="18" charset="0"/>
              <a:ea typeface="Cambria" panose="02040503050406030204" pitchFamily="18" charset="0"/>
            </a:endParaRPr>
          </a:p>
          <a:p>
            <a:pPr marL="0" indent="0" algn="just">
              <a:lnSpc>
                <a:spcPct val="170000"/>
              </a:lnSpc>
              <a:buNone/>
            </a:pPr>
            <a:endParaRPr lang="en-IN" sz="1800" dirty="0">
              <a:latin typeface="Cambria" panose="02040503050406030204" pitchFamily="18" charset="0"/>
              <a:ea typeface="Cambria" panose="02040503050406030204" pitchFamily="18" charset="0"/>
            </a:endParaRPr>
          </a:p>
          <a:p>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86440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648" y="300396"/>
            <a:ext cx="10668000" cy="487362"/>
          </a:xfrm>
        </p:spPr>
        <p:txBody>
          <a:bodyPr/>
          <a:lstStyle/>
          <a:p>
            <a:r>
              <a:rPr lang="en-IN" dirty="0">
                <a:latin typeface="Cambria" panose="02040503050406030204" pitchFamily="18" charset="0"/>
                <a:ea typeface="Cambria" panose="02040503050406030204" pitchFamily="18" charset="0"/>
              </a:rPr>
              <a:t>Code Explanation</a:t>
            </a:r>
          </a:p>
        </p:txBody>
      </p:sp>
      <p:sp>
        <p:nvSpPr>
          <p:cNvPr id="8" name="Rectangle 5"/>
          <p:cNvSpPr>
            <a:spLocks noGrp="1" noChangeArrowheads="1"/>
          </p:cNvSpPr>
          <p:nvPr>
            <p:ph idx="1"/>
          </p:nvPr>
        </p:nvSpPr>
        <p:spPr bwMode="auto">
          <a:xfrm>
            <a:off x="722648" y="1041023"/>
            <a:ext cx="9796913"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sz="3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Explanation:</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lang="en-US" dirty="0">
              <a:latin typeface="Cambria" panose="02040503050406030204" pitchFamily="18" charset="0"/>
              <a:ea typeface="Cambria" panose="02040503050406030204" pitchFamily="18" charset="0"/>
            </a:endParaRPr>
          </a:p>
          <a:p>
            <a:pPr marR="0" lvl="0" algn="just" defTabSz="914400" rtl="0" eaLnBrk="0" fontAlgn="base" latinLnBrk="0" hangingPunct="0">
              <a:lnSpc>
                <a:spcPct val="150000"/>
              </a:lnSpc>
              <a:spcBef>
                <a:spcPct val="0"/>
              </a:spcBef>
              <a:spcAft>
                <a:spcPct val="0"/>
              </a:spcAft>
              <a:buClrTx/>
              <a:buSzTx/>
              <a:tabLst/>
            </a:pPr>
            <a:r>
              <a:rPr kumimoji="0" 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Calculates the percentage of red, green, and black pixels in the image.</a:t>
            </a:r>
          </a:p>
          <a:p>
            <a:pPr marR="0" lvl="0" algn="just" defTabSz="914400" rtl="0" eaLnBrk="0" fontAlgn="base" latinLnBrk="0" hangingPunct="0">
              <a:lnSpc>
                <a:spcPct val="150000"/>
              </a:lnSpc>
              <a:spcBef>
                <a:spcPct val="0"/>
              </a:spcBef>
              <a:spcAft>
                <a:spcPct val="0"/>
              </a:spcAft>
              <a:buClrTx/>
              <a:buSzTx/>
              <a:tabLst/>
            </a:pPr>
            <a:r>
              <a:rPr lang="en-US" dirty="0">
                <a:latin typeface="Cambria" panose="02040503050406030204" pitchFamily="18" charset="0"/>
                <a:ea typeface="Cambria" panose="02040503050406030204" pitchFamily="18" charset="0"/>
              </a:rPr>
              <a:t>Based on the color percentage thresholds, it assigns a </a:t>
            </a:r>
            <a:r>
              <a:rPr lang="en-US" dirty="0" err="1">
                <a:latin typeface="Cambria" panose="02040503050406030204" pitchFamily="18" charset="0"/>
                <a:ea typeface="Cambria" panose="02040503050406030204" pitchFamily="18" charset="0"/>
              </a:rPr>
              <a:t>color_status</a:t>
            </a:r>
            <a:r>
              <a:rPr lang="en-US" dirty="0">
                <a:latin typeface="Cambria" panose="02040503050406030204" pitchFamily="18" charset="0"/>
                <a:ea typeface="Cambria" panose="02040503050406030204" pitchFamily="18" charset="0"/>
              </a:rPr>
              <a:t> and </a:t>
            </a:r>
          </a:p>
          <a:p>
            <a:pPr marL="0" marR="0" lvl="0" indent="0" algn="just" defTabSz="914400" rtl="0" eaLnBrk="0" fontAlgn="base" latinLnBrk="0" hangingPunct="0">
              <a:lnSpc>
                <a:spcPct val="150000"/>
              </a:lnSpc>
              <a:spcBef>
                <a:spcPct val="0"/>
              </a:spcBef>
              <a:spcAft>
                <a:spcPct val="0"/>
              </a:spcAft>
              <a:buClrTx/>
              <a:buSzTx/>
              <a:buNone/>
              <a:tabLst/>
            </a:pPr>
            <a:r>
              <a:rPr lang="en-US" dirty="0" err="1">
                <a:latin typeface="Cambria" panose="02040503050406030204" pitchFamily="18" charset="0"/>
                <a:ea typeface="Cambria" panose="02040503050406030204" pitchFamily="18" charset="0"/>
              </a:rPr>
              <a:t>ripeness_status</a:t>
            </a:r>
            <a:r>
              <a:rPr lang="en-US" dirty="0">
                <a:latin typeface="Cambria" panose="02040503050406030204" pitchFamily="18" charset="0"/>
                <a:ea typeface="Cambria" panose="02040503050406030204" pitchFamily="18" charset="0"/>
              </a:rPr>
              <a:t>.</a:t>
            </a:r>
          </a:p>
          <a:p>
            <a:pPr marR="0" lvl="0" algn="just" defTabSz="914400" rtl="0" eaLnBrk="0" fontAlgn="base" latinLnBrk="0" hangingPunct="0">
              <a:lnSpc>
                <a:spcPct val="150000"/>
              </a:lnSpc>
              <a:spcBef>
                <a:spcPct val="0"/>
              </a:spcBef>
              <a:spcAft>
                <a:spcPct val="0"/>
              </a:spcAft>
              <a:buClrTx/>
              <a:buSzTx/>
              <a:tabLst/>
            </a:pPr>
            <a:r>
              <a:rPr lang="en-US" dirty="0">
                <a:latin typeface="Cambria" panose="02040503050406030204" pitchFamily="18" charset="0"/>
                <a:ea typeface="Cambria" panose="02040503050406030204" pitchFamily="18" charset="0"/>
              </a:rPr>
              <a:t>Determines if the apple is good or bad based on ripeness and damage.</a:t>
            </a:r>
          </a:p>
          <a:p>
            <a:pPr marR="0" lvl="0" algn="just" defTabSz="914400" rtl="0" eaLnBrk="0" fontAlgn="base" latinLnBrk="0" hangingPunct="0">
              <a:lnSpc>
                <a:spcPct val="150000"/>
              </a:lnSpc>
              <a:spcBef>
                <a:spcPct val="0"/>
              </a:spcBef>
              <a:spcAft>
                <a:spcPct val="0"/>
              </a:spcAft>
              <a:buClrTx/>
              <a:buSzTx/>
              <a:tabLst/>
            </a:pPr>
            <a:r>
              <a:rPr lang="en-US" dirty="0">
                <a:latin typeface="Cambria" panose="02040503050406030204" pitchFamily="18" charset="0"/>
                <a:ea typeface="Cambria" panose="02040503050406030204" pitchFamily="18" charset="0"/>
              </a:rPr>
              <a:t>Returns a dictionary with the analysis results.</a:t>
            </a:r>
          </a:p>
          <a:p>
            <a:pPr marL="0" lvl="0" indent="0" algn="just" eaLnBrk="0" fontAlgn="base" hangingPunct="0">
              <a:lnSpc>
                <a:spcPct val="150000"/>
              </a:lnSpc>
              <a:spcBef>
                <a:spcPct val="0"/>
              </a:spcBef>
              <a:spcAft>
                <a:spcPct val="0"/>
              </a:spcAft>
              <a:buFontTx/>
              <a:buChar char="•"/>
            </a:pPr>
            <a:endParaRPr kumimoji="0" 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lvl="0" indent="0" algn="just" eaLnBrk="0" fontAlgn="base" hangingPunct="0">
              <a:lnSpc>
                <a:spcPct val="150000"/>
              </a:lnSpc>
              <a:spcBef>
                <a:spcPct val="0"/>
              </a:spcBef>
              <a:spcAft>
                <a:spcPct val="0"/>
              </a:spcAft>
              <a:buFontTx/>
              <a:buChar char="•"/>
            </a:pPr>
            <a:endParaRPr kumimoji="0" 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5219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Cambria" panose="02040503050406030204" pitchFamily="18" charset="0"/>
              </a:rPr>
              <a:t>Code Explanation</a:t>
            </a:r>
          </a:p>
        </p:txBody>
      </p:sp>
      <p:sp>
        <p:nvSpPr>
          <p:cNvPr id="3" name="Content Placeholder 2"/>
          <p:cNvSpPr>
            <a:spLocks noGrp="1"/>
          </p:cNvSpPr>
          <p:nvPr>
            <p:ph idx="1"/>
          </p:nvPr>
        </p:nvSpPr>
        <p:spPr>
          <a:xfrm>
            <a:off x="812800" y="1014212"/>
            <a:ext cx="10668000" cy="5463861"/>
          </a:xfrm>
        </p:spPr>
        <p:txBody>
          <a:bodyPr>
            <a:normAutofit fontScale="32500" lnSpcReduction="20000"/>
          </a:bodyPr>
          <a:lstStyle/>
          <a:p>
            <a:pPr algn="just">
              <a:lnSpc>
                <a:spcPct val="170000"/>
              </a:lnSpc>
            </a:pPr>
            <a:r>
              <a:rPr lang="en-IN" sz="9800" b="1" dirty="0">
                <a:latin typeface="Cambria" panose="02040503050406030204" pitchFamily="18" charset="0"/>
                <a:ea typeface="Cambria" panose="02040503050406030204" pitchFamily="18" charset="0"/>
              </a:rPr>
              <a:t>Step 6: </a:t>
            </a:r>
            <a:r>
              <a:rPr lang="en-IN" sz="9800" b="1" dirty="0" err="1">
                <a:latin typeface="Cambria" panose="02040503050406030204" pitchFamily="18" charset="0"/>
                <a:ea typeface="Cambria" panose="02040503050406030204" pitchFamily="18" charset="0"/>
              </a:rPr>
              <a:t>submit_feedback</a:t>
            </a:r>
            <a:endParaRPr lang="en-IN" sz="9800" b="1" dirty="0">
              <a:latin typeface="Cambria" panose="02040503050406030204" pitchFamily="18" charset="0"/>
              <a:ea typeface="Cambria" panose="02040503050406030204" pitchFamily="18" charset="0"/>
            </a:endParaRPr>
          </a:p>
          <a:p>
            <a:pPr marL="0" indent="0" algn="just">
              <a:lnSpc>
                <a:spcPct val="170000"/>
              </a:lnSpc>
              <a:buNone/>
            </a:pPr>
            <a:endParaRPr lang="en-IN" sz="4400" b="1" dirty="0">
              <a:latin typeface="Cambria" panose="02040503050406030204" pitchFamily="18" charset="0"/>
              <a:ea typeface="Cambria" panose="02040503050406030204" pitchFamily="18" charset="0"/>
            </a:endParaRPr>
          </a:p>
          <a:p>
            <a:pPr marL="0" indent="0">
              <a:buNone/>
            </a:pPr>
            <a:r>
              <a:rPr lang="en-IN" sz="7400" dirty="0" err="1">
                <a:latin typeface="Cambria" panose="02040503050406030204" pitchFamily="18" charset="0"/>
                <a:ea typeface="Cambria" panose="02040503050406030204" pitchFamily="18" charset="0"/>
              </a:rPr>
              <a:t>def</a:t>
            </a:r>
            <a:r>
              <a:rPr lang="en-IN" sz="7400" dirty="0">
                <a:latin typeface="Cambria" panose="02040503050406030204" pitchFamily="18" charset="0"/>
                <a:ea typeface="Cambria" panose="02040503050406030204" pitchFamily="18" charset="0"/>
              </a:rPr>
              <a:t> </a:t>
            </a:r>
            <a:r>
              <a:rPr lang="en-IN" sz="7400" dirty="0" err="1">
                <a:latin typeface="Cambria" panose="02040503050406030204" pitchFamily="18" charset="0"/>
                <a:ea typeface="Cambria" panose="02040503050406030204" pitchFamily="18" charset="0"/>
              </a:rPr>
              <a:t>submit_feedback</a:t>
            </a:r>
            <a:r>
              <a:rPr lang="en-IN" sz="7400" dirty="0">
                <a:latin typeface="Cambria" panose="02040503050406030204" pitchFamily="18" charset="0"/>
                <a:ea typeface="Cambria" panose="02040503050406030204" pitchFamily="18" charset="0"/>
              </a:rPr>
              <a:t>(request):</a:t>
            </a:r>
          </a:p>
          <a:p>
            <a:pPr marL="0" indent="0">
              <a:buNone/>
            </a:pPr>
            <a:r>
              <a:rPr lang="en-IN" sz="7400" dirty="0">
                <a:latin typeface="Cambria" panose="02040503050406030204" pitchFamily="18" charset="0"/>
                <a:ea typeface="Cambria" panose="02040503050406030204" pitchFamily="18" charset="0"/>
              </a:rPr>
              <a:t>    if </a:t>
            </a:r>
            <a:r>
              <a:rPr lang="en-IN" sz="7400" dirty="0" err="1">
                <a:latin typeface="Cambria" panose="02040503050406030204" pitchFamily="18" charset="0"/>
                <a:ea typeface="Cambria" panose="02040503050406030204" pitchFamily="18" charset="0"/>
              </a:rPr>
              <a:t>request.method</a:t>
            </a:r>
            <a:r>
              <a:rPr lang="en-IN" sz="7400" dirty="0">
                <a:latin typeface="Cambria" panose="02040503050406030204" pitchFamily="18" charset="0"/>
                <a:ea typeface="Cambria" panose="02040503050406030204" pitchFamily="18" charset="0"/>
              </a:rPr>
              <a:t> == 'POST':</a:t>
            </a:r>
          </a:p>
          <a:p>
            <a:pPr marL="0" indent="0">
              <a:buNone/>
            </a:pPr>
            <a:r>
              <a:rPr lang="en-IN" sz="7400" dirty="0">
                <a:latin typeface="Cambria" panose="02040503050406030204" pitchFamily="18" charset="0"/>
                <a:ea typeface="Cambria" panose="02040503050406030204" pitchFamily="18" charset="0"/>
              </a:rPr>
              <a:t>        form = </a:t>
            </a:r>
            <a:r>
              <a:rPr lang="en-IN" sz="7400" dirty="0" err="1">
                <a:latin typeface="Cambria" panose="02040503050406030204" pitchFamily="18" charset="0"/>
                <a:ea typeface="Cambria" panose="02040503050406030204" pitchFamily="18" charset="0"/>
              </a:rPr>
              <a:t>FeedbackForm</a:t>
            </a:r>
            <a:r>
              <a:rPr lang="en-IN" sz="7400" dirty="0">
                <a:latin typeface="Cambria" panose="02040503050406030204" pitchFamily="18" charset="0"/>
                <a:ea typeface="Cambria" panose="02040503050406030204" pitchFamily="18" charset="0"/>
              </a:rPr>
              <a:t>(</a:t>
            </a:r>
            <a:r>
              <a:rPr lang="en-IN" sz="7400" dirty="0" err="1">
                <a:latin typeface="Cambria" panose="02040503050406030204" pitchFamily="18" charset="0"/>
                <a:ea typeface="Cambria" panose="02040503050406030204" pitchFamily="18" charset="0"/>
              </a:rPr>
              <a:t>request.POST</a:t>
            </a:r>
            <a:r>
              <a:rPr lang="en-IN" sz="7400" dirty="0">
                <a:latin typeface="Cambria" panose="02040503050406030204" pitchFamily="18" charset="0"/>
                <a:ea typeface="Cambria" panose="02040503050406030204" pitchFamily="18" charset="0"/>
              </a:rPr>
              <a:t>)</a:t>
            </a:r>
          </a:p>
          <a:p>
            <a:pPr marL="0" indent="0">
              <a:buNone/>
            </a:pPr>
            <a:r>
              <a:rPr lang="en-IN" sz="7400" dirty="0">
                <a:latin typeface="Cambria" panose="02040503050406030204" pitchFamily="18" charset="0"/>
                <a:ea typeface="Cambria" panose="02040503050406030204" pitchFamily="18" charset="0"/>
              </a:rPr>
              <a:t>        image_name = </a:t>
            </a:r>
            <a:r>
              <a:rPr lang="en-IN" sz="7400" dirty="0" err="1">
                <a:latin typeface="Cambria" panose="02040503050406030204" pitchFamily="18" charset="0"/>
                <a:ea typeface="Cambria" panose="02040503050406030204" pitchFamily="18" charset="0"/>
              </a:rPr>
              <a:t>request.POST.get</a:t>
            </a:r>
            <a:r>
              <a:rPr lang="en-IN" sz="7400" dirty="0">
                <a:latin typeface="Cambria" panose="02040503050406030204" pitchFamily="18" charset="0"/>
                <a:ea typeface="Cambria" panose="02040503050406030204" pitchFamily="18" charset="0"/>
              </a:rPr>
              <a:t>('image_name')  # Retrieve image name</a:t>
            </a:r>
          </a:p>
          <a:p>
            <a:pPr marL="0" indent="0">
              <a:buNone/>
            </a:pPr>
            <a:br>
              <a:rPr lang="en-IN" sz="7400" dirty="0">
                <a:latin typeface="Cambria" panose="02040503050406030204" pitchFamily="18" charset="0"/>
                <a:ea typeface="Cambria" panose="02040503050406030204" pitchFamily="18" charset="0"/>
              </a:rPr>
            </a:br>
            <a:r>
              <a:rPr lang="en-IN" sz="7400" dirty="0">
                <a:latin typeface="Cambria" panose="02040503050406030204" pitchFamily="18" charset="0"/>
                <a:ea typeface="Cambria" panose="02040503050406030204" pitchFamily="18" charset="0"/>
              </a:rPr>
              <a:t>        if </a:t>
            </a:r>
            <a:r>
              <a:rPr lang="en-IN" sz="7400" dirty="0" err="1">
                <a:latin typeface="Cambria" panose="02040503050406030204" pitchFamily="18" charset="0"/>
                <a:ea typeface="Cambria" panose="02040503050406030204" pitchFamily="18" charset="0"/>
              </a:rPr>
              <a:t>form.is_valid</a:t>
            </a:r>
            <a:r>
              <a:rPr lang="en-IN" sz="7400" dirty="0">
                <a:latin typeface="Cambria" panose="02040503050406030204" pitchFamily="18" charset="0"/>
                <a:ea typeface="Cambria" panose="02040503050406030204" pitchFamily="18" charset="0"/>
              </a:rPr>
              <a:t>():</a:t>
            </a:r>
          </a:p>
          <a:p>
            <a:pPr marL="0" indent="0">
              <a:buNone/>
            </a:pPr>
            <a:r>
              <a:rPr lang="en-IN" sz="7400" dirty="0">
                <a:latin typeface="Cambria" panose="02040503050406030204" pitchFamily="18" charset="0"/>
                <a:ea typeface="Cambria" panose="02040503050406030204" pitchFamily="18" charset="0"/>
              </a:rPr>
              <a:t>            </a:t>
            </a:r>
            <a:r>
              <a:rPr lang="en-IN" sz="7400" dirty="0" err="1">
                <a:latin typeface="Cambria" panose="02040503050406030204" pitchFamily="18" charset="0"/>
                <a:ea typeface="Cambria" panose="02040503050406030204" pitchFamily="18" charset="0"/>
              </a:rPr>
              <a:t>feedback_value</a:t>
            </a:r>
            <a:r>
              <a:rPr lang="en-IN" sz="7400" dirty="0">
                <a:latin typeface="Cambria" panose="02040503050406030204" pitchFamily="18" charset="0"/>
                <a:ea typeface="Cambria" panose="02040503050406030204" pitchFamily="18" charset="0"/>
              </a:rPr>
              <a:t> = </a:t>
            </a:r>
            <a:r>
              <a:rPr lang="en-IN" sz="7400" dirty="0" err="1">
                <a:latin typeface="Cambria" panose="02040503050406030204" pitchFamily="18" charset="0"/>
                <a:ea typeface="Cambria" panose="02040503050406030204" pitchFamily="18" charset="0"/>
              </a:rPr>
              <a:t>form.cleaned_data</a:t>
            </a:r>
            <a:r>
              <a:rPr lang="en-IN" sz="7400" dirty="0">
                <a:latin typeface="Cambria" panose="02040503050406030204" pitchFamily="18" charset="0"/>
                <a:ea typeface="Cambria" panose="02040503050406030204" pitchFamily="18" charset="0"/>
              </a:rPr>
              <a:t>['feedback']</a:t>
            </a:r>
          </a:p>
          <a:p>
            <a:pPr marL="0" indent="0">
              <a:buNone/>
            </a:pPr>
            <a:br>
              <a:rPr lang="en-IN" sz="7400" dirty="0">
                <a:latin typeface="Cambria" panose="02040503050406030204" pitchFamily="18" charset="0"/>
                <a:ea typeface="Cambria" panose="02040503050406030204" pitchFamily="18" charset="0"/>
              </a:rPr>
            </a:br>
            <a:r>
              <a:rPr lang="en-IN" sz="7400" dirty="0">
                <a:latin typeface="Cambria" panose="02040503050406030204" pitchFamily="18" charset="0"/>
                <a:ea typeface="Cambria" panose="02040503050406030204" pitchFamily="18" charset="0"/>
              </a:rPr>
              <a:t>            # Save the feedback to the database</a:t>
            </a:r>
          </a:p>
          <a:p>
            <a:pPr marL="0" indent="0">
              <a:buNone/>
            </a:pPr>
            <a:r>
              <a:rPr lang="en-IN" sz="7400" dirty="0">
                <a:latin typeface="Cambria" panose="02040503050406030204" pitchFamily="18" charset="0"/>
                <a:ea typeface="Cambria" panose="02040503050406030204" pitchFamily="18" charset="0"/>
              </a:rPr>
              <a:t>            </a:t>
            </a:r>
            <a:r>
              <a:rPr lang="en-IN" sz="7400" dirty="0" err="1">
                <a:latin typeface="Cambria" panose="02040503050406030204" pitchFamily="18" charset="0"/>
                <a:ea typeface="Cambria" panose="02040503050406030204" pitchFamily="18" charset="0"/>
              </a:rPr>
              <a:t>Feedback.objects.create</a:t>
            </a:r>
            <a:r>
              <a:rPr lang="en-IN" sz="7400" dirty="0">
                <a:latin typeface="Cambria" panose="02040503050406030204" pitchFamily="18" charset="0"/>
                <a:ea typeface="Cambria" panose="02040503050406030204" pitchFamily="18" charset="0"/>
              </a:rPr>
              <a:t>(image_name=image_name, feedback=</a:t>
            </a:r>
            <a:r>
              <a:rPr lang="en-IN" sz="7400" dirty="0" err="1">
                <a:latin typeface="Cambria" panose="02040503050406030204" pitchFamily="18" charset="0"/>
                <a:ea typeface="Cambria" panose="02040503050406030204" pitchFamily="18" charset="0"/>
              </a:rPr>
              <a:t>feedback_value</a:t>
            </a:r>
            <a:r>
              <a:rPr lang="en-IN" sz="74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443785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Code Explanation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3200" b="1" dirty="0">
                <a:latin typeface="Cambria" panose="02040503050406030204" pitchFamily="18" charset="0"/>
                <a:ea typeface="Cambria" panose="02040503050406030204" pitchFamily="18" charset="0"/>
              </a:rPr>
              <a:t>Explanation:  </a:t>
            </a:r>
          </a:p>
          <a:p>
            <a:pPr algn="just"/>
            <a:endParaRPr lang="en-US" b="1" dirty="0">
              <a:latin typeface="Cambria" panose="02040503050406030204" pitchFamily="18" charset="0"/>
              <a:ea typeface="Cambria" panose="02040503050406030204" pitchFamily="18" charset="0"/>
            </a:endParaRPr>
          </a:p>
        </p:txBody>
      </p:sp>
      <p:sp>
        <p:nvSpPr>
          <p:cNvPr id="6" name="Rectangle 3"/>
          <p:cNvSpPr>
            <a:spLocks noChangeArrowheads="1"/>
          </p:cNvSpPr>
          <p:nvPr/>
        </p:nvSpPr>
        <p:spPr bwMode="auto">
          <a:xfrm>
            <a:off x="902952" y="1865173"/>
            <a:ext cx="1112753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Loads the feedback form data and retrieves the </a:t>
            </a:r>
            <a:r>
              <a:rPr lang="en-US" sz="2400" dirty="0" err="1">
                <a:latin typeface="Cambria" panose="02040503050406030204" pitchFamily="18" charset="0"/>
                <a:ea typeface="Cambria" panose="02040503050406030204" pitchFamily="18" charset="0"/>
              </a:rPr>
              <a:t>image_name</a:t>
            </a:r>
            <a:r>
              <a:rPr lang="en-US" sz="2400" dirty="0">
                <a:latin typeface="Cambria" panose="02040503050406030204" pitchFamily="18" charset="0"/>
                <a:ea typeface="Cambria" panose="02040503050406030204" pitchFamily="18" charset="0"/>
              </a:rPr>
              <a:t>.</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Saves the feedback (yes/no) to the database.</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Renders the thank-you page with the appropriate message.</a:t>
            </a:r>
            <a:endParaRPr kumimoji="0" 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17712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Code Explanation</a:t>
            </a:r>
          </a:p>
        </p:txBody>
      </p:sp>
      <p:sp>
        <p:nvSpPr>
          <p:cNvPr id="3" name="Content Placeholder 2"/>
          <p:cNvSpPr>
            <a:spLocks noGrp="1"/>
          </p:cNvSpPr>
          <p:nvPr>
            <p:ph idx="1"/>
          </p:nvPr>
        </p:nvSpPr>
        <p:spPr>
          <a:xfrm>
            <a:off x="812800" y="1207395"/>
            <a:ext cx="10668000" cy="4952997"/>
          </a:xfrm>
        </p:spPr>
        <p:txBody>
          <a:bodyPr>
            <a:normAutofit/>
          </a:bodyPr>
          <a:lstStyle/>
          <a:p>
            <a:pPr algn="just"/>
            <a:r>
              <a:rPr lang="en-US" sz="3200" b="1" dirty="0">
                <a:latin typeface="Cambria" panose="02040503050406030204" pitchFamily="18" charset="0"/>
                <a:ea typeface="Cambria" panose="02040503050406030204" pitchFamily="18" charset="0"/>
              </a:rPr>
              <a:t>Step 7: </a:t>
            </a:r>
            <a:r>
              <a:rPr lang="en-IN" sz="3200" b="1" dirty="0">
                <a:latin typeface="Cambria" panose="02040503050406030204" pitchFamily="18" charset="0"/>
                <a:ea typeface="Cambria" panose="02040503050406030204" pitchFamily="18" charset="0"/>
              </a:rPr>
              <a:t>Example Usage</a:t>
            </a:r>
            <a:endParaRPr lang="en-US" sz="3200" b="1" dirty="0">
              <a:latin typeface="Cambria" panose="02040503050406030204" pitchFamily="18" charset="0"/>
              <a:ea typeface="Cambria" panose="02040503050406030204" pitchFamily="18" charset="0"/>
            </a:endParaRPr>
          </a:p>
        </p:txBody>
      </p:sp>
      <p:sp>
        <p:nvSpPr>
          <p:cNvPr id="6" name="Rectangle 3"/>
          <p:cNvSpPr>
            <a:spLocks noChangeArrowheads="1"/>
          </p:cNvSpPr>
          <p:nvPr/>
        </p:nvSpPr>
        <p:spPr bwMode="auto">
          <a:xfrm>
            <a:off x="915831" y="1823942"/>
            <a:ext cx="1112753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200" dirty="0">
                <a:latin typeface="Cambria" panose="02040503050406030204" pitchFamily="18" charset="0"/>
                <a:ea typeface="Cambria" panose="02040503050406030204" pitchFamily="18" charset="0"/>
              </a:rPr>
              <a:t># Example usage for </a:t>
            </a:r>
            <a:r>
              <a:rPr lang="en-IN" sz="2200" dirty="0" err="1">
                <a:latin typeface="Cambria" panose="02040503050406030204" pitchFamily="18" charset="0"/>
                <a:ea typeface="Cambria" panose="02040503050406030204" pitchFamily="18" charset="0"/>
              </a:rPr>
              <a:t>analyzing</a:t>
            </a:r>
            <a:r>
              <a:rPr lang="en-IN" sz="2200" dirty="0">
                <a:latin typeface="Cambria" panose="02040503050406030204" pitchFamily="18" charset="0"/>
                <a:ea typeface="Cambria" panose="02040503050406030204" pitchFamily="18" charset="0"/>
              </a:rPr>
              <a:t> multiple images of all fruits</a:t>
            </a:r>
          </a:p>
          <a:p>
            <a:r>
              <a:rPr lang="en-IN" sz="2200" dirty="0" err="1">
                <a:latin typeface="Cambria" panose="02040503050406030204" pitchFamily="18" charset="0"/>
                <a:ea typeface="Cambria" panose="02040503050406030204" pitchFamily="18" charset="0"/>
              </a:rPr>
              <a:t>apple_image_paths</a:t>
            </a:r>
            <a:r>
              <a:rPr lang="en-IN" sz="2200" dirty="0">
                <a:latin typeface="Cambria" panose="02040503050406030204" pitchFamily="18" charset="0"/>
                <a:ea typeface="Cambria" panose="02040503050406030204" pitchFamily="18" charset="0"/>
              </a:rPr>
              <a:t> = [</a:t>
            </a:r>
          </a:p>
          <a:p>
            <a:r>
              <a:rPr lang="en-IN" sz="2200" dirty="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r"C</a:t>
            </a:r>
            <a:r>
              <a:rPr lang="en-IN" sz="2200" dirty="0">
                <a:latin typeface="Cambria" panose="02040503050406030204" pitchFamily="18" charset="0"/>
                <a:ea typeface="Cambria" panose="02040503050406030204" pitchFamily="18" charset="0"/>
              </a:rPr>
              <a:t>:\Users\user\Documents\Dataset\train\Apples\ripe\Apples ripe\image_13.jpg",  # Replace with actual image paths</a:t>
            </a:r>
          </a:p>
          <a:p>
            <a:r>
              <a:rPr lang="en-IN" sz="2200" dirty="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r"C</a:t>
            </a:r>
            <a:r>
              <a:rPr lang="en-IN" sz="2200" dirty="0">
                <a:latin typeface="Cambria" panose="02040503050406030204" pitchFamily="18" charset="0"/>
                <a:ea typeface="Cambria" panose="02040503050406030204" pitchFamily="18" charset="0"/>
              </a:rPr>
              <a:t>:\Users\user\Documents\Dataset\train\Apples\unripe\Apples unripe\image_1.jpg"</a:t>
            </a:r>
          </a:p>
          <a:p>
            <a:r>
              <a:rPr lang="en-IN" sz="2200" dirty="0">
                <a:latin typeface="Cambria" panose="02040503050406030204" pitchFamily="18" charset="0"/>
                <a:ea typeface="Cambria" panose="02040503050406030204" pitchFamily="18" charset="0"/>
              </a:rPr>
              <a:t>]</a:t>
            </a:r>
          </a:p>
          <a:p>
            <a:br>
              <a:rPr lang="en-IN" sz="2200" dirty="0">
                <a:latin typeface="Cambria" panose="02040503050406030204" pitchFamily="18" charset="0"/>
                <a:ea typeface="Cambria" panose="02040503050406030204" pitchFamily="18" charset="0"/>
              </a:rPr>
            </a:br>
            <a:r>
              <a:rPr lang="en-IN" sz="2200" dirty="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Analyze</a:t>
            </a:r>
            <a:r>
              <a:rPr lang="en-IN" sz="2200" dirty="0">
                <a:latin typeface="Cambria" panose="02040503050406030204" pitchFamily="18" charset="0"/>
                <a:ea typeface="Cambria" panose="02040503050406030204" pitchFamily="18" charset="0"/>
              </a:rPr>
              <a:t> the images and print the results for apples</a:t>
            </a:r>
          </a:p>
          <a:p>
            <a:r>
              <a:rPr lang="en-IN" sz="2200" dirty="0">
                <a:latin typeface="Cambria" panose="02040503050406030204" pitchFamily="18" charset="0"/>
                <a:ea typeface="Cambria" panose="02040503050406030204" pitchFamily="18" charset="0"/>
              </a:rPr>
              <a:t>print("Apple Analysis Results:")</a:t>
            </a:r>
          </a:p>
          <a:p>
            <a:r>
              <a:rPr lang="en-IN" sz="2200" dirty="0" err="1">
                <a:latin typeface="Cambria" panose="02040503050406030204" pitchFamily="18" charset="0"/>
                <a:ea typeface="Cambria" panose="02040503050406030204" pitchFamily="18" charset="0"/>
              </a:rPr>
              <a:t>apple_results</a:t>
            </a:r>
            <a:r>
              <a:rPr lang="en-IN" sz="2200" dirty="0">
                <a:latin typeface="Cambria" panose="02040503050406030204" pitchFamily="18" charset="0"/>
                <a:ea typeface="Cambria" panose="02040503050406030204" pitchFamily="18" charset="0"/>
              </a:rPr>
              <a:t> = </a:t>
            </a:r>
            <a:r>
              <a:rPr lang="en-IN" sz="2200" dirty="0" err="1">
                <a:latin typeface="Cambria" panose="02040503050406030204" pitchFamily="18" charset="0"/>
                <a:ea typeface="Cambria" panose="02040503050406030204" pitchFamily="18" charset="0"/>
              </a:rPr>
              <a:t>analyze_images</a:t>
            </a:r>
            <a:r>
              <a:rPr lang="en-IN" sz="2200" dirty="0">
                <a:latin typeface="Cambria" panose="02040503050406030204" pitchFamily="18" charset="0"/>
                <a:ea typeface="Cambria" panose="02040503050406030204" pitchFamily="18" charset="0"/>
              </a:rPr>
              <a:t>(</a:t>
            </a:r>
            <a:r>
              <a:rPr lang="en-IN" sz="2200" dirty="0" err="1">
                <a:latin typeface="Cambria" panose="02040503050406030204" pitchFamily="18" charset="0"/>
                <a:ea typeface="Cambria" panose="02040503050406030204" pitchFamily="18" charset="0"/>
              </a:rPr>
              <a:t>apple_image_paths</a:t>
            </a:r>
            <a:r>
              <a:rPr lang="en-IN" sz="2200" dirty="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fruit_type</a:t>
            </a:r>
            <a:r>
              <a:rPr lang="en-IN" sz="2200" dirty="0">
                <a:latin typeface="Cambria" panose="02040503050406030204" pitchFamily="18" charset="0"/>
                <a:ea typeface="Cambria" panose="02040503050406030204" pitchFamily="18" charset="0"/>
              </a:rPr>
              <a:t>="apple")</a:t>
            </a:r>
          </a:p>
          <a:p>
            <a:r>
              <a:rPr lang="en-IN" sz="2200" dirty="0">
                <a:latin typeface="Cambria" panose="02040503050406030204" pitchFamily="18" charset="0"/>
                <a:ea typeface="Cambria" panose="02040503050406030204" pitchFamily="18" charset="0"/>
              </a:rPr>
              <a:t>for result in </a:t>
            </a:r>
            <a:r>
              <a:rPr lang="en-IN" sz="2200" dirty="0" err="1">
                <a:latin typeface="Cambria" panose="02040503050406030204" pitchFamily="18" charset="0"/>
                <a:ea typeface="Cambria" panose="02040503050406030204" pitchFamily="18" charset="0"/>
              </a:rPr>
              <a:t>apple_results</a:t>
            </a:r>
            <a:r>
              <a:rPr lang="en-IN" sz="2200" dirty="0">
                <a:latin typeface="Cambria" panose="02040503050406030204" pitchFamily="18" charset="0"/>
                <a:ea typeface="Cambria" panose="02040503050406030204" pitchFamily="18" charset="0"/>
              </a:rPr>
              <a:t>:</a:t>
            </a:r>
          </a:p>
          <a:p>
            <a:r>
              <a:rPr lang="en-IN" sz="2200" dirty="0">
                <a:latin typeface="Cambria" panose="02040503050406030204" pitchFamily="18" charset="0"/>
                <a:ea typeface="Cambria" panose="02040503050406030204" pitchFamily="18" charset="0"/>
              </a:rPr>
              <a:t>    print(result)</a:t>
            </a:r>
          </a:p>
        </p:txBody>
      </p:sp>
    </p:spTree>
    <p:extLst>
      <p:ext uri="{BB962C8B-B14F-4D97-AF65-F5344CB8AC3E}">
        <p14:creationId xmlns:p14="http://schemas.microsoft.com/office/powerpoint/2010/main" val="3092318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Code Explanation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3200" b="1" dirty="0">
                <a:latin typeface="Cambria" panose="02040503050406030204" pitchFamily="18" charset="0"/>
                <a:ea typeface="Cambria" panose="02040503050406030204" pitchFamily="18" charset="0"/>
              </a:rPr>
              <a:t>Explanation:  </a:t>
            </a:r>
          </a:p>
          <a:p>
            <a:pPr algn="just"/>
            <a:endParaRPr lang="en-US" b="1" dirty="0">
              <a:latin typeface="Cambria" panose="02040503050406030204" pitchFamily="18" charset="0"/>
              <a:ea typeface="Cambria" panose="02040503050406030204" pitchFamily="18" charset="0"/>
            </a:endParaRPr>
          </a:p>
        </p:txBody>
      </p:sp>
      <p:sp>
        <p:nvSpPr>
          <p:cNvPr id="6" name="Rectangle 3"/>
          <p:cNvSpPr>
            <a:spLocks noChangeArrowheads="1"/>
          </p:cNvSpPr>
          <p:nvPr/>
        </p:nvSpPr>
        <p:spPr bwMode="auto">
          <a:xfrm>
            <a:off x="812800" y="1571683"/>
            <a:ext cx="1112753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sz="2400" dirty="0"/>
              <a:t>These paths represent images of apples (both ripe and unripe).</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sz="2400" dirty="0"/>
              <a:t>This section of the code runs the analysis on the specified apple images and prints the results.</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Renders the thank-you page with the appropriate message.</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sz="2400" dirty="0"/>
              <a:t>The code handles image upload and analysis for apples by detecting their color and determining their ripeness and overall quality.</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sz="2400" dirty="0"/>
              <a:t>The feedback system lets users give feedback on the results, and the system responds accordingly.</a:t>
            </a:r>
            <a:endParaRPr kumimoji="0" 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6594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Algorithm</a:t>
            </a: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b="1" dirty="0">
                <a:latin typeface="Cambria" panose="02040503050406030204" pitchFamily="18" charset="0"/>
                <a:ea typeface="Cambria" panose="02040503050406030204" pitchFamily="18" charset="0"/>
              </a:rPr>
              <a:t>Image Preprocessing Techniques:</a:t>
            </a:r>
          </a:p>
          <a:p>
            <a:pPr marL="0" indent="0">
              <a:buNone/>
            </a:pPr>
            <a:endParaRPr lang="en-US" b="1"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HSV Color Space Conversion:</a:t>
            </a:r>
            <a:endParaRPr lang="en-US" dirty="0">
              <a:latin typeface="Cambria" panose="02040503050406030204" pitchFamily="18" charset="0"/>
              <a:ea typeface="Cambria" panose="02040503050406030204" pitchFamily="18" charset="0"/>
            </a:endParaRPr>
          </a:p>
          <a:p>
            <a:pPr lvl="1"/>
            <a:r>
              <a:rPr lang="en-US" sz="2400" dirty="0">
                <a:latin typeface="Cambria" panose="02040503050406030204" pitchFamily="18" charset="0"/>
                <a:ea typeface="Cambria" panose="02040503050406030204" pitchFamily="18" charset="0"/>
              </a:rPr>
              <a:t>The RGB color space is converted into the </a:t>
            </a:r>
            <a:r>
              <a:rPr lang="en-US" sz="2400" b="1" dirty="0">
                <a:latin typeface="Cambria" panose="02040503050406030204" pitchFamily="18" charset="0"/>
                <a:ea typeface="Cambria" panose="02040503050406030204" pitchFamily="18" charset="0"/>
              </a:rPr>
              <a:t>HSV (Hue, Saturation, Value)</a:t>
            </a:r>
            <a:r>
              <a:rPr lang="en-US" sz="2400" dirty="0">
                <a:latin typeface="Cambria" panose="02040503050406030204" pitchFamily="18" charset="0"/>
                <a:ea typeface="Cambria" panose="02040503050406030204" pitchFamily="18" charset="0"/>
              </a:rPr>
              <a:t> color space. This color space is more effective for color-based segmentation tasks since it separates chromatic content (color information) from intensity (brightness), making it easier to define color ranges for detection.</a:t>
            </a:r>
          </a:p>
          <a:p>
            <a:pPr marL="457200" lvl="1" indent="0">
              <a:buNone/>
            </a:pPr>
            <a:endParaRPr lang="en-US" sz="2400"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Color Masking with </a:t>
            </a:r>
            <a:r>
              <a:rPr lang="en-US" b="1" dirty="0" err="1">
                <a:latin typeface="Cambria" panose="02040503050406030204" pitchFamily="18" charset="0"/>
                <a:ea typeface="Cambria" panose="02040503050406030204" pitchFamily="18" charset="0"/>
              </a:rPr>
              <a:t>Thresholding</a:t>
            </a:r>
            <a:r>
              <a:rPr lang="en-US" b="1"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lvl="1"/>
            <a:r>
              <a:rPr lang="en-US" sz="2400" b="1" dirty="0" err="1">
                <a:latin typeface="Cambria" panose="02040503050406030204" pitchFamily="18" charset="0"/>
                <a:ea typeface="Cambria" panose="02040503050406030204" pitchFamily="18" charset="0"/>
              </a:rPr>
              <a:t>Thresholding</a:t>
            </a:r>
            <a:r>
              <a:rPr lang="en-US" sz="2400" dirty="0">
                <a:latin typeface="Cambria" panose="02040503050406030204" pitchFamily="18" charset="0"/>
                <a:ea typeface="Cambria" panose="02040503050406030204" pitchFamily="18" charset="0"/>
              </a:rPr>
              <a:t> is applied to create masks for each target color (e.g., red, green, black) by setting ranges in the HSV color space. The system calculates the percentage of each color in the image and uses that to analyze the fruit's ripeness and condition.</a:t>
            </a: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latin typeface="Cambria" panose="02040503050406030204" pitchFamily="18" charset="0"/>
              <a:ea typeface="Cambria" panose="02040503050406030204" pitchFamily="18" charset="0"/>
            </a:endParaRPr>
          </a:p>
          <a:p>
            <a:pPr marL="0" indent="0" algn="ctr">
              <a:buNone/>
            </a:pPr>
            <a:endParaRPr lang="en-GB" sz="4400" dirty="0">
              <a:latin typeface="Cambria" panose="02040503050406030204" pitchFamily="18" charset="0"/>
              <a:ea typeface="Cambria" panose="02040503050406030204" pitchFamily="18" charset="0"/>
            </a:endParaRPr>
          </a:p>
          <a:p>
            <a:pPr marL="0" indent="0" algn="ctr">
              <a:buNone/>
            </a:pPr>
            <a:r>
              <a:rPr lang="en-GB" sz="6000"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87862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4791-63CE-F72C-7720-E93776876858}"/>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Algorithm</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7872F65C-7769-1F45-7F29-8EE814EA58DF}"/>
              </a:ext>
            </a:extLst>
          </p:cNvPr>
          <p:cNvSpPr>
            <a:spLocks noGrp="1"/>
          </p:cNvSpPr>
          <p:nvPr>
            <p:ph idx="1"/>
          </p:nvPr>
        </p:nvSpPr>
        <p:spPr/>
        <p:txBody>
          <a:bodyPr>
            <a:normAutofit/>
          </a:bodyPr>
          <a:lstStyle/>
          <a:p>
            <a:pPr>
              <a:buFont typeface="Wingdings" panose="05000000000000000000" pitchFamily="2" charset="2"/>
              <a:buChar char="Ø"/>
            </a:pPr>
            <a:r>
              <a:rPr lang="en-US" b="1" dirty="0">
                <a:latin typeface="Cambria" panose="02040503050406030204" pitchFamily="18" charset="0"/>
                <a:ea typeface="Cambria" panose="02040503050406030204" pitchFamily="18" charset="0"/>
              </a:rPr>
              <a:t>Support Vector Machines (SVM):</a:t>
            </a:r>
          </a:p>
          <a:p>
            <a:pPr marL="0" indent="0">
              <a:buNone/>
            </a:pPr>
            <a:endParaRPr lang="en-US" b="1"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SVMs</a:t>
            </a:r>
            <a:r>
              <a:rPr lang="en-US" dirty="0">
                <a:latin typeface="Cambria" panose="02040503050406030204" pitchFamily="18" charset="0"/>
                <a:ea typeface="Cambria" panose="02040503050406030204" pitchFamily="18" charset="0"/>
              </a:rPr>
              <a:t> are applied for classification tasks in the backend model. After extracting features (such as the percentages of colors and grayscale intensity), an SVM model is used to classify the fruit's overall condition as either "Good" or "Bad.“</a:t>
            </a:r>
          </a:p>
          <a:p>
            <a:pPr marL="0" indent="0">
              <a:buNone/>
            </a:pP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The SVM classifier, stored in the </a:t>
            </a:r>
            <a:r>
              <a:rPr lang="en-IN" dirty="0" err="1">
                <a:latin typeface="Cambria" panose="02040503050406030204" pitchFamily="18" charset="0"/>
                <a:ea typeface="Cambria" panose="02040503050406030204" pitchFamily="18" charset="0"/>
              </a:rPr>
              <a:t>svm_fruit_quality_model.pkl</a:t>
            </a:r>
            <a:r>
              <a:rPr lang="en-IN"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file, is trained on manually labeled fruit data where images are classified into good and bad quality categories.</a:t>
            </a:r>
          </a:p>
        </p:txBody>
      </p:sp>
    </p:spTree>
    <p:extLst>
      <p:ext uri="{BB962C8B-B14F-4D97-AF65-F5344CB8AC3E}">
        <p14:creationId xmlns:p14="http://schemas.microsoft.com/office/powerpoint/2010/main" val="424632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AA8D-4904-5746-B9D3-EE6534E3E02A}"/>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Source Code</a:t>
            </a:r>
          </a:p>
        </p:txBody>
      </p:sp>
      <p:sp>
        <p:nvSpPr>
          <p:cNvPr id="3" name="Content Placeholder 2">
            <a:extLst>
              <a:ext uri="{FF2B5EF4-FFF2-40B4-BE49-F238E27FC236}">
                <a16:creationId xmlns:a16="http://schemas.microsoft.com/office/drawing/2014/main" id="{C2BC469C-6B7A-581C-5E9F-878294EC21DF}"/>
              </a:ext>
            </a:extLst>
          </p:cNvPr>
          <p:cNvSpPr>
            <a:spLocks noGrp="1"/>
          </p:cNvSpPr>
          <p:nvPr>
            <p:ph idx="1"/>
          </p:nvPr>
        </p:nvSpPr>
        <p:spPr>
          <a:xfrm>
            <a:off x="812800" y="1065728"/>
            <a:ext cx="10668000" cy="4952997"/>
          </a:xfrm>
        </p:spPr>
        <p:txBody>
          <a:bodyPr>
            <a:noAutofit/>
          </a:bodyPr>
          <a:lstStyle/>
          <a:p>
            <a:pPr marL="0" indent="0">
              <a:buNone/>
            </a:pPr>
            <a:r>
              <a:rPr lang="en-IN" sz="1800" dirty="0" err="1">
                <a:latin typeface="Cambria" panose="02040503050406030204" pitchFamily="18" charset="0"/>
                <a:ea typeface="Cambria" panose="02040503050406030204" pitchFamily="18" charset="0"/>
              </a:rPr>
              <a:t>def</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analyze_apple</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image_path</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Analyze</a:t>
            </a:r>
            <a:r>
              <a:rPr lang="en-IN" sz="1800" dirty="0">
                <a:latin typeface="Cambria" panose="02040503050406030204" pitchFamily="18" charset="0"/>
                <a:ea typeface="Cambria" panose="02040503050406030204" pitchFamily="18" charset="0"/>
              </a:rPr>
              <a:t> the uploaded image and return the analysis results for apples."""</a:t>
            </a:r>
          </a:p>
          <a:p>
            <a:pPr marL="0" indent="0">
              <a:buNone/>
            </a:pPr>
            <a:r>
              <a:rPr lang="en-IN" sz="1800" dirty="0">
                <a:latin typeface="Cambria" panose="02040503050406030204" pitchFamily="18" charset="0"/>
                <a:ea typeface="Cambria" panose="02040503050406030204" pitchFamily="18" charset="0"/>
              </a:rPr>
              <a:t>    # Load the image</a:t>
            </a:r>
          </a:p>
          <a:p>
            <a:pPr marL="0" indent="0">
              <a:buNone/>
            </a:pPr>
            <a:r>
              <a:rPr lang="en-IN" sz="1800" dirty="0">
                <a:latin typeface="Cambria" panose="02040503050406030204" pitchFamily="18" charset="0"/>
                <a:ea typeface="Cambria" panose="02040503050406030204" pitchFamily="18" charset="0"/>
              </a:rPr>
              <a:t>    image = cv2.imread(</a:t>
            </a:r>
            <a:r>
              <a:rPr lang="en-IN" sz="1800" dirty="0" err="1">
                <a:latin typeface="Cambria" panose="02040503050406030204" pitchFamily="18" charset="0"/>
                <a:ea typeface="Cambria" panose="02040503050406030204" pitchFamily="18" charset="0"/>
              </a:rPr>
              <a:t>image_path</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if image is None:</a:t>
            </a:r>
          </a:p>
          <a:p>
            <a:pPr marL="0" indent="0">
              <a:buNone/>
            </a:pPr>
            <a:r>
              <a:rPr lang="en-IN" sz="1800" dirty="0">
                <a:latin typeface="Cambria" panose="02040503050406030204" pitchFamily="18" charset="0"/>
                <a:ea typeface="Cambria" panose="02040503050406030204" pitchFamily="18" charset="0"/>
              </a:rPr>
              <a:t>        return {"status": "Image not found"}</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 Convert to RGB and HSV </a:t>
            </a:r>
            <a:r>
              <a:rPr lang="en-IN" sz="1800" dirty="0" err="1">
                <a:latin typeface="Cambria" panose="02040503050406030204" pitchFamily="18" charset="0"/>
                <a:ea typeface="Cambria" panose="02040503050406030204" pitchFamily="18" charset="0"/>
              </a:rPr>
              <a:t>color</a:t>
            </a:r>
            <a:r>
              <a:rPr lang="en-IN" sz="1800" dirty="0">
                <a:latin typeface="Cambria" panose="02040503050406030204" pitchFamily="18" charset="0"/>
                <a:ea typeface="Cambria" panose="02040503050406030204" pitchFamily="18" charset="0"/>
              </a:rPr>
              <a:t> spaces</a:t>
            </a:r>
          </a:p>
          <a:p>
            <a:pPr marL="0" indent="0">
              <a:buNone/>
            </a:pPr>
            <a:r>
              <a:rPr lang="en-IN" sz="1800" dirty="0" err="1">
                <a:latin typeface="Cambria" panose="02040503050406030204" pitchFamily="18" charset="0"/>
                <a:ea typeface="Cambria" panose="02040503050406030204" pitchFamily="18" charset="0"/>
              </a:rPr>
              <a:t>image_rgb</a:t>
            </a:r>
            <a:r>
              <a:rPr lang="en-IN" sz="1800" dirty="0">
                <a:latin typeface="Cambria" panose="02040503050406030204" pitchFamily="18" charset="0"/>
                <a:ea typeface="Cambria" panose="02040503050406030204" pitchFamily="18" charset="0"/>
              </a:rPr>
              <a:t> = cv2.cvtColor(image, cv2.COLOR_BGR2RGB)</a:t>
            </a:r>
          </a:p>
          <a:p>
            <a:pPr marL="0" indent="0">
              <a:buNone/>
            </a:pPr>
            <a:r>
              <a:rPr lang="en-IN" sz="1800" dirty="0" err="1">
                <a:latin typeface="Cambria" panose="02040503050406030204" pitchFamily="18" charset="0"/>
                <a:ea typeface="Cambria" panose="02040503050406030204" pitchFamily="18" charset="0"/>
              </a:rPr>
              <a:t>hsv_image</a:t>
            </a:r>
            <a:r>
              <a:rPr lang="en-IN" sz="1800" dirty="0">
                <a:latin typeface="Cambria" panose="02040503050406030204" pitchFamily="18" charset="0"/>
                <a:ea typeface="Cambria" panose="02040503050406030204" pitchFamily="18" charset="0"/>
              </a:rPr>
              <a:t> = cv2.cvtColor(image, cv2.COLOR_BGR2HSV)</a:t>
            </a:r>
          </a:p>
          <a:p>
            <a:pPr marL="0" indent="0">
              <a:buNone/>
            </a:pPr>
            <a:r>
              <a:rPr lang="en-IN" sz="1800" dirty="0">
                <a:latin typeface="Cambria" panose="02040503050406030204" pitchFamily="18" charset="0"/>
                <a:ea typeface="Cambria" panose="02040503050406030204" pitchFamily="18" charset="0"/>
              </a:rPr>
              <a:t># Define </a:t>
            </a:r>
            <a:r>
              <a:rPr lang="en-IN" sz="1800" dirty="0" err="1">
                <a:latin typeface="Cambria" panose="02040503050406030204" pitchFamily="18" charset="0"/>
                <a:ea typeface="Cambria" panose="02040503050406030204" pitchFamily="18" charset="0"/>
              </a:rPr>
              <a:t>color</a:t>
            </a:r>
            <a:r>
              <a:rPr lang="en-IN" sz="1800" dirty="0">
                <a:latin typeface="Cambria" panose="02040503050406030204" pitchFamily="18" charset="0"/>
                <a:ea typeface="Cambria" panose="02040503050406030204" pitchFamily="18" charset="0"/>
              </a:rPr>
              <a:t> ranges for ripe (red), unripe (green), and damaged (black) apples</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lower_red</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np.array</a:t>
            </a:r>
            <a:r>
              <a:rPr lang="en-IN" sz="1800" dirty="0">
                <a:latin typeface="Cambria" panose="02040503050406030204" pitchFamily="18" charset="0"/>
                <a:ea typeface="Cambria" panose="02040503050406030204" pitchFamily="18" charset="0"/>
              </a:rPr>
              <a:t>([0, 70, 50])      # Adjusted for ripe apples</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upper_red</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np.array</a:t>
            </a:r>
            <a:r>
              <a:rPr lang="en-IN" sz="1800" dirty="0">
                <a:latin typeface="Cambria" panose="02040503050406030204" pitchFamily="18" charset="0"/>
                <a:ea typeface="Cambria" panose="02040503050406030204" pitchFamily="18" charset="0"/>
              </a:rPr>
              <a:t>([10, 255, 255])     </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lower_green</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np.array</a:t>
            </a:r>
            <a:r>
              <a:rPr lang="en-IN" sz="1800" dirty="0">
                <a:latin typeface="Cambria" panose="02040503050406030204" pitchFamily="18" charset="0"/>
                <a:ea typeface="Cambria" panose="02040503050406030204" pitchFamily="18" charset="0"/>
              </a:rPr>
              <a:t>([35, 50, 50])   # Adjusted for unripe apples</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upper_green</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np.array</a:t>
            </a:r>
            <a:r>
              <a:rPr lang="en-IN" sz="1800" dirty="0">
                <a:latin typeface="Cambria" panose="02040503050406030204" pitchFamily="18" charset="0"/>
                <a:ea typeface="Cambria" panose="02040503050406030204" pitchFamily="18" charset="0"/>
              </a:rPr>
              <a:t>([85, 255, 255])</a:t>
            </a:r>
          </a:p>
          <a:p>
            <a:pPr marL="0" indent="0">
              <a:buNone/>
            </a:pPr>
            <a:endParaRPr lang="en-IN" sz="1800" dirty="0"/>
          </a:p>
        </p:txBody>
      </p:sp>
    </p:spTree>
    <p:extLst>
      <p:ext uri="{BB962C8B-B14F-4D97-AF65-F5344CB8AC3E}">
        <p14:creationId xmlns:p14="http://schemas.microsoft.com/office/powerpoint/2010/main" val="427915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455D-69B7-D5C7-E7A5-A10CA3A488C7}"/>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Source Code</a:t>
            </a:r>
          </a:p>
        </p:txBody>
      </p:sp>
      <p:sp>
        <p:nvSpPr>
          <p:cNvPr id="3" name="Content Placeholder 2">
            <a:extLst>
              <a:ext uri="{FF2B5EF4-FFF2-40B4-BE49-F238E27FC236}">
                <a16:creationId xmlns:a16="http://schemas.microsoft.com/office/drawing/2014/main" id="{540CD0F2-C02F-B013-F60C-E5F698628297}"/>
              </a:ext>
            </a:extLst>
          </p:cNvPr>
          <p:cNvSpPr>
            <a:spLocks noGrp="1"/>
          </p:cNvSpPr>
          <p:nvPr>
            <p:ph idx="1"/>
          </p:nvPr>
        </p:nvSpPr>
        <p:spPr/>
        <p:txBody>
          <a:bodyPr>
            <a:noAutofit/>
          </a:bodyPr>
          <a:lstStyle/>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lower_black</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np.array</a:t>
            </a:r>
            <a:r>
              <a:rPr lang="en-IN" sz="1800" dirty="0">
                <a:latin typeface="Cambria" panose="02040503050406030204" pitchFamily="18" charset="0"/>
                <a:ea typeface="Cambria" panose="02040503050406030204" pitchFamily="18" charset="0"/>
              </a:rPr>
              <a:t>([0, 0, 0])      # Adjusted for damaged apples (dark/black)</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upper_black</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np.array</a:t>
            </a:r>
            <a:r>
              <a:rPr lang="en-IN" sz="1800" dirty="0">
                <a:latin typeface="Cambria" panose="02040503050406030204" pitchFamily="18" charset="0"/>
                <a:ea typeface="Cambria" panose="02040503050406030204" pitchFamily="18" charset="0"/>
              </a:rPr>
              <a:t>([50, 50, 50])</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 Create masks for ripe (red), unripe (green), and damaged (black) apples</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red_mask</a:t>
            </a:r>
            <a:r>
              <a:rPr lang="en-IN" sz="1800" dirty="0">
                <a:latin typeface="Cambria" panose="02040503050406030204" pitchFamily="18" charset="0"/>
                <a:ea typeface="Cambria" panose="02040503050406030204" pitchFamily="18" charset="0"/>
              </a:rPr>
              <a:t> = cv2.inRange(</a:t>
            </a:r>
            <a:r>
              <a:rPr lang="en-IN" sz="1800" dirty="0" err="1">
                <a:latin typeface="Cambria" panose="02040503050406030204" pitchFamily="18" charset="0"/>
                <a:ea typeface="Cambria" panose="02040503050406030204" pitchFamily="18" charset="0"/>
              </a:rPr>
              <a:t>hsv_image</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lower_red</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upper_red</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green_mask</a:t>
            </a:r>
            <a:r>
              <a:rPr lang="en-IN" sz="1800" dirty="0">
                <a:latin typeface="Cambria" panose="02040503050406030204" pitchFamily="18" charset="0"/>
                <a:ea typeface="Cambria" panose="02040503050406030204" pitchFamily="18" charset="0"/>
              </a:rPr>
              <a:t> = cv2.inRange(</a:t>
            </a:r>
            <a:r>
              <a:rPr lang="en-IN" sz="1800" dirty="0" err="1">
                <a:latin typeface="Cambria" panose="02040503050406030204" pitchFamily="18" charset="0"/>
                <a:ea typeface="Cambria" panose="02040503050406030204" pitchFamily="18" charset="0"/>
              </a:rPr>
              <a:t>hsv_image</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lower_green</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upper_green</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black_mask</a:t>
            </a:r>
            <a:r>
              <a:rPr lang="en-IN" sz="1800" dirty="0">
                <a:latin typeface="Cambria" panose="02040503050406030204" pitchFamily="18" charset="0"/>
                <a:ea typeface="Cambria" panose="02040503050406030204" pitchFamily="18" charset="0"/>
              </a:rPr>
              <a:t> = cv2.inRange(</a:t>
            </a:r>
            <a:r>
              <a:rPr lang="en-IN" sz="1800" dirty="0" err="1">
                <a:latin typeface="Cambria" panose="02040503050406030204" pitchFamily="18" charset="0"/>
                <a:ea typeface="Cambria" panose="02040503050406030204" pitchFamily="18" charset="0"/>
              </a:rPr>
              <a:t>hsv_image</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lower_black</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upper_black</a:t>
            </a:r>
            <a:r>
              <a:rPr lang="en-IN" sz="1800" dirty="0">
                <a:latin typeface="Cambria" panose="02040503050406030204" pitchFamily="18" charset="0"/>
                <a:ea typeface="Cambria" panose="02040503050406030204" pitchFamily="18" charset="0"/>
              </a:rPr>
              <a:t>)</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 Calculate the percentage of red, green, and black pixels in the image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red_percentage</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np.sum</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red_mask</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[0]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[1]) * 100</a:t>
            </a:r>
          </a:p>
          <a:p>
            <a:pPr marL="0" indent="0">
              <a:buNone/>
            </a:pPr>
            <a:r>
              <a:rPr lang="en-IN" sz="1800"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220203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455D-69B7-D5C7-E7A5-A10CA3A488C7}"/>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Source Code</a:t>
            </a:r>
          </a:p>
        </p:txBody>
      </p:sp>
      <p:sp>
        <p:nvSpPr>
          <p:cNvPr id="3" name="Content Placeholder 2">
            <a:extLst>
              <a:ext uri="{FF2B5EF4-FFF2-40B4-BE49-F238E27FC236}">
                <a16:creationId xmlns:a16="http://schemas.microsoft.com/office/drawing/2014/main" id="{540CD0F2-C02F-B013-F60C-E5F698628297}"/>
              </a:ext>
            </a:extLst>
          </p:cNvPr>
          <p:cNvSpPr>
            <a:spLocks noGrp="1"/>
          </p:cNvSpPr>
          <p:nvPr>
            <p:ph idx="1"/>
          </p:nvPr>
        </p:nvSpPr>
        <p:spPr>
          <a:xfrm>
            <a:off x="775594" y="949817"/>
            <a:ext cx="10668000" cy="4952997"/>
          </a:xfrm>
        </p:spPr>
        <p:txBody>
          <a:bodyPr>
            <a:noAutofit/>
          </a:bodyPr>
          <a:lstStyle/>
          <a:p>
            <a:pPr marL="0" indent="0">
              <a:buNone/>
            </a:pPr>
            <a:r>
              <a:rPr lang="en-IN" sz="1800" dirty="0" err="1">
                <a:latin typeface="Cambria" panose="02040503050406030204" pitchFamily="18" charset="0"/>
                <a:ea typeface="Cambria" panose="02040503050406030204" pitchFamily="18" charset="0"/>
              </a:rPr>
              <a:t>green_percentage</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np.sum</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green_mask</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[0]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[1]) * 100</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black_percentage</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np.sum</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black_mask</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[0] * </a:t>
            </a:r>
            <a:r>
              <a:rPr lang="en-IN" sz="1800" dirty="0" err="1">
                <a:latin typeface="Cambria" panose="02040503050406030204" pitchFamily="18" charset="0"/>
                <a:ea typeface="Cambria" panose="02040503050406030204" pitchFamily="18" charset="0"/>
              </a:rPr>
              <a:t>image.shape</a:t>
            </a:r>
            <a:r>
              <a:rPr lang="en-IN" sz="1800" dirty="0">
                <a:latin typeface="Cambria" panose="02040503050406030204" pitchFamily="18" charset="0"/>
                <a:ea typeface="Cambria" panose="02040503050406030204" pitchFamily="18" charset="0"/>
              </a:rPr>
              <a:t>[1]) * 100</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Analyze</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a:t>
            </a:r>
            <a:r>
              <a:rPr lang="en-IN" sz="1800" dirty="0">
                <a:latin typeface="Cambria" panose="02040503050406030204" pitchFamily="18" charset="0"/>
                <a:ea typeface="Cambria" panose="02040503050406030204" pitchFamily="18" charset="0"/>
              </a:rPr>
              <a:t> and ripeness based on thresholds</a:t>
            </a:r>
          </a:p>
          <a:p>
            <a:pPr marL="0" indent="0">
              <a:buNone/>
            </a:pPr>
            <a:r>
              <a:rPr lang="en-IN" sz="1800" dirty="0">
                <a:latin typeface="Cambria" panose="02040503050406030204" pitchFamily="18" charset="0"/>
                <a:ea typeface="Cambria" panose="02040503050406030204" pitchFamily="18" charset="0"/>
              </a:rPr>
              <a:t>    if </a:t>
            </a:r>
            <a:r>
              <a:rPr lang="en-IN" sz="1800" dirty="0" err="1">
                <a:latin typeface="Cambria" panose="02040503050406030204" pitchFamily="18" charset="0"/>
                <a:ea typeface="Cambria" panose="02040503050406030204" pitchFamily="18" charset="0"/>
              </a:rPr>
              <a:t>red_percentage</a:t>
            </a:r>
            <a:r>
              <a:rPr lang="en-IN" sz="1800" dirty="0">
                <a:latin typeface="Cambria" panose="02040503050406030204" pitchFamily="18" charset="0"/>
                <a:ea typeface="Cambria" panose="02040503050406030204" pitchFamily="18" charset="0"/>
              </a:rPr>
              <a:t> &gt; 50:</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"Red"</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"Ripe"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elif</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green_percentage</a:t>
            </a:r>
            <a:r>
              <a:rPr lang="en-IN" sz="1800" dirty="0">
                <a:latin typeface="Cambria" panose="02040503050406030204" pitchFamily="18" charset="0"/>
                <a:ea typeface="Cambria" panose="02040503050406030204" pitchFamily="18" charset="0"/>
              </a:rPr>
              <a:t> &gt; 50:</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"Green"</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"Unripe"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elif</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black_percentage</a:t>
            </a:r>
            <a:r>
              <a:rPr lang="en-IN" sz="1800" dirty="0">
                <a:latin typeface="Cambria" panose="02040503050406030204" pitchFamily="18" charset="0"/>
                <a:ea typeface="Cambria" panose="02040503050406030204" pitchFamily="18" charset="0"/>
              </a:rPr>
              <a:t> &gt; 0:</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"Black"</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"Ripe"  # Considered ripe but bad due to damage</a:t>
            </a:r>
          </a:p>
          <a:p>
            <a:pPr marL="0" indent="0">
              <a:buNone/>
            </a:pPr>
            <a:r>
              <a:rPr lang="en-IN" sz="1800" dirty="0">
                <a:latin typeface="Cambria" panose="02040503050406030204" pitchFamily="18" charset="0"/>
                <a:ea typeface="Cambria" panose="02040503050406030204" pitchFamily="18" charset="0"/>
              </a:rPr>
              <a:t>    else: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"Unknown"</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"Unknown"</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284632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455D-69B7-D5C7-E7A5-A10CA3A488C7}"/>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Source Code</a:t>
            </a:r>
          </a:p>
        </p:txBody>
      </p:sp>
      <p:sp>
        <p:nvSpPr>
          <p:cNvPr id="3" name="Content Placeholder 2">
            <a:extLst>
              <a:ext uri="{FF2B5EF4-FFF2-40B4-BE49-F238E27FC236}">
                <a16:creationId xmlns:a16="http://schemas.microsoft.com/office/drawing/2014/main" id="{540CD0F2-C02F-B013-F60C-E5F698628297}"/>
              </a:ext>
            </a:extLst>
          </p:cNvPr>
          <p:cNvSpPr>
            <a:spLocks noGrp="1"/>
          </p:cNvSpPr>
          <p:nvPr>
            <p:ph idx="1"/>
          </p:nvPr>
        </p:nvSpPr>
        <p:spPr>
          <a:xfrm>
            <a:off x="658254" y="898302"/>
            <a:ext cx="10668000" cy="4952997"/>
          </a:xfrm>
        </p:spPr>
        <p:txBody>
          <a:bodyPr>
            <a:noAutofit/>
          </a:bodyPr>
          <a:lstStyle/>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Analyze</a:t>
            </a:r>
            <a:r>
              <a:rPr lang="en-IN" sz="1800" dirty="0">
                <a:latin typeface="Cambria" panose="02040503050406030204" pitchFamily="18" charset="0"/>
                <a:ea typeface="Cambria" panose="02040503050406030204" pitchFamily="18" charset="0"/>
              </a:rPr>
              <a:t> overall status</a:t>
            </a:r>
          </a:p>
          <a:p>
            <a:pPr marL="0" indent="0">
              <a:buNone/>
            </a:pPr>
            <a:r>
              <a:rPr lang="en-IN" sz="1800" dirty="0">
                <a:latin typeface="Cambria" panose="02040503050406030204" pitchFamily="18" charset="0"/>
                <a:ea typeface="Cambria" panose="02040503050406030204" pitchFamily="18" charset="0"/>
              </a:rPr>
              <a:t>    if </a:t>
            </a:r>
            <a:r>
              <a:rPr lang="en-IN" sz="1800" dirty="0" err="1">
                <a:latin typeface="Cambria" panose="02040503050406030204" pitchFamily="18" charset="0"/>
                <a:ea typeface="Cambria" panose="02040503050406030204" pitchFamily="18" charset="0"/>
              </a:rPr>
              <a:t>black_percentage</a:t>
            </a:r>
            <a:r>
              <a:rPr lang="en-IN" sz="1800" dirty="0">
                <a:latin typeface="Cambria" panose="02040503050406030204" pitchFamily="18" charset="0"/>
                <a:ea typeface="Cambria" panose="02040503050406030204" pitchFamily="18" charset="0"/>
              </a:rPr>
              <a:t> &gt; 20:</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overall_status</a:t>
            </a:r>
            <a:r>
              <a:rPr lang="en-IN" sz="1800" dirty="0">
                <a:latin typeface="Cambria" panose="02040503050406030204" pitchFamily="18" charset="0"/>
                <a:ea typeface="Cambria" panose="02040503050406030204" pitchFamily="18" charset="0"/>
              </a:rPr>
              <a:t> = "Bad"</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elif</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"Ripe" and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"Red":</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overall_status</a:t>
            </a:r>
            <a:r>
              <a:rPr lang="en-IN" sz="1800" dirty="0">
                <a:latin typeface="Cambria" panose="02040503050406030204" pitchFamily="18" charset="0"/>
                <a:ea typeface="Cambria" panose="02040503050406030204" pitchFamily="18" charset="0"/>
              </a:rPr>
              <a:t> = "Good"</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elif</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 "Unripe" and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 "Green":</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overall_status</a:t>
            </a:r>
            <a:r>
              <a:rPr lang="en-IN" sz="1800" dirty="0">
                <a:latin typeface="Cambria" panose="02040503050406030204" pitchFamily="18" charset="0"/>
                <a:ea typeface="Cambria" panose="02040503050406030204" pitchFamily="18" charset="0"/>
              </a:rPr>
              <a:t> = "Good"</a:t>
            </a:r>
          </a:p>
          <a:p>
            <a:pPr marL="0" indent="0">
              <a:buNone/>
            </a:pPr>
            <a:r>
              <a:rPr lang="en-IN" sz="1800" dirty="0">
                <a:latin typeface="Cambria" panose="02040503050406030204" pitchFamily="18" charset="0"/>
                <a:ea typeface="Cambria" panose="02040503050406030204" pitchFamily="18" charset="0"/>
              </a:rPr>
              <a:t>    else: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overall_status</a:t>
            </a:r>
            <a:r>
              <a:rPr lang="en-IN" sz="1800" dirty="0">
                <a:latin typeface="Cambria" panose="02040503050406030204" pitchFamily="18" charset="0"/>
                <a:ea typeface="Cambria" panose="02040503050406030204" pitchFamily="18" charset="0"/>
              </a:rPr>
              <a:t> = "Bad“</a:t>
            </a:r>
          </a:p>
          <a:p>
            <a:pPr marL="0" indent="0">
              <a:buNone/>
            </a:pPr>
            <a:r>
              <a:rPr lang="en-IN" sz="1800" dirty="0">
                <a:latin typeface="Cambria" panose="02040503050406030204" pitchFamily="18" charset="0"/>
                <a:ea typeface="Cambria" panose="02040503050406030204" pitchFamily="18" charset="0"/>
              </a:rPr>
              <a:t> result = {</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color_check</a:t>
            </a:r>
            <a:r>
              <a:rPr lang="en-IN" sz="1800" dirty="0">
                <a:latin typeface="Cambria" panose="02040503050406030204" pitchFamily="18" charset="0"/>
                <a:ea typeface="Cambria" panose="02040503050406030204" pitchFamily="18" charset="0"/>
              </a:rPr>
              <a:t>': 'True',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ripeness_check</a:t>
            </a:r>
            <a:r>
              <a:rPr lang="en-IN" sz="1800" dirty="0">
                <a:latin typeface="Cambria" panose="02040503050406030204" pitchFamily="18" charset="0"/>
                <a:ea typeface="Cambria" panose="02040503050406030204" pitchFamily="18" charset="0"/>
              </a:rPr>
              <a:t>': 'True',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uniformity_check</a:t>
            </a:r>
            <a:r>
              <a:rPr lang="en-IN" sz="1800" dirty="0">
                <a:latin typeface="Cambria" panose="02040503050406030204" pitchFamily="18" charset="0"/>
                <a:ea typeface="Cambria" panose="02040503050406030204" pitchFamily="18" charset="0"/>
              </a:rPr>
              <a:t>': 'True',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color_status</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ripeness_status</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overall_status</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overall_status</a:t>
            </a:r>
            <a:r>
              <a:rPr lang="en-IN" sz="1800" dirty="0">
                <a:latin typeface="Cambria" panose="02040503050406030204" pitchFamily="18" charset="0"/>
                <a:ea typeface="Cambria" panose="02040503050406030204" pitchFamily="18" charset="0"/>
              </a:rPr>
              <a:t> }</a:t>
            </a:r>
          </a:p>
          <a:p>
            <a:pPr marL="0" indent="0">
              <a:buNone/>
            </a:pP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3595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455D-69B7-D5C7-E7A5-A10CA3A488C7}"/>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Source Code</a:t>
            </a:r>
          </a:p>
        </p:txBody>
      </p:sp>
      <p:sp>
        <p:nvSpPr>
          <p:cNvPr id="3" name="Content Placeholder 2">
            <a:extLst>
              <a:ext uri="{FF2B5EF4-FFF2-40B4-BE49-F238E27FC236}">
                <a16:creationId xmlns:a16="http://schemas.microsoft.com/office/drawing/2014/main" id="{540CD0F2-C02F-B013-F60C-E5F698628297}"/>
              </a:ext>
            </a:extLst>
          </p:cNvPr>
          <p:cNvSpPr>
            <a:spLocks noGrp="1"/>
          </p:cNvSpPr>
          <p:nvPr>
            <p:ph idx="1"/>
          </p:nvPr>
        </p:nvSpPr>
        <p:spPr>
          <a:xfrm>
            <a:off x="812800" y="1130123"/>
            <a:ext cx="10668000" cy="4952997"/>
          </a:xfrm>
        </p:spPr>
        <p:txBody>
          <a:bodyPr>
            <a:noAutofit/>
          </a:bodyPr>
          <a:lstStyle/>
          <a:p>
            <a:pPr marL="0" indent="0">
              <a:buNone/>
            </a:pPr>
            <a:r>
              <a:rPr lang="en-IN" sz="1800" dirty="0">
                <a:latin typeface="Cambria" panose="02040503050406030204" pitchFamily="18" charset="0"/>
                <a:ea typeface="Cambria" panose="02040503050406030204" pitchFamily="18" charset="0"/>
              </a:rPr>
              <a:t>return result</a:t>
            </a:r>
          </a:p>
          <a:p>
            <a:pPr marL="0" indent="0">
              <a:buNone/>
            </a:pPr>
            <a:br>
              <a:rPr lang="en-IN" sz="1800" dirty="0">
                <a:latin typeface="Cambria" panose="02040503050406030204" pitchFamily="18" charset="0"/>
                <a:ea typeface="Cambria" panose="02040503050406030204" pitchFamily="18" charset="0"/>
              </a:rPr>
            </a:br>
            <a:r>
              <a:rPr lang="en-IN" sz="1800" dirty="0" err="1">
                <a:latin typeface="Cambria" panose="02040503050406030204" pitchFamily="18" charset="0"/>
                <a:ea typeface="Cambria" panose="02040503050406030204" pitchFamily="18" charset="0"/>
              </a:rPr>
              <a:t>def</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submit_feedback</a:t>
            </a:r>
            <a:r>
              <a:rPr lang="en-IN" sz="1800" dirty="0">
                <a:latin typeface="Cambria" panose="02040503050406030204" pitchFamily="18" charset="0"/>
                <a:ea typeface="Cambria" panose="02040503050406030204" pitchFamily="18" charset="0"/>
              </a:rPr>
              <a:t>(request):</a:t>
            </a:r>
          </a:p>
          <a:p>
            <a:pPr marL="0" indent="0">
              <a:buNone/>
            </a:pPr>
            <a:r>
              <a:rPr lang="en-IN" sz="1800" dirty="0">
                <a:latin typeface="Cambria" panose="02040503050406030204" pitchFamily="18" charset="0"/>
                <a:ea typeface="Cambria" panose="02040503050406030204" pitchFamily="18" charset="0"/>
              </a:rPr>
              <a:t>    if </a:t>
            </a:r>
            <a:r>
              <a:rPr lang="en-IN" sz="1800" dirty="0" err="1">
                <a:latin typeface="Cambria" panose="02040503050406030204" pitchFamily="18" charset="0"/>
                <a:ea typeface="Cambria" panose="02040503050406030204" pitchFamily="18" charset="0"/>
              </a:rPr>
              <a:t>request.method</a:t>
            </a:r>
            <a:r>
              <a:rPr lang="en-IN" sz="1800" dirty="0">
                <a:latin typeface="Cambria" panose="02040503050406030204" pitchFamily="18" charset="0"/>
                <a:ea typeface="Cambria" panose="02040503050406030204" pitchFamily="18" charset="0"/>
              </a:rPr>
              <a:t> == 'POST':</a:t>
            </a:r>
          </a:p>
          <a:p>
            <a:pPr marL="0" indent="0">
              <a:buNone/>
            </a:pPr>
            <a:r>
              <a:rPr lang="en-IN" sz="1800" dirty="0">
                <a:latin typeface="Cambria" panose="02040503050406030204" pitchFamily="18" charset="0"/>
                <a:ea typeface="Cambria" panose="02040503050406030204" pitchFamily="18" charset="0"/>
              </a:rPr>
              <a:t>        form = </a:t>
            </a:r>
            <a:r>
              <a:rPr lang="en-IN" sz="1800" dirty="0" err="1">
                <a:latin typeface="Cambria" panose="02040503050406030204" pitchFamily="18" charset="0"/>
                <a:ea typeface="Cambria" panose="02040503050406030204" pitchFamily="18" charset="0"/>
              </a:rPr>
              <a:t>FeedbackForm</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request.POST</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image_name = </a:t>
            </a:r>
            <a:r>
              <a:rPr lang="en-IN" sz="1800" dirty="0" err="1">
                <a:latin typeface="Cambria" panose="02040503050406030204" pitchFamily="18" charset="0"/>
                <a:ea typeface="Cambria" panose="02040503050406030204" pitchFamily="18" charset="0"/>
              </a:rPr>
              <a:t>request.POST.get</a:t>
            </a:r>
            <a:r>
              <a:rPr lang="en-IN" sz="1800" dirty="0">
                <a:latin typeface="Cambria" panose="02040503050406030204" pitchFamily="18" charset="0"/>
                <a:ea typeface="Cambria" panose="02040503050406030204" pitchFamily="18" charset="0"/>
              </a:rPr>
              <a:t>('image_name')  # Retrieve image name</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if </a:t>
            </a:r>
            <a:r>
              <a:rPr lang="en-IN" sz="1800" dirty="0" err="1">
                <a:latin typeface="Cambria" panose="02040503050406030204" pitchFamily="18" charset="0"/>
                <a:ea typeface="Cambria" panose="02040503050406030204" pitchFamily="18" charset="0"/>
              </a:rPr>
              <a:t>form.is_valid</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feedback_value</a:t>
            </a:r>
            <a:r>
              <a:rPr lang="en-IN" sz="1800" dirty="0">
                <a:latin typeface="Cambria" panose="02040503050406030204" pitchFamily="18" charset="0"/>
                <a:ea typeface="Cambria" panose="02040503050406030204" pitchFamily="18" charset="0"/>
              </a:rPr>
              <a:t> = </a:t>
            </a:r>
            <a:r>
              <a:rPr lang="en-IN" sz="1800" dirty="0" err="1">
                <a:latin typeface="Cambria" panose="02040503050406030204" pitchFamily="18" charset="0"/>
                <a:ea typeface="Cambria" panose="02040503050406030204" pitchFamily="18" charset="0"/>
              </a:rPr>
              <a:t>form.cleaned_data</a:t>
            </a:r>
            <a:r>
              <a:rPr lang="en-IN" sz="1800" dirty="0">
                <a:latin typeface="Cambria" panose="02040503050406030204" pitchFamily="18" charset="0"/>
                <a:ea typeface="Cambria" panose="02040503050406030204" pitchFamily="18" charset="0"/>
              </a:rPr>
              <a:t>['feedback']</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 Save the feedback to the database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Feedback.objects.create</a:t>
            </a:r>
            <a:r>
              <a:rPr lang="en-IN" sz="1800" dirty="0">
                <a:latin typeface="Cambria" panose="02040503050406030204" pitchFamily="18" charset="0"/>
                <a:ea typeface="Cambria" panose="02040503050406030204" pitchFamily="18" charset="0"/>
              </a:rPr>
              <a:t>(image_name=image_name, feedback=</a:t>
            </a:r>
            <a:r>
              <a:rPr lang="en-IN" sz="1800" dirty="0" err="1">
                <a:latin typeface="Cambria" panose="02040503050406030204" pitchFamily="18" charset="0"/>
                <a:ea typeface="Cambria" panose="02040503050406030204" pitchFamily="18" charset="0"/>
              </a:rPr>
              <a:t>feedback_value</a:t>
            </a:r>
            <a:r>
              <a:rPr lang="en-IN" sz="1800" dirty="0">
                <a:latin typeface="Cambria" panose="02040503050406030204" pitchFamily="18" charset="0"/>
                <a:ea typeface="Cambria" panose="02040503050406030204" pitchFamily="18" charset="0"/>
              </a:rPr>
              <a:t>)</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287140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455D-69B7-D5C7-E7A5-A10CA3A488C7}"/>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Source Code</a:t>
            </a:r>
          </a:p>
        </p:txBody>
      </p:sp>
      <p:sp>
        <p:nvSpPr>
          <p:cNvPr id="3" name="Content Placeholder 2">
            <a:extLst>
              <a:ext uri="{FF2B5EF4-FFF2-40B4-BE49-F238E27FC236}">
                <a16:creationId xmlns:a16="http://schemas.microsoft.com/office/drawing/2014/main" id="{540CD0F2-C02F-B013-F60C-E5F698628297}"/>
              </a:ext>
            </a:extLst>
          </p:cNvPr>
          <p:cNvSpPr>
            <a:spLocks noGrp="1"/>
          </p:cNvSpPr>
          <p:nvPr>
            <p:ph idx="1"/>
          </p:nvPr>
        </p:nvSpPr>
        <p:spPr/>
        <p:txBody>
          <a:bodyPr>
            <a:noAutofit/>
          </a:bodyPr>
          <a:lstStyle/>
          <a:p>
            <a:pPr marL="0" indent="0">
              <a:buNone/>
            </a:pPr>
            <a:r>
              <a:rPr lang="en-IN" sz="1800" dirty="0">
                <a:latin typeface="Cambria" panose="02040503050406030204" pitchFamily="18" charset="0"/>
                <a:ea typeface="Cambria" panose="02040503050406030204" pitchFamily="18" charset="0"/>
              </a:rPr>
              <a:t> # Show a response based on feedback</a:t>
            </a:r>
          </a:p>
          <a:p>
            <a:pPr marL="0" indent="0">
              <a:buNone/>
            </a:pPr>
            <a:r>
              <a:rPr lang="en-IN" sz="1800" dirty="0">
                <a:latin typeface="Cambria" panose="02040503050406030204" pitchFamily="18" charset="0"/>
                <a:ea typeface="Cambria" panose="02040503050406030204" pitchFamily="18" charset="0"/>
              </a:rPr>
              <a:t>            if </a:t>
            </a:r>
            <a:r>
              <a:rPr lang="en-IN" sz="1800" dirty="0" err="1">
                <a:latin typeface="Cambria" panose="02040503050406030204" pitchFamily="18" charset="0"/>
                <a:ea typeface="Cambria" panose="02040503050406030204" pitchFamily="18" charset="0"/>
              </a:rPr>
              <a:t>feedback_value</a:t>
            </a:r>
            <a:r>
              <a:rPr lang="en-IN" sz="1800" dirty="0">
                <a:latin typeface="Cambria" panose="02040503050406030204" pitchFamily="18" charset="0"/>
                <a:ea typeface="Cambria" panose="02040503050406030204" pitchFamily="18" charset="0"/>
              </a:rPr>
              <a:t> == 'yes':</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response_message</a:t>
            </a:r>
            <a:r>
              <a:rPr lang="en-IN" sz="1800" dirty="0">
                <a:latin typeface="Cambria" panose="02040503050406030204" pitchFamily="18" charset="0"/>
                <a:ea typeface="Cambria" panose="02040503050406030204" pitchFamily="18" charset="0"/>
              </a:rPr>
              <a:t> = "Thank you for your feedback! We're glad you found it helpful."</a:t>
            </a:r>
          </a:p>
          <a:p>
            <a:pPr marL="0" indent="0">
              <a:buNone/>
            </a:pPr>
            <a:r>
              <a:rPr lang="en-IN" sz="1800" dirty="0">
                <a:latin typeface="Cambria" panose="02040503050406030204" pitchFamily="18" charset="0"/>
                <a:ea typeface="Cambria" panose="02040503050406030204" pitchFamily="18" charset="0"/>
              </a:rPr>
              <a:t>            else:</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response_message</a:t>
            </a:r>
            <a:r>
              <a:rPr lang="en-IN" sz="1800" dirty="0">
                <a:latin typeface="Cambria" panose="02040503050406030204" pitchFamily="18" charset="0"/>
                <a:ea typeface="Cambria" panose="02040503050406030204" pitchFamily="18" charset="0"/>
              </a:rPr>
              <a:t> = "Oops! We'll learn from this and strive to improve."</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return render(request, 'inspection/thank_you.html', {</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response_message</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response_message</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'image_name': image_name</a:t>
            </a:r>
          </a:p>
          <a:p>
            <a:pPr marL="0" indent="0">
              <a:buNone/>
            </a:pPr>
            <a:r>
              <a:rPr lang="en-IN" sz="1800" dirty="0">
                <a:latin typeface="Cambria" panose="02040503050406030204" pitchFamily="18" charset="0"/>
                <a:ea typeface="Cambria" panose="02040503050406030204" pitchFamily="18" charset="0"/>
              </a:rPr>
              <a:t>            })</a:t>
            </a:r>
          </a:p>
          <a:p>
            <a:pPr marL="0" indent="0">
              <a:buNone/>
            </a:pP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    return redirect('</a:t>
            </a:r>
            <a:r>
              <a:rPr lang="en-IN" sz="1800" dirty="0" err="1">
                <a:latin typeface="Cambria" panose="02040503050406030204" pitchFamily="18" charset="0"/>
                <a:ea typeface="Cambria" panose="02040503050406030204" pitchFamily="18" charset="0"/>
              </a:rPr>
              <a:t>upload_image</a:t>
            </a:r>
            <a:r>
              <a:rPr lang="en-IN" sz="1800" dirty="0">
                <a:latin typeface="Cambria" panose="02040503050406030204" pitchFamily="18" charset="0"/>
                <a:ea typeface="Cambria" panose="02040503050406030204" pitchFamily="18" charset="0"/>
              </a:rPr>
              <a:t>')</a:t>
            </a:r>
          </a:p>
          <a:p>
            <a:pPr marL="0" indent="0">
              <a:buNone/>
            </a:pPr>
            <a:br>
              <a:rPr lang="en-IN" sz="1800" dirty="0">
                <a:latin typeface="Cambria" panose="02040503050406030204" pitchFamily="18" charset="0"/>
                <a:ea typeface="Cambria" panose="02040503050406030204" pitchFamily="18" charset="0"/>
              </a:rPr>
            </a:b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8829107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3388</TotalTime>
  <Words>2286</Words>
  <Application>Microsoft Office PowerPoint</Application>
  <PresentationFormat>Widescreen</PresentationFormat>
  <Paragraphs>235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Cambria</vt:lpstr>
      <vt:lpstr>Verdana</vt:lpstr>
      <vt:lpstr>Wingdings</vt:lpstr>
      <vt:lpstr>Bioinformatics</vt:lpstr>
      <vt:lpstr>Online Inspection of Packed Cases</vt:lpstr>
      <vt:lpstr>Algorithm</vt:lpstr>
      <vt:lpstr>Algorithm</vt:lpstr>
      <vt:lpstr>Source Code</vt:lpstr>
      <vt:lpstr>Source Code</vt:lpstr>
      <vt:lpstr>Source Code</vt:lpstr>
      <vt:lpstr>Source Code</vt:lpstr>
      <vt:lpstr>Source Code</vt:lpstr>
      <vt:lpstr>Source Code</vt:lpstr>
      <vt:lpstr>Source Code</vt:lpstr>
      <vt:lpstr>Source Code</vt:lpstr>
      <vt:lpstr>Code Explanation</vt:lpstr>
      <vt:lpstr>Code Explanation</vt:lpstr>
      <vt:lpstr>Code Explanation</vt:lpstr>
      <vt:lpstr>Code Explanation</vt:lpstr>
      <vt:lpstr>Code Explanation</vt:lpstr>
      <vt:lpstr>Code Explanation</vt:lpstr>
      <vt:lpstr>Code Explanation</vt:lpstr>
      <vt:lpstr>Code Explanation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np83214321@gmail.com</cp:lastModifiedBy>
  <cp:revision>46</cp:revision>
  <dcterms:created xsi:type="dcterms:W3CDTF">2023-03-16T03:26:27Z</dcterms:created>
  <dcterms:modified xsi:type="dcterms:W3CDTF">2024-11-23T10:07:28Z</dcterms:modified>
</cp:coreProperties>
</file>