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0" r:id="rId2"/>
    <p:sldId id="257" r:id="rId3"/>
    <p:sldId id="256" r:id="rId4"/>
    <p:sldId id="302" r:id="rId5"/>
    <p:sldId id="270" r:id="rId6"/>
    <p:sldId id="279" r:id="rId7"/>
    <p:sldId id="271" r:id="rId8"/>
    <p:sldId id="272" r:id="rId9"/>
    <p:sldId id="273" r:id="rId10"/>
    <p:sldId id="274" r:id="rId11"/>
    <p:sldId id="259" r:id="rId12"/>
    <p:sldId id="283" r:id="rId13"/>
    <p:sldId id="286" r:id="rId14"/>
    <p:sldId id="263" r:id="rId15"/>
    <p:sldId id="264" r:id="rId16"/>
    <p:sldId id="321" r:id="rId17"/>
    <p:sldId id="320" r:id="rId18"/>
    <p:sldId id="281" r:id="rId19"/>
    <p:sldId id="265" r:id="rId20"/>
    <p:sldId id="318" r:id="rId21"/>
    <p:sldId id="284"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5" userDrawn="1">
          <p15:clr>
            <a:srgbClr val="A4A3A4"/>
          </p15:clr>
        </p15:guide>
        <p15:guide id="2" pos="38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97F"/>
    <a:srgbClr val="08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85"/>
        <p:guide pos="386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natha Reddy Rachapalle" userId="ba492affe49df925" providerId="Windows Live" clId="Web-{699FCB3A-64AB-4458-91AD-925755B23FC9}"/>
    <pc:docChg chg="modSld">
      <pc:chgData name="Harinatha Reddy Rachapalle" userId="ba492affe49df925" providerId="Windows Live" clId="Web-{699FCB3A-64AB-4458-91AD-925755B23FC9}" dt="2024-04-19T13:28:21.122" v="9" actId="20577"/>
      <pc:docMkLst>
        <pc:docMk/>
      </pc:docMkLst>
      <pc:sldChg chg="modSp">
        <pc:chgData name="Harinatha Reddy Rachapalle" userId="ba492affe49df925" providerId="Windows Live" clId="Web-{699FCB3A-64AB-4458-91AD-925755B23FC9}" dt="2024-04-19T13:28:08.278" v="7" actId="20577"/>
        <pc:sldMkLst>
          <pc:docMk/>
          <pc:sldMk cId="0" sldId="318"/>
        </pc:sldMkLst>
        <pc:spChg chg="mod">
          <ac:chgData name="Harinatha Reddy Rachapalle" userId="ba492affe49df925" providerId="Windows Live" clId="Web-{699FCB3A-64AB-4458-91AD-925755B23FC9}" dt="2024-04-19T13:28:08.278" v="7" actId="20577"/>
          <ac:spMkLst>
            <pc:docMk/>
            <pc:sldMk cId="0" sldId="318"/>
            <ac:spMk id="2" creationId="{00000000-0000-0000-0000-000000000000}"/>
          </ac:spMkLst>
        </pc:spChg>
      </pc:sldChg>
      <pc:sldChg chg="modSp">
        <pc:chgData name="Harinatha Reddy Rachapalle" userId="ba492affe49df925" providerId="Windows Live" clId="Web-{699FCB3A-64AB-4458-91AD-925755B23FC9}" dt="2024-04-19T13:28:21.122" v="9" actId="20577"/>
        <pc:sldMkLst>
          <pc:docMk/>
          <pc:sldMk cId="0" sldId="319"/>
        </pc:sldMkLst>
        <pc:spChg chg="mod">
          <ac:chgData name="Harinatha Reddy Rachapalle" userId="ba492affe49df925" providerId="Windows Live" clId="Web-{699FCB3A-64AB-4458-91AD-925755B23FC9}" dt="2024-04-19T13:28:21.122" v="9" actId="20577"/>
          <ac:spMkLst>
            <pc:docMk/>
            <pc:sldMk cId="0" sldId="319"/>
            <ac:spMk id="2" creationId="{00000000-0000-0000-0000-000000000000}"/>
          </ac:spMkLst>
        </pc:spChg>
      </pc:sldChg>
    </pc:docChg>
  </pc:docChgLst>
  <pc:docChgLst>
    <pc:chgData name="peddagolla ravi kiran" userId="0b7905dccd9f4954" providerId="LiveId" clId="{F55A957A-3C3D-499F-9A06-204E9F501877}"/>
    <pc:docChg chg="modSld">
      <pc:chgData name="peddagolla ravi kiran" userId="0b7905dccd9f4954" providerId="LiveId" clId="{F55A957A-3C3D-499F-9A06-204E9F501877}" dt="2024-04-04T03:46:54.969" v="10" actId="2711"/>
      <pc:docMkLst>
        <pc:docMk/>
      </pc:docMkLst>
      <pc:sldChg chg="modSp mod">
        <pc:chgData name="peddagolla ravi kiran" userId="0b7905dccd9f4954" providerId="LiveId" clId="{F55A957A-3C3D-499F-9A06-204E9F501877}" dt="2024-04-04T03:46:54.969" v="10" actId="2711"/>
        <pc:sldMkLst>
          <pc:docMk/>
          <pc:sldMk cId="0" sldId="257"/>
        </pc:sldMkLst>
        <pc:spChg chg="mod">
          <ac:chgData name="peddagolla ravi kiran" userId="0b7905dccd9f4954" providerId="LiveId" clId="{F55A957A-3C3D-499F-9A06-204E9F501877}" dt="2024-04-04T03:46:54.969" v="10" actId="2711"/>
          <ac:spMkLst>
            <pc:docMk/>
            <pc:sldMk cId="0" sldId="257"/>
            <ac:spMk id="3" creationId="{00000000-0000-0000-0000-000000000000}"/>
          </ac:spMkLst>
        </pc:spChg>
      </pc:sldChg>
    </pc:docChg>
  </pc:docChgLst>
  <pc:docChgLst>
    <pc:chgData name="4E7 RACHAPALLE HARINATHA REDDY" userId="ba492affe49df925" providerId="LiveId" clId="{527CEC2C-0EF2-407E-AD12-DB21387DF0E2}"/>
    <pc:docChg chg="delSld modSld">
      <pc:chgData name="4E7 RACHAPALLE HARINATHA REDDY" userId="ba492affe49df925" providerId="LiveId" clId="{527CEC2C-0EF2-407E-AD12-DB21387DF0E2}" dt="2024-04-29T02:18:56.278" v="59" actId="20577"/>
      <pc:docMkLst>
        <pc:docMk/>
      </pc:docMkLst>
      <pc:sldChg chg="modSp mod">
        <pc:chgData name="4E7 RACHAPALLE HARINATHA REDDY" userId="ba492affe49df925" providerId="LiveId" clId="{527CEC2C-0EF2-407E-AD12-DB21387DF0E2}" dt="2024-04-29T02:06:38.763" v="33" actId="2710"/>
        <pc:sldMkLst>
          <pc:docMk/>
          <pc:sldMk cId="0" sldId="265"/>
        </pc:sldMkLst>
        <pc:spChg chg="mod">
          <ac:chgData name="4E7 RACHAPALLE HARINATHA REDDY" userId="ba492affe49df925" providerId="LiveId" clId="{527CEC2C-0EF2-407E-AD12-DB21387DF0E2}" dt="2024-04-29T02:06:38.763" v="33" actId="2710"/>
          <ac:spMkLst>
            <pc:docMk/>
            <pc:sldMk cId="0" sldId="265"/>
            <ac:spMk id="4" creationId="{00000000-0000-0000-0000-000000000000}"/>
          </ac:spMkLst>
        </pc:spChg>
      </pc:sldChg>
      <pc:sldChg chg="addSp modSp mod">
        <pc:chgData name="4E7 RACHAPALLE HARINATHA REDDY" userId="ba492affe49df925" providerId="LiveId" clId="{527CEC2C-0EF2-407E-AD12-DB21387DF0E2}" dt="2024-04-29T02:18:56.278" v="59" actId="20577"/>
        <pc:sldMkLst>
          <pc:docMk/>
          <pc:sldMk cId="0" sldId="284"/>
        </pc:sldMkLst>
        <pc:spChg chg="mod">
          <ac:chgData name="4E7 RACHAPALLE HARINATHA REDDY" userId="ba492affe49df925" providerId="LiveId" clId="{527CEC2C-0EF2-407E-AD12-DB21387DF0E2}" dt="2024-04-29T02:18:17.096" v="58" actId="255"/>
          <ac:spMkLst>
            <pc:docMk/>
            <pc:sldMk cId="0" sldId="284"/>
            <ac:spMk id="2" creationId="{00000000-0000-0000-0000-000000000000}"/>
          </ac:spMkLst>
        </pc:spChg>
        <pc:spChg chg="add mod">
          <ac:chgData name="4E7 RACHAPALLE HARINATHA REDDY" userId="ba492affe49df925" providerId="LiveId" clId="{527CEC2C-0EF2-407E-AD12-DB21387DF0E2}" dt="2024-04-29T02:18:56.278" v="59" actId="20577"/>
          <ac:spMkLst>
            <pc:docMk/>
            <pc:sldMk cId="0" sldId="284"/>
            <ac:spMk id="4" creationId="{C89D7874-EC1F-E22F-8A04-D855B64F8D94}"/>
          </ac:spMkLst>
        </pc:spChg>
        <pc:picChg chg="mod">
          <ac:chgData name="4E7 RACHAPALLE HARINATHA REDDY" userId="ba492affe49df925" providerId="LiveId" clId="{527CEC2C-0EF2-407E-AD12-DB21387DF0E2}" dt="2024-04-29T02:16:10.387" v="47" actId="1076"/>
          <ac:picMkLst>
            <pc:docMk/>
            <pc:sldMk cId="0" sldId="284"/>
            <ac:picMk id="5" creationId="{00000000-0000-0000-0000-000000000000}"/>
          </ac:picMkLst>
        </pc:picChg>
        <pc:cxnChg chg="add mod">
          <ac:chgData name="4E7 RACHAPALLE HARINATHA REDDY" userId="ba492affe49df925" providerId="LiveId" clId="{527CEC2C-0EF2-407E-AD12-DB21387DF0E2}" dt="2024-04-29T02:17:40.254" v="56"/>
          <ac:cxnSpMkLst>
            <pc:docMk/>
            <pc:sldMk cId="0" sldId="284"/>
            <ac:cxnSpMk id="6" creationId="{7C92A624-2941-F36D-355F-74EC1580A489}"/>
          </ac:cxnSpMkLst>
        </pc:cxnChg>
      </pc:sldChg>
      <pc:sldChg chg="addSp modSp mod">
        <pc:chgData name="4E7 RACHAPALLE HARINATHA REDDY" userId="ba492affe49df925" providerId="LiveId" clId="{527CEC2C-0EF2-407E-AD12-DB21387DF0E2}" dt="2024-04-29T02:05:52.698" v="32" actId="1076"/>
        <pc:sldMkLst>
          <pc:docMk/>
          <pc:sldMk cId="0" sldId="318"/>
        </pc:sldMkLst>
        <pc:spChg chg="mod">
          <ac:chgData name="4E7 RACHAPALLE HARINATHA REDDY" userId="ba492affe49df925" providerId="LiveId" clId="{527CEC2C-0EF2-407E-AD12-DB21387DF0E2}" dt="2024-04-29T02:05:19.768" v="30" actId="113"/>
          <ac:spMkLst>
            <pc:docMk/>
            <pc:sldMk cId="0" sldId="318"/>
            <ac:spMk id="2" creationId="{00000000-0000-0000-0000-000000000000}"/>
          </ac:spMkLst>
        </pc:spChg>
        <pc:cxnChg chg="add mod">
          <ac:chgData name="4E7 RACHAPALLE HARINATHA REDDY" userId="ba492affe49df925" providerId="LiveId" clId="{527CEC2C-0EF2-407E-AD12-DB21387DF0E2}" dt="2024-04-29T02:05:52.698" v="32" actId="1076"/>
          <ac:cxnSpMkLst>
            <pc:docMk/>
            <pc:sldMk cId="0" sldId="318"/>
            <ac:cxnSpMk id="3" creationId="{0A078A2E-F2C8-7839-3332-9E1D71E32449}"/>
          </ac:cxnSpMkLst>
        </pc:cxnChg>
      </pc:sldChg>
      <pc:sldChg chg="modSp del mod">
        <pc:chgData name="4E7 RACHAPALLE HARINATHA REDDY" userId="ba492affe49df925" providerId="LiveId" clId="{527CEC2C-0EF2-407E-AD12-DB21387DF0E2}" dt="2024-04-29T02:03:35.689" v="26" actId="47"/>
        <pc:sldMkLst>
          <pc:docMk/>
          <pc:sldMk cId="0" sldId="319"/>
        </pc:sldMkLst>
        <pc:spChg chg="mod">
          <ac:chgData name="4E7 RACHAPALLE HARINATHA REDDY" userId="ba492affe49df925" providerId="LiveId" clId="{527CEC2C-0EF2-407E-AD12-DB21387DF0E2}" dt="2024-04-29T02:00:08.038" v="0" actId="20577"/>
          <ac:spMkLst>
            <pc:docMk/>
            <pc:sldMk cId="0" sldId="319"/>
            <ac:spMk id="2" creationId="{00000000-0000-0000-0000-000000000000}"/>
          </ac:spMkLst>
        </pc:spChg>
      </pc:sldChg>
      <pc:sldChg chg="modSp mod">
        <pc:chgData name="4E7 RACHAPALLE HARINATHA REDDY" userId="ba492affe49df925" providerId="LiveId" clId="{527CEC2C-0EF2-407E-AD12-DB21387DF0E2}" dt="2024-04-29T02:07:27.190" v="39" actId="1036"/>
        <pc:sldMkLst>
          <pc:docMk/>
          <pc:sldMk cId="4087759001" sldId="320"/>
        </pc:sldMkLst>
        <pc:picChg chg="mod">
          <ac:chgData name="4E7 RACHAPALLE HARINATHA REDDY" userId="ba492affe49df925" providerId="LiveId" clId="{527CEC2C-0EF2-407E-AD12-DB21387DF0E2}" dt="2024-04-29T02:07:27.190" v="39" actId="1036"/>
          <ac:picMkLst>
            <pc:docMk/>
            <pc:sldMk cId="4087759001" sldId="320"/>
            <ac:picMk id="5" creationId="{16F46EF9-BEB1-DBEE-2528-AE369712C5FD}"/>
          </ac:picMkLst>
        </pc:picChg>
      </pc:sldChg>
    </pc:docChg>
  </pc:docChgLst>
  <pc:docChgLst>
    <pc:chgData name="Harinatha Reddy Rachapalle" userId="ba492affe49df925" providerId="Windows Live" clId="Web-{C13A6528-E4D8-4627-8F5F-18E8149241AF}"/>
    <pc:docChg chg="modSld">
      <pc:chgData name="Harinatha Reddy Rachapalle" userId="ba492affe49df925" providerId="Windows Live" clId="Web-{C13A6528-E4D8-4627-8F5F-18E8149241AF}" dt="2024-04-19T13:23:07.895" v="21" actId="20577"/>
      <pc:docMkLst>
        <pc:docMk/>
      </pc:docMkLst>
      <pc:sldChg chg="modSp">
        <pc:chgData name="Harinatha Reddy Rachapalle" userId="ba492affe49df925" providerId="Windows Live" clId="Web-{C13A6528-E4D8-4627-8F5F-18E8149241AF}" dt="2024-04-19T13:23:07.895" v="21" actId="20577"/>
        <pc:sldMkLst>
          <pc:docMk/>
          <pc:sldMk cId="0" sldId="318"/>
        </pc:sldMkLst>
        <pc:spChg chg="mod">
          <ac:chgData name="Harinatha Reddy Rachapalle" userId="ba492affe49df925" providerId="Windows Live" clId="Web-{C13A6528-E4D8-4627-8F5F-18E8149241AF}" dt="2024-04-19T13:23:07.895" v="21" actId="20577"/>
          <ac:spMkLst>
            <pc:docMk/>
            <pc:sldMk cId="0" sldId="318"/>
            <ac:spMk id="2" creationId="{00000000-0000-0000-0000-000000000000}"/>
          </ac:spMkLst>
        </pc:spChg>
      </pc:sldChg>
    </pc:docChg>
  </pc:docChgLst>
  <pc:docChgLst>
    <pc:chgData clId="Web-{C5D9A737-5F41-4D6A-B955-B80CCC467C19}"/>
    <pc:docChg chg="modSld">
      <pc:chgData name="" userId="" providerId="" clId="Web-{C5D9A737-5F41-4D6A-B955-B80CCC467C19}" dt="2024-04-19T13:14:15.466" v="8" actId="20577"/>
      <pc:docMkLst>
        <pc:docMk/>
      </pc:docMkLst>
      <pc:sldChg chg="modSp">
        <pc:chgData name="" userId="" providerId="" clId="Web-{C5D9A737-5F41-4D6A-B955-B80CCC467C19}" dt="2024-04-19T13:14:15.466" v="8" actId="20577"/>
        <pc:sldMkLst>
          <pc:docMk/>
          <pc:sldMk cId="0" sldId="256"/>
        </pc:sldMkLst>
        <pc:spChg chg="mod">
          <ac:chgData name="" userId="" providerId="" clId="Web-{C5D9A737-5F41-4D6A-B955-B80CCC467C19}" dt="2024-04-19T13:14:15.466" v="8" actId="20577"/>
          <ac:spMkLst>
            <pc:docMk/>
            <pc:sldMk cId="0" sldId="256"/>
            <ac:spMk id="2" creationId="{00000000-0000-0000-0000-000000000000}"/>
          </ac:spMkLst>
        </pc:spChg>
      </pc:sldChg>
      <pc:sldChg chg="modSp">
        <pc:chgData name="" userId="" providerId="" clId="Web-{C5D9A737-5F41-4D6A-B955-B80CCC467C19}" dt="2024-04-19T13:14:00.747" v="0" actId="20577"/>
        <pc:sldMkLst>
          <pc:docMk/>
          <pc:sldMk cId="0" sldId="260"/>
        </pc:sldMkLst>
        <pc:spChg chg="mod">
          <ac:chgData name="" userId="" providerId="" clId="Web-{C5D9A737-5F41-4D6A-B955-B80CCC467C19}" dt="2024-04-19T13:14:00.747" v="0" actId="20577"/>
          <ac:spMkLst>
            <pc:docMk/>
            <pc:sldMk cId="0" sldId="260"/>
            <ac:spMk id="7" creationId="{00000000-0000-0000-0000-000000000000}"/>
          </ac:spMkLst>
        </pc:spChg>
      </pc:sldChg>
    </pc:docChg>
  </pc:docChgLst>
  <pc:docChgLst>
    <pc:chgData name="Harinatha Reddy Rachapalle" userId="ba492affe49df925" providerId="Windows Live" clId="Web-{C5D9A737-5F41-4D6A-B955-B80CCC467C19}"/>
    <pc:docChg chg="modSld">
      <pc:chgData name="Harinatha Reddy Rachapalle" userId="ba492affe49df925" providerId="Windows Live" clId="Web-{C5D9A737-5F41-4D6A-B955-B80CCC467C19}" dt="2024-04-19T13:16:08.121" v="122" actId="20577"/>
      <pc:docMkLst>
        <pc:docMk/>
      </pc:docMkLst>
      <pc:sldChg chg="modSp">
        <pc:chgData name="Harinatha Reddy Rachapalle" userId="ba492affe49df925" providerId="Windows Live" clId="Web-{C5D9A737-5F41-4D6A-B955-B80CCC467C19}" dt="2024-04-19T13:16:08.121" v="122" actId="20577"/>
        <pc:sldMkLst>
          <pc:docMk/>
          <pc:sldMk cId="0" sldId="256"/>
        </pc:sldMkLst>
        <pc:spChg chg="mod">
          <ac:chgData name="Harinatha Reddy Rachapalle" userId="ba492affe49df925" providerId="Windows Live" clId="Web-{C5D9A737-5F41-4D6A-B955-B80CCC467C19}" dt="2024-04-19T13:16:08.121" v="122" actId="20577"/>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353EA-DB8E-4107-A631-8A3362D37C41}"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B6FC7-82D7-47D0-9C5A-0E9F857BA08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8BB6FC7-82D7-47D0-9C5A-0E9F857BA082}"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8BB6FC7-82D7-47D0-9C5A-0E9F857BA082}" type="slidenum">
              <a:rPr lang="en-IN" smtClean="0"/>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8BB6FC7-82D7-47D0-9C5A-0E9F857BA082}" type="slidenum">
              <a:rPr lang="en-IN" smtClean="0"/>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A45313-C4F2-4DF0-BC3E-4E8D5A0D2C49}"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45313-C4F2-4DF0-BC3E-4E8D5A0D2C49}"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45313-C4F2-4DF0-BC3E-4E8D5A0D2C49}"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45313-C4F2-4DF0-BC3E-4E8D5A0D2C49}"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45313-C4F2-4DF0-BC3E-4E8D5A0D2C49}"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A45313-C4F2-4DF0-BC3E-4E8D5A0D2C49}"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A45313-C4F2-4DF0-BC3E-4E8D5A0D2C49}"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A45313-C4F2-4DF0-BC3E-4E8D5A0D2C49}"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45313-C4F2-4DF0-BC3E-4E8D5A0D2C49}"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45313-C4F2-4DF0-BC3E-4E8D5A0D2C49}"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45313-C4F2-4DF0-BC3E-4E8D5A0D2C49}"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2F102-5D37-4B19-8108-758EAE44B7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45313-C4F2-4DF0-BC3E-4E8D5A0D2C49}"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2F102-5D37-4B19-8108-758EAE44B7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09" y="230002"/>
            <a:ext cx="1218312" cy="1333918"/>
          </a:xfrm>
          <a:prstGeom prst="rect">
            <a:avLst/>
          </a:prstGeom>
        </p:spPr>
      </p:pic>
      <p:sp>
        <p:nvSpPr>
          <p:cNvPr id="4" name="Google Shape;84;p1"/>
          <p:cNvSpPr/>
          <p:nvPr/>
        </p:nvSpPr>
        <p:spPr>
          <a:xfrm>
            <a:off x="1497965" y="229870"/>
            <a:ext cx="8668385" cy="70548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2000" b="0"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SRI VENKATESWARA COLLEGE OF ENGINEERING AND TECHNOLOGY</a:t>
            </a:r>
            <a:endParaRPr sz="200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000" b="0"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CHITTOOR(AUTONOMOUS)               </a:t>
            </a:r>
            <a:endParaRPr sz="2000" b="0" i="0" u="none" strike="noStrike" cap="none">
              <a:solidFill>
                <a:srgbClr val="000000"/>
              </a:solidFill>
              <a:latin typeface="Times New Roman" panose="02020603050405020304" pitchFamily="18" charset="0"/>
              <a:ea typeface="Century Gothic" panose="020B0502020202020204"/>
              <a:cs typeface="Times New Roman" panose="02020603050405020304" pitchFamily="18" charset="0"/>
              <a:sym typeface="Century Gothic" panose="020B0502020202020204"/>
            </a:endParaRPr>
          </a:p>
        </p:txBody>
      </p:sp>
      <p:sp>
        <p:nvSpPr>
          <p:cNvPr id="5" name="Google Shape;85;p1"/>
          <p:cNvSpPr/>
          <p:nvPr/>
        </p:nvSpPr>
        <p:spPr>
          <a:xfrm>
            <a:off x="1373505" y="1166495"/>
            <a:ext cx="8866505" cy="23025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2000" b="0"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BACHELOR OF TECHNOLOGY</a:t>
            </a:r>
            <a:endParaRPr sz="200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000">
                <a:latin typeface="Times New Roman" panose="02020603050405020304" pitchFamily="18" charset="0"/>
                <a:cs typeface="Times New Roman" panose="02020603050405020304" pitchFamily="18" charset="0"/>
              </a:rPr>
              <a:t>IN</a:t>
            </a:r>
            <a:endParaRPr sz="200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000" b="0"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ELECTRONICS AND COMMUNICATION ENGINEERING</a:t>
            </a:r>
            <a:endParaRPr sz="200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lang="en-US" sz="2000" b="1">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000" b="1">
                <a:solidFill>
                  <a:schemeClr val="tx1">
                    <a:lumMod val="95000"/>
                    <a:lumOff val="5000"/>
                  </a:schemeClr>
                </a:solidFill>
                <a:latin typeface="Times New Roman" panose="02020603050405020304" pitchFamily="18" charset="0"/>
                <a:cs typeface="Times New Roman" panose="02020603050405020304" pitchFamily="18" charset="0"/>
              </a:rPr>
              <a:t>CHEST X-RAY IMAGING SYSTEM FOR EARLY DETECTION OF      TUBERCULOSIS</a:t>
            </a:r>
          </a:p>
        </p:txBody>
      </p:sp>
      <p:sp>
        <p:nvSpPr>
          <p:cNvPr id="6" name="Google Shape;86;p1"/>
          <p:cNvSpPr/>
          <p:nvPr/>
        </p:nvSpPr>
        <p:spPr>
          <a:xfrm>
            <a:off x="3513268" y="3146638"/>
            <a:ext cx="5259754" cy="279844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b="1"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BATCH NO:B-11</a:t>
            </a:r>
          </a:p>
          <a:p>
            <a:pPr marL="0" marR="0" lvl="0" indent="0" algn="ctr" rtl="0">
              <a:spcBef>
                <a:spcPts val="0"/>
              </a:spcBef>
              <a:spcAft>
                <a:spcPts val="0"/>
              </a:spcAft>
              <a:buNone/>
            </a:pPr>
            <a:endParaRPr lang="en-US" sz="1800" b="1"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rtl="0">
              <a:lnSpc>
                <a:spcPts val="1680"/>
              </a:lnSpc>
              <a:spcBef>
                <a:spcPts val="0"/>
              </a:spcBef>
              <a:spcAft>
                <a:spcPts val="0"/>
              </a:spcAft>
              <a:buNone/>
            </a:pPr>
            <a:r>
              <a:rPr lang="en-US" sz="1800">
                <a:latin typeface="Times New Roman" panose="02020603050405020304" pitchFamily="18" charset="0"/>
                <a:cs typeface="Times New Roman" panose="02020603050405020304" pitchFamily="18" charset="0"/>
              </a:rPr>
              <a:t>20781A0484	:  K.ARCHANA</a:t>
            </a:r>
          </a:p>
          <a:p>
            <a:pPr marL="0" marR="0" lvl="0" indent="0" rtl="0">
              <a:lnSpc>
                <a:spcPts val="1680"/>
              </a:lnSpc>
              <a:spcBef>
                <a:spcPts val="0"/>
              </a:spcBef>
              <a:spcAft>
                <a:spcPts val="0"/>
              </a:spcAft>
              <a:buNone/>
            </a:pPr>
            <a:endParaRPr lang="en-US" sz="1800">
              <a:latin typeface="Times New Roman" panose="02020603050405020304" pitchFamily="18" charset="0"/>
              <a:cs typeface="Times New Roman" panose="02020603050405020304" pitchFamily="18" charset="0"/>
            </a:endParaRPr>
          </a:p>
          <a:p>
            <a:pPr>
              <a:lnSpc>
                <a:spcPts val="1680"/>
              </a:lnSpc>
            </a:pPr>
            <a:r>
              <a:rPr lang="en-US" sz="1800">
                <a:latin typeface="Times New Roman" panose="02020603050405020304" pitchFamily="18" charset="0"/>
                <a:cs typeface="Times New Roman" panose="02020603050405020304" pitchFamily="18" charset="0"/>
              </a:rPr>
              <a:t>20781A04E7	:  R.HARINATHA REDDY</a:t>
            </a:r>
          </a:p>
          <a:p>
            <a:pPr>
              <a:lnSpc>
                <a:spcPts val="1680"/>
              </a:lnSpc>
            </a:pPr>
            <a:endParaRPr lang="en-US" sz="1800">
              <a:latin typeface="Times New Roman" panose="02020603050405020304" pitchFamily="18" charset="0"/>
              <a:cs typeface="Times New Roman" panose="02020603050405020304" pitchFamily="18" charset="0"/>
            </a:endParaRPr>
          </a:p>
          <a:p>
            <a:pPr>
              <a:lnSpc>
                <a:spcPts val="1680"/>
              </a:lnSpc>
            </a:pPr>
            <a:r>
              <a:rPr lang="en-US" sz="1800">
                <a:latin typeface="Times New Roman" panose="02020603050405020304" pitchFamily="18" charset="0"/>
                <a:cs typeface="Times New Roman" panose="02020603050405020304" pitchFamily="18" charset="0"/>
              </a:rPr>
              <a:t>20781A04E8	:  R.PAVITHRA BAI</a:t>
            </a:r>
          </a:p>
          <a:p>
            <a:pPr>
              <a:lnSpc>
                <a:spcPts val="1680"/>
              </a:lnSpc>
            </a:pPr>
            <a:endParaRPr lang="en-US" sz="1800">
              <a:latin typeface="Times New Roman" panose="02020603050405020304" pitchFamily="18" charset="0"/>
              <a:cs typeface="Times New Roman" panose="02020603050405020304" pitchFamily="18" charset="0"/>
            </a:endParaRPr>
          </a:p>
          <a:p>
            <a:pPr>
              <a:lnSpc>
                <a:spcPts val="1680"/>
              </a:lnSpc>
            </a:pPr>
            <a:r>
              <a:rPr lang="en-US" sz="1800">
                <a:latin typeface="Times New Roman" panose="02020603050405020304" pitchFamily="18" charset="0"/>
                <a:cs typeface="Times New Roman" panose="02020603050405020304" pitchFamily="18" charset="0"/>
              </a:rPr>
              <a:t>20781A04E9	:  S.HEMANTH</a:t>
            </a:r>
          </a:p>
          <a:p>
            <a:pPr>
              <a:lnSpc>
                <a:spcPts val="1680"/>
              </a:lnSpc>
            </a:pPr>
            <a:endParaRPr lang="en-US" sz="1800">
              <a:latin typeface="Times New Roman" panose="02020603050405020304" pitchFamily="18" charset="0"/>
              <a:cs typeface="Times New Roman" panose="02020603050405020304" pitchFamily="18" charset="0"/>
            </a:endParaRPr>
          </a:p>
          <a:p>
            <a:pPr>
              <a:lnSpc>
                <a:spcPts val="1680"/>
              </a:lnSpc>
            </a:pPr>
            <a:r>
              <a:rPr lang="en-US" sz="1800">
                <a:latin typeface="Times New Roman" panose="02020603050405020304" pitchFamily="18" charset="0"/>
                <a:cs typeface="Times New Roman" panose="02020603050405020304" pitchFamily="18" charset="0"/>
              </a:rPr>
              <a:t>20781A04F2	:  S.VIJAYA</a:t>
            </a:r>
          </a:p>
          <a:p>
            <a:pPr algn="ctr"/>
            <a:endParaRPr lang="en-US"/>
          </a:p>
        </p:txBody>
      </p:sp>
      <p:sp>
        <p:nvSpPr>
          <p:cNvPr id="7" name="Google Shape;87;p1"/>
          <p:cNvSpPr/>
          <p:nvPr/>
        </p:nvSpPr>
        <p:spPr>
          <a:xfrm>
            <a:off x="7186618" y="5563853"/>
            <a:ext cx="5025292" cy="101346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200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Under the Guidance of </a:t>
            </a:r>
            <a:endParaRPr sz="200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000">
                <a:latin typeface="Times New Roman"/>
                <a:cs typeface="Times New Roman"/>
                <a:sym typeface="Times New Roman" panose="02020603050405020304"/>
              </a:rPr>
              <a:t>Dr. A.Maheswary</a:t>
            </a:r>
            <a:endParaRPr sz="200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00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Associate</a:t>
            </a:r>
            <a:r>
              <a:rPr lang="en-US" sz="200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Professor</a:t>
            </a:r>
            <a:endParaRPr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79" y="365126"/>
            <a:ext cx="11070021" cy="454682"/>
          </a:xfrm>
        </p:spPr>
        <p:txBody>
          <a:bodyPr>
            <a:normAutofit fontScale="90000"/>
          </a:bodyPr>
          <a:lstStyle/>
          <a:p>
            <a:r>
              <a:rPr lang="en-IN" sz="3100" b="1">
                <a:solidFill>
                  <a:srgbClr val="002060"/>
                </a:solidFill>
                <a:latin typeface="Times New Roman" panose="02020603050405020304" pitchFamily="18" charset="0"/>
                <a:cs typeface="Times New Roman" panose="02020603050405020304" pitchFamily="18" charset="0"/>
              </a:rPr>
              <a:t>Literature survey (Contd.)</a:t>
            </a:r>
            <a:br>
              <a:rPr lang="en-IN">
                <a:solidFill>
                  <a:schemeClr val="accent1"/>
                </a:solidFill>
              </a:rPr>
            </a:br>
            <a:endParaRPr lang="en-IN"/>
          </a:p>
        </p:txBody>
      </p:sp>
      <p:graphicFrame>
        <p:nvGraphicFramePr>
          <p:cNvPr id="5" name="Content Placeholder 4"/>
          <p:cNvGraphicFramePr>
            <a:graphicFrameLocks noGrp="1"/>
          </p:cNvGraphicFramePr>
          <p:nvPr>
            <p:ph idx="1"/>
          </p:nvPr>
        </p:nvGraphicFramePr>
        <p:xfrm>
          <a:off x="94592" y="670560"/>
          <a:ext cx="12002816" cy="5766700"/>
        </p:xfrm>
        <a:graphic>
          <a:graphicData uri="http://schemas.openxmlformats.org/drawingml/2006/table">
            <a:tbl>
              <a:tblPr firstRow="1" bandRow="1">
                <a:tableStyleId>{5C22544A-7EE6-4342-B048-85BDC9FD1C3A}</a:tableStyleId>
              </a:tblPr>
              <a:tblGrid>
                <a:gridCol w="1500352">
                  <a:extLst>
                    <a:ext uri="{9D8B030D-6E8A-4147-A177-3AD203B41FA5}">
                      <a16:colId xmlns:a16="http://schemas.microsoft.com/office/drawing/2014/main" val="20000"/>
                    </a:ext>
                  </a:extLst>
                </a:gridCol>
                <a:gridCol w="1500352">
                  <a:extLst>
                    <a:ext uri="{9D8B030D-6E8A-4147-A177-3AD203B41FA5}">
                      <a16:colId xmlns:a16="http://schemas.microsoft.com/office/drawing/2014/main" val="20001"/>
                    </a:ext>
                  </a:extLst>
                </a:gridCol>
                <a:gridCol w="1500352">
                  <a:extLst>
                    <a:ext uri="{9D8B030D-6E8A-4147-A177-3AD203B41FA5}">
                      <a16:colId xmlns:a16="http://schemas.microsoft.com/office/drawing/2014/main" val="20002"/>
                    </a:ext>
                  </a:extLst>
                </a:gridCol>
                <a:gridCol w="1500352">
                  <a:extLst>
                    <a:ext uri="{9D8B030D-6E8A-4147-A177-3AD203B41FA5}">
                      <a16:colId xmlns:a16="http://schemas.microsoft.com/office/drawing/2014/main" val="20003"/>
                    </a:ext>
                  </a:extLst>
                </a:gridCol>
                <a:gridCol w="1500352">
                  <a:extLst>
                    <a:ext uri="{9D8B030D-6E8A-4147-A177-3AD203B41FA5}">
                      <a16:colId xmlns:a16="http://schemas.microsoft.com/office/drawing/2014/main" val="20004"/>
                    </a:ext>
                  </a:extLst>
                </a:gridCol>
                <a:gridCol w="1500505">
                  <a:extLst>
                    <a:ext uri="{9D8B030D-6E8A-4147-A177-3AD203B41FA5}">
                      <a16:colId xmlns:a16="http://schemas.microsoft.com/office/drawing/2014/main" val="20005"/>
                    </a:ext>
                  </a:extLst>
                </a:gridCol>
                <a:gridCol w="1500199">
                  <a:extLst>
                    <a:ext uri="{9D8B030D-6E8A-4147-A177-3AD203B41FA5}">
                      <a16:colId xmlns:a16="http://schemas.microsoft.com/office/drawing/2014/main" val="20006"/>
                    </a:ext>
                  </a:extLst>
                </a:gridCol>
                <a:gridCol w="1500352">
                  <a:extLst>
                    <a:ext uri="{9D8B030D-6E8A-4147-A177-3AD203B41FA5}">
                      <a16:colId xmlns:a16="http://schemas.microsoft.com/office/drawing/2014/main" val="20007"/>
                    </a:ext>
                  </a:extLst>
                </a:gridCol>
              </a:tblGrid>
              <a:tr h="1126629">
                <a:tc>
                  <a:txBody>
                    <a:bodyPr/>
                    <a:lstStyle/>
                    <a:p>
                      <a:endParaRPr lang="en-IN"/>
                    </a:p>
                    <a:p>
                      <a:endParaRPr lang="en-IN"/>
                    </a:p>
                    <a:p>
                      <a:r>
                        <a:rPr lang="en-IN"/>
                        <a:t>    SI.NO</a:t>
                      </a:r>
                    </a:p>
                  </a:txBody>
                  <a:tcPr/>
                </a:tc>
                <a:tc>
                  <a:txBody>
                    <a:bodyPr/>
                    <a:lstStyle/>
                    <a:p>
                      <a:endParaRPr lang="en-IN"/>
                    </a:p>
                    <a:p>
                      <a:endParaRPr lang="en-IN"/>
                    </a:p>
                    <a:p>
                      <a:r>
                        <a:rPr lang="en-IN"/>
                        <a:t> Author</a:t>
                      </a:r>
                    </a:p>
                  </a:txBody>
                  <a:tcPr/>
                </a:tc>
                <a:tc>
                  <a:txBody>
                    <a:bodyPr/>
                    <a:lstStyle/>
                    <a:p>
                      <a:endParaRPr lang="en-IN"/>
                    </a:p>
                    <a:p>
                      <a:endParaRPr lang="en-IN"/>
                    </a:p>
                    <a:p>
                      <a:r>
                        <a:rPr lang="en-IN"/>
                        <a:t>  Year</a:t>
                      </a:r>
                    </a:p>
                  </a:txBody>
                  <a:tcPr/>
                </a:tc>
                <a:tc>
                  <a:txBody>
                    <a:bodyPr/>
                    <a:lstStyle/>
                    <a:p>
                      <a:endParaRPr lang="en-IN"/>
                    </a:p>
                    <a:p>
                      <a:endParaRPr lang="en-IN"/>
                    </a:p>
                    <a:p>
                      <a:r>
                        <a:rPr lang="en-IN"/>
                        <a:t> Title</a:t>
                      </a:r>
                    </a:p>
                  </a:txBody>
                  <a:tcPr/>
                </a:tc>
                <a:tc>
                  <a:txBody>
                    <a:bodyPr/>
                    <a:lstStyle/>
                    <a:p>
                      <a:endParaRPr lang="en-IN"/>
                    </a:p>
                    <a:p>
                      <a:endParaRPr lang="en-IN"/>
                    </a:p>
                    <a:p>
                      <a:r>
                        <a:rPr lang="en-IN"/>
                        <a:t> Focus</a:t>
                      </a:r>
                    </a:p>
                  </a:txBody>
                  <a:tcPr/>
                </a:tc>
                <a:tc>
                  <a:txBody>
                    <a:bodyPr/>
                    <a:lstStyle/>
                    <a:p>
                      <a:endParaRPr lang="en-IN"/>
                    </a:p>
                    <a:p>
                      <a:endParaRPr lang="en-IN"/>
                    </a:p>
                    <a:p>
                      <a:r>
                        <a:rPr lang="en-IN"/>
                        <a:t> Monitored</a:t>
                      </a:r>
                    </a:p>
                    <a:p>
                      <a:r>
                        <a:rPr lang="en-IN"/>
                        <a:t> Parameters</a:t>
                      </a:r>
                    </a:p>
                  </a:txBody>
                  <a:tcPr/>
                </a:tc>
                <a:tc>
                  <a:txBody>
                    <a:bodyPr/>
                    <a:lstStyle/>
                    <a:p>
                      <a:endParaRPr lang="en-IN"/>
                    </a:p>
                    <a:p>
                      <a:endParaRPr lang="en-IN"/>
                    </a:p>
                    <a:p>
                      <a:r>
                        <a:rPr lang="en-IN"/>
                        <a:t>Merits</a:t>
                      </a:r>
                    </a:p>
                  </a:txBody>
                  <a:tcPr/>
                </a:tc>
                <a:tc>
                  <a:txBody>
                    <a:bodyPr/>
                    <a:lstStyle/>
                    <a:p>
                      <a:endParaRPr lang="en-IN"/>
                    </a:p>
                    <a:p>
                      <a:endParaRPr lang="en-IN"/>
                    </a:p>
                    <a:p>
                      <a:r>
                        <a:rPr lang="en-IN"/>
                        <a:t>Demerits</a:t>
                      </a:r>
                    </a:p>
                  </a:txBody>
                  <a:tcPr/>
                </a:tc>
                <a:extLst>
                  <a:ext uri="{0D108BD9-81ED-4DB2-BD59-A6C34878D82A}">
                    <a16:rowId xmlns:a16="http://schemas.microsoft.com/office/drawing/2014/main" val="10000"/>
                  </a:ext>
                </a:extLst>
              </a:tr>
              <a:tr h="2426585">
                <a:tc>
                  <a:txBody>
                    <a:bodyPr/>
                    <a:lstStyle/>
                    <a:p>
                      <a:endParaRPr lang="en-IN"/>
                    </a:p>
                    <a:p>
                      <a:r>
                        <a:rPr lang="en-IN"/>
                        <a:t> </a:t>
                      </a:r>
                    </a:p>
                    <a:p>
                      <a:r>
                        <a:rPr lang="en-IN"/>
                        <a:t>       7</a:t>
                      </a:r>
                    </a:p>
                  </a:txBody>
                  <a:tcPr/>
                </a:tc>
                <a:tc>
                  <a:txBody>
                    <a:bodyPr/>
                    <a:lstStyle/>
                    <a:p>
                      <a:endParaRPr lang="en-IN"/>
                    </a:p>
                    <a:p>
                      <a:endParaRPr lang="en-IN"/>
                    </a:p>
                    <a:p>
                      <a:r>
                        <a:rPr lang="en-IN"/>
                        <a:t>Jones et al</a:t>
                      </a:r>
                    </a:p>
                  </a:txBody>
                  <a:tcPr/>
                </a:tc>
                <a:tc>
                  <a:txBody>
                    <a:bodyPr/>
                    <a:lstStyle/>
                    <a:p>
                      <a:endParaRPr lang="en-IN"/>
                    </a:p>
                    <a:p>
                      <a:endParaRPr lang="en-IN"/>
                    </a:p>
                    <a:p>
                      <a:r>
                        <a:rPr lang="en-IN"/>
                        <a:t>  201</a:t>
                      </a:r>
                      <a:r>
                        <a:rPr lang="en-US" altLang="en-IN"/>
                        <a:t>9</a:t>
                      </a:r>
                    </a:p>
                  </a:txBody>
                  <a:tcPr/>
                </a:tc>
                <a:tc>
                  <a:txBody>
                    <a:bodyPr/>
                    <a:lstStyle/>
                    <a:p>
                      <a:endParaRPr lang="en-US" sz="2000" b="0">
                        <a:effectLst/>
                        <a:latin typeface="Times New Roman" panose="02020603050405020304" pitchFamily="18" charset="0"/>
                        <a:cs typeface="Times New Roman" panose="02020603050405020304" pitchFamily="18" charset="0"/>
                      </a:endParaRPr>
                    </a:p>
                    <a:p>
                      <a:r>
                        <a:rPr lang="en-US" sz="2000" b="0">
                          <a:effectLst/>
                          <a:latin typeface="Times New Roman" panose="02020603050405020304" pitchFamily="18" charset="0"/>
                          <a:cs typeface="Times New Roman" panose="02020603050405020304" pitchFamily="18" charset="0"/>
                        </a:rPr>
                        <a:t>Evaluation of a deep learning algorithm</a:t>
                      </a:r>
                    </a:p>
                    <a:p>
                      <a:endParaRPr lang="en-US" sz="2000" b="0">
                        <a:effectLst/>
                        <a:latin typeface="Times New Roman" panose="02020603050405020304" pitchFamily="18" charset="0"/>
                        <a:cs typeface="Times New Roman" panose="02020603050405020304" pitchFamily="18" charset="0"/>
                      </a:endParaRPr>
                    </a:p>
                  </a:txBody>
                  <a:tcPr marL="121920" marR="121920" marT="121920" marB="121920" anchor="ctr"/>
                </a:tc>
                <a:tc>
                  <a:txBody>
                    <a:bodyPr/>
                    <a:lstStyle/>
                    <a:p>
                      <a:endParaRPr lang="en-IN"/>
                    </a:p>
                    <a:p>
                      <a:endParaRPr lang="en-IN"/>
                    </a:p>
                    <a:p>
                      <a:r>
                        <a:rPr lang="en-IN"/>
                        <a:t>Deep Learning Algorithms</a:t>
                      </a:r>
                    </a:p>
                  </a:txBody>
                  <a:tcPr/>
                </a:tc>
                <a:tc>
                  <a:txBody>
                    <a:bodyPr/>
                    <a:lstStyle/>
                    <a:p>
                      <a:endParaRPr lang="en-IN"/>
                    </a:p>
                    <a:p>
                      <a:endParaRPr lang="en-IN"/>
                    </a:p>
                    <a:p>
                      <a:r>
                        <a:rPr lang="en-IN"/>
                        <a:t>Clinical Symptoms</a:t>
                      </a:r>
                    </a:p>
                  </a:txBody>
                  <a:tcPr/>
                </a:tc>
                <a:tc>
                  <a:txBody>
                    <a:bodyPr/>
                    <a:lstStyle/>
                    <a:p>
                      <a:endParaRPr lang="en-IN"/>
                    </a:p>
                    <a:p>
                      <a:endParaRPr lang="en-IN"/>
                    </a:p>
                    <a:p>
                      <a:r>
                        <a:rPr lang="en-IN"/>
                        <a:t>Improved sensitivity, Reduced human error</a:t>
                      </a:r>
                    </a:p>
                  </a:txBody>
                  <a:tcPr/>
                </a:tc>
                <a:tc>
                  <a:txBody>
                    <a:bodyPr/>
                    <a:lstStyle/>
                    <a:p>
                      <a:endParaRPr lang="en-IN"/>
                    </a:p>
                    <a:p>
                      <a:endParaRPr lang="en-IN"/>
                    </a:p>
                    <a:p>
                      <a:r>
                        <a:rPr lang="en-IN"/>
                        <a:t>Potential biases in training data</a:t>
                      </a:r>
                    </a:p>
                  </a:txBody>
                  <a:tcPr/>
                </a:tc>
                <a:extLst>
                  <a:ext uri="{0D108BD9-81ED-4DB2-BD59-A6C34878D82A}">
                    <a16:rowId xmlns:a16="http://schemas.microsoft.com/office/drawing/2014/main" val="10001"/>
                  </a:ext>
                </a:extLst>
              </a:tr>
              <a:tr h="2151395">
                <a:tc>
                  <a:txBody>
                    <a:bodyPr/>
                    <a:lstStyle/>
                    <a:p>
                      <a:endParaRPr lang="en-IN"/>
                    </a:p>
                    <a:p>
                      <a:endParaRPr lang="en-IN"/>
                    </a:p>
                    <a:p>
                      <a:endParaRPr lang="en-IN"/>
                    </a:p>
                    <a:p>
                      <a:r>
                        <a:rPr lang="en-IN"/>
                        <a:t>      8</a:t>
                      </a:r>
                    </a:p>
                  </a:txBody>
                  <a:tcPr/>
                </a:tc>
                <a:tc>
                  <a:txBody>
                    <a:bodyPr/>
                    <a:lstStyle/>
                    <a:p>
                      <a:endParaRPr lang="en-IN"/>
                    </a:p>
                    <a:p>
                      <a:endParaRPr lang="en-IN"/>
                    </a:p>
                    <a:p>
                      <a:endParaRPr lang="en-IN"/>
                    </a:p>
                    <a:p>
                      <a:r>
                        <a:rPr lang="en-IN"/>
                        <a:t>Gupta and Sharma</a:t>
                      </a:r>
                    </a:p>
                  </a:txBody>
                  <a:tcPr/>
                </a:tc>
                <a:tc>
                  <a:txBody>
                    <a:bodyPr/>
                    <a:lstStyle/>
                    <a:p>
                      <a:endParaRPr lang="en-IN"/>
                    </a:p>
                    <a:p>
                      <a:endParaRPr lang="en-IN"/>
                    </a:p>
                    <a:p>
                      <a:endParaRPr lang="en-IN"/>
                    </a:p>
                    <a:p>
                      <a:r>
                        <a:rPr lang="en-IN"/>
                        <a:t>  20</a:t>
                      </a:r>
                      <a:r>
                        <a:rPr lang="en-US" altLang="en-IN"/>
                        <a:t>18</a:t>
                      </a:r>
                    </a:p>
                  </a:txBody>
                  <a:tcPr/>
                </a:tc>
                <a:tc>
                  <a:txBody>
                    <a:bodyPr/>
                    <a:lstStyle/>
                    <a:p>
                      <a:endParaRPr lang="en-US"/>
                    </a:p>
                    <a:p>
                      <a:endParaRPr lang="en-IN"/>
                    </a:p>
                    <a:p>
                      <a:endParaRPr lang="en-IN"/>
                    </a:p>
                    <a:p>
                      <a:r>
                        <a:rPr lang="en-IN"/>
                        <a:t>Artificial intelligence-based tuberculosis</a:t>
                      </a:r>
                    </a:p>
                  </a:txBody>
                  <a:tcPr/>
                </a:tc>
                <a:tc>
                  <a:txBody>
                    <a:bodyPr/>
                    <a:lstStyle/>
                    <a:p>
                      <a:endParaRPr lang="en-IN"/>
                    </a:p>
                    <a:p>
                      <a:endParaRPr lang="en-IN"/>
                    </a:p>
                    <a:p>
                      <a:endParaRPr lang="en-IN"/>
                    </a:p>
                    <a:p>
                      <a:r>
                        <a:rPr lang="en-IN"/>
                        <a:t>AI in Medical Imaging</a:t>
                      </a:r>
                    </a:p>
                  </a:txBody>
                  <a:tcPr/>
                </a:tc>
                <a:tc>
                  <a:txBody>
                    <a:bodyPr/>
                    <a:lstStyle/>
                    <a:p>
                      <a:r>
                        <a:rPr lang="en-US" sz="1800" b="0">
                          <a:effectLst/>
                          <a:latin typeface="Times New Roman" panose="02020603050405020304" pitchFamily="18" charset="0"/>
                          <a:cs typeface="Times New Roman" panose="02020603050405020304" pitchFamily="18" charset="0"/>
                        </a:rPr>
                        <a:t>Chest X-ray Images</a:t>
                      </a:r>
                    </a:p>
                  </a:txBody>
                  <a:tcPr marL="121920" marR="121920" marT="121920" marB="121920" anchor="ctr"/>
                </a:tc>
                <a:tc>
                  <a:txBody>
                    <a:bodyPr/>
                    <a:lstStyle/>
                    <a:p>
                      <a:endParaRPr lang="en-US" b="0">
                        <a:effectLst/>
                        <a:latin typeface="Times New Roman" panose="02020603050405020304" pitchFamily="18" charset="0"/>
                        <a:cs typeface="Times New Roman" panose="02020603050405020304" pitchFamily="18" charset="0"/>
                      </a:endParaRPr>
                    </a:p>
                    <a:p>
                      <a:r>
                        <a:rPr lang="en-US" b="0">
                          <a:effectLst/>
                          <a:latin typeface="Times New Roman" panose="02020603050405020304" pitchFamily="18" charset="0"/>
                          <a:cs typeface="Times New Roman" panose="02020603050405020304" pitchFamily="18" charset="0"/>
                        </a:rPr>
                        <a:t>Enhanced accuracy and speed</a:t>
                      </a:r>
                    </a:p>
                  </a:txBody>
                  <a:tcPr marL="121920" marR="121920" marT="121920" marB="121920" anchor="ctr"/>
                </a:tc>
                <a:tc>
                  <a:txBody>
                    <a:bodyPr/>
                    <a:lstStyle/>
                    <a:p>
                      <a:r>
                        <a:rPr lang="en-US" b="0">
                          <a:effectLst/>
                          <a:latin typeface="Times New Roman" panose="02020603050405020304" pitchFamily="18" charset="0"/>
                          <a:cs typeface="Times New Roman" panose="02020603050405020304" pitchFamily="18" charset="0"/>
                        </a:rPr>
                        <a:t>High initial setup costs</a:t>
                      </a:r>
                    </a:p>
                  </a:txBody>
                  <a:tcPr marL="121920" marR="121920" marT="121920" marB="121920" anchor="ctr"/>
                </a:tc>
                <a:extLst>
                  <a:ext uri="{0D108BD9-81ED-4DB2-BD59-A6C34878D82A}">
                    <a16:rowId xmlns:a16="http://schemas.microsoft.com/office/drawing/2014/main" val="10002"/>
                  </a:ext>
                </a:extLst>
              </a:tr>
            </a:tbl>
          </a:graphicData>
        </a:graphic>
      </p:graphicFrame>
      <p:cxnSp>
        <p:nvCxnSpPr>
          <p:cNvPr id="4" name="Straight Connector 3"/>
          <p:cNvCxnSpPr/>
          <p:nvPr/>
        </p:nvCxnSpPr>
        <p:spPr>
          <a:xfrm>
            <a:off x="283779" y="581709"/>
            <a:ext cx="11319642"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031" y="254594"/>
            <a:ext cx="2743636" cy="523220"/>
          </a:xfrm>
          <a:prstGeom prst="rect">
            <a:avLst/>
          </a:prstGeom>
          <a:noFill/>
        </p:spPr>
        <p:txBody>
          <a:bodyPr wrap="none" rtlCol="0">
            <a:spAutoFit/>
          </a:bodyPr>
          <a:lstStyle/>
          <a:p>
            <a:r>
              <a:rPr lang="en-US" sz="2800" b="1">
                <a:solidFill>
                  <a:srgbClr val="14097F"/>
                </a:solidFill>
              </a:rPr>
              <a:t>BLOCK DIAGRAM</a:t>
            </a:r>
          </a:p>
        </p:txBody>
      </p:sp>
      <p:cxnSp>
        <p:nvCxnSpPr>
          <p:cNvPr id="5" name="Straight Connector 4"/>
          <p:cNvCxnSpPr/>
          <p:nvPr/>
        </p:nvCxnSpPr>
        <p:spPr>
          <a:xfrm flipV="1">
            <a:off x="452351" y="841470"/>
            <a:ext cx="1153021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044575" y="2034540"/>
            <a:ext cx="10102850" cy="34277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1" y="139214"/>
            <a:ext cx="10515600" cy="1325563"/>
          </a:xfrm>
        </p:spPr>
        <p:txBody>
          <a:bodyPr>
            <a:normAutofit/>
          </a:bodyPr>
          <a:lstStyle/>
          <a:p>
            <a:r>
              <a:rPr lang="en-IN" sz="2800" b="1">
                <a:solidFill>
                  <a:srgbClr val="002060"/>
                </a:solidFill>
                <a:latin typeface="Times New Roman" panose="02020603050405020304" pitchFamily="18" charset="0"/>
                <a:cs typeface="Times New Roman" panose="02020603050405020304" pitchFamily="18" charset="0"/>
              </a:rPr>
              <a:t>Existing Method</a:t>
            </a:r>
            <a:br>
              <a:rPr lang="en-IN" sz="2800" b="1">
                <a:solidFill>
                  <a:srgbClr val="002060"/>
                </a:solidFill>
                <a:latin typeface="Times New Roman" panose="02020603050405020304" pitchFamily="18" charset="0"/>
                <a:cs typeface="Times New Roman" panose="02020603050405020304" pitchFamily="18" charset="0"/>
              </a:rPr>
            </a:br>
            <a:endParaRPr lang="en-IN" sz="2800" b="1">
              <a:solidFill>
                <a:srgbClr val="002060"/>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72441" y="1024759"/>
            <a:ext cx="11264987"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stretch>
            <a:fillRect/>
          </a:stretch>
        </p:blipFill>
        <p:spPr>
          <a:xfrm>
            <a:off x="1970284" y="1464777"/>
            <a:ext cx="7868285" cy="45523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572" y="271526"/>
            <a:ext cx="10515600" cy="1325563"/>
          </a:xfrm>
        </p:spPr>
        <p:txBody>
          <a:bodyPr>
            <a:normAutofit/>
          </a:bodyPr>
          <a:lstStyle/>
          <a:p>
            <a:r>
              <a:rPr lang="en-IN" sz="2800" b="1">
                <a:solidFill>
                  <a:srgbClr val="002060"/>
                </a:solidFill>
                <a:latin typeface="Times New Roman" panose="02020603050405020304" pitchFamily="18" charset="0"/>
                <a:cs typeface="Times New Roman" panose="02020603050405020304" pitchFamily="18" charset="0"/>
              </a:rPr>
              <a:t>Existing Method </a:t>
            </a:r>
            <a:r>
              <a:rPr lang="en-US" sz="2800" b="1">
                <a:solidFill>
                  <a:srgbClr val="002060"/>
                </a:solidFill>
                <a:latin typeface="Times New Roman" panose="02020603050405020304" pitchFamily="18" charset="0"/>
                <a:cs typeface="Times New Roman" panose="02020603050405020304" pitchFamily="18" charset="0"/>
              </a:rPr>
              <a:t>(Contd.)</a:t>
            </a:r>
            <a:br>
              <a:rPr lang="en-US" sz="2800" b="1">
                <a:solidFill>
                  <a:srgbClr val="002060"/>
                </a:solidFill>
                <a:latin typeface="Times New Roman" panose="02020603050405020304" pitchFamily="18" charset="0"/>
                <a:cs typeface="Times New Roman" panose="02020603050405020304" pitchFamily="18" charset="0"/>
              </a:rPr>
            </a:br>
            <a:br>
              <a:rPr lang="en-US" sz="2800" b="1">
                <a:solidFill>
                  <a:srgbClr val="002060"/>
                </a:solidFill>
                <a:latin typeface="Times New Roman" panose="02020603050405020304" pitchFamily="18" charset="0"/>
                <a:cs typeface="Times New Roman" panose="02020603050405020304" pitchFamily="18" charset="0"/>
              </a:rPr>
            </a:br>
            <a:endParaRPr lang="en-IN" sz="2800"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4572" y="1481903"/>
            <a:ext cx="10515600" cy="4351338"/>
          </a:xfrm>
        </p:spPr>
        <p:txBody>
          <a:bodyPr/>
          <a:lstStyle/>
          <a:p>
            <a:pPr algn="just">
              <a:lnSpc>
                <a:spcPct val="150000"/>
              </a:lnSpc>
            </a:pPr>
            <a:r>
              <a:rPr lang="en-IN" sz="2000">
                <a:latin typeface="Times New Roman" panose="02020603050405020304" pitchFamily="18" charset="0"/>
                <a:cs typeface="Times New Roman" panose="02020603050405020304" pitchFamily="18" charset="0"/>
              </a:rPr>
              <a:t>Digital Radiography (DR)</a:t>
            </a:r>
          </a:p>
          <a:p>
            <a:pPr algn="just">
              <a:lnSpc>
                <a:spcPct val="150000"/>
              </a:lnSpc>
            </a:pPr>
            <a:r>
              <a:rPr lang="en-IN" sz="2000">
                <a:latin typeface="Times New Roman" panose="02020603050405020304" pitchFamily="18" charset="0"/>
                <a:cs typeface="Times New Roman" panose="02020603050405020304" pitchFamily="18" charset="0"/>
              </a:rPr>
              <a:t>Computer-Aided Diagnosis (CAD)</a:t>
            </a:r>
          </a:p>
          <a:p>
            <a:pPr algn="just">
              <a:lnSpc>
                <a:spcPct val="150000"/>
              </a:lnSpc>
            </a:pPr>
            <a:r>
              <a:rPr lang="en-IN" sz="2000">
                <a:latin typeface="Times New Roman" panose="02020603050405020304" pitchFamily="18" charset="0"/>
                <a:cs typeface="Times New Roman" panose="02020603050405020304" pitchFamily="18" charset="0"/>
              </a:rPr>
              <a:t>Deep Learning Algorithms</a:t>
            </a:r>
          </a:p>
          <a:p>
            <a:pPr algn="just">
              <a:lnSpc>
                <a:spcPct val="150000"/>
              </a:lnSpc>
            </a:pPr>
            <a:r>
              <a:rPr lang="en-IN" sz="2000">
                <a:latin typeface="Times New Roman" panose="02020603050405020304" pitchFamily="18" charset="0"/>
                <a:cs typeface="Times New Roman" panose="02020603050405020304" pitchFamily="18" charset="0"/>
              </a:rPr>
              <a:t>Mobile X-ray Units</a:t>
            </a:r>
          </a:p>
          <a:p>
            <a:pPr algn="just">
              <a:lnSpc>
                <a:spcPct val="150000"/>
              </a:lnSpc>
            </a:pPr>
            <a:r>
              <a:rPr lang="en-IN" sz="2000">
                <a:latin typeface="Times New Roman" panose="02020603050405020304" pitchFamily="18" charset="0"/>
                <a:cs typeface="Times New Roman" panose="02020603050405020304" pitchFamily="18" charset="0"/>
              </a:rPr>
              <a:t>Telemedicine</a:t>
            </a:r>
          </a:p>
          <a:p>
            <a:pPr algn="just">
              <a:lnSpc>
                <a:spcPct val="150000"/>
              </a:lnSpc>
            </a:pPr>
            <a:r>
              <a:rPr lang="en-IN" sz="2000">
                <a:latin typeface="Times New Roman" panose="02020603050405020304" pitchFamily="18" charset="0"/>
                <a:cs typeface="Times New Roman" panose="02020603050405020304" pitchFamily="18" charset="0"/>
              </a:rPr>
              <a:t>Integration with Health Information Systems</a:t>
            </a:r>
          </a:p>
          <a:p>
            <a:pPr algn="just">
              <a:lnSpc>
                <a:spcPct val="150000"/>
              </a:lnSpc>
            </a:pPr>
            <a:r>
              <a:rPr lang="en-IN" sz="2000">
                <a:latin typeface="Times New Roman" panose="02020603050405020304" pitchFamily="18" charset="0"/>
                <a:cs typeface="Times New Roman" panose="02020603050405020304" pitchFamily="18" charset="0"/>
              </a:rPr>
              <a:t>Point-of-Care Testing</a:t>
            </a:r>
          </a:p>
        </p:txBody>
      </p:sp>
      <p:cxnSp>
        <p:nvCxnSpPr>
          <p:cNvPr id="4" name="Straight Connector 3"/>
          <p:cNvCxnSpPr/>
          <p:nvPr/>
        </p:nvCxnSpPr>
        <p:spPr>
          <a:xfrm>
            <a:off x="228600" y="1024759"/>
            <a:ext cx="1150882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031" y="254594"/>
            <a:ext cx="2869312" cy="523220"/>
          </a:xfrm>
          <a:prstGeom prst="rect">
            <a:avLst/>
          </a:prstGeom>
          <a:noFill/>
        </p:spPr>
        <p:txBody>
          <a:bodyPr wrap="none" rtlCol="0">
            <a:spAutoFit/>
          </a:bodyPr>
          <a:lstStyle/>
          <a:p>
            <a:r>
              <a:rPr lang="en-US" sz="2800" b="1">
                <a:solidFill>
                  <a:srgbClr val="14097F"/>
                </a:solidFill>
              </a:rPr>
              <a:t>Proposed Method</a:t>
            </a:r>
          </a:p>
        </p:txBody>
      </p:sp>
      <p:cxnSp>
        <p:nvCxnSpPr>
          <p:cNvPr id="5" name="Straight Connector 4"/>
          <p:cNvCxnSpPr/>
          <p:nvPr/>
        </p:nvCxnSpPr>
        <p:spPr>
          <a:xfrm flipV="1">
            <a:off x="452351" y="841470"/>
            <a:ext cx="1153021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2019300" y="1161415"/>
            <a:ext cx="6629400" cy="4873625"/>
          </a:xfrm>
          <a:prstGeom prst="rect">
            <a:avLst/>
          </a:prstGeom>
        </p:spPr>
      </p:pic>
      <p:sp>
        <p:nvSpPr>
          <p:cNvPr id="7" name="Text Box 6"/>
          <p:cNvSpPr txBox="1"/>
          <p:nvPr/>
        </p:nvSpPr>
        <p:spPr>
          <a:xfrm>
            <a:off x="1628775" y="6164580"/>
            <a:ext cx="6269355" cy="375285"/>
          </a:xfrm>
          <a:prstGeom prst="rect">
            <a:avLst/>
          </a:prstGeom>
          <a:noFill/>
        </p:spPr>
        <p:txBody>
          <a:bodyPr wrap="square" rtlCol="0" anchor="t">
            <a:noAutofit/>
          </a:bodyPr>
          <a:lstStyle/>
          <a:p>
            <a:pPr marL="114300" indent="0" algn="ctr">
              <a:buNone/>
            </a:pPr>
            <a:r>
              <a:rPr lang="en-US" sz="1600">
                <a:sym typeface="+mn-ea"/>
              </a:rPr>
              <a:t>Fig.Chest X-Ray Imaging System For Early Detection of T</a:t>
            </a:r>
            <a:r>
              <a:rPr lang="en-US" sz="1600" err="1">
                <a:sym typeface="+mn-ea"/>
              </a:rPr>
              <a:t>ubercolosis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445" y="318250"/>
            <a:ext cx="4157164" cy="523220"/>
          </a:xfrm>
          <a:prstGeom prst="rect">
            <a:avLst/>
          </a:prstGeom>
          <a:noFill/>
        </p:spPr>
        <p:txBody>
          <a:bodyPr wrap="none" rtlCol="0">
            <a:spAutoFit/>
          </a:bodyPr>
          <a:lstStyle/>
          <a:p>
            <a:r>
              <a:rPr lang="en-US" sz="2800" b="1">
                <a:solidFill>
                  <a:srgbClr val="14097F"/>
                </a:solidFill>
              </a:rPr>
              <a:t>Proposed Method (Contd.)</a:t>
            </a:r>
          </a:p>
        </p:txBody>
      </p:sp>
      <p:cxnSp>
        <p:nvCxnSpPr>
          <p:cNvPr id="5" name="Straight Connector 4"/>
          <p:cNvCxnSpPr/>
          <p:nvPr/>
        </p:nvCxnSpPr>
        <p:spPr>
          <a:xfrm flipV="1">
            <a:off x="452351" y="841470"/>
            <a:ext cx="1153021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385445" y="1228725"/>
            <a:ext cx="8604250" cy="2271395"/>
          </a:xfrm>
          <a:prstGeom prst="rect">
            <a:avLst/>
          </a:prstGeom>
          <a:noFill/>
        </p:spPr>
        <p:txBody>
          <a:bodyPr wrap="square" rtlCol="0" anchor="t">
            <a:no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Computer-Aided Detection (CAD)</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Machine Learning Algorithms</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Portable X-ray Devices</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Smartphone-Based X-ray Apps</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Telemedicine Platforms</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Multi-Modal Imaging</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Automated Reporting Syst</a:t>
            </a:r>
            <a:r>
              <a:rPr lang="en-US">
                <a:latin typeface="Times New Roman" panose="02020603050405020304" pitchFamily="18" charset="0"/>
                <a:cs typeface="Times New Roman" panose="02020603050405020304" pitchFamily="18" charset="0"/>
              </a:rPr>
              <a:t>ems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9C7127-10ED-AA86-1C71-B76F18428BD6}"/>
              </a:ext>
            </a:extLst>
          </p:cNvPr>
          <p:cNvSpPr txBox="1"/>
          <p:nvPr/>
        </p:nvSpPr>
        <p:spPr>
          <a:xfrm>
            <a:off x="416689" y="277792"/>
            <a:ext cx="8724417" cy="523220"/>
          </a:xfrm>
          <a:prstGeom prst="rect">
            <a:avLst/>
          </a:prstGeom>
          <a:noFill/>
        </p:spPr>
        <p:txBody>
          <a:bodyPr wrap="square">
            <a:spAutoFit/>
          </a:bodyPr>
          <a:lstStyle/>
          <a:p>
            <a:r>
              <a:rPr lang="en-US" sz="2800" b="1">
                <a:solidFill>
                  <a:srgbClr val="14097F"/>
                </a:solidFill>
              </a:rPr>
              <a:t>Proposed Method using Hardware and Software</a:t>
            </a:r>
          </a:p>
        </p:txBody>
      </p:sp>
      <p:cxnSp>
        <p:nvCxnSpPr>
          <p:cNvPr id="4" name="Straight Connector 3">
            <a:extLst>
              <a:ext uri="{FF2B5EF4-FFF2-40B4-BE49-F238E27FC236}">
                <a16:creationId xmlns:a16="http://schemas.microsoft.com/office/drawing/2014/main" id="{F6F0FD6E-513D-FCA7-2B57-F732613D85D8}"/>
              </a:ext>
            </a:extLst>
          </p:cNvPr>
          <p:cNvCxnSpPr/>
          <p:nvPr/>
        </p:nvCxnSpPr>
        <p:spPr>
          <a:xfrm flipV="1">
            <a:off x="452351" y="841470"/>
            <a:ext cx="1153021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D727F9-23A7-71A2-6BCE-5631513AA752}"/>
              </a:ext>
            </a:extLst>
          </p:cNvPr>
          <p:cNvSpPr txBox="1"/>
          <p:nvPr/>
        </p:nvSpPr>
        <p:spPr>
          <a:xfrm>
            <a:off x="590309" y="1041722"/>
            <a:ext cx="9525964" cy="3884205"/>
          </a:xfrm>
          <a:prstGeom prst="rect">
            <a:avLst/>
          </a:prstGeom>
          <a:noFill/>
        </p:spPr>
        <p:txBody>
          <a:bodyPr wrap="square">
            <a:spAutoFit/>
          </a:bodyPr>
          <a:lstStyle/>
          <a:p>
            <a:r>
              <a:rPr lang="en-US" sz="2000" b="1">
                <a:latin typeface="Times New Roman" panose="02020603050405020304" pitchFamily="18" charset="0"/>
                <a:cs typeface="Times New Roman" panose="02020603050405020304" pitchFamily="18" charset="0"/>
              </a:rPr>
              <a:t>1.Hardware Setup:</a:t>
            </a:r>
          </a:p>
          <a:p>
            <a:endParaRPr lang="en-US" sz="2000" b="1">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1" err="1">
                <a:latin typeface="Times New Roman" panose="02020603050405020304" pitchFamily="18" charset="0"/>
                <a:cs typeface="Times New Roman" panose="02020603050405020304" pitchFamily="18" charset="0"/>
              </a:rPr>
              <a:t>Acqusition</a:t>
            </a:r>
            <a:r>
              <a:rPr lang="en-US" sz="2000" b="1">
                <a:latin typeface="Times New Roman" panose="02020603050405020304" pitchFamily="18" charset="0"/>
                <a:cs typeface="Times New Roman" panose="02020603050405020304" pitchFamily="18" charset="0"/>
              </a:rPr>
              <a:t> Device:</a:t>
            </a:r>
          </a:p>
          <a:p>
            <a:pPr>
              <a:lnSpc>
                <a:spcPct val="150000"/>
              </a:lnSpc>
            </a:pPr>
            <a:r>
              <a:rPr lang="en-US" sz="2000">
                <a:latin typeface="Times New Roman" panose="02020603050405020304" pitchFamily="18" charset="0"/>
                <a:cs typeface="Times New Roman" panose="02020603050405020304" pitchFamily="18" charset="0"/>
              </a:rPr>
              <a:t>                                      Using imaging </a:t>
            </a:r>
            <a:r>
              <a:rPr lang="en-US" sz="2000" err="1">
                <a:latin typeface="Times New Roman" panose="02020603050405020304" pitchFamily="18" charset="0"/>
                <a:cs typeface="Times New Roman" panose="02020603050405020304" pitchFamily="18" charset="0"/>
              </a:rPr>
              <a:t>equipments</a:t>
            </a:r>
            <a:r>
              <a:rPr lang="en-US" sz="2000">
                <a:latin typeface="Times New Roman" panose="02020603050405020304" pitchFamily="18" charset="0"/>
                <a:cs typeface="Times New Roman" panose="02020603050405020304" pitchFamily="18" charset="0"/>
              </a:rPr>
              <a:t> such as </a:t>
            </a:r>
            <a:r>
              <a:rPr lang="en-US" sz="2000" err="1">
                <a:latin typeface="Times New Roman" panose="02020603050405020304" pitchFamily="18" charset="0"/>
                <a:cs typeface="Times New Roman" panose="02020603050405020304" pitchFamily="18" charset="0"/>
              </a:rPr>
              <a:t>ultrasound,x</a:t>
            </a:r>
            <a:r>
              <a:rPr lang="en-US" sz="2000">
                <a:latin typeface="Times New Roman" panose="02020603050405020304" pitchFamily="18" charset="0"/>
                <a:cs typeface="Times New Roman" panose="02020603050405020304" pitchFamily="18" charset="0"/>
              </a:rPr>
              <a:t>-ray or city scans.</a:t>
            </a:r>
          </a:p>
          <a:p>
            <a:pPr>
              <a:lnSpc>
                <a:spcPct val="150000"/>
              </a:lnSpc>
            </a:pPr>
            <a:r>
              <a:rPr lang="en-US" sz="2000" b="1">
                <a:latin typeface="Times New Roman" panose="02020603050405020304" pitchFamily="18" charset="0"/>
                <a:cs typeface="Times New Roman" panose="02020603050405020304" pitchFamily="18" charset="0"/>
              </a:rPr>
              <a:t>2.Software Implementation:</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Image Preprocessing</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Feature Extraction</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Machine Learning Models</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Post-Processing</a:t>
            </a:r>
          </a:p>
        </p:txBody>
      </p:sp>
    </p:spTree>
    <p:extLst>
      <p:ext uri="{BB962C8B-B14F-4D97-AF65-F5344CB8AC3E}">
        <p14:creationId xmlns:p14="http://schemas.microsoft.com/office/powerpoint/2010/main" val="2991038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58B3C0-9B97-CCE1-84C6-B9E5C61A805D}"/>
              </a:ext>
            </a:extLst>
          </p:cNvPr>
          <p:cNvSpPr txBox="1"/>
          <p:nvPr/>
        </p:nvSpPr>
        <p:spPr>
          <a:xfrm>
            <a:off x="428263" y="324091"/>
            <a:ext cx="8712843" cy="523220"/>
          </a:xfrm>
          <a:prstGeom prst="rect">
            <a:avLst/>
          </a:prstGeom>
          <a:noFill/>
        </p:spPr>
        <p:txBody>
          <a:bodyPr wrap="square">
            <a:spAutoFit/>
          </a:bodyPr>
          <a:lstStyle/>
          <a:p>
            <a:r>
              <a:rPr lang="en-US" sz="2800" b="1">
                <a:solidFill>
                  <a:srgbClr val="14097F"/>
                </a:solidFill>
              </a:rPr>
              <a:t>Output of Proposed Method </a:t>
            </a:r>
          </a:p>
        </p:txBody>
      </p:sp>
      <p:cxnSp>
        <p:nvCxnSpPr>
          <p:cNvPr id="4" name="Straight Connector 3">
            <a:extLst>
              <a:ext uri="{FF2B5EF4-FFF2-40B4-BE49-F238E27FC236}">
                <a16:creationId xmlns:a16="http://schemas.microsoft.com/office/drawing/2014/main" id="{8BEDF287-4A0A-7962-AFA8-2FF60FFD6FF2}"/>
              </a:ext>
            </a:extLst>
          </p:cNvPr>
          <p:cNvCxnSpPr/>
          <p:nvPr/>
        </p:nvCxnSpPr>
        <p:spPr>
          <a:xfrm flipV="1">
            <a:off x="452351" y="841470"/>
            <a:ext cx="1153021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pic>
        <p:nvPicPr>
          <p:cNvPr id="5" name="Google Shape;250;g2c469bf4905_0_70">
            <a:extLst>
              <a:ext uri="{FF2B5EF4-FFF2-40B4-BE49-F238E27FC236}">
                <a16:creationId xmlns:a16="http://schemas.microsoft.com/office/drawing/2014/main" id="{16F46EF9-BEB1-DBEE-2528-AE369712C5FD}"/>
              </a:ext>
            </a:extLst>
          </p:cNvPr>
          <p:cNvPicPr preferRelativeResize="0"/>
          <p:nvPr/>
        </p:nvPicPr>
        <p:blipFill>
          <a:blip r:embed="rId2">
            <a:alphaModFix/>
          </a:blip>
          <a:stretch>
            <a:fillRect/>
          </a:stretch>
        </p:blipFill>
        <p:spPr>
          <a:xfrm>
            <a:off x="452351" y="1072960"/>
            <a:ext cx="4571528" cy="3472405"/>
          </a:xfrm>
          <a:prstGeom prst="rect">
            <a:avLst/>
          </a:prstGeom>
          <a:noFill/>
          <a:ln>
            <a:noFill/>
          </a:ln>
        </p:spPr>
      </p:pic>
      <p:pic>
        <p:nvPicPr>
          <p:cNvPr id="8" name="Picture 7">
            <a:extLst>
              <a:ext uri="{FF2B5EF4-FFF2-40B4-BE49-F238E27FC236}">
                <a16:creationId xmlns:a16="http://schemas.microsoft.com/office/drawing/2014/main" id="{63B4897E-478E-4512-8F3C-A7C6F270C655}"/>
              </a:ext>
            </a:extLst>
          </p:cNvPr>
          <p:cNvPicPr>
            <a:picLocks noChangeAspect="1"/>
          </p:cNvPicPr>
          <p:nvPr/>
        </p:nvPicPr>
        <p:blipFill>
          <a:blip r:embed="rId3"/>
          <a:stretch>
            <a:fillRect/>
          </a:stretch>
        </p:blipFill>
        <p:spPr>
          <a:xfrm>
            <a:off x="6420091" y="1173603"/>
            <a:ext cx="3045106" cy="3570124"/>
          </a:xfrm>
          <a:prstGeom prst="rect">
            <a:avLst/>
          </a:prstGeom>
        </p:spPr>
      </p:pic>
    </p:spTree>
    <p:extLst>
      <p:ext uri="{BB962C8B-B14F-4D97-AF65-F5344CB8AC3E}">
        <p14:creationId xmlns:p14="http://schemas.microsoft.com/office/powerpoint/2010/main" val="408775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572" y="279063"/>
            <a:ext cx="10515600" cy="1325563"/>
          </a:xfrm>
        </p:spPr>
        <p:txBody>
          <a:bodyPr>
            <a:normAutofit/>
          </a:bodyPr>
          <a:lstStyle/>
          <a:p>
            <a:r>
              <a:rPr lang="en-IN" sz="2800" b="1">
                <a:solidFill>
                  <a:srgbClr val="002060"/>
                </a:solidFill>
                <a:latin typeface="Times New Roman" panose="02020603050405020304" pitchFamily="18" charset="0"/>
                <a:cs typeface="Times New Roman" panose="02020603050405020304" pitchFamily="18" charset="0"/>
              </a:rPr>
              <a:t>Advantages</a:t>
            </a:r>
            <a:br>
              <a:rPr lang="en-IN" sz="2800" b="1">
                <a:solidFill>
                  <a:srgbClr val="002060"/>
                </a:solidFill>
                <a:latin typeface="Times New Roman" panose="02020603050405020304" pitchFamily="18" charset="0"/>
                <a:cs typeface="Times New Roman" panose="02020603050405020304" pitchFamily="18" charset="0"/>
              </a:rPr>
            </a:br>
            <a:br>
              <a:rPr lang="en-IN" sz="2800" b="1">
                <a:solidFill>
                  <a:srgbClr val="002060"/>
                </a:solidFill>
                <a:latin typeface="Times New Roman" panose="02020603050405020304" pitchFamily="18" charset="0"/>
                <a:cs typeface="Times New Roman" panose="02020603050405020304" pitchFamily="18" charset="0"/>
              </a:rPr>
            </a:br>
            <a:endParaRPr lang="en-IN" sz="2800"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4572" y="1395320"/>
            <a:ext cx="10515600" cy="4351338"/>
          </a:xfrm>
        </p:spPr>
        <p:txBody>
          <a:bodyPr/>
          <a:lstStyle/>
          <a:p>
            <a:pPr>
              <a:lnSpc>
                <a:spcPct val="150000"/>
              </a:lnSpc>
            </a:pPr>
            <a:r>
              <a:rPr lang="en-IN" sz="2000" dirty="0">
                <a:latin typeface="Times New Roman" panose="02020603050405020304" pitchFamily="18" charset="0"/>
                <a:cs typeface="Times New Roman" panose="02020603050405020304" pitchFamily="18" charset="0"/>
              </a:rPr>
              <a:t>Chest X-ray can detect cancer</a:t>
            </a:r>
          </a:p>
          <a:p>
            <a:pPr>
              <a:lnSpc>
                <a:spcPct val="150000"/>
              </a:lnSpc>
            </a:pPr>
            <a:r>
              <a:rPr lang="en-IN" sz="2000" dirty="0">
                <a:latin typeface="Times New Roman" panose="02020603050405020304" pitchFamily="18" charset="0"/>
                <a:cs typeface="Times New Roman" panose="02020603050405020304" pitchFamily="18" charset="0"/>
              </a:rPr>
              <a:t>Chest X-ray can air collecting in the space around lungs</a:t>
            </a:r>
          </a:p>
          <a:p>
            <a:pPr>
              <a:lnSpc>
                <a:spcPct val="150000"/>
              </a:lnSpc>
            </a:pPr>
            <a:r>
              <a:rPr lang="en-IN" sz="2000" dirty="0">
                <a:latin typeface="Times New Roman" panose="02020603050405020304" pitchFamily="18" charset="0"/>
                <a:cs typeface="Times New Roman" panose="02020603050405020304" pitchFamily="18" charset="0"/>
              </a:rPr>
              <a:t>Ability to monitor disease complications and treatment response</a:t>
            </a:r>
          </a:p>
          <a:p>
            <a:pPr>
              <a:lnSpc>
                <a:spcPct val="150000"/>
              </a:lnSpc>
            </a:pPr>
            <a:r>
              <a:rPr lang="en-IN" sz="2000" dirty="0">
                <a:latin typeface="Times New Roman" panose="02020603050405020304" pitchFamily="18" charset="0"/>
                <a:cs typeface="Times New Roman" panose="02020603050405020304" pitchFamily="18" charset="0"/>
              </a:rPr>
              <a:t>Can be used at district level</a:t>
            </a:r>
          </a:p>
          <a:p>
            <a:pPr>
              <a:lnSpc>
                <a:spcPct val="150000"/>
              </a:lnSpc>
            </a:pPr>
            <a:r>
              <a:rPr lang="en-IN" sz="2000" dirty="0">
                <a:latin typeface="Times New Roman" panose="02020603050405020304" pitchFamily="18" charset="0"/>
                <a:cs typeface="Times New Roman" panose="02020603050405020304" pitchFamily="18" charset="0"/>
              </a:rPr>
              <a:t>The chest X-ray is useful for diagnosing TB disease</a:t>
            </a:r>
          </a:p>
          <a:p>
            <a:pPr>
              <a:lnSpc>
                <a:spcPct val="150000"/>
              </a:lnSpc>
            </a:pPr>
            <a:r>
              <a:rPr lang="en-IN" sz="2000" dirty="0">
                <a:latin typeface="Times New Roman" panose="02020603050405020304" pitchFamily="18" charset="0"/>
                <a:cs typeface="Times New Roman" panose="02020603050405020304" pitchFamily="18" charset="0"/>
              </a:rPr>
              <a:t>Early Detection</a:t>
            </a:r>
          </a:p>
        </p:txBody>
      </p:sp>
      <p:cxnSp>
        <p:nvCxnSpPr>
          <p:cNvPr id="4" name="Straight Connector 3"/>
          <p:cNvCxnSpPr/>
          <p:nvPr/>
        </p:nvCxnSpPr>
        <p:spPr>
          <a:xfrm>
            <a:off x="228600" y="1024759"/>
            <a:ext cx="1150882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351" y="318250"/>
            <a:ext cx="2027478" cy="523220"/>
          </a:xfrm>
          <a:prstGeom prst="rect">
            <a:avLst/>
          </a:prstGeom>
          <a:noFill/>
        </p:spPr>
        <p:txBody>
          <a:bodyPr wrap="none" rtlCol="0">
            <a:spAutoFit/>
          </a:bodyPr>
          <a:lstStyle/>
          <a:p>
            <a:r>
              <a:rPr lang="en-US" sz="2800" b="1" dirty="0">
                <a:solidFill>
                  <a:srgbClr val="14097F"/>
                </a:solidFill>
              </a:rPr>
              <a:t>Applications</a:t>
            </a:r>
          </a:p>
        </p:txBody>
      </p:sp>
      <p:cxnSp>
        <p:nvCxnSpPr>
          <p:cNvPr id="5" name="Straight Connector 4"/>
          <p:cNvCxnSpPr/>
          <p:nvPr/>
        </p:nvCxnSpPr>
        <p:spPr>
          <a:xfrm flipV="1">
            <a:off x="452351" y="841470"/>
            <a:ext cx="1153021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816610" y="1308100"/>
            <a:ext cx="9982570" cy="2442086"/>
          </a:xfrm>
          <a:prstGeom prst="rect">
            <a:avLst/>
          </a:prstGeom>
          <a:noFill/>
        </p:spPr>
        <p:txBody>
          <a:bodyPr wrap="square" rtlCol="0" anchor="t">
            <a:no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developed in this study demonstrated high accuracy and performance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Chest X-rays provide detailed anatomical information and can reveal characteristic radiological patterns associated with TB, such as infiltrates, cavitations, and nodules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Monitoring Treatment Response: After initiating TB treatment, chest X-ray imaging can be used to monitor the progress of therapy and assess the response to treatment.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031" y="254594"/>
            <a:ext cx="1838965" cy="523220"/>
          </a:xfrm>
          <a:prstGeom prst="rect">
            <a:avLst/>
          </a:prstGeom>
          <a:noFill/>
        </p:spPr>
        <p:txBody>
          <a:bodyPr wrap="none" rtlCol="0">
            <a:spAutoFit/>
          </a:bodyPr>
          <a:lstStyle/>
          <a:p>
            <a:r>
              <a:rPr lang="en-US" sz="2800" b="1">
                <a:solidFill>
                  <a:srgbClr val="14097F"/>
                </a:solidFill>
                <a:latin typeface="Times New Roman" panose="02020603050405020304" pitchFamily="18" charset="0"/>
                <a:cs typeface="Times New Roman" panose="02020603050405020304" pitchFamily="18" charset="0"/>
              </a:rPr>
              <a:t>OUTLINE</a:t>
            </a:r>
          </a:p>
        </p:txBody>
      </p:sp>
      <p:sp>
        <p:nvSpPr>
          <p:cNvPr id="3" name="TextBox 2"/>
          <p:cNvSpPr txBox="1"/>
          <p:nvPr/>
        </p:nvSpPr>
        <p:spPr>
          <a:xfrm>
            <a:off x="368069" y="777814"/>
            <a:ext cx="11371580" cy="5547360"/>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Title</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Abstract</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Introduction</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Literature Survey</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Existing Method</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Proposed Method</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Proposed Method using Hardware and Software</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Output of Proposed method</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Advantages</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Applications</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sym typeface="+mn-ea"/>
              </a:rPr>
              <a:t>Reference Papers</a:t>
            </a:r>
            <a:endParaRPr lang="en-US" sz="20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Conclusion</a:t>
            </a:r>
          </a:p>
          <a:p>
            <a:pPr algn="just">
              <a:lnSpc>
                <a:spcPct val="200000"/>
              </a:lnSpc>
            </a:pPr>
            <a:endParaRPr lang="en-US" sz="2000" b="0" i="0">
              <a:effectLst/>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452351" y="841470"/>
            <a:ext cx="1153021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37419" y="2684206"/>
            <a:ext cx="10590981" cy="3042224"/>
          </a:xfrm>
          <a:prstGeom prst="rect">
            <a:avLst/>
          </a:prstGeom>
          <a:noFill/>
        </p:spPr>
        <p:txBody>
          <a:bodyPr wrap="square" lIns="91440" tIns="45720" rIns="91440" bIns="45720" rtlCol="0" anchor="ctr">
            <a:noAutofit/>
          </a:bodyPr>
          <a:lstStyle/>
          <a:p>
            <a:r>
              <a:rPr lang="en-US" sz="3200" dirty="0">
                <a:solidFill>
                  <a:schemeClr val="accent1">
                    <a:lumMod val="50000"/>
                  </a:schemeClr>
                </a:solidFill>
                <a:latin typeface="Times New Roman"/>
                <a:cs typeface="Times New Roman"/>
              </a:rPr>
              <a:t>REFERENCE PAPERS :</a:t>
            </a:r>
          </a:p>
          <a:p>
            <a:pPr marL="342900" indent="-342900" algn="just">
              <a:lnSpc>
                <a:spcPct val="150000"/>
              </a:lnSpc>
              <a:buFont typeface="+mj-lt"/>
              <a:buAutoNum type="arabicPeriod"/>
            </a:pPr>
            <a:r>
              <a:rPr lang="en-US" sz="2000" dirty="0" err="1"/>
              <a:t>Uplekar</a:t>
            </a:r>
            <a:r>
              <a:rPr lang="en-US" sz="2000" dirty="0"/>
              <a:t> M, Weil D, </a:t>
            </a:r>
            <a:r>
              <a:rPr lang="en-US" sz="2000" dirty="0" err="1"/>
              <a:t>Lonnroth</a:t>
            </a:r>
            <a:r>
              <a:rPr lang="en-US" sz="2000" dirty="0"/>
              <a:t> K, Jaramillo E, Lienhardt C, Dias HM, et al. WHO’s new end TB strategy. Lancet. 2015;385(9979):1799-801. doi:10.1016/s0140-6736(15)60570-0</a:t>
            </a:r>
          </a:p>
          <a:p>
            <a:pPr marL="342900" indent="-342900" algn="just">
              <a:lnSpc>
                <a:spcPct val="150000"/>
              </a:lnSpc>
              <a:buFont typeface="+mj-lt"/>
              <a:buAutoNum type="arabicPeriod"/>
            </a:pPr>
            <a:r>
              <a:rPr lang="en-US" sz="2000" dirty="0"/>
              <a:t>Canadian Thoracic Society, Public Health Agency of Canada. Canadian Tuberculosis Standards, seventh edition. </a:t>
            </a:r>
            <a:r>
              <a:rPr lang="en-US" sz="2000" dirty="0" err="1"/>
              <a:t>Ottawa,Ontario</a:t>
            </a:r>
            <a:r>
              <a:rPr lang="en-US" sz="2000" dirty="0"/>
              <a:t>: Canadian Thoracic Society, Public Health Agency of Canada; 2013 (http://www.respiratoryguidelines.ca/tb- standards-2013, accessed 17 October 2016). </a:t>
            </a:r>
          </a:p>
          <a:p>
            <a:pPr marL="342900" indent="-342900" algn="just">
              <a:lnSpc>
                <a:spcPct val="150000"/>
              </a:lnSpc>
              <a:buFont typeface="+mj-lt"/>
              <a:buAutoNum type="arabicPeriod"/>
            </a:pPr>
            <a:r>
              <a:rPr lang="en-US" sz="2000" dirty="0"/>
              <a:t>World Health Organization. Pocket book of hospital care for children: guidelines for the management of common illnesses with limited resources. Geneva: World Health Organization; 2005 (http://apps.who.int/iris/ bitstream/10665/43206/1/9241546700.pdf, accessed 8 November 2016).</a:t>
            </a:r>
          </a:p>
          <a:p>
            <a:pPr marL="342900" indent="-342900" algn="just">
              <a:lnSpc>
                <a:spcPct val="150000"/>
              </a:lnSpc>
              <a:buFont typeface="+mj-lt"/>
              <a:buAutoNum type="arabicPeriod"/>
            </a:pPr>
            <a:r>
              <a:rPr lang="en-US" sz="2000" dirty="0"/>
              <a:t>Practical approach to Lung Health (PAL). In: World Health </a:t>
            </a:r>
            <a:r>
              <a:rPr lang="en-US" sz="2000" dirty="0" err="1"/>
              <a:t>Organzation</a:t>
            </a:r>
            <a:r>
              <a:rPr lang="en-US" sz="2000" dirty="0"/>
              <a:t>, Tuberculosis [website]. Geneva: World Health Organization; 2016 (http://www.who.int/tb/health_systems/pal/en/, 17 October 2016).</a:t>
            </a:r>
          </a:p>
          <a:p>
            <a:pPr algn="just">
              <a:lnSpc>
                <a:spcPct val="200000"/>
              </a:lnSpc>
            </a:pPr>
            <a:endParaRPr lang="en-US" sz="2000" dirty="0">
              <a:latin typeface="Times New Roman"/>
              <a:ea typeface="+mn-lt"/>
              <a:cs typeface="Times New Roman"/>
            </a:endParaRPr>
          </a:p>
          <a:p>
            <a:pPr>
              <a:lnSpc>
                <a:spcPct val="20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0A078A2E-F2C8-7839-3332-9E1D71E32449}"/>
              </a:ext>
            </a:extLst>
          </p:cNvPr>
          <p:cNvCxnSpPr/>
          <p:nvPr/>
        </p:nvCxnSpPr>
        <p:spPr>
          <a:xfrm flipV="1">
            <a:off x="509382" y="917670"/>
            <a:ext cx="1153021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01085" cy="206375"/>
          </a:xfrm>
        </p:spPr>
        <p:txBody>
          <a:bodyPr>
            <a:noAutofit/>
          </a:bodyPr>
          <a:lstStyle/>
          <a:p>
            <a:r>
              <a:rPr lang="en-US" altLang="en-IN" sz="3600" dirty="0">
                <a:solidFill>
                  <a:schemeClr val="accent1">
                    <a:lumMod val="50000"/>
                  </a:schemeClr>
                </a:solidFill>
                <a:latin typeface="Times New Roman" panose="02020603050405020304" pitchFamily="18" charset="0"/>
                <a:cs typeface="Times New Roman" panose="02020603050405020304" pitchFamily="18" charset="0"/>
              </a:rPr>
              <a:t>Conclusion:</a:t>
            </a:r>
          </a:p>
        </p:txBody>
      </p:sp>
      <p:pic>
        <p:nvPicPr>
          <p:cNvPr id="5" name="Content Placeholder 4"/>
          <p:cNvPicPr>
            <a:picLocks noGrp="1" noChangeAspect="1"/>
          </p:cNvPicPr>
          <p:nvPr>
            <p:ph idx="1"/>
          </p:nvPr>
        </p:nvPicPr>
        <p:blipFill>
          <a:blip r:embed="rId2"/>
          <a:stretch>
            <a:fillRect/>
          </a:stretch>
        </p:blipFill>
        <p:spPr>
          <a:xfrm>
            <a:off x="2017303" y="986184"/>
            <a:ext cx="5671523" cy="2933115"/>
          </a:xfrm>
          <a:prstGeom prst="rect">
            <a:avLst/>
          </a:prstGeom>
        </p:spPr>
      </p:pic>
      <p:sp>
        <p:nvSpPr>
          <p:cNvPr id="4" name="TextBox 3">
            <a:extLst>
              <a:ext uri="{FF2B5EF4-FFF2-40B4-BE49-F238E27FC236}">
                <a16:creationId xmlns:a16="http://schemas.microsoft.com/office/drawing/2014/main" id="{C89D7874-EC1F-E22F-8A04-D855B64F8D94}"/>
              </a:ext>
            </a:extLst>
          </p:cNvPr>
          <p:cNvSpPr txBox="1"/>
          <p:nvPr/>
        </p:nvSpPr>
        <p:spPr>
          <a:xfrm>
            <a:off x="934065" y="3919299"/>
            <a:ext cx="10019070" cy="2351285"/>
          </a:xfrm>
          <a:prstGeom prst="rect">
            <a:avLst/>
          </a:prstGeom>
          <a:noFill/>
        </p:spPr>
        <p:txBody>
          <a:bodyPr wrap="square">
            <a:spAutoFit/>
          </a:bodyPr>
          <a:lstStyle/>
          <a:p>
            <a:pPr algn="just">
              <a:lnSpc>
                <a:spcPct val="150000"/>
              </a:lnSpc>
            </a:pPr>
            <a:r>
              <a:rPr lang="en-IN" sz="2000" dirty="0">
                <a:solidFill>
                  <a:srgbClr val="000000"/>
                </a:solidFill>
                <a:effectLst/>
                <a:latin typeface="Times New Roman" panose="02020603050405020304" pitchFamily="18" charset="0"/>
                <a:ea typeface="Calibri" panose="020F0502020204030204" pitchFamily="34" charset="0"/>
              </a:rPr>
              <a:t>Tuberculosis is one of the most contagious and rapidly spreading diseases, so early diagnosis is crucial to reduce the spread and for patients to receive appropriate treatment. Because of the similar symptoms and characteristics of pneumonia and tuberculosis, accurate diagnosis is challenging for radiologists and physicians. Some techniques help diagnosis, the most prominent of which is the chest X-ray technique. </a:t>
            </a:r>
            <a:endParaRPr lang="en-US" sz="2000" dirty="0"/>
          </a:p>
        </p:txBody>
      </p:sp>
      <p:cxnSp>
        <p:nvCxnSpPr>
          <p:cNvPr id="6" name="Straight Connector 5">
            <a:extLst>
              <a:ext uri="{FF2B5EF4-FFF2-40B4-BE49-F238E27FC236}">
                <a16:creationId xmlns:a16="http://schemas.microsoft.com/office/drawing/2014/main" id="{7C92A624-2941-F36D-355F-74EC1580A489}"/>
              </a:ext>
            </a:extLst>
          </p:cNvPr>
          <p:cNvCxnSpPr/>
          <p:nvPr/>
        </p:nvCxnSpPr>
        <p:spPr>
          <a:xfrm flipV="1">
            <a:off x="452351" y="841470"/>
            <a:ext cx="1153021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5;p12"/>
          <p:cNvSpPr txBox="1"/>
          <p:nvPr/>
        </p:nvSpPr>
        <p:spPr>
          <a:xfrm>
            <a:off x="1300778" y="2766218"/>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800"/>
              <a:buFont typeface="Arial Black" panose="020B0A04020102020204"/>
              <a:buNone/>
            </a:pPr>
            <a:r>
              <a:rPr lang="en-US" sz="5400" b="1">
                <a:solidFill>
                  <a:srgbClr val="14097F"/>
                </a:solidFill>
                <a:latin typeface="Times New Roman" panose="02020603050405020304" pitchFamily="18" charset="0"/>
                <a:ea typeface="Arial Black" panose="020B0A04020102020204"/>
                <a:cs typeface="Times New Roman" panose="02020603050405020304" pitchFamily="18" charset="0"/>
                <a:sym typeface="Arial Black" panose="020B0A04020102020204"/>
              </a:rPr>
              <a:t>              </a:t>
            </a:r>
            <a:r>
              <a:rPr lang="en-US" sz="5400" b="1">
                <a:solidFill>
                  <a:srgbClr val="14097F"/>
                </a:solidFill>
                <a:latin typeface="Times New Roman" panose="02020603050405020304" pitchFamily="18" charset="0"/>
                <a:ea typeface="Courgette"/>
                <a:cs typeface="Times New Roman" panose="02020603050405020304" pitchFamily="18" charset="0"/>
                <a:sym typeface="Courgette"/>
              </a:rPr>
              <a:t>THANK YOU</a:t>
            </a:r>
            <a:endParaRPr lang="en-US" sz="5400" b="1">
              <a:solidFill>
                <a:srgbClr val="14097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0830" y="2051685"/>
            <a:ext cx="5332095" cy="2542540"/>
          </a:xfrm>
          <a:prstGeom prst="rect">
            <a:avLst/>
          </a:prstGeom>
          <a:noFill/>
        </p:spPr>
        <p:txBody>
          <a:bodyPr wrap="square">
            <a:noAutofit/>
          </a:bodyPr>
          <a:lstStyle/>
          <a:p>
            <a:pPr algn="ctr"/>
            <a:r>
              <a:rPr lang="en-US" sz="3200" b="1">
                <a:solidFill>
                  <a:srgbClr val="14097F"/>
                </a:solidFill>
                <a:latin typeface="Lora" pitchFamily="2" charset="0"/>
              </a:rPr>
              <a:t> </a:t>
            </a:r>
            <a:endParaRPr lang="en-US" sz="3200" b="1">
              <a:solidFill>
                <a:srgbClr val="002060"/>
              </a:solidFill>
              <a:latin typeface="Times New Roman" panose="02020603050405020304" pitchFamily="18" charset="0"/>
              <a:cs typeface="Times New Roman" panose="02020603050405020304" pitchFamily="18" charset="0"/>
            </a:endParaRPr>
          </a:p>
          <a:p>
            <a:pPr algn="ctr"/>
            <a:r>
              <a:rPr lang="en-US" sz="3200" b="1">
                <a:solidFill>
                  <a:srgbClr val="14097F"/>
                </a:solidFill>
                <a:latin typeface="Times New Roman" panose="02020603050405020304" pitchFamily="18" charset="0"/>
                <a:cs typeface="Times New Roman" panose="02020603050405020304" pitchFamily="18" charset="0"/>
              </a:rPr>
              <a:t>CHEST X-RAY IMAGING SYSTEM FOR EARLY DETECTION OF TUBERCULOSIS</a:t>
            </a:r>
          </a:p>
        </p:txBody>
      </p:sp>
      <p:pic>
        <p:nvPicPr>
          <p:cNvPr id="3" name="Picture 2"/>
          <p:cNvPicPr>
            <a:picLocks noChangeAspect="1"/>
          </p:cNvPicPr>
          <p:nvPr/>
        </p:nvPicPr>
        <p:blipFill>
          <a:blip r:embed="rId2"/>
          <a:stretch>
            <a:fillRect/>
          </a:stretch>
        </p:blipFill>
        <p:spPr>
          <a:xfrm>
            <a:off x="5443855" y="2051685"/>
            <a:ext cx="6388100" cy="3676015"/>
          </a:xfrm>
          <a:prstGeom prst="rect">
            <a:avLst/>
          </a:prstGeom>
        </p:spPr>
      </p:pic>
      <p:sp>
        <p:nvSpPr>
          <p:cNvPr id="2" name="Text Box 1"/>
          <p:cNvSpPr txBox="1"/>
          <p:nvPr/>
        </p:nvSpPr>
        <p:spPr>
          <a:xfrm>
            <a:off x="5443855" y="5209540"/>
            <a:ext cx="6096000" cy="517525"/>
          </a:xfrm>
          <a:prstGeom prst="rect">
            <a:avLst/>
          </a:prstGeom>
          <a:noFill/>
        </p:spPr>
        <p:txBody>
          <a:bodyPr wrap="square" lIns="91440" tIns="45720" rIns="91440" bIns="45720" rtlCol="0" anchor="t">
            <a:noAutofit/>
          </a:bodyPr>
          <a:lstStyle/>
          <a:p>
            <a:pPr algn="just">
              <a:lnSpc>
                <a:spcPct val="200000"/>
              </a:lnSpc>
            </a:pPr>
            <a:r>
              <a:rPr lang="en-US" sz="2000">
                <a:latin typeface="Times New Roman"/>
                <a:cs typeface="Times New Roman"/>
                <a:sym typeface="+mn-ea"/>
              </a:rPr>
              <a:t> .Normal X-ray                            .Tuberculosis X-ray   </a:t>
            </a:r>
            <a:endParaRPr lang="en-US" sz="200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8510"/>
            <a:ext cx="10352405" cy="759460"/>
          </a:xfrm>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653415"/>
            <a:ext cx="10664825" cy="4838700"/>
          </a:xfrm>
          <a:prstGeom prst="rect">
            <a:avLst/>
          </a:prstGeom>
        </p:spPr>
      </p:pic>
      <p:sp>
        <p:nvSpPr>
          <p:cNvPr id="6" name="Text Box 5"/>
          <p:cNvSpPr txBox="1"/>
          <p:nvPr/>
        </p:nvSpPr>
        <p:spPr>
          <a:xfrm>
            <a:off x="990600" y="266700"/>
            <a:ext cx="2670175" cy="386715"/>
          </a:xfrm>
          <a:prstGeom prst="rect">
            <a:avLst/>
          </a:prstGeom>
          <a:noFill/>
        </p:spPr>
        <p:txBody>
          <a:bodyPr wrap="square" rtlCol="0" anchor="t">
            <a:noAutofit/>
          </a:bodyPr>
          <a:lstStyle/>
          <a:p>
            <a:pPr marL="0" indent="0" algn="just">
              <a:buNone/>
            </a:pPr>
            <a:r>
              <a:rPr lang="en-US" sz="2400" b="1" i="1">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sym typeface="+mn-ea"/>
              </a:rPr>
              <a:t>Concept of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662" y="333132"/>
            <a:ext cx="11125200" cy="1383254"/>
          </a:xfrm>
        </p:spPr>
        <p:txBody>
          <a:bodyPr/>
          <a:lstStyle/>
          <a:p>
            <a:r>
              <a:rPr lang="en-IN" sz="2800" b="1">
                <a:solidFill>
                  <a:srgbClr val="002060"/>
                </a:solidFill>
                <a:latin typeface="Times New Roman" panose="02020603050405020304" pitchFamily="18" charset="0"/>
                <a:cs typeface="Times New Roman" panose="02020603050405020304" pitchFamily="18" charset="0"/>
              </a:rPr>
              <a:t>Abstract</a:t>
            </a:r>
            <a:br>
              <a:rPr lang="en-IN"/>
            </a:br>
            <a:endParaRPr lang="en-IN"/>
          </a:p>
        </p:txBody>
      </p:sp>
      <p:cxnSp>
        <p:nvCxnSpPr>
          <p:cNvPr id="4" name="Straight Connector 3"/>
          <p:cNvCxnSpPr/>
          <p:nvPr/>
        </p:nvCxnSpPr>
        <p:spPr>
          <a:xfrm>
            <a:off x="228600" y="1024759"/>
            <a:ext cx="1150882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643255" y="1444625"/>
            <a:ext cx="10710545" cy="4732655"/>
          </a:xfrm>
        </p:spPr>
        <p:txBody>
          <a:bodyPr>
            <a:normAutofit/>
          </a:bodyPr>
          <a:lstStyle/>
          <a:p>
            <a:pPr algn="just">
              <a:lnSpc>
                <a:spcPct val="150000"/>
              </a:lnSpc>
            </a:pPr>
            <a:r>
              <a:rPr lang="en-US" sz="2000">
                <a:latin typeface="Times New Roman" panose="02020603050405020304" pitchFamily="18" charset="0"/>
                <a:cs typeface="Times New Roman" panose="02020603050405020304" pitchFamily="18" charset="0"/>
              </a:rPr>
              <a:t>Tuberculosis (TB) remains a significant global health concern, necessitating prompt and accurate diagnostic tools for effective disease management. This project presents a novel approach for the early detection of tuberculosis using Chest X-ray (CXR) images, complemented by a Computer-Aided Diagnosis (CAD) system. The integration of advanced image processing techniques and machine learning algorithms aims to enhance the efficiency and reliability of tuberculosis diagnosis, facilitating timely intervention and reducing the spread of the disease. This project amalgamates cutting-edge technology with medical diagnostics, providing a robust solution for the early detection of tuberculosis using Chest X-ray images. The CAD system serves as a valuable tool in the hands of healthcare professionals, contributing to the global efforts to combat and control the prevalence of tuberculosis.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572" y="214517"/>
            <a:ext cx="10515600" cy="1325563"/>
          </a:xfrm>
        </p:spPr>
        <p:txBody>
          <a:bodyPr>
            <a:normAutofit/>
          </a:bodyPr>
          <a:lstStyle/>
          <a:p>
            <a:r>
              <a:rPr lang="en-IN" sz="2800" b="1">
                <a:solidFill>
                  <a:srgbClr val="002060"/>
                </a:solidFill>
                <a:latin typeface="Times New Roman" panose="02020603050405020304" pitchFamily="18" charset="0"/>
                <a:cs typeface="Times New Roman" panose="02020603050405020304" pitchFamily="18" charset="0"/>
              </a:rPr>
              <a:t>Introduction</a:t>
            </a:r>
            <a:br>
              <a:rPr lang="en-IN" sz="2800" b="1">
                <a:solidFill>
                  <a:srgbClr val="002060"/>
                </a:solidFill>
                <a:latin typeface="Times New Roman" panose="02020603050405020304" pitchFamily="18" charset="0"/>
                <a:cs typeface="Times New Roman" panose="02020603050405020304" pitchFamily="18" charset="0"/>
              </a:rPr>
            </a:br>
            <a:endParaRPr lang="en-IN" sz="2800"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4571" y="1046274"/>
            <a:ext cx="10501195" cy="4737568"/>
          </a:xfrm>
        </p:spPr>
        <p:txBody>
          <a:bodyPr>
            <a:noAutofit/>
          </a:bodyPr>
          <a:lstStyle/>
          <a:p>
            <a:pPr marL="0" indent="0" algn="just">
              <a:lnSpc>
                <a:spcPct val="150000"/>
              </a:lnSpc>
              <a:buNone/>
            </a:pPr>
            <a:r>
              <a:rPr lang="en-US" altLang="en-IN" sz="2000">
                <a:latin typeface="Times New Roman" panose="02020603050405020304" pitchFamily="18" charset="0"/>
                <a:cs typeface="Times New Roman" panose="02020603050405020304" pitchFamily="18" charset="0"/>
              </a:rPr>
              <a:t>T</a:t>
            </a:r>
            <a:r>
              <a:rPr lang="en-IN" sz="2000">
                <a:latin typeface="Times New Roman" panose="02020603050405020304" pitchFamily="18" charset="0"/>
                <a:cs typeface="Times New Roman" panose="02020603050405020304" pitchFamily="18" charset="0"/>
              </a:rPr>
              <a:t>uberculosis (TB) is a long-lasting and infectious disease that primarily affects the poor and requires extensive treatment. Tuberculosis affects ten million people each year. TB kills 1.5 million people per year despite being a preventable and treatable disease </a:t>
            </a:r>
          </a:p>
          <a:p>
            <a:pPr marL="0" indent="0" algn="just">
              <a:lnSpc>
                <a:spcPct val="150000"/>
              </a:lnSpc>
              <a:buNone/>
            </a:pPr>
            <a:r>
              <a:rPr lang="en-IN" sz="2000">
                <a:latin typeface="Times New Roman" panose="02020603050405020304" pitchFamily="18" charset="0"/>
                <a:cs typeface="Times New Roman" panose="02020603050405020304" pitchFamily="18" charset="0"/>
              </a:rPr>
              <a:t>After tuberculosis enter the body, the time it takes to develop disease and the likelihood of having the disease varies from person to person. The sickness is especially likely to affect people who have low body resistance and small children. </a:t>
            </a:r>
          </a:p>
          <a:p>
            <a:pPr marL="0" indent="0" algn="just">
              <a:lnSpc>
                <a:spcPct val="150000"/>
              </a:lnSpc>
              <a:buNone/>
            </a:pPr>
            <a:r>
              <a:rPr lang="en-IN" sz="2000">
                <a:latin typeface="Times New Roman" panose="02020603050405020304" pitchFamily="18" charset="0"/>
                <a:cs typeface="Times New Roman" panose="02020603050405020304" pitchFamily="18" charset="0"/>
              </a:rPr>
              <a:t>The disease symptoms are usually minor at first and gradually worsen with time. As a result, a lot of people put off seeing a doctor. The condition is suspected based on the patient’s complaints and results on a chest X-ray. </a:t>
            </a:r>
          </a:p>
          <a:p>
            <a:pPr marL="0" indent="0" algn="just">
              <a:lnSpc>
                <a:spcPct val="120000"/>
              </a:lnSpc>
              <a:buNone/>
            </a:pPr>
            <a:r>
              <a:rPr lang="en-IN" sz="2000">
                <a:latin typeface="Times New Roman" panose="02020603050405020304" pitchFamily="18" charset="0"/>
                <a:cs typeface="Times New Roman" panose="02020603050405020304" pitchFamily="18" charset="0"/>
              </a:rPr>
              <a:t> </a:t>
            </a:r>
          </a:p>
        </p:txBody>
      </p:sp>
      <p:cxnSp>
        <p:nvCxnSpPr>
          <p:cNvPr id="4" name="Straight Connector 3"/>
          <p:cNvCxnSpPr/>
          <p:nvPr/>
        </p:nvCxnSpPr>
        <p:spPr>
          <a:xfrm>
            <a:off x="341586" y="1046274"/>
            <a:ext cx="11508828"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93" y="-162099"/>
            <a:ext cx="10515600" cy="1325563"/>
          </a:xfrm>
        </p:spPr>
        <p:txBody>
          <a:bodyPr>
            <a:normAutofit fontScale="90000"/>
          </a:bodyPr>
          <a:lstStyle/>
          <a:p>
            <a:br>
              <a:rPr lang="en-IN">
                <a:solidFill>
                  <a:schemeClr val="accent1"/>
                </a:solidFill>
              </a:rPr>
            </a:br>
            <a:r>
              <a:rPr lang="en-IN" sz="3100" b="1">
                <a:solidFill>
                  <a:srgbClr val="002060"/>
                </a:solidFill>
                <a:latin typeface="Times New Roman" panose="02020603050405020304" pitchFamily="18" charset="0"/>
                <a:cs typeface="Times New Roman" panose="02020603050405020304" pitchFamily="18" charset="0"/>
              </a:rPr>
              <a:t>Literature survey</a:t>
            </a:r>
            <a:br>
              <a:rPr lang="en-IN">
                <a:solidFill>
                  <a:schemeClr val="accent1"/>
                </a:solidFill>
              </a:rPr>
            </a:br>
            <a:endParaRPr lang="en-IN">
              <a:solidFill>
                <a:schemeClr val="accent1"/>
              </a:solidFill>
            </a:endParaRPr>
          </a:p>
        </p:txBody>
      </p:sp>
      <p:graphicFrame>
        <p:nvGraphicFramePr>
          <p:cNvPr id="17" name="Content Placeholder 16"/>
          <p:cNvGraphicFramePr>
            <a:graphicFrameLocks noGrp="1"/>
          </p:cNvGraphicFramePr>
          <p:nvPr>
            <p:ph idx="1"/>
          </p:nvPr>
        </p:nvGraphicFramePr>
        <p:xfrm>
          <a:off x="125228" y="1163464"/>
          <a:ext cx="11969792" cy="5036823"/>
        </p:xfrm>
        <a:graphic>
          <a:graphicData uri="http://schemas.openxmlformats.org/drawingml/2006/table">
            <a:tbl>
              <a:tblPr firstRow="1" bandRow="1">
                <a:tableStyleId>{5C22544A-7EE6-4342-B048-85BDC9FD1C3A}</a:tableStyleId>
              </a:tblPr>
              <a:tblGrid>
                <a:gridCol w="1100899">
                  <a:extLst>
                    <a:ext uri="{9D8B030D-6E8A-4147-A177-3AD203B41FA5}">
                      <a16:colId xmlns:a16="http://schemas.microsoft.com/office/drawing/2014/main" val="20000"/>
                    </a:ext>
                  </a:extLst>
                </a:gridCol>
                <a:gridCol w="1465118">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2182091">
                  <a:extLst>
                    <a:ext uri="{9D8B030D-6E8A-4147-A177-3AD203B41FA5}">
                      <a16:colId xmlns:a16="http://schemas.microsoft.com/office/drawing/2014/main" val="20003"/>
                    </a:ext>
                  </a:extLst>
                </a:gridCol>
                <a:gridCol w="1704312">
                  <a:extLst>
                    <a:ext uri="{9D8B030D-6E8A-4147-A177-3AD203B41FA5}">
                      <a16:colId xmlns:a16="http://schemas.microsoft.com/office/drawing/2014/main" val="20004"/>
                    </a:ext>
                  </a:extLst>
                </a:gridCol>
                <a:gridCol w="1496224">
                  <a:extLst>
                    <a:ext uri="{9D8B030D-6E8A-4147-A177-3AD203B41FA5}">
                      <a16:colId xmlns:a16="http://schemas.microsoft.com/office/drawing/2014/main" val="20005"/>
                    </a:ext>
                  </a:extLst>
                </a:gridCol>
                <a:gridCol w="1496224">
                  <a:extLst>
                    <a:ext uri="{9D8B030D-6E8A-4147-A177-3AD203B41FA5}">
                      <a16:colId xmlns:a16="http://schemas.microsoft.com/office/drawing/2014/main" val="20006"/>
                    </a:ext>
                  </a:extLst>
                </a:gridCol>
                <a:gridCol w="1496224">
                  <a:extLst>
                    <a:ext uri="{9D8B030D-6E8A-4147-A177-3AD203B41FA5}">
                      <a16:colId xmlns:a16="http://schemas.microsoft.com/office/drawing/2014/main" val="20007"/>
                    </a:ext>
                  </a:extLst>
                </a:gridCol>
              </a:tblGrid>
              <a:tr h="1291862">
                <a:tc>
                  <a:txBody>
                    <a:bodyPr/>
                    <a:lstStyle/>
                    <a:p>
                      <a:endParaRPr lang="en-IN"/>
                    </a:p>
                    <a:p>
                      <a:endParaRPr lang="en-IN"/>
                    </a:p>
                    <a:p>
                      <a:r>
                        <a:rPr lang="en-IN"/>
                        <a:t>    SI.NO</a:t>
                      </a:r>
                    </a:p>
                  </a:txBody>
                  <a:tcPr/>
                </a:tc>
                <a:tc>
                  <a:txBody>
                    <a:bodyPr/>
                    <a:lstStyle/>
                    <a:p>
                      <a:endParaRPr lang="en-IN"/>
                    </a:p>
                    <a:p>
                      <a:endParaRPr lang="en-IN"/>
                    </a:p>
                    <a:p>
                      <a:r>
                        <a:rPr lang="en-IN"/>
                        <a:t> Author</a:t>
                      </a:r>
                    </a:p>
                  </a:txBody>
                  <a:tcPr/>
                </a:tc>
                <a:tc>
                  <a:txBody>
                    <a:bodyPr/>
                    <a:lstStyle/>
                    <a:p>
                      <a:endParaRPr lang="en-IN"/>
                    </a:p>
                    <a:p>
                      <a:endParaRPr lang="en-IN"/>
                    </a:p>
                    <a:p>
                      <a:r>
                        <a:rPr lang="en-IN"/>
                        <a:t>   Year</a:t>
                      </a:r>
                    </a:p>
                  </a:txBody>
                  <a:tcPr/>
                </a:tc>
                <a:tc>
                  <a:txBody>
                    <a:bodyPr/>
                    <a:lstStyle/>
                    <a:p>
                      <a:endParaRPr lang="en-IN"/>
                    </a:p>
                    <a:p>
                      <a:endParaRPr lang="en-IN"/>
                    </a:p>
                    <a:p>
                      <a:r>
                        <a:rPr lang="en-IN"/>
                        <a:t> Title</a:t>
                      </a:r>
                    </a:p>
                  </a:txBody>
                  <a:tcPr/>
                </a:tc>
                <a:tc>
                  <a:txBody>
                    <a:bodyPr/>
                    <a:lstStyle/>
                    <a:p>
                      <a:endParaRPr lang="en-IN"/>
                    </a:p>
                    <a:p>
                      <a:endParaRPr lang="en-IN"/>
                    </a:p>
                    <a:p>
                      <a:r>
                        <a:rPr lang="en-IN"/>
                        <a:t> Focus</a:t>
                      </a:r>
                    </a:p>
                  </a:txBody>
                  <a:tcPr/>
                </a:tc>
                <a:tc>
                  <a:txBody>
                    <a:bodyPr/>
                    <a:lstStyle/>
                    <a:p>
                      <a:endParaRPr lang="en-IN"/>
                    </a:p>
                    <a:p>
                      <a:endParaRPr lang="en-IN"/>
                    </a:p>
                    <a:p>
                      <a:r>
                        <a:rPr lang="en-IN"/>
                        <a:t> Monitored</a:t>
                      </a:r>
                    </a:p>
                    <a:p>
                      <a:r>
                        <a:rPr lang="en-IN"/>
                        <a:t> Parameters</a:t>
                      </a:r>
                    </a:p>
                  </a:txBody>
                  <a:tcPr/>
                </a:tc>
                <a:tc>
                  <a:txBody>
                    <a:bodyPr/>
                    <a:lstStyle/>
                    <a:p>
                      <a:endParaRPr lang="en-IN"/>
                    </a:p>
                    <a:p>
                      <a:endParaRPr lang="en-IN"/>
                    </a:p>
                    <a:p>
                      <a:r>
                        <a:rPr lang="en-IN"/>
                        <a:t>Merits</a:t>
                      </a:r>
                    </a:p>
                  </a:txBody>
                  <a:tcPr/>
                </a:tc>
                <a:tc>
                  <a:txBody>
                    <a:bodyPr/>
                    <a:lstStyle/>
                    <a:p>
                      <a:endParaRPr lang="en-IN"/>
                    </a:p>
                    <a:p>
                      <a:endParaRPr lang="en-IN"/>
                    </a:p>
                    <a:p>
                      <a:endParaRPr lang="en-IN"/>
                    </a:p>
                    <a:p>
                      <a:r>
                        <a:rPr lang="en-IN"/>
                        <a:t>Demerits</a:t>
                      </a:r>
                    </a:p>
                  </a:txBody>
                  <a:tcPr/>
                </a:tc>
                <a:extLst>
                  <a:ext uri="{0D108BD9-81ED-4DB2-BD59-A6C34878D82A}">
                    <a16:rowId xmlns:a16="http://schemas.microsoft.com/office/drawing/2014/main" val="10000"/>
                  </a:ext>
                </a:extLst>
              </a:tr>
              <a:tr h="2007601">
                <a:tc>
                  <a:txBody>
                    <a:bodyPr/>
                    <a:lstStyle/>
                    <a:p>
                      <a:endParaRPr lang="en-IN"/>
                    </a:p>
                    <a:p>
                      <a:endParaRPr lang="en-IN"/>
                    </a:p>
                    <a:p>
                      <a:r>
                        <a:rPr lang="en-IN"/>
                        <a:t>      1</a:t>
                      </a:r>
                    </a:p>
                  </a:txBody>
                  <a:tcPr/>
                </a:tc>
                <a:tc>
                  <a:txBody>
                    <a:bodyPr/>
                    <a:lstStyle/>
                    <a:p>
                      <a:endParaRPr lang="en-IN"/>
                    </a:p>
                    <a:p>
                      <a:endParaRPr lang="en-IN"/>
                    </a:p>
                    <a:p>
                      <a:r>
                        <a:rPr lang="da-DK" sz="1800" b="0" i="0" kern="1200">
                          <a:solidFill>
                            <a:schemeClr val="dk1"/>
                          </a:solidFill>
                          <a:effectLst/>
                          <a:latin typeface="+mn-lt"/>
                          <a:ea typeface="+mn-ea"/>
                          <a:cs typeface="+mn-cs"/>
                        </a:rPr>
                        <a:t>Smith</a:t>
                      </a:r>
                      <a:r>
                        <a:rPr lang="en-IN" sz="1800" b="0" i="0" kern="1200">
                          <a:solidFill>
                            <a:schemeClr val="dk1"/>
                          </a:solidFill>
                          <a:effectLst/>
                          <a:latin typeface="+mn-lt"/>
                          <a:ea typeface="+mn-ea"/>
                          <a:cs typeface="+mn-cs"/>
                        </a:rPr>
                        <a:t> </a:t>
                      </a:r>
                      <a:r>
                        <a:rPr lang="en-US" altLang="en-IN" sz="1800" b="0" i="0" kern="1200">
                          <a:solidFill>
                            <a:schemeClr val="dk1"/>
                          </a:solidFill>
                          <a:effectLst/>
                          <a:latin typeface="+mn-lt"/>
                          <a:ea typeface="+mn-ea"/>
                          <a:cs typeface="+mn-cs"/>
                        </a:rPr>
                        <a:t>et al.</a:t>
                      </a:r>
                    </a:p>
                  </a:txBody>
                  <a:tcPr/>
                </a:tc>
                <a:tc>
                  <a:txBody>
                    <a:bodyPr/>
                    <a:lstStyle/>
                    <a:p>
                      <a:endParaRPr lang="en-IN"/>
                    </a:p>
                    <a:p>
                      <a:endParaRPr lang="en-IN"/>
                    </a:p>
                    <a:p>
                      <a:r>
                        <a:rPr lang="en-IN"/>
                        <a:t>  20</a:t>
                      </a:r>
                      <a:r>
                        <a:rPr lang="en-US" altLang="en-IN"/>
                        <a:t>22</a:t>
                      </a:r>
                    </a:p>
                  </a:txBody>
                  <a:tcPr/>
                </a:tc>
                <a:tc>
                  <a:txBody>
                    <a:bodyPr/>
                    <a:lstStyle/>
                    <a:p>
                      <a:endParaRPr lang="en-IN"/>
                    </a:p>
                    <a:p>
                      <a:r>
                        <a:rPr lang="en-IN"/>
                        <a:t>Improving Tuberculosis Detection </a:t>
                      </a:r>
                    </a:p>
                  </a:txBody>
                  <a:tcPr/>
                </a:tc>
                <a:tc>
                  <a:txBody>
                    <a:bodyPr/>
                    <a:lstStyle/>
                    <a:p>
                      <a:endParaRPr lang="en-IN"/>
                    </a:p>
                    <a:p>
                      <a:r>
                        <a:rPr lang="en-IN"/>
                        <a:t>Deep Learning Algorithms	</a:t>
                      </a:r>
                    </a:p>
                  </a:txBody>
                  <a:tcPr/>
                </a:tc>
                <a:tc>
                  <a:txBody>
                    <a:bodyPr/>
                    <a:lstStyle/>
                    <a:p>
                      <a:endParaRPr lang="en-IN"/>
                    </a:p>
                    <a:p>
                      <a:r>
                        <a:rPr lang="en-IN"/>
                        <a:t>Chest X-ray Images</a:t>
                      </a:r>
                    </a:p>
                    <a:p>
                      <a:endParaRPr lang="en-IN"/>
                    </a:p>
                  </a:txBody>
                  <a:tcPr/>
                </a:tc>
                <a:tc>
                  <a:txBody>
                    <a:bodyPr/>
                    <a:lstStyle/>
                    <a:p>
                      <a:pPr marL="0" indent="0">
                        <a:buNone/>
                      </a:pPr>
                      <a:endParaRPr lang="en-IN"/>
                    </a:p>
                    <a:p>
                      <a:pPr marL="0" indent="0">
                        <a:buNone/>
                      </a:pPr>
                      <a:r>
                        <a:rPr lang="en-IN"/>
                        <a:t>Increased accuracy, Rapid screening</a:t>
                      </a:r>
                    </a:p>
                  </a:txBody>
                  <a:tcPr/>
                </a:tc>
                <a:tc>
                  <a:txBody>
                    <a:bodyPr/>
                    <a:lstStyle/>
                    <a:p>
                      <a:endParaRPr lang="en-IN"/>
                    </a:p>
                    <a:p>
                      <a:r>
                        <a:rPr lang="en-IN"/>
                        <a:t>Limited to specific populations, Requires large datasets</a:t>
                      </a:r>
                    </a:p>
                  </a:txBody>
                  <a:tcPr/>
                </a:tc>
                <a:extLst>
                  <a:ext uri="{0D108BD9-81ED-4DB2-BD59-A6C34878D82A}">
                    <a16:rowId xmlns:a16="http://schemas.microsoft.com/office/drawing/2014/main" val="10001"/>
                  </a:ext>
                </a:extLst>
              </a:tr>
              <a:tr h="1733837">
                <a:tc>
                  <a:txBody>
                    <a:bodyPr/>
                    <a:lstStyle/>
                    <a:p>
                      <a:endParaRPr lang="en-IN"/>
                    </a:p>
                    <a:p>
                      <a:r>
                        <a:rPr lang="en-IN"/>
                        <a:t> </a:t>
                      </a:r>
                    </a:p>
                    <a:p>
                      <a:r>
                        <a:rPr lang="en-IN"/>
                        <a:t>      2</a:t>
                      </a:r>
                    </a:p>
                  </a:txBody>
                  <a:tcPr/>
                </a:tc>
                <a:tc>
                  <a:txBody>
                    <a:bodyPr/>
                    <a:lstStyle/>
                    <a:p>
                      <a:endParaRPr lang="en-IN"/>
                    </a:p>
                    <a:p>
                      <a:endParaRPr lang="nb-NO" sz="1800" b="0" i="0" kern="1200">
                        <a:solidFill>
                          <a:schemeClr val="dk1"/>
                        </a:solidFill>
                        <a:effectLst/>
                        <a:latin typeface="+mn-lt"/>
                        <a:ea typeface="+mn-ea"/>
                        <a:cs typeface="+mn-cs"/>
                      </a:endParaRPr>
                    </a:p>
                    <a:p>
                      <a:r>
                        <a:rPr lang="en-US" altLang="en-IN"/>
                        <a:t>Patel and Gupta</a:t>
                      </a:r>
                    </a:p>
                  </a:txBody>
                  <a:tcPr/>
                </a:tc>
                <a:tc>
                  <a:txBody>
                    <a:bodyPr/>
                    <a:lstStyle/>
                    <a:p>
                      <a:endParaRPr lang="en-IN"/>
                    </a:p>
                    <a:p>
                      <a:endParaRPr lang="en-IN"/>
                    </a:p>
                    <a:p>
                      <a:r>
                        <a:rPr lang="en-IN"/>
                        <a:t>  20</a:t>
                      </a:r>
                      <a:r>
                        <a:rPr lang="en-US" altLang="en-IN"/>
                        <a:t>21</a:t>
                      </a:r>
                    </a:p>
                  </a:txBody>
                  <a:tcPr/>
                </a:tc>
                <a:tc>
                  <a:txBody>
                    <a:bodyPr/>
                    <a:lstStyle/>
                    <a:p>
                      <a:endParaRPr lang="en-US"/>
                    </a:p>
                    <a:p>
                      <a:r>
                        <a:rPr lang="en-IN"/>
                        <a:t>A Review on Computer Aided Diagnosis </a:t>
                      </a:r>
                    </a:p>
                  </a:txBody>
                  <a:tcPr/>
                </a:tc>
                <a:tc>
                  <a:txBody>
                    <a:bodyPr/>
                    <a:lstStyle/>
                    <a:p>
                      <a:endParaRPr lang="en-US"/>
                    </a:p>
                    <a:p>
                      <a:r>
                        <a:rPr lang="en-IN"/>
                        <a:t>CAD Systems</a:t>
                      </a:r>
                    </a:p>
                  </a:txBody>
                  <a:tcPr/>
                </a:tc>
                <a:tc>
                  <a:txBody>
                    <a:bodyPr/>
                    <a:lstStyle/>
                    <a:p>
                      <a:endParaRPr lang="en-IN"/>
                    </a:p>
                    <a:p>
                      <a:r>
                        <a:rPr lang="en-IN"/>
                        <a:t>Radiological Features</a:t>
                      </a:r>
                    </a:p>
                  </a:txBody>
                  <a:tcPr/>
                </a:tc>
                <a:tc>
                  <a:txBody>
                    <a:bodyPr/>
                    <a:lstStyle/>
                    <a:p>
                      <a:endParaRPr lang="en-IN"/>
                    </a:p>
                    <a:p>
                      <a:r>
                        <a:rPr lang="en-IN"/>
                        <a:t>Automation, Early detection, Cost-effective</a:t>
                      </a:r>
                    </a:p>
                  </a:txBody>
                  <a:tcPr/>
                </a:tc>
                <a:tc>
                  <a:txBody>
                    <a:bodyPr/>
                    <a:lstStyle/>
                    <a:p>
                      <a:pPr marL="0" indent="0">
                        <a:buNone/>
                      </a:pPr>
                      <a:endParaRPr lang="en-IN"/>
                    </a:p>
                    <a:p>
                      <a:pPr marL="0" indent="0">
                        <a:buNone/>
                      </a:pPr>
                      <a:r>
                        <a:rPr lang="en-IN"/>
                        <a:t>Limited access to advanced technology in rural areas</a:t>
                      </a:r>
                    </a:p>
                  </a:txBody>
                  <a:tcPr/>
                </a:tc>
                <a:extLst>
                  <a:ext uri="{0D108BD9-81ED-4DB2-BD59-A6C34878D82A}">
                    <a16:rowId xmlns:a16="http://schemas.microsoft.com/office/drawing/2014/main" val="10002"/>
                  </a:ext>
                </a:extLst>
              </a:tr>
            </a:tbl>
          </a:graphicData>
        </a:graphic>
      </p:graphicFrame>
      <p:cxnSp>
        <p:nvCxnSpPr>
          <p:cNvPr id="15" name="Straight Connector 14"/>
          <p:cNvCxnSpPr/>
          <p:nvPr/>
        </p:nvCxnSpPr>
        <p:spPr>
          <a:xfrm>
            <a:off x="246993" y="863394"/>
            <a:ext cx="11319642"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83" y="354740"/>
            <a:ext cx="11117317" cy="733082"/>
          </a:xfrm>
        </p:spPr>
        <p:txBody>
          <a:bodyPr>
            <a:normAutofit fontScale="90000"/>
          </a:bodyPr>
          <a:lstStyle/>
          <a:p>
            <a:r>
              <a:rPr lang="en-IN" sz="3100" b="1">
                <a:solidFill>
                  <a:srgbClr val="002060"/>
                </a:solidFill>
                <a:latin typeface="Times New Roman" panose="02020603050405020304" pitchFamily="18" charset="0"/>
                <a:cs typeface="Times New Roman" panose="02020603050405020304" pitchFamily="18" charset="0"/>
              </a:rPr>
              <a:t>Literature survey (Contd.)</a:t>
            </a:r>
            <a:br>
              <a:rPr lang="en-IN">
                <a:solidFill>
                  <a:schemeClr val="accent1"/>
                </a:solidFill>
              </a:rPr>
            </a:br>
            <a:endParaRPr lang="en-IN">
              <a:solidFill>
                <a:schemeClr val="accent1"/>
              </a:solidFill>
            </a:endParaRPr>
          </a:p>
        </p:txBody>
      </p:sp>
      <p:graphicFrame>
        <p:nvGraphicFramePr>
          <p:cNvPr id="5" name="Content Placeholder 4"/>
          <p:cNvGraphicFramePr>
            <a:graphicFrameLocks noGrp="1"/>
          </p:cNvGraphicFramePr>
          <p:nvPr>
            <p:ph idx="1"/>
          </p:nvPr>
        </p:nvGraphicFramePr>
        <p:xfrm>
          <a:off x="212834" y="993231"/>
          <a:ext cx="11747102" cy="5510030"/>
        </p:xfrm>
        <a:graphic>
          <a:graphicData uri="http://schemas.openxmlformats.org/drawingml/2006/table">
            <a:tbl>
              <a:tblPr firstRow="1" bandRow="1">
                <a:tableStyleId>{5C22544A-7EE6-4342-B048-85BDC9FD1C3A}</a:tableStyleId>
              </a:tblPr>
              <a:tblGrid>
                <a:gridCol w="1351236">
                  <a:extLst>
                    <a:ext uri="{9D8B030D-6E8A-4147-A177-3AD203B41FA5}">
                      <a16:colId xmlns:a16="http://schemas.microsoft.com/office/drawing/2014/main" val="20000"/>
                    </a:ext>
                  </a:extLst>
                </a:gridCol>
                <a:gridCol w="1398532">
                  <a:extLst>
                    <a:ext uri="{9D8B030D-6E8A-4147-A177-3AD203B41FA5}">
                      <a16:colId xmlns:a16="http://schemas.microsoft.com/office/drawing/2014/main" val="20001"/>
                    </a:ext>
                  </a:extLst>
                </a:gridCol>
                <a:gridCol w="1398532">
                  <a:extLst>
                    <a:ext uri="{9D8B030D-6E8A-4147-A177-3AD203B41FA5}">
                      <a16:colId xmlns:a16="http://schemas.microsoft.com/office/drawing/2014/main" val="20002"/>
                    </a:ext>
                  </a:extLst>
                </a:gridCol>
                <a:gridCol w="1398532">
                  <a:extLst>
                    <a:ext uri="{9D8B030D-6E8A-4147-A177-3AD203B41FA5}">
                      <a16:colId xmlns:a16="http://schemas.microsoft.com/office/drawing/2014/main" val="20003"/>
                    </a:ext>
                  </a:extLst>
                </a:gridCol>
                <a:gridCol w="1398532">
                  <a:extLst>
                    <a:ext uri="{9D8B030D-6E8A-4147-A177-3AD203B41FA5}">
                      <a16:colId xmlns:a16="http://schemas.microsoft.com/office/drawing/2014/main" val="20004"/>
                    </a:ext>
                  </a:extLst>
                </a:gridCol>
                <a:gridCol w="1398532">
                  <a:extLst>
                    <a:ext uri="{9D8B030D-6E8A-4147-A177-3AD203B41FA5}">
                      <a16:colId xmlns:a16="http://schemas.microsoft.com/office/drawing/2014/main" val="20005"/>
                    </a:ext>
                  </a:extLst>
                </a:gridCol>
                <a:gridCol w="1512061">
                  <a:extLst>
                    <a:ext uri="{9D8B030D-6E8A-4147-A177-3AD203B41FA5}">
                      <a16:colId xmlns:a16="http://schemas.microsoft.com/office/drawing/2014/main" val="20006"/>
                    </a:ext>
                  </a:extLst>
                </a:gridCol>
                <a:gridCol w="1891145">
                  <a:extLst>
                    <a:ext uri="{9D8B030D-6E8A-4147-A177-3AD203B41FA5}">
                      <a16:colId xmlns:a16="http://schemas.microsoft.com/office/drawing/2014/main" val="20007"/>
                    </a:ext>
                  </a:extLst>
                </a:gridCol>
              </a:tblGrid>
              <a:tr h="1450521">
                <a:tc>
                  <a:txBody>
                    <a:bodyPr/>
                    <a:lstStyle/>
                    <a:p>
                      <a:endParaRPr lang="en-IN"/>
                    </a:p>
                    <a:p>
                      <a:endParaRPr lang="en-IN"/>
                    </a:p>
                    <a:p>
                      <a:r>
                        <a:rPr lang="en-IN"/>
                        <a:t>    SI.NO</a:t>
                      </a:r>
                    </a:p>
                  </a:txBody>
                  <a:tcPr/>
                </a:tc>
                <a:tc>
                  <a:txBody>
                    <a:bodyPr/>
                    <a:lstStyle/>
                    <a:p>
                      <a:endParaRPr lang="en-IN"/>
                    </a:p>
                    <a:p>
                      <a:endParaRPr lang="en-IN"/>
                    </a:p>
                    <a:p>
                      <a:r>
                        <a:rPr lang="en-IN"/>
                        <a:t> Author</a:t>
                      </a:r>
                    </a:p>
                  </a:txBody>
                  <a:tcPr/>
                </a:tc>
                <a:tc>
                  <a:txBody>
                    <a:bodyPr/>
                    <a:lstStyle/>
                    <a:p>
                      <a:endParaRPr lang="en-IN"/>
                    </a:p>
                    <a:p>
                      <a:endParaRPr lang="en-IN"/>
                    </a:p>
                    <a:p>
                      <a:r>
                        <a:rPr lang="en-IN"/>
                        <a:t>  Year</a:t>
                      </a:r>
                    </a:p>
                  </a:txBody>
                  <a:tcPr/>
                </a:tc>
                <a:tc>
                  <a:txBody>
                    <a:bodyPr/>
                    <a:lstStyle/>
                    <a:p>
                      <a:endParaRPr lang="en-IN"/>
                    </a:p>
                    <a:p>
                      <a:endParaRPr lang="en-IN"/>
                    </a:p>
                    <a:p>
                      <a:r>
                        <a:rPr lang="en-IN"/>
                        <a:t> Title</a:t>
                      </a:r>
                    </a:p>
                  </a:txBody>
                  <a:tcPr/>
                </a:tc>
                <a:tc>
                  <a:txBody>
                    <a:bodyPr/>
                    <a:lstStyle/>
                    <a:p>
                      <a:endParaRPr lang="en-IN"/>
                    </a:p>
                    <a:p>
                      <a:endParaRPr lang="en-IN"/>
                    </a:p>
                    <a:p>
                      <a:r>
                        <a:rPr lang="en-IN"/>
                        <a:t> Focus</a:t>
                      </a:r>
                    </a:p>
                  </a:txBody>
                  <a:tcPr/>
                </a:tc>
                <a:tc>
                  <a:txBody>
                    <a:bodyPr/>
                    <a:lstStyle/>
                    <a:p>
                      <a:endParaRPr lang="en-IN"/>
                    </a:p>
                    <a:p>
                      <a:endParaRPr lang="en-IN"/>
                    </a:p>
                    <a:p>
                      <a:r>
                        <a:rPr lang="en-IN"/>
                        <a:t> Monitored</a:t>
                      </a:r>
                    </a:p>
                    <a:p>
                      <a:r>
                        <a:rPr lang="en-IN"/>
                        <a:t> Parameters</a:t>
                      </a:r>
                    </a:p>
                  </a:txBody>
                  <a:tcPr/>
                </a:tc>
                <a:tc>
                  <a:txBody>
                    <a:bodyPr/>
                    <a:lstStyle/>
                    <a:p>
                      <a:endParaRPr lang="en-IN"/>
                    </a:p>
                    <a:p>
                      <a:endParaRPr lang="en-IN"/>
                    </a:p>
                    <a:p>
                      <a:r>
                        <a:rPr lang="en-IN"/>
                        <a:t>Merits</a:t>
                      </a:r>
                    </a:p>
                  </a:txBody>
                  <a:tcPr/>
                </a:tc>
                <a:tc>
                  <a:txBody>
                    <a:bodyPr/>
                    <a:lstStyle/>
                    <a:p>
                      <a:endParaRPr lang="en-IN"/>
                    </a:p>
                    <a:p>
                      <a:endParaRPr lang="en-IN"/>
                    </a:p>
                    <a:p>
                      <a:r>
                        <a:rPr lang="en-IN"/>
                        <a:t>Demerits</a:t>
                      </a:r>
                    </a:p>
                  </a:txBody>
                  <a:tcPr/>
                </a:tc>
                <a:extLst>
                  <a:ext uri="{0D108BD9-81ED-4DB2-BD59-A6C34878D82A}">
                    <a16:rowId xmlns:a16="http://schemas.microsoft.com/office/drawing/2014/main" val="10000"/>
                  </a:ext>
                </a:extLst>
              </a:tr>
              <a:tr h="2159313">
                <a:tc>
                  <a:txBody>
                    <a:bodyPr/>
                    <a:lstStyle/>
                    <a:p>
                      <a:endParaRPr lang="en-IN"/>
                    </a:p>
                    <a:p>
                      <a:endParaRPr lang="en-IN"/>
                    </a:p>
                    <a:p>
                      <a:endParaRPr lang="en-IN"/>
                    </a:p>
                    <a:p>
                      <a:r>
                        <a:rPr lang="en-IN"/>
                        <a:t>      3</a:t>
                      </a:r>
                    </a:p>
                  </a:txBody>
                  <a:tcPr/>
                </a:tc>
                <a:tc>
                  <a:txBody>
                    <a:bodyPr/>
                    <a:lstStyle/>
                    <a:p>
                      <a:endParaRPr lang="en-IN"/>
                    </a:p>
                    <a:p>
                      <a:endParaRPr lang="en-IN"/>
                    </a:p>
                    <a:p>
                      <a:r>
                        <a:rPr lang="en-US" altLang="en-IN"/>
                        <a:t>Nguyen et al.</a:t>
                      </a:r>
                    </a:p>
                  </a:txBody>
                  <a:tcPr/>
                </a:tc>
                <a:tc>
                  <a:txBody>
                    <a:bodyPr/>
                    <a:lstStyle/>
                    <a:p>
                      <a:endParaRPr lang="en-IN"/>
                    </a:p>
                    <a:p>
                      <a:endParaRPr lang="en-IN"/>
                    </a:p>
                    <a:p>
                      <a:r>
                        <a:rPr lang="en-IN" sz="1800" b="0" i="0" kern="1200">
                          <a:solidFill>
                            <a:schemeClr val="dk1"/>
                          </a:solidFill>
                          <a:effectLst/>
                          <a:latin typeface="+mn-lt"/>
                          <a:ea typeface="+mn-ea"/>
                          <a:cs typeface="+mn-cs"/>
                        </a:rPr>
                        <a:t> 202</a:t>
                      </a:r>
                      <a:r>
                        <a:rPr lang="en-US" altLang="en-IN" sz="1800" b="0" i="0" kern="1200">
                          <a:solidFill>
                            <a:schemeClr val="dk1"/>
                          </a:solidFill>
                          <a:effectLst/>
                          <a:latin typeface="+mn-lt"/>
                          <a:ea typeface="+mn-ea"/>
                          <a:cs typeface="+mn-cs"/>
                        </a:rPr>
                        <a:t>1</a:t>
                      </a:r>
                    </a:p>
                  </a:txBody>
                  <a:tcPr/>
                </a:tc>
                <a:tc>
                  <a:txBody>
                    <a:bodyPr/>
                    <a:lstStyle/>
                    <a:p>
                      <a:endParaRPr lang="en-IN"/>
                    </a:p>
                    <a:p>
                      <a:r>
                        <a:rPr lang="en-IN"/>
                        <a:t>Evaluation of Deep Learning Techniques</a:t>
                      </a:r>
                    </a:p>
                  </a:txBody>
                  <a:tcPr/>
                </a:tc>
                <a:tc>
                  <a:txBody>
                    <a:bodyPr/>
                    <a:lstStyle/>
                    <a:p>
                      <a:endParaRPr lang="en-IN"/>
                    </a:p>
                    <a:p>
                      <a:r>
                        <a:rPr lang="en-IN"/>
                        <a:t>Deep Learning Algorithms</a:t>
                      </a:r>
                    </a:p>
                  </a:txBody>
                  <a:tcPr/>
                </a:tc>
                <a:tc>
                  <a:txBody>
                    <a:bodyPr/>
                    <a:lstStyle/>
                    <a:p>
                      <a:endParaRPr lang="en-IN"/>
                    </a:p>
                    <a:p>
                      <a:r>
                        <a:rPr lang="en-IN"/>
                        <a:t>Chest X-ray Images</a:t>
                      </a:r>
                    </a:p>
                  </a:txBody>
                  <a:tcPr/>
                </a:tc>
                <a:tc>
                  <a:txBody>
                    <a:bodyPr/>
                    <a:lstStyle/>
                    <a:p>
                      <a:endParaRPr lang="en-IN"/>
                    </a:p>
                    <a:p>
                      <a:r>
                        <a:rPr lang="en-IN"/>
                        <a:t>High sensitivity and specificity</a:t>
                      </a:r>
                    </a:p>
                  </a:txBody>
                  <a:tcPr/>
                </a:tc>
                <a:tc>
                  <a:txBody>
                    <a:bodyPr/>
                    <a:lstStyle/>
                    <a:p>
                      <a:endParaRPr lang="en-IN"/>
                    </a:p>
                    <a:p>
                      <a:r>
                        <a:rPr lang="en-IN"/>
                        <a:t>Dependency on high computational resources</a:t>
                      </a:r>
                    </a:p>
                  </a:txBody>
                  <a:tcPr/>
                </a:tc>
                <a:extLst>
                  <a:ext uri="{0D108BD9-81ED-4DB2-BD59-A6C34878D82A}">
                    <a16:rowId xmlns:a16="http://schemas.microsoft.com/office/drawing/2014/main" val="10001"/>
                  </a:ext>
                </a:extLst>
              </a:tr>
              <a:tr h="1900196">
                <a:tc>
                  <a:txBody>
                    <a:bodyPr/>
                    <a:lstStyle/>
                    <a:p>
                      <a:endParaRPr lang="en-IN"/>
                    </a:p>
                    <a:p>
                      <a:endParaRPr lang="en-IN"/>
                    </a:p>
                    <a:p>
                      <a:r>
                        <a:rPr lang="en-IN"/>
                        <a:t>      4</a:t>
                      </a:r>
                    </a:p>
                  </a:txBody>
                  <a:tcPr/>
                </a:tc>
                <a:tc>
                  <a:txBody>
                    <a:bodyPr/>
                    <a:lstStyle/>
                    <a:p>
                      <a:endParaRPr lang="en-IN"/>
                    </a:p>
                    <a:p>
                      <a:endParaRPr lang="en-IN"/>
                    </a:p>
                    <a:p>
                      <a:r>
                        <a:rPr lang="en-US" altLang="en-IN"/>
                        <a:t>Kumar and Singh</a:t>
                      </a:r>
                    </a:p>
                  </a:txBody>
                  <a:tcPr/>
                </a:tc>
                <a:tc>
                  <a:txBody>
                    <a:bodyPr/>
                    <a:lstStyle/>
                    <a:p>
                      <a:endParaRPr lang="en-IN"/>
                    </a:p>
                    <a:p>
                      <a:endParaRPr lang="en-IN"/>
                    </a:p>
                    <a:p>
                      <a:r>
                        <a:rPr lang="en-IN" sz="1800" b="0" i="0" kern="1200">
                          <a:solidFill>
                            <a:schemeClr val="dk1"/>
                          </a:solidFill>
                          <a:effectLst/>
                          <a:latin typeface="+mn-lt"/>
                          <a:ea typeface="+mn-ea"/>
                          <a:cs typeface="+mn-cs"/>
                        </a:rPr>
                        <a:t>  20</a:t>
                      </a:r>
                      <a:r>
                        <a:rPr lang="en-US" altLang="en-IN" sz="1800" b="0" i="0" kern="1200">
                          <a:solidFill>
                            <a:schemeClr val="dk1"/>
                          </a:solidFill>
                          <a:effectLst/>
                          <a:latin typeface="+mn-lt"/>
                          <a:ea typeface="+mn-ea"/>
                          <a:cs typeface="+mn-cs"/>
                        </a:rPr>
                        <a:t>20</a:t>
                      </a:r>
                    </a:p>
                  </a:txBody>
                  <a:tcPr/>
                </a:tc>
                <a:tc>
                  <a:txBody>
                    <a:bodyPr/>
                    <a:lstStyle/>
                    <a:p>
                      <a:endParaRPr lang="en-US"/>
                    </a:p>
                    <a:p>
                      <a:r>
                        <a:rPr lang="en-IN"/>
                        <a:t>Recent Trends and Advances in the Diagnosis</a:t>
                      </a:r>
                    </a:p>
                  </a:txBody>
                  <a:tcPr/>
                </a:tc>
                <a:tc>
                  <a:txBody>
                    <a:bodyPr/>
                    <a:lstStyle/>
                    <a:p>
                      <a:endParaRPr lang="en-IN"/>
                    </a:p>
                    <a:p>
                      <a:r>
                        <a:rPr lang="en-IN"/>
                        <a:t>Machine Learning Techniques</a:t>
                      </a:r>
                    </a:p>
                    <a:p>
                      <a:endParaRPr lang="en-IN"/>
                    </a:p>
                    <a:p>
                      <a:endParaRPr lang="en-IN"/>
                    </a:p>
                  </a:txBody>
                  <a:tcPr/>
                </a:tc>
                <a:tc>
                  <a:txBody>
                    <a:bodyPr/>
                    <a:lstStyle/>
                    <a:p>
                      <a:endParaRPr lang="en-US"/>
                    </a:p>
                    <a:p>
                      <a:r>
                        <a:rPr lang="en-IN"/>
                        <a:t>Clinical Symptoms</a:t>
                      </a:r>
                    </a:p>
                  </a:txBody>
                  <a:tcPr/>
                </a:tc>
                <a:tc>
                  <a:txBody>
                    <a:bodyPr/>
                    <a:lstStyle/>
                    <a:p>
                      <a:endParaRPr lang="en-IN"/>
                    </a:p>
                    <a:p>
                      <a:r>
                        <a:rPr lang="en-IN"/>
                        <a:t>Integration of clinical data, Reduced misdiagnosis</a:t>
                      </a:r>
                    </a:p>
                  </a:txBody>
                  <a:tcPr/>
                </a:tc>
                <a:tc>
                  <a:txBody>
                    <a:bodyPr/>
                    <a:lstStyle/>
                    <a:p>
                      <a:endParaRPr lang="en-IN"/>
                    </a:p>
                    <a:p>
                      <a:r>
                        <a:rPr lang="en-IN"/>
                        <a:t>Lack of standardized protocols for integration</a:t>
                      </a:r>
                    </a:p>
                  </a:txBody>
                  <a:tcPr/>
                </a:tc>
                <a:extLst>
                  <a:ext uri="{0D108BD9-81ED-4DB2-BD59-A6C34878D82A}">
                    <a16:rowId xmlns:a16="http://schemas.microsoft.com/office/drawing/2014/main" val="10002"/>
                  </a:ext>
                </a:extLst>
              </a:tr>
            </a:tbl>
          </a:graphicData>
        </a:graphic>
      </p:graphicFrame>
      <p:cxnSp>
        <p:nvCxnSpPr>
          <p:cNvPr id="4" name="Straight Connector 3"/>
          <p:cNvCxnSpPr/>
          <p:nvPr/>
        </p:nvCxnSpPr>
        <p:spPr>
          <a:xfrm>
            <a:off x="315310" y="780393"/>
            <a:ext cx="11319642"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70" y="541451"/>
            <a:ext cx="10707413" cy="827689"/>
          </a:xfrm>
        </p:spPr>
        <p:txBody>
          <a:bodyPr>
            <a:normAutofit fontScale="90000"/>
          </a:bodyPr>
          <a:lstStyle/>
          <a:p>
            <a:r>
              <a:rPr lang="en-IN"/>
              <a:t> </a:t>
            </a:r>
            <a:r>
              <a:rPr lang="en-IN" sz="3100" b="1">
                <a:solidFill>
                  <a:srgbClr val="002060"/>
                </a:solidFill>
                <a:latin typeface="Times New Roman" panose="02020603050405020304" pitchFamily="18" charset="0"/>
                <a:cs typeface="Times New Roman" panose="02020603050405020304" pitchFamily="18" charset="0"/>
              </a:rPr>
              <a:t>Literature survey (Contd.)</a:t>
            </a:r>
            <a:br>
              <a:rPr lang="en-IN" sz="4000">
                <a:solidFill>
                  <a:schemeClr val="accent1"/>
                </a:solidFill>
              </a:rPr>
            </a:br>
            <a:br>
              <a:rPr lang="en-IN" sz="4000">
                <a:solidFill>
                  <a:schemeClr val="accent1"/>
                </a:solidFill>
              </a:rPr>
            </a:br>
            <a:endParaRPr lang="en-IN" sz="4000">
              <a:solidFill>
                <a:schemeClr val="accent1"/>
              </a:solidFill>
            </a:endParaRPr>
          </a:p>
        </p:txBody>
      </p:sp>
      <p:graphicFrame>
        <p:nvGraphicFramePr>
          <p:cNvPr id="5" name="Content Placeholder 4"/>
          <p:cNvGraphicFramePr>
            <a:graphicFrameLocks noGrp="1"/>
          </p:cNvGraphicFramePr>
          <p:nvPr>
            <p:ph idx="1"/>
          </p:nvPr>
        </p:nvGraphicFramePr>
        <p:xfrm>
          <a:off x="0" y="1114337"/>
          <a:ext cx="12190446" cy="5513816"/>
        </p:xfrm>
        <a:graphic>
          <a:graphicData uri="http://schemas.openxmlformats.org/drawingml/2006/table">
            <a:tbl>
              <a:tblPr firstRow="1" bandRow="1">
                <a:tableStyleId>{5C22544A-7EE6-4342-B048-85BDC9FD1C3A}</a:tableStyleId>
              </a:tblPr>
              <a:tblGrid>
                <a:gridCol w="953947">
                  <a:extLst>
                    <a:ext uri="{9D8B030D-6E8A-4147-A177-3AD203B41FA5}">
                      <a16:colId xmlns:a16="http://schemas.microsoft.com/office/drawing/2014/main" val="20000"/>
                    </a:ext>
                  </a:extLst>
                </a:gridCol>
                <a:gridCol w="1435942">
                  <a:extLst>
                    <a:ext uri="{9D8B030D-6E8A-4147-A177-3AD203B41FA5}">
                      <a16:colId xmlns:a16="http://schemas.microsoft.com/office/drawing/2014/main" val="20001"/>
                    </a:ext>
                  </a:extLst>
                </a:gridCol>
                <a:gridCol w="1044321">
                  <a:extLst>
                    <a:ext uri="{9D8B030D-6E8A-4147-A177-3AD203B41FA5}">
                      <a16:colId xmlns:a16="http://schemas.microsoft.com/office/drawing/2014/main" val="20002"/>
                    </a:ext>
                  </a:extLst>
                </a:gridCol>
                <a:gridCol w="2038436">
                  <a:extLst>
                    <a:ext uri="{9D8B030D-6E8A-4147-A177-3AD203B41FA5}">
                      <a16:colId xmlns:a16="http://schemas.microsoft.com/office/drawing/2014/main" val="20003"/>
                    </a:ext>
                  </a:extLst>
                </a:gridCol>
                <a:gridCol w="1335527">
                  <a:extLst>
                    <a:ext uri="{9D8B030D-6E8A-4147-A177-3AD203B41FA5}">
                      <a16:colId xmlns:a16="http://schemas.microsoft.com/office/drawing/2014/main" val="20004"/>
                    </a:ext>
                  </a:extLst>
                </a:gridCol>
                <a:gridCol w="1466066">
                  <a:extLst>
                    <a:ext uri="{9D8B030D-6E8A-4147-A177-3AD203B41FA5}">
                      <a16:colId xmlns:a16="http://schemas.microsoft.com/office/drawing/2014/main" val="20005"/>
                    </a:ext>
                  </a:extLst>
                </a:gridCol>
                <a:gridCol w="2118768">
                  <a:extLst>
                    <a:ext uri="{9D8B030D-6E8A-4147-A177-3AD203B41FA5}">
                      <a16:colId xmlns:a16="http://schemas.microsoft.com/office/drawing/2014/main" val="20006"/>
                    </a:ext>
                  </a:extLst>
                </a:gridCol>
                <a:gridCol w="1797439">
                  <a:extLst>
                    <a:ext uri="{9D8B030D-6E8A-4147-A177-3AD203B41FA5}">
                      <a16:colId xmlns:a16="http://schemas.microsoft.com/office/drawing/2014/main" val="20007"/>
                    </a:ext>
                  </a:extLst>
                </a:gridCol>
              </a:tblGrid>
              <a:tr h="1177069">
                <a:tc>
                  <a:txBody>
                    <a:bodyPr/>
                    <a:lstStyle/>
                    <a:p>
                      <a:endParaRPr lang="en-IN"/>
                    </a:p>
                    <a:p>
                      <a:endParaRPr lang="en-IN"/>
                    </a:p>
                    <a:p>
                      <a:r>
                        <a:rPr lang="en-IN"/>
                        <a:t>    SI.NO</a:t>
                      </a:r>
                    </a:p>
                  </a:txBody>
                  <a:tcPr/>
                </a:tc>
                <a:tc>
                  <a:txBody>
                    <a:bodyPr/>
                    <a:lstStyle/>
                    <a:p>
                      <a:endParaRPr lang="en-IN"/>
                    </a:p>
                    <a:p>
                      <a:endParaRPr lang="en-IN"/>
                    </a:p>
                    <a:p>
                      <a:r>
                        <a:rPr lang="en-IN"/>
                        <a:t> Author</a:t>
                      </a:r>
                    </a:p>
                  </a:txBody>
                  <a:tcPr/>
                </a:tc>
                <a:tc>
                  <a:txBody>
                    <a:bodyPr/>
                    <a:lstStyle/>
                    <a:p>
                      <a:endParaRPr lang="en-IN"/>
                    </a:p>
                    <a:p>
                      <a:endParaRPr lang="en-IN"/>
                    </a:p>
                    <a:p>
                      <a:r>
                        <a:rPr lang="en-IN"/>
                        <a:t>  Year</a:t>
                      </a:r>
                    </a:p>
                  </a:txBody>
                  <a:tcPr/>
                </a:tc>
                <a:tc>
                  <a:txBody>
                    <a:bodyPr/>
                    <a:lstStyle/>
                    <a:p>
                      <a:endParaRPr lang="en-IN"/>
                    </a:p>
                    <a:p>
                      <a:endParaRPr lang="en-IN"/>
                    </a:p>
                    <a:p>
                      <a:r>
                        <a:rPr lang="en-IN"/>
                        <a:t> Title</a:t>
                      </a:r>
                    </a:p>
                  </a:txBody>
                  <a:tcPr/>
                </a:tc>
                <a:tc>
                  <a:txBody>
                    <a:bodyPr/>
                    <a:lstStyle/>
                    <a:p>
                      <a:endParaRPr lang="en-IN"/>
                    </a:p>
                    <a:p>
                      <a:endParaRPr lang="en-IN"/>
                    </a:p>
                    <a:p>
                      <a:r>
                        <a:rPr lang="en-IN"/>
                        <a:t> Focus</a:t>
                      </a:r>
                    </a:p>
                  </a:txBody>
                  <a:tcPr/>
                </a:tc>
                <a:tc>
                  <a:txBody>
                    <a:bodyPr/>
                    <a:lstStyle/>
                    <a:p>
                      <a:endParaRPr lang="en-IN"/>
                    </a:p>
                    <a:p>
                      <a:endParaRPr lang="en-IN"/>
                    </a:p>
                    <a:p>
                      <a:r>
                        <a:rPr lang="en-IN"/>
                        <a:t> Monitored</a:t>
                      </a:r>
                    </a:p>
                    <a:p>
                      <a:r>
                        <a:rPr lang="en-IN"/>
                        <a:t> Parameters</a:t>
                      </a:r>
                    </a:p>
                  </a:txBody>
                  <a:tcPr/>
                </a:tc>
                <a:tc>
                  <a:txBody>
                    <a:bodyPr/>
                    <a:lstStyle/>
                    <a:p>
                      <a:endParaRPr lang="en-IN"/>
                    </a:p>
                    <a:p>
                      <a:endParaRPr lang="en-IN"/>
                    </a:p>
                    <a:p>
                      <a:r>
                        <a:rPr lang="en-IN"/>
                        <a:t>Merits</a:t>
                      </a:r>
                    </a:p>
                  </a:txBody>
                  <a:tcPr/>
                </a:tc>
                <a:tc>
                  <a:txBody>
                    <a:bodyPr/>
                    <a:lstStyle/>
                    <a:p>
                      <a:endParaRPr lang="en-IN"/>
                    </a:p>
                    <a:p>
                      <a:endParaRPr lang="en-IN"/>
                    </a:p>
                    <a:p>
                      <a:r>
                        <a:rPr lang="en-IN"/>
                        <a:t>Demerits</a:t>
                      </a:r>
                    </a:p>
                  </a:txBody>
                  <a:tcPr/>
                </a:tc>
                <a:extLst>
                  <a:ext uri="{0D108BD9-81ED-4DB2-BD59-A6C34878D82A}">
                    <a16:rowId xmlns:a16="http://schemas.microsoft.com/office/drawing/2014/main" val="10000"/>
                  </a:ext>
                </a:extLst>
              </a:tr>
              <a:tr h="2335048">
                <a:tc>
                  <a:txBody>
                    <a:bodyPr/>
                    <a:lstStyle/>
                    <a:p>
                      <a:endParaRPr lang="en-IN"/>
                    </a:p>
                    <a:p>
                      <a:endParaRPr lang="en-IN"/>
                    </a:p>
                    <a:p>
                      <a:r>
                        <a:rPr lang="en-IN"/>
                        <a:t>      5</a:t>
                      </a:r>
                    </a:p>
                  </a:txBody>
                  <a:tcPr/>
                </a:tc>
                <a:tc>
                  <a:txBody>
                    <a:bodyPr/>
                    <a:lstStyle/>
                    <a:p>
                      <a:endParaRPr lang="en-IN"/>
                    </a:p>
                    <a:p>
                      <a:endParaRPr lang="en-IN" sz="1800" b="0" i="0" kern="1200">
                        <a:solidFill>
                          <a:schemeClr val="dk1"/>
                        </a:solidFill>
                        <a:effectLst/>
                        <a:latin typeface="+mn-lt"/>
                        <a:ea typeface="+mn-ea"/>
                        <a:cs typeface="+mn-cs"/>
                      </a:endParaRPr>
                    </a:p>
                    <a:p>
                      <a:r>
                        <a:rPr lang="en-IN"/>
                        <a:t>Lee and Kim</a:t>
                      </a:r>
                    </a:p>
                  </a:txBody>
                  <a:tcPr/>
                </a:tc>
                <a:tc>
                  <a:txBody>
                    <a:bodyPr/>
                    <a:lstStyle/>
                    <a:p>
                      <a:endParaRPr lang="en-IN"/>
                    </a:p>
                    <a:p>
                      <a:endParaRPr lang="en-IN"/>
                    </a:p>
                    <a:p>
                      <a:r>
                        <a:rPr lang="en-IN"/>
                        <a:t> 20</a:t>
                      </a:r>
                      <a:r>
                        <a:rPr lang="en-US" altLang="en-IN"/>
                        <a:t>20</a:t>
                      </a:r>
                    </a:p>
                  </a:txBody>
                  <a:tcPr/>
                </a:tc>
                <a:tc>
                  <a:txBody>
                    <a:bodyPr/>
                    <a:lstStyle/>
                    <a:p>
                      <a:endParaRPr lang="en-US"/>
                    </a:p>
                    <a:p>
                      <a:r>
                        <a:rPr lang="en-IN"/>
                        <a:t>Development of a Deep Learning Model </a:t>
                      </a:r>
                    </a:p>
                  </a:txBody>
                  <a:tcPr/>
                </a:tc>
                <a:tc>
                  <a:txBody>
                    <a:bodyPr/>
                    <a:lstStyle/>
                    <a:p>
                      <a:endParaRPr lang="en-IN"/>
                    </a:p>
                    <a:p>
                      <a:r>
                        <a:rPr lang="en-IN"/>
                        <a:t>Deep Learning Algorithms</a:t>
                      </a:r>
                    </a:p>
                  </a:txBody>
                  <a:tcPr/>
                </a:tc>
                <a:tc>
                  <a:txBody>
                    <a:bodyPr/>
                    <a:lstStyle/>
                    <a:p>
                      <a:endParaRPr lang="en-IN"/>
                    </a:p>
                    <a:p>
                      <a:r>
                        <a:rPr lang="en-IN"/>
                        <a:t>Radiological Features</a:t>
                      </a:r>
                    </a:p>
                  </a:txBody>
                  <a:tcPr/>
                </a:tc>
                <a:tc>
                  <a:txBody>
                    <a:bodyPr/>
                    <a:lstStyle/>
                    <a:p>
                      <a:endParaRPr lang="en-IN"/>
                    </a:p>
                    <a:p>
                      <a:r>
                        <a:rPr lang="en-IN"/>
                        <a:t>Improved accuracy and speed</a:t>
                      </a:r>
                    </a:p>
                  </a:txBody>
                  <a:tcPr/>
                </a:tc>
                <a:tc>
                  <a:txBody>
                    <a:bodyPr/>
                    <a:lstStyle/>
                    <a:p>
                      <a:endParaRPr lang="en-IN"/>
                    </a:p>
                    <a:p>
                      <a:r>
                        <a:rPr lang="en-IN"/>
                        <a:t>Reliance on high-quality labeled datasets</a:t>
                      </a:r>
                    </a:p>
                  </a:txBody>
                  <a:tcPr/>
                </a:tc>
                <a:extLst>
                  <a:ext uri="{0D108BD9-81ED-4DB2-BD59-A6C34878D82A}">
                    <a16:rowId xmlns:a16="http://schemas.microsoft.com/office/drawing/2014/main" val="10001"/>
                  </a:ext>
                </a:extLst>
              </a:tr>
              <a:tr h="1990048">
                <a:tc>
                  <a:txBody>
                    <a:bodyPr/>
                    <a:lstStyle/>
                    <a:p>
                      <a:endParaRPr lang="en-IN"/>
                    </a:p>
                    <a:p>
                      <a:r>
                        <a:rPr lang="en-IN"/>
                        <a:t>    </a:t>
                      </a:r>
                    </a:p>
                    <a:p>
                      <a:r>
                        <a:rPr lang="en-IN"/>
                        <a:t>      6</a:t>
                      </a:r>
                    </a:p>
                  </a:txBody>
                  <a:tcPr/>
                </a:tc>
                <a:tc>
                  <a:txBody>
                    <a:bodyPr/>
                    <a:lstStyle/>
                    <a:p>
                      <a:endParaRPr lang="en-IN"/>
                    </a:p>
                    <a:p>
                      <a:endParaRPr lang="en-IN"/>
                    </a:p>
                    <a:p>
                      <a:r>
                        <a:rPr lang="en-IN"/>
                        <a:t>Wang et al</a:t>
                      </a:r>
                    </a:p>
                    <a:p>
                      <a:endParaRPr lang="en-IN"/>
                    </a:p>
                  </a:txBody>
                  <a:tcPr/>
                </a:tc>
                <a:tc>
                  <a:txBody>
                    <a:bodyPr/>
                    <a:lstStyle/>
                    <a:p>
                      <a:endParaRPr lang="en-IN"/>
                    </a:p>
                    <a:p>
                      <a:endParaRPr lang="en-IN" sz="1800" b="0" i="0" kern="1200">
                        <a:solidFill>
                          <a:schemeClr val="dk1"/>
                        </a:solidFill>
                        <a:effectLst/>
                        <a:latin typeface="+mn-lt"/>
                        <a:ea typeface="+mn-ea"/>
                        <a:cs typeface="+mn-cs"/>
                      </a:endParaRPr>
                    </a:p>
                    <a:p>
                      <a:r>
                        <a:rPr lang="en-IN" sz="1800" b="0" i="0" kern="1200">
                          <a:solidFill>
                            <a:schemeClr val="dk1"/>
                          </a:solidFill>
                          <a:effectLst/>
                          <a:latin typeface="+mn-lt"/>
                          <a:ea typeface="+mn-ea"/>
                          <a:cs typeface="+mn-cs"/>
                        </a:rPr>
                        <a:t>  20</a:t>
                      </a:r>
                      <a:r>
                        <a:rPr lang="en-US" altLang="en-IN" sz="1800" b="0" i="0" kern="1200">
                          <a:solidFill>
                            <a:schemeClr val="dk1"/>
                          </a:solidFill>
                          <a:effectLst/>
                          <a:latin typeface="+mn-lt"/>
                          <a:ea typeface="+mn-ea"/>
                          <a:cs typeface="+mn-cs"/>
                        </a:rPr>
                        <a:t>19</a:t>
                      </a:r>
                    </a:p>
                  </a:txBody>
                  <a:tcPr/>
                </a:tc>
                <a:tc>
                  <a:txBody>
                    <a:bodyPr/>
                    <a:lstStyle/>
                    <a:p>
                      <a:endParaRPr lang="en-US"/>
                    </a:p>
                    <a:p>
                      <a:endParaRPr lang="en-IN"/>
                    </a:p>
                    <a:p>
                      <a:r>
                        <a:rPr lang="en-IN"/>
                        <a:t>Performance of deep learning algorithms</a:t>
                      </a:r>
                    </a:p>
                  </a:txBody>
                  <a:tcPr/>
                </a:tc>
                <a:tc>
                  <a:txBody>
                    <a:bodyPr/>
                    <a:lstStyle/>
                    <a:p>
                      <a:endParaRPr lang="en-IN"/>
                    </a:p>
                    <a:p>
                      <a:endParaRPr lang="en-IN"/>
                    </a:p>
                    <a:p>
                      <a:r>
                        <a:rPr lang="en-IN"/>
                        <a:t>Deep Learning Algorithms</a:t>
                      </a:r>
                    </a:p>
                  </a:txBody>
                  <a:tcPr/>
                </a:tc>
                <a:tc>
                  <a:txBody>
                    <a:bodyPr/>
                    <a:lstStyle/>
                    <a:p>
                      <a:endParaRPr lang="en-US"/>
                    </a:p>
                    <a:p>
                      <a:endParaRPr lang="en-IN"/>
                    </a:p>
                    <a:p>
                      <a:r>
                        <a:rPr lang="en-IN"/>
                        <a:t>Chest X-ray Images</a:t>
                      </a:r>
                    </a:p>
                  </a:txBody>
                  <a:tcPr/>
                </a:tc>
                <a:tc>
                  <a:txBody>
                    <a:bodyPr/>
                    <a:lstStyle/>
                    <a:p>
                      <a:endParaRPr lang="en-IN"/>
                    </a:p>
                    <a:p>
                      <a:endParaRPr lang="en-IN"/>
                    </a:p>
                    <a:p>
                      <a:r>
                        <a:rPr lang="en-IN"/>
                        <a:t>Achieved comparable results to radiologists</a:t>
                      </a:r>
                    </a:p>
                  </a:txBody>
                  <a:tcPr/>
                </a:tc>
                <a:tc>
                  <a:txBody>
                    <a:bodyPr/>
                    <a:lstStyle/>
                    <a:p>
                      <a:endParaRPr lang="en-IN"/>
                    </a:p>
                    <a:p>
                      <a:endParaRPr lang="en-IN"/>
                    </a:p>
                    <a:p>
                      <a:r>
                        <a:rPr lang="en-IN"/>
                        <a:t>Limited interpretability of deep learning models</a:t>
                      </a:r>
                    </a:p>
                  </a:txBody>
                  <a:tcPr/>
                </a:tc>
                <a:extLst>
                  <a:ext uri="{0D108BD9-81ED-4DB2-BD59-A6C34878D82A}">
                    <a16:rowId xmlns:a16="http://schemas.microsoft.com/office/drawing/2014/main" val="10002"/>
                  </a:ext>
                </a:extLst>
              </a:tr>
            </a:tbl>
          </a:graphicData>
        </a:graphic>
      </p:graphicFrame>
      <p:cxnSp>
        <p:nvCxnSpPr>
          <p:cNvPr id="4" name="Straight Connector 3"/>
          <p:cNvCxnSpPr/>
          <p:nvPr/>
        </p:nvCxnSpPr>
        <p:spPr>
          <a:xfrm>
            <a:off x="202078" y="796252"/>
            <a:ext cx="11319642" cy="0"/>
          </a:xfrm>
          <a:prstGeom prst="line">
            <a:avLst/>
          </a:prstGeom>
          <a:ln w="38100">
            <a:solidFill>
              <a:srgbClr val="1409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Widescreen</PresentationFormat>
  <Paragraphs>371</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Lora</vt:lpstr>
      <vt:lpstr>Times New Roman</vt:lpstr>
      <vt:lpstr>Office Theme</vt:lpstr>
      <vt:lpstr>PowerPoint Presentation</vt:lpstr>
      <vt:lpstr>PowerPoint Presentation</vt:lpstr>
      <vt:lpstr>PowerPoint Presentation</vt:lpstr>
      <vt:lpstr>PowerPoint Presentation</vt:lpstr>
      <vt:lpstr>Abstract </vt:lpstr>
      <vt:lpstr>Introduction </vt:lpstr>
      <vt:lpstr> Literature survey </vt:lpstr>
      <vt:lpstr>Literature survey (Contd.) </vt:lpstr>
      <vt:lpstr> Literature survey (Contd.)  </vt:lpstr>
      <vt:lpstr>Literature survey (Contd.) </vt:lpstr>
      <vt:lpstr>PowerPoint Presentation</vt:lpstr>
      <vt:lpstr>Existing Method </vt:lpstr>
      <vt:lpstr>Existing Method (Contd.)  </vt:lpstr>
      <vt:lpstr>PowerPoint Presentation</vt:lpstr>
      <vt:lpstr>PowerPoint Presentation</vt:lpstr>
      <vt:lpstr>PowerPoint Presentation</vt:lpstr>
      <vt:lpstr>PowerPoint Presentation</vt:lpstr>
      <vt:lpstr>Advantages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RISHAV RAJ</dc:creator>
  <cp:lastModifiedBy>4E7 RACHAPALLE HARINATHA REDDY</cp:lastModifiedBy>
  <cp:revision>1</cp:revision>
  <dcterms:created xsi:type="dcterms:W3CDTF">2024-03-12T05:16:00Z</dcterms:created>
  <dcterms:modified xsi:type="dcterms:W3CDTF">2024-04-29T02:19:52Z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3578CA3CBCA548C4B8FD9C2C735E6758_13</vt:lpwstr>
  </property>
  <property fmtid="{D5CDD505-2E9C-101B-9397-08002B2CF9AE}" pid="3" name="KSOProductBuildVer">
    <vt:lpwstr>1033-12.2.0.13489</vt:lpwstr>
  </property>
</Properties>
</file>