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8C142C-8F18-4891-8804-9D8E66C642AB}"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50890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142C-8F18-4891-8804-9D8E66C642AB}"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3560776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142C-8F18-4891-8804-9D8E66C642AB}"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16988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142C-8F18-4891-8804-9D8E66C642AB}"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409013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8C142C-8F18-4891-8804-9D8E66C642AB}"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258590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8C142C-8F18-4891-8804-9D8E66C642AB}"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210700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8C142C-8F18-4891-8804-9D8E66C642AB}"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294096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8C142C-8F18-4891-8804-9D8E66C642AB}"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63085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C142C-8F18-4891-8804-9D8E66C642AB}"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385447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8C142C-8F18-4891-8804-9D8E66C642AB}"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222745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8C142C-8F18-4891-8804-9D8E66C642AB}"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DA8AA-C253-4853-BB94-687DE48A562C}" type="slidenum">
              <a:rPr lang="en-US" smtClean="0"/>
              <a:t>‹#›</a:t>
            </a:fld>
            <a:endParaRPr lang="en-US"/>
          </a:p>
        </p:txBody>
      </p:sp>
    </p:spTree>
    <p:extLst>
      <p:ext uri="{BB962C8B-B14F-4D97-AF65-F5344CB8AC3E}">
        <p14:creationId xmlns:p14="http://schemas.microsoft.com/office/powerpoint/2010/main" val="6587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C142C-8F18-4891-8804-9D8E66C642AB}" type="datetimeFigureOut">
              <a:rPr lang="en-US" smtClean="0"/>
              <a:t>10/16/2019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DA8AA-C253-4853-BB94-687DE48A562C}" type="slidenum">
              <a:rPr lang="en-US" smtClean="0"/>
              <a:t>‹#›</a:t>
            </a:fld>
            <a:endParaRPr lang="en-US"/>
          </a:p>
        </p:txBody>
      </p:sp>
    </p:spTree>
    <p:extLst>
      <p:ext uri="{BB962C8B-B14F-4D97-AF65-F5344CB8AC3E}">
        <p14:creationId xmlns:p14="http://schemas.microsoft.com/office/powerpoint/2010/main" val="1655514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Handling Distributed Transactions in the </a:t>
            </a:r>
            <a:r>
              <a:rPr lang="en-US" dirty="0" err="1"/>
              <a:t>Microservice</a:t>
            </a:r>
            <a:r>
              <a:rPr lang="en-US" dirty="0"/>
              <a:t> world</a:t>
            </a:r>
            <a:br>
              <a:rPr lang="en-US" dirty="0"/>
            </a:br>
            <a:endParaRPr lang="en-US" dirty="0"/>
          </a:p>
        </p:txBody>
      </p:sp>
    </p:spTree>
    <p:extLst>
      <p:ext uri="{BB962C8B-B14F-4D97-AF65-F5344CB8AC3E}">
        <p14:creationId xmlns:p14="http://schemas.microsoft.com/office/powerpoint/2010/main" val="3036920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Rectangle 2"/>
          <p:cNvSpPr/>
          <p:nvPr/>
        </p:nvSpPr>
        <p:spPr>
          <a:xfrm>
            <a:off x="914400" y="1859340"/>
            <a:ext cx="7391400" cy="3046988"/>
          </a:xfrm>
          <a:prstGeom prst="rect">
            <a:avLst/>
          </a:prstGeom>
        </p:spPr>
        <p:txBody>
          <a:bodyPr wrap="square">
            <a:spAutoFit/>
          </a:bodyPr>
          <a:lstStyle/>
          <a:p>
            <a:pPr marL="342900" indent="-342900">
              <a:buFont typeface="Arial" pitchFamily="34" charset="0"/>
              <a:buChar char="•"/>
            </a:pPr>
            <a:r>
              <a:rPr lang="en-US" sz="2400" dirty="0"/>
              <a:t>The transaction manager is the single point of failure. All </a:t>
            </a:r>
            <a:r>
              <a:rPr lang="en-US" sz="2400" dirty="0" smtClean="0"/>
              <a:t>pending transactions </a:t>
            </a:r>
            <a:r>
              <a:rPr lang="en-US" sz="2400" dirty="0"/>
              <a:t>will never complete.</a:t>
            </a:r>
          </a:p>
          <a:p>
            <a:pPr marL="342900" indent="-342900">
              <a:buFont typeface="Arial" pitchFamily="34" charset="0"/>
              <a:buChar char="•"/>
            </a:pPr>
            <a:r>
              <a:rPr lang="en-US" sz="2400" dirty="0" smtClean="0"/>
              <a:t>If </a:t>
            </a:r>
            <a:r>
              <a:rPr lang="en-US" sz="2400" dirty="0"/>
              <a:t>a given participant fails to respond, then the entire transaction </a:t>
            </a:r>
            <a:r>
              <a:rPr lang="en-US" sz="2400" dirty="0" smtClean="0"/>
              <a:t>will be </a:t>
            </a:r>
            <a:r>
              <a:rPr lang="en-US" sz="2400" dirty="0"/>
              <a:t>blocked.</a:t>
            </a:r>
          </a:p>
          <a:p>
            <a:pPr marL="342900" indent="-342900">
              <a:buFont typeface="Arial" pitchFamily="34" charset="0"/>
              <a:buChar char="•"/>
            </a:pPr>
            <a:r>
              <a:rPr lang="en-US" sz="2400" dirty="0" smtClean="0"/>
              <a:t>A </a:t>
            </a:r>
            <a:r>
              <a:rPr lang="en-US" sz="2400" dirty="0"/>
              <a:t>commit can fail after voting. The 2PC protocol assumes that if </a:t>
            </a:r>
            <a:r>
              <a:rPr lang="en-US" sz="2400" dirty="0" smtClean="0"/>
              <a:t>a given </a:t>
            </a:r>
            <a:r>
              <a:rPr lang="en-US" sz="2400" dirty="0"/>
              <a:t>participant has responded with a yes, then it can </a:t>
            </a:r>
            <a:r>
              <a:rPr lang="en-US" sz="2400" dirty="0" smtClean="0"/>
              <a:t>definitely commit </a:t>
            </a:r>
            <a:r>
              <a:rPr lang="en-US" sz="2400" dirty="0"/>
              <a:t>the transaction too. This is not the case in most </a:t>
            </a:r>
            <a:r>
              <a:rPr lang="en-US" sz="2400" dirty="0" smtClean="0"/>
              <a:t>practical scenarios</a:t>
            </a:r>
            <a:r>
              <a:rPr lang="en-US" sz="2400" dirty="0"/>
              <a:t>.</a:t>
            </a:r>
          </a:p>
        </p:txBody>
      </p:sp>
    </p:spTree>
    <p:extLst>
      <p:ext uri="{BB962C8B-B14F-4D97-AF65-F5344CB8AC3E}">
        <p14:creationId xmlns:p14="http://schemas.microsoft.com/office/powerpoint/2010/main" val="33859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SAGA</a:t>
            </a:r>
            <a:endParaRPr lang="en-US" b="1" dirty="0"/>
          </a:p>
        </p:txBody>
      </p:sp>
      <p:sp>
        <p:nvSpPr>
          <p:cNvPr id="3" name="Rectangle 2"/>
          <p:cNvSpPr/>
          <p:nvPr/>
        </p:nvSpPr>
        <p:spPr>
          <a:xfrm>
            <a:off x="838200" y="1600200"/>
            <a:ext cx="7467600" cy="2677656"/>
          </a:xfrm>
          <a:prstGeom prst="rect">
            <a:avLst/>
          </a:prstGeom>
        </p:spPr>
        <p:txBody>
          <a:bodyPr wrap="square">
            <a:spAutoFit/>
          </a:bodyPr>
          <a:lstStyle/>
          <a:p>
            <a:r>
              <a:rPr lang="en-US" sz="2400" dirty="0"/>
              <a:t>Saga aims to solve the distributed transactions problem by grouping a given </a:t>
            </a:r>
            <a:r>
              <a:rPr lang="en-US" sz="2400" dirty="0" smtClean="0"/>
              <a:t>transaction into </a:t>
            </a:r>
            <a:r>
              <a:rPr lang="en-US" sz="2400" dirty="0"/>
              <a:t>a sequence of sub-transactions and corresponding compensating </a:t>
            </a:r>
            <a:r>
              <a:rPr lang="en-US" sz="2400" dirty="0" err="1" smtClean="0"/>
              <a:t>ransactions</a:t>
            </a:r>
            <a:r>
              <a:rPr lang="en-US" sz="2400" dirty="0"/>
              <a:t>.</a:t>
            </a:r>
          </a:p>
          <a:p>
            <a:r>
              <a:rPr lang="en-US" sz="2400" dirty="0"/>
              <a:t>All transactions in a Saga either complete successfully or, in the event of a failure, </a:t>
            </a:r>
            <a:r>
              <a:rPr lang="en-US" sz="2400" dirty="0" smtClean="0"/>
              <a:t>the compensating </a:t>
            </a:r>
            <a:r>
              <a:rPr lang="en-US" sz="2400" dirty="0"/>
              <a:t>transactions are ran to roll back everything, which is done as part of the Saga.</a:t>
            </a:r>
          </a:p>
        </p:txBody>
      </p:sp>
      <p:sp>
        <p:nvSpPr>
          <p:cNvPr id="4" name="Rectangle 3"/>
          <p:cNvSpPr/>
          <p:nvPr/>
        </p:nvSpPr>
        <p:spPr>
          <a:xfrm>
            <a:off x="1371600" y="4724400"/>
            <a:ext cx="5715000" cy="923330"/>
          </a:xfrm>
          <a:prstGeom prst="rect">
            <a:avLst/>
          </a:prstGeom>
        </p:spPr>
        <p:txBody>
          <a:bodyPr wrap="square">
            <a:spAutoFit/>
          </a:bodyPr>
          <a:lstStyle/>
          <a:p>
            <a:r>
              <a:rPr lang="en-US" dirty="0"/>
              <a:t>• T1: Book flight, C1: Cancel flight</a:t>
            </a:r>
          </a:p>
          <a:p>
            <a:r>
              <a:rPr lang="en-US" dirty="0"/>
              <a:t>• T2: Book hotel, C2: Cancel hotel</a:t>
            </a:r>
          </a:p>
          <a:p>
            <a:r>
              <a:rPr lang="en-US" dirty="0"/>
              <a:t>• T3: Book car rental, C3: Cancel car rental</a:t>
            </a:r>
          </a:p>
        </p:txBody>
      </p:sp>
    </p:spTree>
    <p:extLst>
      <p:ext uri="{BB962C8B-B14F-4D97-AF65-F5344CB8AC3E}">
        <p14:creationId xmlns:p14="http://schemas.microsoft.com/office/powerpoint/2010/main" val="184997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762000"/>
            <a:ext cx="7772400" cy="646331"/>
          </a:xfrm>
          <a:prstGeom prst="rect">
            <a:avLst/>
          </a:prstGeom>
        </p:spPr>
        <p:txBody>
          <a:bodyPr wrap="square">
            <a:spAutoFit/>
          </a:bodyPr>
          <a:lstStyle/>
          <a:p>
            <a:r>
              <a:rPr lang="en-US" dirty="0"/>
              <a:t>The implementation of Saga requires a </a:t>
            </a:r>
            <a:r>
              <a:rPr lang="en-US" b="1" dirty="0"/>
              <a:t>Saga log</a:t>
            </a:r>
            <a:r>
              <a:rPr lang="en-US" dirty="0"/>
              <a:t>, which is a distributed log that </a:t>
            </a:r>
            <a:r>
              <a:rPr lang="en-US" dirty="0" smtClean="0"/>
              <a:t>the </a:t>
            </a:r>
            <a:r>
              <a:rPr lang="en-US" b="1" dirty="0" smtClean="0"/>
              <a:t>Saga </a:t>
            </a:r>
            <a:r>
              <a:rPr lang="en-US" b="1" dirty="0"/>
              <a:t>Execution Coordinator</a:t>
            </a:r>
            <a:r>
              <a:rPr lang="en-US" dirty="0"/>
              <a:t> interacts with.</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738313"/>
            <a:ext cx="822007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94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471613"/>
            <a:ext cx="82200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905000" y="762000"/>
            <a:ext cx="3967305" cy="369332"/>
          </a:xfrm>
          <a:prstGeom prst="rect">
            <a:avLst/>
          </a:prstGeom>
        </p:spPr>
        <p:txBody>
          <a:bodyPr wrap="none">
            <a:spAutoFit/>
          </a:bodyPr>
          <a:lstStyle/>
          <a:p>
            <a:r>
              <a:rPr lang="en-US" b="1" i="1" dirty="0"/>
              <a:t>Execution steps of an unsuccessful Saga</a:t>
            </a:r>
            <a:endParaRPr lang="en-US" b="1" dirty="0"/>
          </a:p>
        </p:txBody>
      </p:sp>
    </p:spTree>
    <p:extLst>
      <p:ext uri="{BB962C8B-B14F-4D97-AF65-F5344CB8AC3E}">
        <p14:creationId xmlns:p14="http://schemas.microsoft.com/office/powerpoint/2010/main" val="331698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889844"/>
            <a:ext cx="7848600" cy="5262979"/>
          </a:xfrm>
          <a:prstGeom prst="rect">
            <a:avLst/>
          </a:prstGeom>
        </p:spPr>
        <p:txBody>
          <a:bodyPr wrap="square">
            <a:spAutoFit/>
          </a:bodyPr>
          <a:lstStyle/>
          <a:p>
            <a:r>
              <a:rPr lang="en-US" sz="2400" b="1" dirty="0"/>
              <a:t>Advantages</a:t>
            </a:r>
            <a:endParaRPr lang="en-US" sz="2400" dirty="0"/>
          </a:p>
          <a:p>
            <a:r>
              <a:rPr lang="en-US" sz="2400" dirty="0"/>
              <a:t>One big advantage of this approach is that each </a:t>
            </a:r>
            <a:r>
              <a:rPr lang="en-US" sz="2400" dirty="0" err="1"/>
              <a:t>microservice</a:t>
            </a:r>
            <a:r>
              <a:rPr lang="en-US" sz="2400" dirty="0"/>
              <a:t> focuses only on its own atomic transaction. </a:t>
            </a:r>
            <a:r>
              <a:rPr lang="en-US" sz="2400" dirty="0" err="1"/>
              <a:t>Microservice’s</a:t>
            </a:r>
            <a:r>
              <a:rPr lang="en-US" sz="2400" dirty="0"/>
              <a:t> are not blocked if another service is taking a longer time. This also means that there is no database lock required. Using this approach makes the system highly scalable under heavy load, due to its asynchronous event based solution.</a:t>
            </a:r>
          </a:p>
          <a:p>
            <a:r>
              <a:rPr lang="en-US" sz="2400" b="1" dirty="0"/>
              <a:t>Dis-Advantages</a:t>
            </a:r>
            <a:endParaRPr lang="en-US" sz="2400" dirty="0"/>
          </a:p>
          <a:p>
            <a:r>
              <a:rPr lang="en-US" sz="2400" dirty="0"/>
              <a:t>The main disadvantage, is the approach does not have read isolation. Which means, in the above example the client could see the order was created, but in the next second, the order is removed due to a compensating transaction. Also, when the number of </a:t>
            </a:r>
            <a:r>
              <a:rPr lang="en-US" sz="2400" dirty="0" err="1"/>
              <a:t>microservices</a:t>
            </a:r>
            <a:r>
              <a:rPr lang="en-US" sz="2400" dirty="0"/>
              <a:t> increase it becomes harder to debug and maintain.</a:t>
            </a:r>
          </a:p>
        </p:txBody>
      </p:sp>
    </p:spTree>
    <p:extLst>
      <p:ext uri="{BB962C8B-B14F-4D97-AF65-F5344CB8AC3E}">
        <p14:creationId xmlns:p14="http://schemas.microsoft.com/office/powerpoint/2010/main" val="344086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distributed transaction?</a:t>
            </a:r>
            <a:br>
              <a:rPr lang="en-US" b="1" dirty="0"/>
            </a:br>
            <a:endParaRPr lang="en-US" dirty="0"/>
          </a:p>
        </p:txBody>
      </p:sp>
      <p:sp>
        <p:nvSpPr>
          <p:cNvPr id="3" name="Rectangle 2"/>
          <p:cNvSpPr/>
          <p:nvPr/>
        </p:nvSpPr>
        <p:spPr>
          <a:xfrm>
            <a:off x="533400" y="1600200"/>
            <a:ext cx="8001000" cy="2677656"/>
          </a:xfrm>
          <a:prstGeom prst="rect">
            <a:avLst/>
          </a:prstGeom>
        </p:spPr>
        <p:txBody>
          <a:bodyPr wrap="square">
            <a:spAutoFit/>
          </a:bodyPr>
          <a:lstStyle/>
          <a:p>
            <a:r>
              <a:rPr lang="en-US" sz="2800" dirty="0"/>
              <a:t>Transactions that span over multiple physical systems or computers over the network, are simply termed Distributed Transactions. In the world of </a:t>
            </a:r>
            <a:r>
              <a:rPr lang="en-US" sz="2800" dirty="0" err="1"/>
              <a:t>microservices</a:t>
            </a:r>
            <a:r>
              <a:rPr lang="en-US" sz="2800" dirty="0"/>
              <a:t> a transaction is now distributed to multiple services that are called in a sequence to complete the entire transaction</a:t>
            </a:r>
          </a:p>
        </p:txBody>
      </p:sp>
    </p:spTree>
    <p:extLst>
      <p:ext uri="{BB962C8B-B14F-4D97-AF65-F5344CB8AC3E}">
        <p14:creationId xmlns:p14="http://schemas.microsoft.com/office/powerpoint/2010/main" val="189540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066" y="1143000"/>
            <a:ext cx="673974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52600" y="533400"/>
            <a:ext cx="2560509" cy="369332"/>
          </a:xfrm>
          <a:prstGeom prst="rect">
            <a:avLst/>
          </a:prstGeom>
        </p:spPr>
        <p:txBody>
          <a:bodyPr wrap="none">
            <a:spAutoFit/>
          </a:bodyPr>
          <a:lstStyle/>
          <a:p>
            <a:r>
              <a:rPr lang="en-US" dirty="0"/>
              <a:t>Transaction in a monolith</a:t>
            </a:r>
          </a:p>
        </p:txBody>
      </p:sp>
    </p:spTree>
    <p:extLst>
      <p:ext uri="{BB962C8B-B14F-4D97-AF65-F5344CB8AC3E}">
        <p14:creationId xmlns:p14="http://schemas.microsoft.com/office/powerpoint/2010/main" val="408082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Decomposed </a:t>
            </a:r>
            <a:r>
              <a:rPr lang="en-US" dirty="0"/>
              <a:t>as </a:t>
            </a:r>
            <a:r>
              <a:rPr lang="en-US" dirty="0" err="1"/>
              <a:t>microservices</a:t>
            </a:r>
            <a:endParaRPr lang="en-US" dirty="0"/>
          </a:p>
        </p:txBody>
      </p:sp>
      <p:pic>
        <p:nvPicPr>
          <p:cNvPr id="3074" name="Picture 2" descr="https://miro.medium.com/max/4400/1*l73HOGA6bqItHAuEJiImR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447800"/>
            <a:ext cx="8778240" cy="408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6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Possible Solutions</a:t>
            </a:r>
            <a:br>
              <a:rPr lang="en-US" b="1" dirty="0"/>
            </a:br>
            <a:endParaRPr lang="en-US" dirty="0"/>
          </a:p>
        </p:txBody>
      </p:sp>
      <p:sp>
        <p:nvSpPr>
          <p:cNvPr id="3" name="Rectangle 2"/>
          <p:cNvSpPr/>
          <p:nvPr/>
        </p:nvSpPr>
        <p:spPr>
          <a:xfrm>
            <a:off x="1828800" y="1676400"/>
            <a:ext cx="5943600" cy="1323439"/>
          </a:xfrm>
          <a:prstGeom prst="rect">
            <a:avLst/>
          </a:prstGeom>
        </p:spPr>
        <p:txBody>
          <a:bodyPr wrap="square">
            <a:spAutoFit/>
          </a:bodyPr>
          <a:lstStyle/>
          <a:p>
            <a:pPr marL="571500" indent="-571500">
              <a:buFont typeface="Arial" pitchFamily="34" charset="0"/>
              <a:buChar char="•"/>
            </a:pPr>
            <a:r>
              <a:rPr lang="en-US" sz="4000" dirty="0"/>
              <a:t>Two-Phase Commit</a:t>
            </a:r>
          </a:p>
          <a:p>
            <a:pPr marL="571500" indent="-571500">
              <a:buFont typeface="Arial" pitchFamily="34" charset="0"/>
              <a:buChar char="•"/>
            </a:pPr>
            <a:r>
              <a:rPr lang="en-US" sz="4000" dirty="0" smtClean="0"/>
              <a:t>SAGA</a:t>
            </a:r>
            <a:endParaRPr lang="en-US" sz="4000" dirty="0"/>
          </a:p>
        </p:txBody>
      </p:sp>
    </p:spTree>
    <p:extLst>
      <p:ext uri="{BB962C8B-B14F-4D97-AF65-F5344CB8AC3E}">
        <p14:creationId xmlns:p14="http://schemas.microsoft.com/office/powerpoint/2010/main" val="160049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a:t/>
            </a:r>
            <a:br>
              <a:rPr lang="en-US" b="1" dirty="0"/>
            </a:br>
            <a:r>
              <a:rPr lang="en-US" b="1" dirty="0" smtClean="0"/>
              <a:t>Two-Phase Commit</a:t>
            </a:r>
            <a:br>
              <a:rPr lang="en-US" b="1" dirty="0" smtClean="0"/>
            </a:br>
            <a:r>
              <a:rPr lang="en-US" dirty="0" smtClean="0"/>
              <a:t/>
            </a:r>
            <a:br>
              <a:rPr lang="en-US" dirty="0" smtClean="0"/>
            </a:br>
            <a:r>
              <a:rPr lang="en-US" dirty="0" smtClean="0"/>
              <a:t/>
            </a:r>
            <a:br>
              <a:rPr lang="en-US" dirty="0" smtClean="0"/>
            </a:br>
            <a:endParaRPr lang="en-US" dirty="0"/>
          </a:p>
        </p:txBody>
      </p:sp>
      <p:sp>
        <p:nvSpPr>
          <p:cNvPr id="3" name="Rectangle 2"/>
          <p:cNvSpPr/>
          <p:nvPr/>
        </p:nvSpPr>
        <p:spPr>
          <a:xfrm>
            <a:off x="381000" y="2274838"/>
            <a:ext cx="8305800" cy="3108543"/>
          </a:xfrm>
          <a:prstGeom prst="rect">
            <a:avLst/>
          </a:prstGeom>
        </p:spPr>
        <p:txBody>
          <a:bodyPr wrap="square">
            <a:spAutoFit/>
          </a:bodyPr>
          <a:lstStyle/>
          <a:p>
            <a:r>
              <a:rPr lang="en-US" sz="2800" dirty="0"/>
              <a:t>As the name suggests, this way of handling transactions has two stages, a </a:t>
            </a:r>
            <a:r>
              <a:rPr lang="en-US" sz="2800" i="1" dirty="0"/>
              <a:t>prepare</a:t>
            </a:r>
            <a:r>
              <a:rPr lang="en-US" sz="2800" dirty="0"/>
              <a:t> phase and a </a:t>
            </a:r>
            <a:r>
              <a:rPr lang="en-US" sz="2800" i="1" dirty="0"/>
              <a:t>commit</a:t>
            </a:r>
            <a:r>
              <a:rPr lang="en-US" sz="2800" dirty="0"/>
              <a:t> phase. One important participant is the T</a:t>
            </a:r>
            <a:r>
              <a:rPr lang="en-US" sz="2800" b="1" dirty="0"/>
              <a:t>ransaction Coordinator</a:t>
            </a:r>
            <a:r>
              <a:rPr lang="en-US" sz="2800" dirty="0"/>
              <a:t> which maintains the lifecycle of the transaction.</a:t>
            </a:r>
          </a:p>
          <a:p>
            <a:r>
              <a:rPr lang="en-US" sz="2800" dirty="0" smtClean="0"/>
              <a:t/>
            </a:r>
            <a:br>
              <a:rPr lang="en-US" sz="2800" dirty="0" smtClean="0"/>
            </a:br>
            <a:endParaRPr lang="en-US" sz="2800" dirty="0"/>
          </a:p>
        </p:txBody>
      </p:sp>
    </p:spTree>
    <p:extLst>
      <p:ext uri="{BB962C8B-B14F-4D97-AF65-F5344CB8AC3E}">
        <p14:creationId xmlns:p14="http://schemas.microsoft.com/office/powerpoint/2010/main" val="291745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1973/1*BWvW7Vlx4j2bR_G696JLt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04672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52600" y="685800"/>
            <a:ext cx="4683013" cy="369332"/>
          </a:xfrm>
          <a:prstGeom prst="rect">
            <a:avLst/>
          </a:prstGeom>
        </p:spPr>
        <p:txBody>
          <a:bodyPr wrap="none">
            <a:spAutoFit/>
          </a:bodyPr>
          <a:lstStyle/>
          <a:p>
            <a:r>
              <a:rPr lang="en-US" b="1" dirty="0"/>
              <a:t>Successful Two Phase commit on </a:t>
            </a:r>
            <a:r>
              <a:rPr lang="en-US" b="1" dirty="0" err="1"/>
              <a:t>Microservices</a:t>
            </a:r>
            <a:endParaRPr lang="en-US" b="1" dirty="0"/>
          </a:p>
        </p:txBody>
      </p:sp>
    </p:spTree>
    <p:extLst>
      <p:ext uri="{BB962C8B-B14F-4D97-AF65-F5344CB8AC3E}">
        <p14:creationId xmlns:p14="http://schemas.microsoft.com/office/powerpoint/2010/main" val="377302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iro.medium.com/max/1979/1*E7v2VCkpb1jc_3xQdiR9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412480" cy="39963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9800" y="609600"/>
            <a:ext cx="4273093" cy="369332"/>
          </a:xfrm>
          <a:prstGeom prst="rect">
            <a:avLst/>
          </a:prstGeom>
        </p:spPr>
        <p:txBody>
          <a:bodyPr wrap="none">
            <a:spAutoFit/>
          </a:bodyPr>
          <a:lstStyle/>
          <a:p>
            <a:r>
              <a:rPr lang="en-US" b="1" dirty="0"/>
              <a:t>Failed Two Phase commit on </a:t>
            </a:r>
            <a:r>
              <a:rPr lang="en-US" b="1" dirty="0" err="1"/>
              <a:t>Microservices</a:t>
            </a:r>
            <a:endParaRPr lang="en-US" b="1" dirty="0"/>
          </a:p>
        </p:txBody>
      </p:sp>
    </p:spTree>
    <p:extLst>
      <p:ext uri="{BB962C8B-B14F-4D97-AF65-F5344CB8AC3E}">
        <p14:creationId xmlns:p14="http://schemas.microsoft.com/office/powerpoint/2010/main" val="266802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Rectangle 2"/>
          <p:cNvSpPr/>
          <p:nvPr/>
        </p:nvSpPr>
        <p:spPr>
          <a:xfrm>
            <a:off x="457200" y="1752600"/>
            <a:ext cx="8001000" cy="3785652"/>
          </a:xfrm>
          <a:prstGeom prst="rect">
            <a:avLst/>
          </a:prstGeom>
        </p:spPr>
        <p:txBody>
          <a:bodyPr wrap="square">
            <a:spAutoFit/>
          </a:bodyPr>
          <a:lstStyle/>
          <a:p>
            <a:pPr marL="342900" indent="-342900">
              <a:buFont typeface="Arial" pitchFamily="34" charset="0"/>
              <a:buChar char="•"/>
            </a:pPr>
            <a:r>
              <a:rPr lang="en-US" sz="2400" dirty="0"/>
              <a:t>The approach guarantees that the transaction is atomic. The transaction will end with either all </a:t>
            </a:r>
            <a:r>
              <a:rPr lang="en-US" sz="2400" dirty="0" err="1"/>
              <a:t>microservices</a:t>
            </a:r>
            <a:r>
              <a:rPr lang="en-US" sz="2400" dirty="0"/>
              <a:t> being successful or all </a:t>
            </a:r>
            <a:r>
              <a:rPr lang="en-US" sz="2400" dirty="0" err="1"/>
              <a:t>microservices</a:t>
            </a:r>
            <a:r>
              <a:rPr lang="en-US" sz="2400" dirty="0"/>
              <a:t> have nothing changed</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Secondly, it allows read-write isolation, the changes on objects are not visible until the transaction coordinator commits the changes</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The approach is a synchronous call, where the client would be notified of success or failure.</a:t>
            </a:r>
          </a:p>
        </p:txBody>
      </p:sp>
    </p:spTree>
    <p:extLst>
      <p:ext uri="{BB962C8B-B14F-4D97-AF65-F5344CB8AC3E}">
        <p14:creationId xmlns:p14="http://schemas.microsoft.com/office/powerpoint/2010/main" val="2911403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482</Words>
  <Application>Microsoft Office PowerPoint</Application>
  <PresentationFormat>On-screen Show (4:3)</PresentationFormat>
  <Paragraphs>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Handling Distributed Transactions in the Microservice world </vt:lpstr>
      <vt:lpstr>What is a distributed transaction? </vt:lpstr>
      <vt:lpstr>PowerPoint Presentation</vt:lpstr>
      <vt:lpstr>Decomposed as microservices</vt:lpstr>
      <vt:lpstr>Possible Solutions </vt:lpstr>
      <vt:lpstr>   Two-Phase Commit   </vt:lpstr>
      <vt:lpstr>PowerPoint Presentation</vt:lpstr>
      <vt:lpstr>PowerPoint Presentation</vt:lpstr>
      <vt:lpstr>Advantages</vt:lpstr>
      <vt:lpstr>Dis-Advantages</vt:lpstr>
      <vt:lpstr>SAGA</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dc:creator>
  <cp:lastModifiedBy>HARI</cp:lastModifiedBy>
  <cp:revision>17</cp:revision>
  <dcterms:created xsi:type="dcterms:W3CDTF">2019-10-16T14:43:27Z</dcterms:created>
  <dcterms:modified xsi:type="dcterms:W3CDTF">2019-10-16T16:39:06Z</dcterms:modified>
</cp:coreProperties>
</file>