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78" r:id="rId3"/>
    <p:sldId id="27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30" autoAdjust="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76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47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84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24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88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7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50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77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49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12/1/2016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20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2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12/1/2016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654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cyber security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886" y="4408525"/>
            <a:ext cx="9144000"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69128" y="1716252"/>
            <a:ext cx="8790120" cy="3209176"/>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400" b="1" dirty="0" smtClean="0">
                <a:solidFill>
                  <a:schemeClr val="tx2">
                    <a:lumMod val="75000"/>
                  </a:schemeClr>
                </a:solidFill>
              </a:rPr>
              <a:t>Cyber Security Services</a:t>
            </a:r>
            <a:br>
              <a:rPr lang="en-US" sz="4400" b="1" dirty="0" smtClean="0">
                <a:solidFill>
                  <a:schemeClr val="tx2">
                    <a:lumMod val="75000"/>
                  </a:schemeClr>
                </a:solidFill>
              </a:rPr>
            </a:br>
            <a:r>
              <a:rPr lang="en-US" sz="4400" b="1" dirty="0" smtClean="0">
                <a:solidFill>
                  <a:schemeClr val="tx2">
                    <a:lumMod val="75000"/>
                  </a:schemeClr>
                </a:solidFill>
              </a:rPr>
              <a:t/>
            </a:r>
            <a:br>
              <a:rPr lang="en-US" sz="4400" b="1" dirty="0" smtClean="0">
                <a:solidFill>
                  <a:schemeClr val="tx2">
                    <a:lumMod val="75000"/>
                  </a:schemeClr>
                </a:solidFill>
              </a:rPr>
            </a:br>
            <a:endParaRPr lang="en-US" sz="4400" b="1" dirty="0" smtClean="0">
              <a:solidFill>
                <a:schemeClr val="tx2">
                  <a:lumMod val="75000"/>
                </a:schemeClr>
              </a:solidFill>
            </a:endParaRPr>
          </a:p>
          <a:p>
            <a:r>
              <a:rPr lang="en-US" sz="4400" b="1" dirty="0" smtClean="0">
                <a:solidFill>
                  <a:schemeClr val="tx2">
                    <a:lumMod val="75000"/>
                  </a:schemeClr>
                </a:solidFill>
              </a:rPr>
              <a:t>Prevention at its best, within your budget</a:t>
            </a:r>
            <a:br>
              <a:rPr lang="en-US" sz="4400" b="1" dirty="0" smtClean="0">
                <a:solidFill>
                  <a:schemeClr val="tx2">
                    <a:lumMod val="75000"/>
                  </a:schemeClr>
                </a:solidFill>
              </a:rPr>
            </a:br>
            <a:r>
              <a:rPr lang="en-US" sz="4400" b="1" dirty="0" smtClean="0">
                <a:solidFill>
                  <a:schemeClr val="tx2">
                    <a:lumMod val="75000"/>
                  </a:schemeClr>
                </a:solidFill>
              </a:rPr>
              <a:t/>
            </a:r>
            <a:br>
              <a:rPr lang="en-US" sz="4400" b="1" dirty="0" smtClean="0">
                <a:solidFill>
                  <a:schemeClr val="tx2">
                    <a:lumMod val="75000"/>
                  </a:schemeClr>
                </a:solidFill>
              </a:rPr>
            </a:br>
            <a:endParaRPr lang="en-US" dirty="0"/>
          </a:p>
        </p:txBody>
      </p:sp>
      <p:sp>
        <p:nvSpPr>
          <p:cNvPr id="6" name="Title 1"/>
          <p:cNvSpPr>
            <a:spLocks noGrp="1"/>
          </p:cNvSpPr>
          <p:nvPr>
            <p:ph type="ctrTitle"/>
          </p:nvPr>
        </p:nvSpPr>
        <p:spPr>
          <a:xfrm>
            <a:off x="7392319" y="548465"/>
            <a:ext cx="3973416" cy="3062689"/>
          </a:xfrm>
        </p:spPr>
        <p:txBody>
          <a:bodyPr>
            <a:normAutofit/>
          </a:bodyPr>
          <a:lstStyle/>
          <a:p>
            <a:r>
              <a:rPr lang="en-US" sz="2400" i="1" dirty="0" smtClean="0">
                <a:solidFill>
                  <a:schemeClr val="tx2">
                    <a:lumMod val="75000"/>
                  </a:schemeClr>
                </a:solidFill>
              </a:rPr>
              <a:t>“1.5 </a:t>
            </a:r>
            <a:r>
              <a:rPr lang="en-US" sz="2400" i="1" dirty="0">
                <a:solidFill>
                  <a:schemeClr val="tx2">
                    <a:lumMod val="75000"/>
                  </a:schemeClr>
                </a:solidFill>
              </a:rPr>
              <a:t>million attacks every year, </a:t>
            </a:r>
            <a:r>
              <a:rPr lang="en-US" sz="2400" i="1" dirty="0" smtClean="0">
                <a:solidFill>
                  <a:schemeClr val="tx2">
                    <a:lumMod val="75000"/>
                  </a:schemeClr>
                </a:solidFill>
              </a:rPr>
              <a:t>4,000 </a:t>
            </a:r>
            <a:r>
              <a:rPr lang="en-US" sz="2400" i="1" dirty="0">
                <a:solidFill>
                  <a:schemeClr val="tx2">
                    <a:lumMod val="75000"/>
                  </a:schemeClr>
                </a:solidFill>
              </a:rPr>
              <a:t>attacks every day, 170 attacks every hour and nearly 3 attacks every minute</a:t>
            </a:r>
            <a:r>
              <a:rPr lang="en-US" sz="2400" i="1" dirty="0" smtClean="0">
                <a:solidFill>
                  <a:schemeClr val="tx2">
                    <a:lumMod val="75000"/>
                  </a:schemeClr>
                </a:solidFill>
              </a:rPr>
              <a:t>.”</a:t>
            </a:r>
            <a:r>
              <a:rPr lang="en-US" sz="4400" b="1" dirty="0" smtClean="0">
                <a:solidFill>
                  <a:schemeClr val="tx2">
                    <a:lumMod val="75000"/>
                  </a:schemeClr>
                </a:solidFill>
              </a:rPr>
              <a:t/>
            </a:r>
            <a:br>
              <a:rPr lang="en-US" sz="4400" b="1" dirty="0" smtClean="0">
                <a:solidFill>
                  <a:schemeClr val="tx2">
                    <a:lumMod val="75000"/>
                  </a:schemeClr>
                </a:solidFill>
              </a:rPr>
            </a:br>
            <a:r>
              <a:rPr lang="en-US" sz="4400" b="1" dirty="0" smtClean="0">
                <a:solidFill>
                  <a:schemeClr val="tx2">
                    <a:lumMod val="75000"/>
                  </a:schemeClr>
                </a:solidFill>
              </a:rPr>
              <a:t/>
            </a:r>
            <a:br>
              <a:rPr lang="en-US" sz="4400" b="1" dirty="0" smtClean="0">
                <a:solidFill>
                  <a:schemeClr val="tx2">
                    <a:lumMod val="75000"/>
                  </a:schemeClr>
                </a:solidFill>
              </a:rPr>
            </a:br>
            <a:endParaRPr lang="en-US" dirty="0"/>
          </a:p>
        </p:txBody>
      </p:sp>
    </p:spTree>
    <p:extLst>
      <p:ext uri="{BB962C8B-B14F-4D97-AF65-F5344CB8AC3E}">
        <p14:creationId xmlns:p14="http://schemas.microsoft.com/office/powerpoint/2010/main" val="289500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283" y="251877"/>
            <a:ext cx="12669373" cy="1450757"/>
          </a:xfrm>
        </p:spPr>
        <p:txBody>
          <a:bodyPr>
            <a:normAutofit/>
          </a:bodyPr>
          <a:lstStyle/>
          <a:p>
            <a:r>
              <a:rPr lang="en-US" sz="4400" dirty="0"/>
              <a:t>Web/Mobile Application Security </a:t>
            </a:r>
            <a:r>
              <a:rPr lang="en-US" sz="4400" dirty="0" smtClean="0"/>
              <a:t>Testing - Overview</a:t>
            </a:r>
            <a:endParaRPr lang="en-US" sz="4400" dirty="0"/>
          </a:p>
        </p:txBody>
      </p:sp>
      <p:sp>
        <p:nvSpPr>
          <p:cNvPr id="3" name="Content Placeholder 2"/>
          <p:cNvSpPr>
            <a:spLocks noGrp="1"/>
          </p:cNvSpPr>
          <p:nvPr>
            <p:ph idx="1"/>
          </p:nvPr>
        </p:nvSpPr>
        <p:spPr/>
        <p:txBody>
          <a:bodyPr>
            <a:noAutofit/>
          </a:bodyPr>
          <a:lstStyle/>
          <a:p>
            <a:pPr>
              <a:lnSpc>
                <a:spcPct val="120000"/>
              </a:lnSpc>
            </a:pPr>
            <a:r>
              <a:rPr lang="en-US" dirty="0" smtClean="0"/>
              <a:t>A web or mobile </a:t>
            </a:r>
            <a:r>
              <a:rPr lang="en-US" dirty="0"/>
              <a:t>application </a:t>
            </a:r>
            <a:r>
              <a:rPr lang="en-US" dirty="0" smtClean="0"/>
              <a:t>security test is broken down into Dynamic (app facing and most common) or Static (code based) tests. The </a:t>
            </a:r>
            <a:r>
              <a:rPr lang="en-US" dirty="0"/>
              <a:t>primary </a:t>
            </a:r>
            <a:r>
              <a:rPr lang="en-US" dirty="0" smtClean="0"/>
              <a:t>objective is </a:t>
            </a:r>
            <a:r>
              <a:rPr lang="en-US" dirty="0"/>
              <a:t>to identify exploitable vulnerabilities in applications before hackers are able to discover and exploit them. Web application </a:t>
            </a:r>
            <a:r>
              <a:rPr lang="en-US" dirty="0" smtClean="0"/>
              <a:t>testing </a:t>
            </a:r>
            <a:r>
              <a:rPr lang="en-US" dirty="0"/>
              <a:t>will reveal real-world opportunities for hackers to be able to compromise applications in such a way that allows for unauthorized access to sensitive data or even take-over systems for malicious/non-business purposes.</a:t>
            </a:r>
          </a:p>
          <a:p>
            <a:pPr>
              <a:lnSpc>
                <a:spcPct val="120000"/>
              </a:lnSpc>
            </a:pPr>
            <a:r>
              <a:rPr lang="en-US" dirty="0" smtClean="0"/>
              <a:t>This </a:t>
            </a:r>
            <a:r>
              <a:rPr lang="en-US" dirty="0"/>
              <a:t>type of </a:t>
            </a:r>
            <a:r>
              <a:rPr lang="en-US" dirty="0" smtClean="0"/>
              <a:t>security testing helps clients:</a:t>
            </a:r>
          </a:p>
          <a:p>
            <a:pPr lvl="2">
              <a:lnSpc>
                <a:spcPct val="120000"/>
              </a:lnSpc>
              <a:buClr>
                <a:schemeClr val="tx2">
                  <a:lumMod val="75000"/>
                </a:schemeClr>
              </a:buClr>
              <a:buFont typeface="Arial" panose="020B0604020202020204" pitchFamily="34" charset="0"/>
              <a:buChar char="•"/>
            </a:pPr>
            <a:r>
              <a:rPr lang="en-US" sz="2000" dirty="0"/>
              <a:t> Identify application security flaws present in the environment</a:t>
            </a:r>
          </a:p>
          <a:p>
            <a:pPr lvl="2">
              <a:lnSpc>
                <a:spcPct val="120000"/>
              </a:lnSpc>
              <a:buClr>
                <a:schemeClr val="tx2">
                  <a:lumMod val="75000"/>
                </a:schemeClr>
              </a:buClr>
              <a:buFont typeface="Arial" panose="020B0604020202020204" pitchFamily="34" charset="0"/>
              <a:buChar char="•"/>
            </a:pPr>
            <a:r>
              <a:rPr lang="en-US" sz="2000" dirty="0"/>
              <a:t> </a:t>
            </a:r>
            <a:r>
              <a:rPr lang="en-US" sz="2000" dirty="0" smtClean="0"/>
              <a:t>Understand </a:t>
            </a:r>
            <a:r>
              <a:rPr lang="en-US" sz="2000" dirty="0"/>
              <a:t>the level of risk for your organization</a:t>
            </a:r>
          </a:p>
          <a:p>
            <a:pPr lvl="2">
              <a:lnSpc>
                <a:spcPct val="120000"/>
              </a:lnSpc>
              <a:buClr>
                <a:schemeClr val="tx2">
                  <a:lumMod val="75000"/>
                </a:schemeClr>
              </a:buClr>
              <a:buFont typeface="Arial" panose="020B0604020202020204" pitchFamily="34" charset="0"/>
              <a:buChar char="•"/>
            </a:pPr>
            <a:r>
              <a:rPr lang="en-US" sz="2000" dirty="0" smtClean="0"/>
              <a:t> Help </a:t>
            </a:r>
            <a:r>
              <a:rPr lang="en-US" sz="2000" dirty="0"/>
              <a:t>address and fix identified application </a:t>
            </a:r>
            <a:r>
              <a:rPr lang="en-US" sz="2000" dirty="0" smtClean="0"/>
              <a:t>flaws  </a:t>
            </a:r>
          </a:p>
          <a:p>
            <a:pPr lvl="2">
              <a:lnSpc>
                <a:spcPct val="120000"/>
              </a:lnSpc>
              <a:buClr>
                <a:schemeClr val="tx2">
                  <a:lumMod val="75000"/>
                </a:schemeClr>
              </a:buClr>
              <a:buFont typeface="Arial" panose="020B0604020202020204" pitchFamily="34" charset="0"/>
              <a:buChar char="•"/>
            </a:pPr>
            <a:endParaRPr lang="en-US" sz="2000" dirty="0"/>
          </a:p>
        </p:txBody>
      </p:sp>
      <p:pic>
        <p:nvPicPr>
          <p:cNvPr id="1026" name="Picture 2" descr="Image result for web application secur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188" y="4381352"/>
            <a:ext cx="270510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349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928"/>
            <a:ext cx="12305691" cy="1450757"/>
          </a:xfrm>
        </p:spPr>
        <p:txBody>
          <a:bodyPr>
            <a:normAutofit/>
          </a:bodyPr>
          <a:lstStyle/>
          <a:p>
            <a:r>
              <a:rPr lang="en-US" sz="4000" dirty="0"/>
              <a:t>Web/Mobile Application Security </a:t>
            </a:r>
            <a:r>
              <a:rPr lang="en-US" sz="4000" dirty="0" smtClean="0"/>
              <a:t>Testing – Our Service A</a:t>
            </a:r>
            <a:endParaRPr lang="en-US" sz="4000" dirty="0"/>
          </a:p>
        </p:txBody>
      </p:sp>
      <p:sp>
        <p:nvSpPr>
          <p:cNvPr id="3" name="Content Placeholder 2"/>
          <p:cNvSpPr>
            <a:spLocks noGrp="1"/>
          </p:cNvSpPr>
          <p:nvPr>
            <p:ph idx="1"/>
          </p:nvPr>
        </p:nvSpPr>
        <p:spPr>
          <a:xfrm>
            <a:off x="1097279" y="1845734"/>
            <a:ext cx="10457411" cy="4326466"/>
          </a:xfrm>
        </p:spPr>
        <p:txBody>
          <a:bodyPr>
            <a:normAutofit fontScale="77500" lnSpcReduction="20000"/>
          </a:bodyPr>
          <a:lstStyle/>
          <a:p>
            <a:pPr>
              <a:lnSpc>
                <a:spcPct val="120000"/>
              </a:lnSpc>
            </a:pPr>
            <a:r>
              <a:rPr lang="en-US" sz="2200" dirty="0" smtClean="0"/>
              <a:t>Our web and mobile application security testing </a:t>
            </a:r>
            <a:r>
              <a:rPr lang="en-US" sz="2200" dirty="0"/>
              <a:t>provides services follows the Penetration Testing Execution Standard (PTES) framework which provides the most comprehensive and dependable results and mitigation guidance.</a:t>
            </a:r>
          </a:p>
          <a:p>
            <a:pPr>
              <a:lnSpc>
                <a:spcPct val="120000"/>
              </a:lnSpc>
            </a:pPr>
            <a:r>
              <a:rPr lang="en-US" sz="2200" u="sng" dirty="0" smtClean="0"/>
              <a:t>Web/Mobile </a:t>
            </a:r>
            <a:r>
              <a:rPr lang="en-US" sz="2200" u="sng" dirty="0"/>
              <a:t>Application Security </a:t>
            </a:r>
            <a:r>
              <a:rPr lang="en-US" sz="2200" u="sng" dirty="0" smtClean="0"/>
              <a:t>Assessment Process:</a:t>
            </a:r>
            <a:endParaRPr lang="en-US" sz="2200" u="sng" dirty="0"/>
          </a:p>
          <a:p>
            <a:r>
              <a:rPr lang="en-US" sz="2200" dirty="0"/>
              <a:t>1.	Goals and Rules Scoping</a:t>
            </a:r>
          </a:p>
          <a:p>
            <a:r>
              <a:rPr lang="en-US" sz="2200" dirty="0"/>
              <a:t>2.	Intelligence Gathering – Recon and Mapping</a:t>
            </a:r>
          </a:p>
          <a:p>
            <a:r>
              <a:rPr lang="en-US" sz="2200" dirty="0"/>
              <a:t>3.	Vulnerability Analysis and Identification</a:t>
            </a:r>
          </a:p>
          <a:p>
            <a:r>
              <a:rPr lang="en-US" sz="2200" dirty="0"/>
              <a:t>4.	Exploitation</a:t>
            </a:r>
          </a:p>
          <a:p>
            <a:r>
              <a:rPr lang="en-US" sz="2200" dirty="0"/>
              <a:t>5.	Post Exploitation</a:t>
            </a:r>
          </a:p>
          <a:p>
            <a:r>
              <a:rPr lang="en-US" sz="2200" dirty="0"/>
              <a:t>6.	Remediation Exploration</a:t>
            </a:r>
          </a:p>
          <a:p>
            <a:r>
              <a:rPr lang="en-US" sz="2200" dirty="0"/>
              <a:t>7.	Report and Presentation </a:t>
            </a:r>
          </a:p>
          <a:p>
            <a:r>
              <a:rPr lang="en-US" sz="2200" dirty="0"/>
              <a:t>8.	Reassessment</a:t>
            </a:r>
          </a:p>
          <a:p>
            <a:endParaRPr lang="en-US" dirty="0"/>
          </a:p>
        </p:txBody>
      </p:sp>
      <p:pic>
        <p:nvPicPr>
          <p:cNvPr id="8" name="Picture 7" descr="C:\Users\sandhya\Desktop\r_Application_PTS.jpg"/>
          <p:cNvPicPr/>
          <p:nvPr/>
        </p:nvPicPr>
        <p:blipFill>
          <a:blip r:embed="rId2" cstate="print"/>
          <a:srcRect/>
          <a:stretch>
            <a:fillRect/>
          </a:stretch>
        </p:blipFill>
        <p:spPr bwMode="auto">
          <a:xfrm>
            <a:off x="7189784" y="2619683"/>
            <a:ext cx="3557398" cy="3461694"/>
          </a:xfrm>
          <a:prstGeom prst="rect">
            <a:avLst/>
          </a:prstGeom>
          <a:noFill/>
          <a:ln w="9525">
            <a:noFill/>
            <a:miter lim="800000"/>
            <a:headEnd/>
            <a:tailEnd/>
          </a:ln>
        </p:spPr>
      </p:pic>
    </p:spTree>
    <p:extLst>
      <p:ext uri="{BB962C8B-B14F-4D97-AF65-F5344CB8AC3E}">
        <p14:creationId xmlns:p14="http://schemas.microsoft.com/office/powerpoint/2010/main" val="3234057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76060"/>
            <a:ext cx="11924363" cy="4279285"/>
          </a:xfrm>
        </p:spPr>
        <p:txBody>
          <a:bodyPr>
            <a:noAutofit/>
          </a:bodyPr>
          <a:lstStyle/>
          <a:p>
            <a:pPr>
              <a:lnSpc>
                <a:spcPct val="120000"/>
              </a:lnSpc>
            </a:pPr>
            <a:r>
              <a:rPr lang="en-US" sz="1600" b="1" u="sng" dirty="0" smtClean="0"/>
              <a:t>Dynamic </a:t>
            </a:r>
            <a:r>
              <a:rPr lang="en-US" sz="1600" b="1" u="sng" dirty="0"/>
              <a:t>Testing</a:t>
            </a:r>
            <a:r>
              <a:rPr lang="en-US" sz="1600" dirty="0"/>
              <a:t>:  </a:t>
            </a:r>
            <a:r>
              <a:rPr lang="en-US" sz="1600" dirty="0" smtClean="0"/>
              <a:t>We identify software </a:t>
            </a:r>
            <a:r>
              <a:rPr lang="en-US" sz="1600" dirty="0"/>
              <a:t>vulnerabilities, demonstrates the impact of the weaknesses, and provides recommendations for mitigation. During a web application security test, </a:t>
            </a:r>
            <a:r>
              <a:rPr lang="en-US" sz="1600" dirty="0" smtClean="0"/>
              <a:t>we have two </a:t>
            </a:r>
            <a:r>
              <a:rPr lang="en-US" sz="1600" dirty="0"/>
              <a:t>primary objectives: the obtainment of unauthorized access and/or the retrieval of sensitive information. </a:t>
            </a:r>
            <a:r>
              <a:rPr lang="en-US" sz="1600" dirty="0" smtClean="0"/>
              <a:t>Our security </a:t>
            </a:r>
            <a:r>
              <a:rPr lang="en-US" sz="1600" dirty="0"/>
              <a:t>assessors use a combination of commercial and custom-built tools to test the target application, using manual and automated methods to ensure complete coverage of test cases.</a:t>
            </a:r>
          </a:p>
          <a:p>
            <a:pPr>
              <a:lnSpc>
                <a:spcPct val="120000"/>
              </a:lnSpc>
            </a:pPr>
            <a:r>
              <a:rPr lang="en-US" sz="1600" b="1" u="sng" dirty="0"/>
              <a:t>Static Testing</a:t>
            </a:r>
            <a:r>
              <a:rPr lang="en-US" sz="1600" dirty="0"/>
              <a:t>: By conducting a Static code </a:t>
            </a:r>
            <a:r>
              <a:rPr lang="en-US" sz="1600" dirty="0" smtClean="0"/>
              <a:t>testing, we can </a:t>
            </a:r>
            <a:r>
              <a:rPr lang="en-US" sz="1600" dirty="0"/>
              <a:t>pinpoint root causes of security vulnerabilities in source code, receive prioritized results sorted by severity of risk, and get guidance on how to fix vulnerabilities in line-of-code detail. As a result you can ensure your software is trustworthy, reduce the costs of finding and fixing application vulnerabilities, and establish the foundation for secure coding best practices.</a:t>
            </a:r>
          </a:p>
          <a:p>
            <a:pPr>
              <a:lnSpc>
                <a:spcPct val="120000"/>
              </a:lnSpc>
            </a:pPr>
            <a:r>
              <a:rPr lang="en-US" sz="1600" b="1" u="sng" dirty="0" smtClean="0"/>
              <a:t>Deliverable</a:t>
            </a:r>
            <a:r>
              <a:rPr lang="en-US" sz="1600" dirty="0" smtClean="0">
                <a:effectLst>
                  <a:outerShdw blurRad="38100" dist="38100" dir="2700000" algn="tl">
                    <a:srgbClr val="000000">
                      <a:alpha val="43137"/>
                    </a:srgbClr>
                  </a:outerShdw>
                </a:effectLst>
              </a:rPr>
              <a:t>: </a:t>
            </a:r>
            <a:r>
              <a:rPr lang="en-US" sz="1600" dirty="0" smtClean="0"/>
              <a:t>We </a:t>
            </a:r>
            <a:r>
              <a:rPr lang="en-US" sz="1600" dirty="0"/>
              <a:t>identify the root causes for security flaws, perform hardening to secure the environment and provide a detailed report with recommendations for reasonable and practical steps to mitigate future risks. During the hand-off, our security assessors will fully brief your designated representative on all the details of the test, walk them through the results, and provide any necessary work </a:t>
            </a:r>
            <a:r>
              <a:rPr lang="en-US" sz="1600" dirty="0" smtClean="0"/>
              <a:t>artifacts.  </a:t>
            </a:r>
            <a:r>
              <a:rPr lang="en-US" sz="1600" dirty="0"/>
              <a:t>Your representative will be fully knowledgeable in the details of the testing, and will have all the information necessary to recreate the findings</a:t>
            </a:r>
            <a:r>
              <a:rPr lang="en-US" sz="1600" dirty="0" smtClean="0"/>
              <a:t>.</a:t>
            </a:r>
            <a:endParaRPr lang="en-US" sz="1600" dirty="0"/>
          </a:p>
        </p:txBody>
      </p:sp>
      <p:sp>
        <p:nvSpPr>
          <p:cNvPr id="12" name="Title 1"/>
          <p:cNvSpPr txBox="1">
            <a:spLocks/>
          </p:cNvSpPr>
          <p:nvPr/>
        </p:nvSpPr>
        <p:spPr>
          <a:xfrm>
            <a:off x="498835" y="272553"/>
            <a:ext cx="1230569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Web/Mobile Application Security Testing – Our Service B</a:t>
            </a:r>
            <a:endParaRPr lang="en-US" sz="4000" dirty="0"/>
          </a:p>
        </p:txBody>
      </p:sp>
    </p:spTree>
    <p:extLst>
      <p:ext uri="{BB962C8B-B14F-4D97-AF65-F5344CB8AC3E}">
        <p14:creationId xmlns:p14="http://schemas.microsoft.com/office/powerpoint/2010/main" val="1255758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856" y="285452"/>
            <a:ext cx="11148144" cy="1450757"/>
          </a:xfrm>
        </p:spPr>
        <p:txBody>
          <a:bodyPr/>
          <a:lstStyle/>
          <a:p>
            <a:r>
              <a:rPr lang="en-US" dirty="0"/>
              <a:t>Email Phishing </a:t>
            </a:r>
            <a:r>
              <a:rPr lang="en-US" dirty="0" smtClean="0"/>
              <a:t>Campaign - Overview</a:t>
            </a:r>
            <a:endParaRPr lang="en-US" dirty="0"/>
          </a:p>
        </p:txBody>
      </p:sp>
      <p:sp>
        <p:nvSpPr>
          <p:cNvPr id="3" name="Content Placeholder 2"/>
          <p:cNvSpPr>
            <a:spLocks noGrp="1"/>
          </p:cNvSpPr>
          <p:nvPr>
            <p:ph idx="1"/>
          </p:nvPr>
        </p:nvSpPr>
        <p:spPr/>
        <p:txBody>
          <a:bodyPr>
            <a:normAutofit fontScale="92500"/>
          </a:bodyPr>
          <a:lstStyle/>
          <a:p>
            <a:pPr>
              <a:lnSpc>
                <a:spcPct val="120000"/>
              </a:lnSpc>
            </a:pPr>
            <a:r>
              <a:rPr lang="en-US" sz="2200" dirty="0" smtClean="0"/>
              <a:t>Email phishing </a:t>
            </a:r>
            <a:r>
              <a:rPr lang="en-US" sz="2200" dirty="0"/>
              <a:t>is a form of fraud in which the attacker tries to learn information such as login credentials or account information by masquerading as a reputable entity or person in an email. Typically a victim receives a message that appears to have been sent by a known contact or organization. An attachment or links in the message may install malware on the user’s device or direct them to a malicious website set up to trick them into divulging personal and financial information, such as passwords, account IDs or credit card </a:t>
            </a:r>
            <a:r>
              <a:rPr lang="en-US" sz="2200" dirty="0" smtClean="0"/>
              <a:t>details.</a:t>
            </a:r>
          </a:p>
          <a:p>
            <a:pPr>
              <a:lnSpc>
                <a:spcPct val="120000"/>
              </a:lnSpc>
            </a:pPr>
            <a:r>
              <a:rPr lang="en-US" sz="2200" dirty="0" smtClean="0"/>
              <a:t>An email phishing campaign simulates such an attack to help a company see which employees are opening suspicious emails, what they are clicking on and what information they are providing. This service creates employee awareness and promotes a more defensive posture when handling inbound emails.</a:t>
            </a:r>
            <a:endParaRPr lang="en-US" dirty="0"/>
          </a:p>
        </p:txBody>
      </p:sp>
      <p:pic>
        <p:nvPicPr>
          <p:cNvPr id="3074" name="Picture 2" descr="Image result for cyber security .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67" y="5401451"/>
            <a:ext cx="5210979" cy="93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619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856" y="285452"/>
            <a:ext cx="11148144" cy="1450757"/>
          </a:xfrm>
        </p:spPr>
        <p:txBody>
          <a:bodyPr/>
          <a:lstStyle/>
          <a:p>
            <a:r>
              <a:rPr lang="en-US" dirty="0"/>
              <a:t>Email Phishing Campaign</a:t>
            </a:r>
          </a:p>
        </p:txBody>
      </p:sp>
      <p:sp>
        <p:nvSpPr>
          <p:cNvPr id="3" name="Content Placeholder 2"/>
          <p:cNvSpPr>
            <a:spLocks noGrp="1"/>
          </p:cNvSpPr>
          <p:nvPr>
            <p:ph idx="1"/>
          </p:nvPr>
        </p:nvSpPr>
        <p:spPr/>
        <p:txBody>
          <a:bodyPr>
            <a:normAutofit/>
          </a:bodyPr>
          <a:lstStyle/>
          <a:p>
            <a:pPr>
              <a:lnSpc>
                <a:spcPct val="120000"/>
              </a:lnSpc>
            </a:pPr>
            <a:r>
              <a:rPr lang="en-US" sz="2200" dirty="0"/>
              <a:t>What we do: Our team crafts and implements phishing campaigns that mirror the types of messages used by attackers.  We track every aspect from delivery to receipt as well as all activity actions taken by your employee.  We provide easy to understand reports to show which employees and departments are practicing safe email handling and which need additional training.</a:t>
            </a:r>
          </a:p>
          <a:p>
            <a:pPr>
              <a:lnSpc>
                <a:spcPct val="120000"/>
              </a:lnSpc>
            </a:pPr>
            <a:r>
              <a:rPr lang="en-US" sz="2200" dirty="0"/>
              <a:t>End Result: Our Phishing campaign will boost your employee’s ability to handle phishing email attempts thereby protecting your corporate data, client’s information and overall businesses stability. </a:t>
            </a:r>
          </a:p>
        </p:txBody>
      </p:sp>
      <p:pic>
        <p:nvPicPr>
          <p:cNvPr id="5" name="Picture 2" descr="http://ondefend.com/wp-content/uploads/2016/03/phishing-360x203.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77" y="4980658"/>
            <a:ext cx="4698158" cy="121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5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Our Security Services?</a:t>
            </a:r>
            <a:endParaRPr lang="en-US" dirty="0"/>
          </a:p>
        </p:txBody>
      </p:sp>
      <p:sp>
        <p:nvSpPr>
          <p:cNvPr id="3" name="Content Placeholder 2"/>
          <p:cNvSpPr>
            <a:spLocks noGrp="1"/>
          </p:cNvSpPr>
          <p:nvPr>
            <p:ph idx="1"/>
          </p:nvPr>
        </p:nvSpPr>
        <p:spPr>
          <a:xfrm>
            <a:off x="1097280" y="1928861"/>
            <a:ext cx="10058400" cy="4023360"/>
          </a:xfrm>
        </p:spPr>
        <p:txBody>
          <a:bodyPr>
            <a:normAutofit fontScale="77500" lnSpcReduction="20000"/>
          </a:bodyPr>
          <a:lstStyle/>
          <a:p>
            <a:pPr marL="0" indent="0">
              <a:buNone/>
            </a:pPr>
            <a:r>
              <a:rPr lang="en-US" b="1" dirty="0" smtClean="0"/>
              <a:t>Mobile &amp; Fast Service – </a:t>
            </a:r>
            <a:r>
              <a:rPr lang="en-US" dirty="0" smtClean="0"/>
              <a:t>Our proprietary remote security testing process provides security testing anywhere in the nation (&amp; world) within days of an engagement. This not only makes our service more efficient and affordable, but also less intrusive to our clients day-to-day business. </a:t>
            </a:r>
            <a:r>
              <a:rPr lang="en-US" b="1" dirty="0" smtClean="0"/>
              <a:t>Mobile, Noninvasive &amp; Affordable.</a:t>
            </a:r>
            <a:endParaRPr lang="en-US" dirty="0" smtClean="0"/>
          </a:p>
          <a:p>
            <a:pPr marL="0" indent="0">
              <a:buNone/>
            </a:pPr>
            <a:r>
              <a:rPr lang="en-US" b="1" dirty="0" smtClean="0"/>
              <a:t>Affordable Rates – </a:t>
            </a:r>
            <a:r>
              <a:rPr lang="en-US" dirty="0" smtClean="0"/>
              <a:t>Because we are not onsite and due to our efficient testing process, our security services are extremely competitive and often less expensive than normal market rates. </a:t>
            </a:r>
            <a:r>
              <a:rPr lang="en-US" b="1" dirty="0" smtClean="0"/>
              <a:t>Premium Value at Competitive Price.</a:t>
            </a:r>
            <a:endParaRPr lang="en-US" b="1" dirty="0"/>
          </a:p>
          <a:p>
            <a:pPr marL="0" indent="0">
              <a:buNone/>
            </a:pPr>
            <a:r>
              <a:rPr lang="en-US" b="1" dirty="0" smtClean="0"/>
              <a:t>High </a:t>
            </a:r>
            <a:r>
              <a:rPr lang="en-US" b="1" dirty="0"/>
              <a:t>Quality Testing </a:t>
            </a:r>
            <a:r>
              <a:rPr lang="en-US" dirty="0"/>
              <a:t>– Our testing teams </a:t>
            </a:r>
            <a:r>
              <a:rPr lang="en-US" dirty="0" smtClean="0"/>
              <a:t>have </a:t>
            </a:r>
            <a:r>
              <a:rPr lang="en-US" dirty="0"/>
              <a:t>7 years minimum applicable experience with a strong history of </a:t>
            </a:r>
            <a:r>
              <a:rPr lang="en-US" dirty="0" smtClean="0"/>
              <a:t>providing premium </a:t>
            </a:r>
            <a:r>
              <a:rPr lang="en-US" dirty="0"/>
              <a:t>testing </a:t>
            </a:r>
            <a:r>
              <a:rPr lang="en-US" dirty="0" smtClean="0"/>
              <a:t>and reliable results. </a:t>
            </a:r>
            <a:r>
              <a:rPr lang="en-US" b="1" dirty="0" smtClean="0"/>
              <a:t>Superior Testing with Reliable Results.</a:t>
            </a:r>
          </a:p>
          <a:p>
            <a:pPr marL="0" indent="0">
              <a:buNone/>
            </a:pPr>
            <a:r>
              <a:rPr lang="en-US" b="1" dirty="0"/>
              <a:t>Premium Results Reporting -  </a:t>
            </a:r>
            <a:r>
              <a:rPr lang="en-US" dirty="0" smtClean="0"/>
              <a:t>All results </a:t>
            </a:r>
            <a:r>
              <a:rPr lang="en-US" dirty="0"/>
              <a:t>and remediation reporting </a:t>
            </a:r>
            <a:r>
              <a:rPr lang="en-US" dirty="0" smtClean="0"/>
              <a:t>are provided in a client </a:t>
            </a:r>
            <a:r>
              <a:rPr lang="en-US" dirty="0"/>
              <a:t>friendly easy-to-import </a:t>
            </a:r>
            <a:r>
              <a:rPr lang="en-US" dirty="0" smtClean="0"/>
              <a:t>format.</a:t>
            </a:r>
          </a:p>
          <a:p>
            <a:pPr marL="0" indent="0">
              <a:buNone/>
            </a:pPr>
            <a:r>
              <a:rPr lang="en-US" b="1" dirty="0" smtClean="0"/>
              <a:t>Vulnerability Management Dashboard </a:t>
            </a:r>
            <a:r>
              <a:rPr lang="en-US" dirty="0" smtClean="0"/>
              <a:t>– </a:t>
            </a:r>
            <a:r>
              <a:rPr lang="en-US" dirty="0"/>
              <a:t>Our proprietary client facing dashboard provides all </a:t>
            </a:r>
            <a:r>
              <a:rPr lang="en-US" dirty="0" smtClean="0"/>
              <a:t>test </a:t>
            </a:r>
            <a:r>
              <a:rPr lang="en-US" dirty="0"/>
              <a:t>results in an understandable and actionable </a:t>
            </a:r>
            <a:r>
              <a:rPr lang="en-US" dirty="0" smtClean="0"/>
              <a:t>format. Whether  you are the remediation team or the CEO, our portal provides results in a graphical </a:t>
            </a:r>
            <a:r>
              <a:rPr lang="en-US" dirty="0"/>
              <a:t>and digestible </a:t>
            </a:r>
            <a:r>
              <a:rPr lang="en-US" dirty="0" smtClean="0"/>
              <a:t>layout for </a:t>
            </a:r>
            <a:r>
              <a:rPr lang="en-US" dirty="0"/>
              <a:t>management and </a:t>
            </a:r>
            <a:r>
              <a:rPr lang="en-US" dirty="0" smtClean="0"/>
              <a:t>executives alike. </a:t>
            </a:r>
            <a:r>
              <a:rPr lang="en-US" b="1" dirty="0" smtClean="0"/>
              <a:t>See Vulnerability Management Dashboard for more.</a:t>
            </a:r>
          </a:p>
          <a:p>
            <a:pPr marL="0" indent="0">
              <a:buNone/>
            </a:pPr>
            <a:r>
              <a:rPr lang="en-US" b="1" dirty="0" smtClean="0"/>
              <a:t>Plug &amp; Play or Plug &amp; Extend </a:t>
            </a:r>
            <a:r>
              <a:rPr lang="en-US" dirty="0" smtClean="0"/>
              <a:t>– Our security services can be plugged into your company as your primary testers or simply to extend your security testing bandwidth. Regardless, we make it easier for our clients to manage the larger picture of testing results and remediation recommendations which are critical for cyber security success. </a:t>
            </a:r>
            <a:r>
              <a:rPr lang="en-US" b="1" dirty="0" smtClean="0"/>
              <a:t>Testing Solutions for your Environment.</a:t>
            </a:r>
            <a:endParaRPr lang="en-US" b="1" dirty="0"/>
          </a:p>
          <a:p>
            <a:pPr marL="0" indent="0">
              <a:buNone/>
            </a:pPr>
            <a:endParaRPr lang="en-US" dirty="0"/>
          </a:p>
        </p:txBody>
      </p:sp>
      <p:sp>
        <p:nvSpPr>
          <p:cNvPr id="8" name="Title 1"/>
          <p:cNvSpPr txBox="1">
            <a:spLocks/>
          </p:cNvSpPr>
          <p:nvPr/>
        </p:nvSpPr>
        <p:spPr>
          <a:xfrm>
            <a:off x="8795780" y="-337742"/>
            <a:ext cx="4205048" cy="133243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3200" b="1" dirty="0" smtClean="0"/>
              <a:t/>
            </a:r>
            <a:br>
              <a:rPr lang="en-US" sz="3200" b="1" dirty="0" smtClean="0"/>
            </a:br>
            <a:endParaRPr lang="en-US" sz="3200" dirty="0"/>
          </a:p>
        </p:txBody>
      </p:sp>
      <p:pic>
        <p:nvPicPr>
          <p:cNvPr id="2050" name="Picture 2" descr="Image result for technology thumbs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310" y="742421"/>
            <a:ext cx="1690943" cy="99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369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856" y="285452"/>
            <a:ext cx="11148144" cy="1450757"/>
          </a:xfrm>
        </p:spPr>
        <p:txBody>
          <a:bodyPr/>
          <a:lstStyle/>
          <a:p>
            <a:r>
              <a:rPr lang="en-US" dirty="0" smtClean="0"/>
              <a:t>Vulnerability Management Dashboard</a:t>
            </a:r>
            <a:endParaRPr lang="en-US" dirty="0"/>
          </a:p>
        </p:txBody>
      </p:sp>
      <p:pic>
        <p:nvPicPr>
          <p:cNvPr id="4" name="Picture 3"/>
          <p:cNvPicPr>
            <a:picLocks noChangeAspect="1"/>
          </p:cNvPicPr>
          <p:nvPr/>
        </p:nvPicPr>
        <p:blipFill>
          <a:blip r:embed="rId2"/>
          <a:stretch>
            <a:fillRect/>
          </a:stretch>
        </p:blipFill>
        <p:spPr>
          <a:xfrm>
            <a:off x="6389783" y="2553830"/>
            <a:ext cx="5657383" cy="3527482"/>
          </a:xfrm>
          <a:prstGeom prst="rect">
            <a:avLst/>
          </a:prstGeom>
        </p:spPr>
      </p:pic>
      <p:sp>
        <p:nvSpPr>
          <p:cNvPr id="5" name="Title 1"/>
          <p:cNvSpPr txBox="1">
            <a:spLocks/>
          </p:cNvSpPr>
          <p:nvPr/>
        </p:nvSpPr>
        <p:spPr>
          <a:xfrm>
            <a:off x="173171" y="1964311"/>
            <a:ext cx="6216612" cy="422391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600" dirty="0"/>
          </a:p>
          <a:p>
            <a:pPr marL="742950" indent="-742950">
              <a:buFont typeface="+mj-lt"/>
              <a:buAutoNum type="arabicPeriod"/>
            </a:pPr>
            <a:r>
              <a:rPr lang="en-US" sz="3600" dirty="0" smtClean="0"/>
              <a:t>Our dashboard automatically logs all of your systems vulnerabilities and prioritizes them based on risk.</a:t>
            </a:r>
          </a:p>
          <a:p>
            <a:pPr marL="742950" indent="-742950">
              <a:buFont typeface="+mj-lt"/>
              <a:buAutoNum type="arabicPeriod"/>
            </a:pPr>
            <a:endParaRPr lang="en-US" sz="3600" dirty="0" smtClean="0"/>
          </a:p>
          <a:p>
            <a:pPr marL="742950" indent="-742950">
              <a:buFont typeface="+mj-lt"/>
              <a:buAutoNum type="arabicPeriod"/>
            </a:pPr>
            <a:r>
              <a:rPr lang="en-US" sz="3600" dirty="0" smtClean="0"/>
              <a:t>You give your internal or external IT staff access to fix the issues.</a:t>
            </a:r>
          </a:p>
          <a:p>
            <a:pPr marL="742950" indent="-742950">
              <a:buFont typeface="+mj-lt"/>
              <a:buAutoNum type="arabicPeriod"/>
            </a:pPr>
            <a:endParaRPr lang="en-US" sz="3600" dirty="0"/>
          </a:p>
          <a:p>
            <a:pPr marL="742950" indent="-742950">
              <a:buFont typeface="+mj-lt"/>
              <a:buAutoNum type="arabicPeriod"/>
            </a:pPr>
            <a:r>
              <a:rPr lang="en-US" sz="3600" dirty="0" smtClean="0"/>
              <a:t>They can start fixing the issues downstream based on your budget.</a:t>
            </a:r>
          </a:p>
          <a:p>
            <a:pPr marL="742950" indent="-742950">
              <a:buFont typeface="+mj-lt"/>
              <a:buAutoNum type="arabicPeriod"/>
            </a:pPr>
            <a:endParaRPr lang="en-US" sz="3600" dirty="0"/>
          </a:p>
          <a:p>
            <a:pPr marL="742950" indent="-742950">
              <a:buFont typeface="+mj-lt"/>
              <a:buAutoNum type="arabicPeriod"/>
            </a:pPr>
            <a:r>
              <a:rPr lang="en-US" sz="3600" dirty="0" smtClean="0"/>
              <a:t>Dashboard provides easy to understand “big picture” graphics so you can see &amp; report progress.</a:t>
            </a:r>
            <a:endParaRPr lang="en-US" sz="3600" dirty="0"/>
          </a:p>
        </p:txBody>
      </p:sp>
      <p:sp>
        <p:nvSpPr>
          <p:cNvPr id="6" name="Title 1"/>
          <p:cNvSpPr txBox="1">
            <a:spLocks/>
          </p:cNvSpPr>
          <p:nvPr/>
        </p:nvSpPr>
        <p:spPr>
          <a:xfrm>
            <a:off x="2595224" y="1368283"/>
            <a:ext cx="7878785" cy="147091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We help you find your vulnerabilities. </a:t>
            </a:r>
          </a:p>
          <a:p>
            <a:endParaRPr lang="en-US" sz="3600" dirty="0"/>
          </a:p>
        </p:txBody>
      </p:sp>
    </p:spTree>
    <p:extLst>
      <p:ext uri="{BB962C8B-B14F-4D97-AF65-F5344CB8AC3E}">
        <p14:creationId xmlns:p14="http://schemas.microsoft.com/office/powerpoint/2010/main" val="1279476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286603"/>
            <a:ext cx="10058400" cy="1450757"/>
          </a:xfrm>
        </p:spPr>
        <p:txBody>
          <a:bodyPr/>
          <a:lstStyle/>
          <a:p>
            <a:r>
              <a:rPr lang="en-US" dirty="0" smtClean="0"/>
              <a:t>Our Testing Team</a:t>
            </a:r>
            <a:endParaRPr lang="en-US" dirty="0"/>
          </a:p>
        </p:txBody>
      </p:sp>
      <p:sp>
        <p:nvSpPr>
          <p:cNvPr id="7" name="Content Placeholder 2"/>
          <p:cNvSpPr>
            <a:spLocks noGrp="1"/>
          </p:cNvSpPr>
          <p:nvPr>
            <p:ph idx="1"/>
          </p:nvPr>
        </p:nvSpPr>
        <p:spPr>
          <a:xfrm>
            <a:off x="292635" y="1737360"/>
            <a:ext cx="11667689" cy="4023360"/>
          </a:xfrm>
        </p:spPr>
        <p:txBody>
          <a:bodyPr>
            <a:noAutofit/>
          </a:bodyPr>
          <a:lstStyle/>
          <a:p>
            <a:pPr>
              <a:lnSpc>
                <a:spcPct val="120000"/>
              </a:lnSpc>
            </a:pPr>
            <a:r>
              <a:rPr lang="en-US" sz="1600" dirty="0" smtClean="0"/>
              <a:t>Our security team has a </a:t>
            </a:r>
            <a:r>
              <a:rPr lang="en-US" sz="1600" dirty="0"/>
              <a:t>combined 40 years of executive IT experience with a team of over 150 highly skilled and seasoned security professionals. All </a:t>
            </a:r>
            <a:r>
              <a:rPr lang="en-US" sz="1600" dirty="0" smtClean="0"/>
              <a:t>security </a:t>
            </a:r>
            <a:r>
              <a:rPr lang="en-US" sz="1600" dirty="0"/>
              <a:t>assessment and testing employees have a minimum of 7 years of experience within the information security industry.  Each has a Bachelor’s degree in Computer Science or Software Development or comparable work experience and hold certifications such as EC-Council Certified Ethical Hacker (CEH) and Offensive Security Certified Professional (OSCP).  Our employees are encouraged to be active members of their local information security community and present at various conferences and events on security related topics.  Additionally, our team members are encouraged to participate in vulnerability research contests and bug bounty programs, to further develop their skills and broaden their experiences</a:t>
            </a:r>
            <a:r>
              <a:rPr lang="en-US" sz="1600" dirty="0" smtClean="0"/>
              <a:t>.</a:t>
            </a:r>
            <a:endParaRPr lang="en-US" sz="1600" dirty="0"/>
          </a:p>
          <a:p>
            <a:pPr>
              <a:lnSpc>
                <a:spcPct val="120000"/>
              </a:lnSpc>
            </a:pPr>
            <a:r>
              <a:rPr lang="en-US" sz="1600" dirty="0" smtClean="0"/>
              <a:t>We provide advanced </a:t>
            </a:r>
            <a:r>
              <a:rPr lang="en-US" sz="1600" dirty="0"/>
              <a:t>training for all its testers, and such training is an integral component of the employee review process.  We host internal training sessions where team members share knowledge and techniques, and also sponsor “hackathons” where testers get the opportunity to work exclusively on solving a problem to make them more effective, whether building a new tool, integrating new methods into the process or extending the platform to improve the effectiveness of our services.  These events often generate ideas that we bring into production as part of the formal process to ensure our processes and tools are driven by the quality of the testing they enable.</a:t>
            </a:r>
          </a:p>
        </p:txBody>
      </p:sp>
      <p:pic>
        <p:nvPicPr>
          <p:cNvPr id="3" name="Picture 2"/>
          <p:cNvPicPr>
            <a:picLocks noChangeAspect="1"/>
          </p:cNvPicPr>
          <p:nvPr/>
        </p:nvPicPr>
        <p:blipFill>
          <a:blip r:embed="rId2"/>
          <a:stretch>
            <a:fillRect/>
          </a:stretch>
        </p:blipFill>
        <p:spPr>
          <a:xfrm>
            <a:off x="3583293" y="5514327"/>
            <a:ext cx="1590675" cy="762000"/>
          </a:xfrm>
          <a:prstGeom prst="rect">
            <a:avLst/>
          </a:prstGeom>
        </p:spPr>
      </p:pic>
      <p:pic>
        <p:nvPicPr>
          <p:cNvPr id="1030" name="Picture 6" descr="http://ondefend.com/wp-content/uploads/2014/07/cissp-270x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69" y="5489204"/>
            <a:ext cx="25717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ondefend.com/wp-content/uploads/2014/07/ITIL-Logo-170x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727" y="5526611"/>
            <a:ext cx="16192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ondefend.com/wp-content/uploads/2014/07/ccee-115x8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708" y="5548329"/>
            <a:ext cx="10953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ondefend.com/wp-content/uploads/2014/07/oscp-123x8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0784" y="5477580"/>
            <a:ext cx="117157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92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15" name="Rectangle 14"/>
          <p:cNvSpPr/>
          <p:nvPr/>
        </p:nvSpPr>
        <p:spPr>
          <a:xfrm>
            <a:off x="3169920" y="2277216"/>
            <a:ext cx="6096000" cy="1477328"/>
          </a:xfrm>
          <a:prstGeom prst="rect">
            <a:avLst/>
          </a:prstGeom>
        </p:spPr>
        <p:txBody>
          <a:bodyPr>
            <a:spAutoFit/>
          </a:bodyPr>
          <a:lstStyle/>
          <a:p>
            <a:pPr algn="ctr"/>
            <a:r>
              <a:rPr lang="en-US" i="1" dirty="0" smtClean="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We look forward to providing our seasoned </a:t>
            </a:r>
            <a:r>
              <a:rPr lang="en-US" i="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IT expertise and proven security methodologies to assist </a:t>
            </a:r>
            <a:r>
              <a:rPr lang="en-US" i="1" dirty="0" smtClean="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your company in reducing its exposed </a:t>
            </a:r>
            <a:r>
              <a:rPr lang="en-US" i="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IT surface area while improving </a:t>
            </a:r>
            <a:r>
              <a:rPr lang="en-US" i="1" dirty="0" smtClean="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your overall </a:t>
            </a:r>
            <a:r>
              <a:rPr lang="en-US" i="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security posture.</a:t>
            </a: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469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Security Industry Statistics</a:t>
            </a:r>
            <a:endParaRPr lang="en-US" dirty="0"/>
          </a:p>
        </p:txBody>
      </p:sp>
      <p:sp>
        <p:nvSpPr>
          <p:cNvPr id="3" name="Content Placeholder 2"/>
          <p:cNvSpPr>
            <a:spLocks noGrp="1"/>
          </p:cNvSpPr>
          <p:nvPr>
            <p:ph idx="1"/>
          </p:nvPr>
        </p:nvSpPr>
        <p:spPr>
          <a:xfrm>
            <a:off x="4125191" y="2005860"/>
            <a:ext cx="7868773" cy="4023360"/>
          </a:xfrm>
        </p:spPr>
        <p:txBody>
          <a:bodyPr>
            <a:normAutofit fontScale="92500" lnSpcReduction="10000"/>
          </a:bodyPr>
          <a:lstStyle/>
          <a:p>
            <a:pPr marL="0" indent="0">
              <a:buNone/>
            </a:pPr>
            <a:r>
              <a:rPr lang="en-US" dirty="0"/>
              <a:t>•   </a:t>
            </a:r>
            <a:r>
              <a:rPr lang="en-US" dirty="0" smtClean="0"/>
              <a:t>Industry reached </a:t>
            </a:r>
            <a:r>
              <a:rPr lang="en-US" dirty="0"/>
              <a:t>$75 Billion In 2015</a:t>
            </a:r>
            <a:r>
              <a:rPr lang="en-US" dirty="0" smtClean="0"/>
              <a:t>​</a:t>
            </a:r>
            <a:r>
              <a:rPr lang="en-US" dirty="0"/>
              <a:t> </a:t>
            </a:r>
            <a:r>
              <a:rPr lang="en-US" dirty="0" smtClean="0"/>
              <a:t>and expected to </a:t>
            </a:r>
            <a:r>
              <a:rPr lang="en-US" dirty="0"/>
              <a:t>Reach $170 </a:t>
            </a:r>
            <a:r>
              <a:rPr lang="en-US" dirty="0" smtClean="0"/>
              <a:t>	Billion </a:t>
            </a:r>
            <a:r>
              <a:rPr lang="en-US" dirty="0"/>
              <a:t>By 2020</a:t>
            </a:r>
            <a:endParaRPr lang="en-US" dirty="0" smtClean="0"/>
          </a:p>
          <a:p>
            <a:pPr marL="0" indent="0">
              <a:buNone/>
            </a:pPr>
            <a:r>
              <a:rPr lang="en-US" dirty="0" smtClean="0"/>
              <a:t>•   A</a:t>
            </a:r>
            <a:r>
              <a:rPr lang="en-US" dirty="0" smtClean="0">
                <a:solidFill>
                  <a:schemeClr val="tx2">
                    <a:lumMod val="75000"/>
                  </a:schemeClr>
                </a:solidFill>
              </a:rPr>
              <a:t>verage </a:t>
            </a:r>
            <a:r>
              <a:rPr lang="en-US" dirty="0">
                <a:solidFill>
                  <a:schemeClr val="tx2">
                    <a:lumMod val="75000"/>
                  </a:schemeClr>
                </a:solidFill>
              </a:rPr>
              <a:t>U.S. company of 1,000 employees or more spends $15 </a:t>
            </a:r>
            <a:r>
              <a:rPr lang="en-US" dirty="0" smtClean="0">
                <a:solidFill>
                  <a:schemeClr val="tx2">
                    <a:lumMod val="75000"/>
                  </a:schemeClr>
                </a:solidFill>
              </a:rPr>
              <a:t>	million+ a year battling cybercrime</a:t>
            </a:r>
            <a:r>
              <a:rPr lang="en-US" dirty="0">
                <a:solidFill>
                  <a:schemeClr val="tx2">
                    <a:lumMod val="75000"/>
                  </a:schemeClr>
                </a:solidFill>
              </a:rPr>
              <a:t>, up 20 percent </a:t>
            </a:r>
            <a:r>
              <a:rPr lang="en-US" dirty="0" smtClean="0">
                <a:solidFill>
                  <a:schemeClr val="tx2">
                    <a:lumMod val="75000"/>
                  </a:schemeClr>
                </a:solidFill>
              </a:rPr>
              <a:t>from last year.</a:t>
            </a:r>
          </a:p>
          <a:p>
            <a:pPr marL="0" indent="0">
              <a:buNone/>
            </a:pPr>
            <a:r>
              <a:rPr lang="en-US" dirty="0" smtClean="0"/>
              <a:t>• </a:t>
            </a:r>
            <a:r>
              <a:rPr lang="en-US" dirty="0"/>
              <a:t> </a:t>
            </a:r>
            <a:r>
              <a:rPr lang="en-US" dirty="0" smtClean="0"/>
              <a:t> </a:t>
            </a:r>
            <a:r>
              <a:rPr lang="en-US" dirty="0" smtClean="0">
                <a:solidFill>
                  <a:schemeClr val="tx2">
                    <a:lumMod val="75000"/>
                  </a:schemeClr>
                </a:solidFill>
              </a:rPr>
              <a:t>Labor epidemic - 800,000 unfilled </a:t>
            </a:r>
            <a:r>
              <a:rPr lang="en-US" dirty="0">
                <a:solidFill>
                  <a:schemeClr val="tx2">
                    <a:lumMod val="75000"/>
                  </a:schemeClr>
                </a:solidFill>
              </a:rPr>
              <a:t>U.S. cybersecurity </a:t>
            </a:r>
            <a:r>
              <a:rPr lang="en-US" dirty="0" smtClean="0">
                <a:solidFill>
                  <a:schemeClr val="tx2">
                    <a:lumMod val="75000"/>
                  </a:schemeClr>
                </a:solidFill>
              </a:rPr>
              <a:t>jobs  and should rise 	to 1.5 million by 2019.</a:t>
            </a:r>
          </a:p>
          <a:p>
            <a:pPr marL="0" indent="0">
              <a:buNone/>
            </a:pPr>
            <a:r>
              <a:rPr lang="en-US" dirty="0" smtClean="0"/>
              <a:t>• </a:t>
            </a:r>
            <a:r>
              <a:rPr lang="en-US" dirty="0"/>
              <a:t> </a:t>
            </a:r>
            <a:r>
              <a:rPr lang="en-US" dirty="0" smtClean="0"/>
              <a:t>  </a:t>
            </a:r>
            <a:r>
              <a:rPr lang="en-US" dirty="0" smtClean="0">
                <a:solidFill>
                  <a:schemeClr val="tx2">
                    <a:lumMod val="75000"/>
                  </a:schemeClr>
                </a:solidFill>
              </a:rPr>
              <a:t>28</a:t>
            </a:r>
            <a:r>
              <a:rPr lang="en-US" dirty="0">
                <a:solidFill>
                  <a:schemeClr val="tx2">
                    <a:lumMod val="75000"/>
                  </a:schemeClr>
                </a:solidFill>
              </a:rPr>
              <a:t>% of large corporations claim to have a “problematic” shortage of </a:t>
            </a:r>
            <a:r>
              <a:rPr lang="en-US" dirty="0" smtClean="0">
                <a:solidFill>
                  <a:schemeClr val="tx2">
                    <a:lumMod val="75000"/>
                  </a:schemeClr>
                </a:solidFill>
              </a:rPr>
              <a:t>cyber 	security skills.</a:t>
            </a:r>
          </a:p>
          <a:p>
            <a:pPr marL="0" indent="0">
              <a:buNone/>
            </a:pPr>
            <a:r>
              <a:rPr lang="en-US" dirty="0" smtClean="0"/>
              <a:t>• </a:t>
            </a:r>
            <a:r>
              <a:rPr lang="en-US" dirty="0"/>
              <a:t> </a:t>
            </a:r>
            <a:r>
              <a:rPr lang="en-US" dirty="0" smtClean="0"/>
              <a:t>  </a:t>
            </a:r>
            <a:r>
              <a:rPr lang="en-US" dirty="0" smtClean="0">
                <a:solidFill>
                  <a:schemeClr val="tx2">
                    <a:lumMod val="75000"/>
                  </a:schemeClr>
                </a:solidFill>
              </a:rPr>
              <a:t>80 % of BOD’s say </a:t>
            </a:r>
            <a:r>
              <a:rPr lang="en-US" dirty="0">
                <a:solidFill>
                  <a:schemeClr val="tx2">
                    <a:lumMod val="75000"/>
                  </a:schemeClr>
                </a:solidFill>
              </a:rPr>
              <a:t>that cyber security is discussed at most or all board </a:t>
            </a:r>
            <a:r>
              <a:rPr lang="en-US" dirty="0" smtClean="0">
                <a:solidFill>
                  <a:schemeClr val="tx2">
                    <a:lumMod val="75000"/>
                  </a:schemeClr>
                </a:solidFill>
              </a:rPr>
              <a:t>	meetings</a:t>
            </a:r>
            <a:r>
              <a:rPr lang="en-US" dirty="0">
                <a:solidFill>
                  <a:schemeClr val="tx2">
                    <a:lumMod val="75000"/>
                  </a:schemeClr>
                </a:solidFill>
              </a:rPr>
              <a:t>.</a:t>
            </a:r>
            <a:r>
              <a:rPr lang="en-US" dirty="0" smtClean="0">
                <a:solidFill>
                  <a:schemeClr val="tx2">
                    <a:lumMod val="75000"/>
                  </a:schemeClr>
                </a:solidFill>
              </a:rPr>
              <a:t> </a:t>
            </a:r>
          </a:p>
          <a:p>
            <a:pPr marL="0" indent="0">
              <a:buNone/>
            </a:pPr>
            <a:r>
              <a:rPr lang="en-US" dirty="0" smtClean="0"/>
              <a:t>• </a:t>
            </a:r>
            <a:r>
              <a:rPr lang="en-US" dirty="0"/>
              <a:t>Cybersecurity Ventures projects $1 trillion will be spent globally on </a:t>
            </a:r>
            <a:r>
              <a:rPr lang="en-US" dirty="0" smtClean="0"/>
              <a:t>	cybersecurity </a:t>
            </a:r>
            <a:r>
              <a:rPr lang="en-US" dirty="0"/>
              <a:t>from 2017 to 2021.</a:t>
            </a:r>
            <a:endParaRPr lang="en-US" dirty="0">
              <a:solidFill>
                <a:schemeClr val="tx2">
                  <a:lumMod val="75000"/>
                </a:schemeClr>
              </a:solidFill>
            </a:endParaRPr>
          </a:p>
        </p:txBody>
      </p:sp>
      <p:pic>
        <p:nvPicPr>
          <p:cNvPr id="2054" name="Picture 6" descr="Cyber Isn’t As Scary (And Yet Just As Scary) As It Se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1" y="2005860"/>
            <a:ext cx="3678669"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311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Security Corporate Risk Facts</a:t>
            </a:r>
            <a:endParaRPr lang="en-US" dirty="0"/>
          </a:p>
        </p:txBody>
      </p:sp>
      <p:sp>
        <p:nvSpPr>
          <p:cNvPr id="8" name="Title 1"/>
          <p:cNvSpPr txBox="1">
            <a:spLocks/>
          </p:cNvSpPr>
          <p:nvPr/>
        </p:nvSpPr>
        <p:spPr>
          <a:xfrm>
            <a:off x="7670937" y="-1029144"/>
            <a:ext cx="4205048" cy="133243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3200" b="1" dirty="0" smtClean="0"/>
              <a:t/>
            </a:r>
            <a:br>
              <a:rPr lang="en-US" sz="3200" b="1" dirty="0" smtClean="0"/>
            </a:br>
            <a:endParaRPr lang="en-US" sz="3200" dirty="0"/>
          </a:p>
        </p:txBody>
      </p:sp>
      <p:sp>
        <p:nvSpPr>
          <p:cNvPr id="11" name="Content Placeholder 2"/>
          <p:cNvSpPr txBox="1">
            <a:spLocks/>
          </p:cNvSpPr>
          <p:nvPr/>
        </p:nvSpPr>
        <p:spPr>
          <a:xfrm>
            <a:off x="4073236" y="1996794"/>
            <a:ext cx="8207502" cy="426078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   1.5 million attacks every year. 4,000 attacks every day. 170 attacks every 	hour. Nearly 3 attacks every minute.	</a:t>
            </a:r>
          </a:p>
          <a:p>
            <a:r>
              <a:rPr lang="en-US" dirty="0" smtClean="0"/>
              <a:t>•   Data breaches average $150 - $350 per record. These costs do not include: </a:t>
            </a:r>
          </a:p>
          <a:p>
            <a:pPr marL="0" indent="0">
              <a:buFont typeface="Calibri" panose="020F0502020204030204" pitchFamily="34" charset="0"/>
              <a:buNone/>
            </a:pPr>
            <a:r>
              <a:rPr lang="en-US" dirty="0" smtClean="0"/>
              <a:t>                 •   Federal &amp; state penalties</a:t>
            </a:r>
          </a:p>
          <a:p>
            <a:pPr marL="0" indent="0">
              <a:buFont typeface="Calibri" panose="020F0502020204030204" pitchFamily="34" charset="0"/>
              <a:buNone/>
            </a:pPr>
            <a:r>
              <a:rPr lang="en-US" dirty="0" smtClean="0"/>
              <a:t>	•   Corporate and individual Lawsuits</a:t>
            </a:r>
          </a:p>
          <a:p>
            <a:pPr marL="0" indent="0">
              <a:buFont typeface="Calibri" panose="020F0502020204030204" pitchFamily="34" charset="0"/>
              <a:buNone/>
            </a:pPr>
            <a:r>
              <a:rPr lang="en-US" dirty="0" smtClean="0"/>
              <a:t> 	•   Business downtime</a:t>
            </a:r>
          </a:p>
          <a:p>
            <a:pPr marL="0" indent="0">
              <a:buFont typeface="Calibri" panose="020F0502020204030204" pitchFamily="34" charset="0"/>
              <a:buNone/>
            </a:pPr>
            <a:r>
              <a:rPr lang="en-US" dirty="0" smtClean="0"/>
              <a:t>                 •   Brand damage</a:t>
            </a:r>
          </a:p>
          <a:p>
            <a:r>
              <a:rPr lang="en-US" dirty="0" smtClean="0"/>
              <a:t>•   Average consolidated total cost of a corporate data breach grew from $3.8 	million to $4 million last year alone.</a:t>
            </a:r>
          </a:p>
          <a:p>
            <a:r>
              <a:rPr lang="en-US" dirty="0" smtClean="0"/>
              <a:t>•   US cyber-attacks are costing businesses $400 to $500 billion a year and is 	quickly becoming the reason executive jobs are lost.</a:t>
            </a:r>
          </a:p>
          <a:p>
            <a:r>
              <a:rPr lang="en-US" dirty="0" smtClean="0"/>
              <a:t>•    Global annual cybercrime costs will grow from $3 trillion in 2015 to $6 trillion 	annually by 2021.</a:t>
            </a:r>
          </a:p>
          <a:p>
            <a:endParaRPr lang="en-US" dirty="0" smtClean="0"/>
          </a:p>
          <a:p>
            <a:pPr>
              <a:buFont typeface="Arial" panose="020B0604020202020204" pitchFamily="34" charset="0"/>
              <a:buChar char="•"/>
            </a:pPr>
            <a:endParaRPr lang="en-US" dirty="0"/>
          </a:p>
        </p:txBody>
      </p:sp>
      <p:pic>
        <p:nvPicPr>
          <p:cNvPr id="12" name="Picture 2" descr="Image result for money and cyber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27" y="1845734"/>
            <a:ext cx="3875809" cy="254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917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We are a </a:t>
            </a:r>
            <a:r>
              <a:rPr lang="en-US" dirty="0"/>
              <a:t>leading provider of </a:t>
            </a:r>
            <a:r>
              <a:rPr lang="en-US" dirty="0" smtClean="0"/>
              <a:t>preventative cyber security </a:t>
            </a:r>
            <a:r>
              <a:rPr lang="en-US" dirty="0"/>
              <a:t>testing and consulting services who works with its corporate clients to reduce their exposed IT surface area while improving their overall security posture. Simply said, we help prevent corporate cyber attacks.</a:t>
            </a:r>
          </a:p>
          <a:p>
            <a:r>
              <a:rPr lang="en-US" dirty="0" smtClean="0"/>
              <a:t>We provide the following preventative cyber security services</a:t>
            </a:r>
            <a:r>
              <a:rPr lang="en-US" dirty="0"/>
              <a:t>:</a:t>
            </a:r>
          </a:p>
          <a:p>
            <a:r>
              <a:rPr lang="en-US" dirty="0" smtClean="0"/>
              <a:t>•</a:t>
            </a:r>
            <a:r>
              <a:rPr lang="en-US" dirty="0"/>
              <a:t>	Vulnerability </a:t>
            </a:r>
            <a:r>
              <a:rPr lang="en-US" dirty="0" smtClean="0"/>
              <a:t>Assessments</a:t>
            </a:r>
            <a:endParaRPr lang="en-US" dirty="0"/>
          </a:p>
          <a:p>
            <a:r>
              <a:rPr lang="en-US" dirty="0"/>
              <a:t>•	Network Penetration Testing</a:t>
            </a:r>
          </a:p>
          <a:p>
            <a:r>
              <a:rPr lang="en-US" dirty="0"/>
              <a:t>•	Web/Mobile Application Security </a:t>
            </a:r>
            <a:r>
              <a:rPr lang="en-US" dirty="0" smtClean="0"/>
              <a:t>Testing</a:t>
            </a:r>
            <a:endParaRPr lang="en-US" dirty="0"/>
          </a:p>
          <a:p>
            <a:r>
              <a:rPr lang="en-US" dirty="0"/>
              <a:t>•	Email Phishing </a:t>
            </a:r>
            <a:r>
              <a:rPr lang="en-US" dirty="0" smtClean="0"/>
              <a:t>Campaigns</a:t>
            </a:r>
            <a:endParaRPr lang="en-US" dirty="0"/>
          </a:p>
          <a:p>
            <a:pPr marL="0" indent="0" algn="ctr">
              <a:buNone/>
            </a:pPr>
            <a:r>
              <a:rPr lang="en-US" i="1" dirty="0" smtClean="0"/>
              <a:t>  </a:t>
            </a:r>
          </a:p>
        </p:txBody>
      </p:sp>
      <p:sp>
        <p:nvSpPr>
          <p:cNvPr id="8" name="Title 1"/>
          <p:cNvSpPr txBox="1">
            <a:spLocks/>
          </p:cNvSpPr>
          <p:nvPr/>
        </p:nvSpPr>
        <p:spPr>
          <a:xfrm>
            <a:off x="8795780" y="-337742"/>
            <a:ext cx="4205048" cy="133243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3200" b="1" dirty="0" smtClean="0"/>
              <a:t/>
            </a:r>
            <a:br>
              <a:rPr lang="en-US" sz="3200" b="1" dirty="0" smtClean="0"/>
            </a:br>
            <a:endParaRPr lang="en-US" sz="3200" dirty="0"/>
          </a:p>
        </p:txBody>
      </p:sp>
      <p:pic>
        <p:nvPicPr>
          <p:cNvPr id="1026" name="Picture 2" descr="Image result for cyber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958" y="3598768"/>
            <a:ext cx="3568049" cy="237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71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Assessment - Overview</a:t>
            </a:r>
            <a:endParaRPr lang="en-US" dirty="0"/>
          </a:p>
        </p:txBody>
      </p:sp>
      <p:sp>
        <p:nvSpPr>
          <p:cNvPr id="3" name="Content Placeholder 2"/>
          <p:cNvSpPr>
            <a:spLocks noGrp="1"/>
          </p:cNvSpPr>
          <p:nvPr>
            <p:ph idx="1"/>
          </p:nvPr>
        </p:nvSpPr>
        <p:spPr>
          <a:xfrm>
            <a:off x="1097280" y="1737360"/>
            <a:ext cx="9158547" cy="4023360"/>
          </a:xfrm>
        </p:spPr>
        <p:txBody>
          <a:bodyPr>
            <a:normAutofit fontScale="92500" lnSpcReduction="20000"/>
          </a:bodyPr>
          <a:lstStyle/>
          <a:p>
            <a:pPr>
              <a:lnSpc>
                <a:spcPct val="120000"/>
              </a:lnSpc>
            </a:pPr>
            <a:r>
              <a:rPr lang="en-US" dirty="0" smtClean="0"/>
              <a:t>A vulnerability </a:t>
            </a:r>
            <a:r>
              <a:rPr lang="en-US" dirty="0"/>
              <a:t>assessment is the process of identifying and quantifying security vulnerabilities in an environment. It is an in-depth evaluation of your information security posture, indicating weaknesses as well as providing the appropriate mitigation procedures required to either eliminate those weaknesses or reduce them to an acceptable level of </a:t>
            </a:r>
            <a:r>
              <a:rPr lang="en-US" dirty="0" smtClean="0"/>
              <a:t>risk</a:t>
            </a:r>
          </a:p>
          <a:p>
            <a:pPr>
              <a:lnSpc>
                <a:spcPct val="120000"/>
              </a:lnSpc>
            </a:pPr>
            <a:r>
              <a:rPr lang="en-US" dirty="0" smtClean="0"/>
              <a:t>Vulnerability assessments consist of:</a:t>
            </a:r>
            <a:endParaRPr lang="en-US" dirty="0"/>
          </a:p>
          <a:p>
            <a:pPr lvl="2">
              <a:lnSpc>
                <a:spcPct val="120000"/>
              </a:lnSpc>
              <a:buClr>
                <a:schemeClr val="tx2">
                  <a:lumMod val="75000"/>
                </a:schemeClr>
              </a:buClr>
              <a:buFont typeface="Arial" panose="020B0604020202020204" pitchFamily="34" charset="0"/>
              <a:buChar char="•"/>
            </a:pPr>
            <a:r>
              <a:rPr lang="en-US" sz="2000" dirty="0" smtClean="0"/>
              <a:t>   Defining </a:t>
            </a:r>
            <a:r>
              <a:rPr lang="en-US" sz="2000" dirty="0"/>
              <a:t>and classifying network or system resources</a:t>
            </a:r>
          </a:p>
          <a:p>
            <a:pPr lvl="2">
              <a:lnSpc>
                <a:spcPct val="120000"/>
              </a:lnSpc>
              <a:buClr>
                <a:schemeClr val="tx2">
                  <a:lumMod val="75000"/>
                </a:schemeClr>
              </a:buClr>
              <a:buFont typeface="Arial" panose="020B0604020202020204" pitchFamily="34" charset="0"/>
              <a:buChar char="•"/>
            </a:pPr>
            <a:r>
              <a:rPr lang="en-US" sz="2000" dirty="0" smtClean="0"/>
              <a:t>   Assigning </a:t>
            </a:r>
            <a:r>
              <a:rPr lang="en-US" sz="2000" dirty="0"/>
              <a:t>relative levels of importance to the resources</a:t>
            </a:r>
          </a:p>
          <a:p>
            <a:pPr lvl="2">
              <a:lnSpc>
                <a:spcPct val="120000"/>
              </a:lnSpc>
              <a:buClr>
                <a:schemeClr val="tx2">
                  <a:lumMod val="75000"/>
                </a:schemeClr>
              </a:buClr>
              <a:buFont typeface="Arial" panose="020B0604020202020204" pitchFamily="34" charset="0"/>
              <a:buChar char="•"/>
            </a:pPr>
            <a:r>
              <a:rPr lang="en-US" sz="2000" dirty="0" smtClean="0"/>
              <a:t>   Identifying </a:t>
            </a:r>
            <a:r>
              <a:rPr lang="en-US" sz="2000" dirty="0"/>
              <a:t>potential threats to each resource</a:t>
            </a:r>
          </a:p>
          <a:p>
            <a:pPr lvl="2">
              <a:lnSpc>
                <a:spcPct val="120000"/>
              </a:lnSpc>
              <a:buClr>
                <a:schemeClr val="tx2">
                  <a:lumMod val="75000"/>
                </a:schemeClr>
              </a:buClr>
              <a:buFont typeface="Arial" panose="020B0604020202020204" pitchFamily="34" charset="0"/>
              <a:buChar char="•"/>
            </a:pPr>
            <a:r>
              <a:rPr lang="en-US" sz="2000" dirty="0" smtClean="0"/>
              <a:t>   Developing </a:t>
            </a:r>
            <a:r>
              <a:rPr lang="en-US" sz="2000" dirty="0"/>
              <a:t>a strategy to deal with the most serious potential </a:t>
            </a:r>
            <a:r>
              <a:rPr lang="en-US" sz="2000" dirty="0" smtClean="0"/>
              <a:t>problems </a:t>
            </a:r>
            <a:r>
              <a:rPr lang="en-US" sz="2000" dirty="0"/>
              <a:t>first</a:t>
            </a:r>
          </a:p>
          <a:p>
            <a:pPr lvl="2">
              <a:lnSpc>
                <a:spcPct val="120000"/>
              </a:lnSpc>
              <a:buClr>
                <a:schemeClr val="tx2">
                  <a:lumMod val="75000"/>
                </a:schemeClr>
              </a:buClr>
              <a:buFont typeface="Arial" panose="020B0604020202020204" pitchFamily="34" charset="0"/>
              <a:buChar char="•"/>
            </a:pPr>
            <a:r>
              <a:rPr lang="en-US" sz="2000" dirty="0" smtClean="0"/>
              <a:t>   Defining </a:t>
            </a:r>
            <a:r>
              <a:rPr lang="en-US" sz="2000" dirty="0"/>
              <a:t>and implementing ways to minimize the consequences if an attack </a:t>
            </a:r>
            <a:endParaRPr lang="en-US" sz="2000" dirty="0" smtClean="0"/>
          </a:p>
          <a:p>
            <a:pPr marL="384048" lvl="2" indent="0">
              <a:lnSpc>
                <a:spcPct val="120000"/>
              </a:lnSpc>
              <a:buClr>
                <a:schemeClr val="tx2">
                  <a:lumMod val="75000"/>
                </a:schemeClr>
              </a:buClr>
              <a:buNone/>
            </a:pPr>
            <a:r>
              <a:rPr lang="en-US" sz="2000" dirty="0"/>
              <a:t> </a:t>
            </a:r>
            <a:r>
              <a:rPr lang="en-US" sz="2000" dirty="0" smtClean="0"/>
              <a:t>      occurs</a:t>
            </a:r>
            <a:endParaRPr lang="en-US" sz="2000" dirty="0"/>
          </a:p>
        </p:txBody>
      </p:sp>
      <p:pic>
        <p:nvPicPr>
          <p:cNvPr id="1026" name="Picture 2" descr="Image result for vulnerability assess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396" y="3966184"/>
            <a:ext cx="2392715" cy="179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6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a:t>
            </a:r>
            <a:r>
              <a:rPr lang="en-US" dirty="0" smtClean="0"/>
              <a:t>Assessment – Our Service</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sz="2200" dirty="0" smtClean="0"/>
              <a:t>Our </a:t>
            </a:r>
            <a:r>
              <a:rPr lang="en-US" sz="2200" dirty="0"/>
              <a:t>vulnerability </a:t>
            </a:r>
            <a:r>
              <a:rPr lang="en-US" sz="2200" dirty="0" smtClean="0"/>
              <a:t>assessment services offer </a:t>
            </a:r>
            <a:r>
              <a:rPr lang="en-US" sz="2200" dirty="0"/>
              <a:t>a complete solution for finding </a:t>
            </a:r>
            <a:r>
              <a:rPr lang="en-US" sz="2200" dirty="0" smtClean="0"/>
              <a:t>vulnerabilities and </a:t>
            </a:r>
            <a:r>
              <a:rPr lang="en-US" sz="2200" dirty="0"/>
              <a:t>tracking the remediation </a:t>
            </a:r>
            <a:r>
              <a:rPr lang="en-US" sz="2200" dirty="0" smtClean="0"/>
              <a:t>within </a:t>
            </a:r>
            <a:r>
              <a:rPr lang="en-US" sz="2200" dirty="0"/>
              <a:t>the </a:t>
            </a:r>
            <a:r>
              <a:rPr lang="en-US" sz="2200" dirty="0" smtClean="0"/>
              <a:t>client </a:t>
            </a:r>
            <a:r>
              <a:rPr lang="en-US" sz="2200" dirty="0"/>
              <a:t>enterprise. </a:t>
            </a:r>
            <a:endParaRPr lang="en-US" sz="2200" dirty="0" smtClean="0"/>
          </a:p>
          <a:p>
            <a:r>
              <a:rPr lang="en-US" sz="2200" u="sng" dirty="0" smtClean="0"/>
              <a:t>Vulnerability </a:t>
            </a:r>
            <a:r>
              <a:rPr lang="en-US" sz="2200" u="sng" dirty="0"/>
              <a:t>Management </a:t>
            </a:r>
            <a:r>
              <a:rPr lang="en-US" sz="2200" u="sng" dirty="0" smtClean="0"/>
              <a:t>Process:</a:t>
            </a:r>
            <a:endParaRPr lang="en-US" sz="2200" u="sng" dirty="0"/>
          </a:p>
          <a:p>
            <a:r>
              <a:rPr lang="en-US" sz="2200" dirty="0"/>
              <a:t>1.	System and Service Discovery/Scoping</a:t>
            </a:r>
          </a:p>
          <a:p>
            <a:r>
              <a:rPr lang="en-US" sz="2200" dirty="0"/>
              <a:t>2.	Vulnerability Identification &amp; Manual Verification</a:t>
            </a:r>
          </a:p>
          <a:p>
            <a:r>
              <a:rPr lang="en-US" sz="2200" dirty="0"/>
              <a:t>3.	Remediation Building Development</a:t>
            </a:r>
          </a:p>
          <a:p>
            <a:r>
              <a:rPr lang="en-US" sz="2200" dirty="0"/>
              <a:t>4.	Reporting</a:t>
            </a:r>
          </a:p>
          <a:p>
            <a:r>
              <a:rPr lang="en-US" sz="2200" dirty="0"/>
              <a:t>5.	Tracking of Findings</a:t>
            </a:r>
          </a:p>
          <a:p>
            <a:r>
              <a:rPr lang="en-US" sz="2200" dirty="0"/>
              <a:t>6.	Testing to Confirm Remediation</a:t>
            </a:r>
          </a:p>
          <a:p>
            <a:r>
              <a:rPr lang="en-US" sz="2200" dirty="0"/>
              <a:t>7.	Report &amp; Presentation</a:t>
            </a:r>
          </a:p>
          <a:p>
            <a:r>
              <a:rPr lang="en-US" sz="2200" dirty="0"/>
              <a:t>8.	Reassessment</a:t>
            </a:r>
          </a:p>
          <a:p>
            <a:endParaRPr lang="en-US" dirty="0"/>
          </a:p>
        </p:txBody>
      </p:sp>
      <p:pic>
        <p:nvPicPr>
          <p:cNvPr id="6" name="Picture 5" descr="C:\Users\sandhya\Desktop\r_vulnerability_management.jpg"/>
          <p:cNvPicPr/>
          <p:nvPr/>
        </p:nvPicPr>
        <p:blipFill>
          <a:blip r:embed="rId2" cstate="print"/>
          <a:srcRect/>
          <a:stretch>
            <a:fillRect/>
          </a:stretch>
        </p:blipFill>
        <p:spPr bwMode="auto">
          <a:xfrm>
            <a:off x="7228231" y="2471267"/>
            <a:ext cx="3609488" cy="3397827"/>
          </a:xfrm>
          <a:prstGeom prst="rect">
            <a:avLst/>
          </a:prstGeom>
          <a:noFill/>
          <a:ln w="9525">
            <a:noFill/>
            <a:miter lim="800000"/>
            <a:headEnd/>
            <a:tailEnd/>
          </a:ln>
        </p:spPr>
      </p:pic>
    </p:spTree>
    <p:extLst>
      <p:ext uri="{BB962C8B-B14F-4D97-AF65-F5344CB8AC3E}">
        <p14:creationId xmlns:p14="http://schemas.microsoft.com/office/powerpoint/2010/main" val="1551504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Penetration </a:t>
            </a:r>
            <a:r>
              <a:rPr lang="en-US" dirty="0" smtClean="0"/>
              <a:t>Testing - Overview</a:t>
            </a:r>
            <a:endParaRPr lang="en-US" dirty="0"/>
          </a:p>
        </p:txBody>
      </p:sp>
      <p:sp>
        <p:nvSpPr>
          <p:cNvPr id="3" name="Content Placeholder 2"/>
          <p:cNvSpPr>
            <a:spLocks noGrp="1"/>
          </p:cNvSpPr>
          <p:nvPr>
            <p:ph idx="1"/>
          </p:nvPr>
        </p:nvSpPr>
        <p:spPr>
          <a:xfrm>
            <a:off x="1174398" y="1834717"/>
            <a:ext cx="10058400" cy="4023360"/>
          </a:xfrm>
        </p:spPr>
        <p:txBody>
          <a:bodyPr>
            <a:normAutofit/>
          </a:bodyPr>
          <a:lstStyle/>
          <a:p>
            <a:pPr marL="0" indent="0">
              <a:lnSpc>
                <a:spcPct val="120000"/>
              </a:lnSpc>
              <a:buNone/>
            </a:pPr>
            <a:r>
              <a:rPr lang="en-US" sz="2200" dirty="0"/>
              <a:t>A </a:t>
            </a:r>
            <a:r>
              <a:rPr lang="en-US" sz="2200" dirty="0" smtClean="0"/>
              <a:t>network penetration </a:t>
            </a:r>
            <a:r>
              <a:rPr lang="en-US" sz="2200" dirty="0"/>
              <a:t>test simulates the actions of an external and/or internal cyber attacker that aims to breach the information security of the organization. Using many tools and techniques, the penetration tester (ethical hacker) attempts to exploit critical systems and </a:t>
            </a:r>
            <a:r>
              <a:rPr lang="en-US" sz="2200" dirty="0" smtClean="0"/>
              <a:t>gain </a:t>
            </a:r>
            <a:r>
              <a:rPr lang="en-US" sz="2200" dirty="0"/>
              <a:t>access to sensitive data</a:t>
            </a:r>
            <a:r>
              <a:rPr lang="en-US" sz="2200" dirty="0" smtClean="0"/>
              <a:t>.</a:t>
            </a:r>
          </a:p>
          <a:p>
            <a:pPr marL="0" indent="0">
              <a:lnSpc>
                <a:spcPct val="120000"/>
              </a:lnSpc>
              <a:buNone/>
            </a:pPr>
            <a:r>
              <a:rPr lang="en-US" sz="2200" dirty="0"/>
              <a:t>A penetration test doesn’t stop at simply uncovering vulnerabilities:  it goes the next step to actively exploit those vulnerabilities in order to prove (or disprove) </a:t>
            </a:r>
            <a:r>
              <a:rPr lang="en-US" sz="2200" dirty="0" smtClean="0"/>
              <a:t>a real-world attack would be successful and what systems and data that attacker could gain access to.</a:t>
            </a:r>
            <a:endParaRPr lang="en-US" sz="2200" dirty="0"/>
          </a:p>
        </p:txBody>
      </p:sp>
      <p:pic>
        <p:nvPicPr>
          <p:cNvPr id="2050" name="Picture 2" descr="Image result for network penetration testing.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386" y="4956760"/>
            <a:ext cx="6631053" cy="124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8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124" y="255836"/>
            <a:ext cx="10449098" cy="1450757"/>
          </a:xfrm>
        </p:spPr>
        <p:txBody>
          <a:bodyPr/>
          <a:lstStyle/>
          <a:p>
            <a:r>
              <a:rPr lang="en-US" dirty="0"/>
              <a:t>Network Penetration </a:t>
            </a:r>
            <a:r>
              <a:rPr lang="en-US" dirty="0" smtClean="0"/>
              <a:t>Testing – Our  Service</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sz="2200" dirty="0" smtClean="0"/>
              <a:t>Our network penetration test services follows the Penetration </a:t>
            </a:r>
            <a:r>
              <a:rPr lang="en-US" sz="2200" dirty="0"/>
              <a:t>Testing Execution Standard (PTES) framework </a:t>
            </a:r>
            <a:r>
              <a:rPr lang="en-US" sz="2200" dirty="0" smtClean="0"/>
              <a:t>which provides the most comprehensive and dependable results and mitigation guidance.</a:t>
            </a:r>
          </a:p>
          <a:p>
            <a:pPr>
              <a:lnSpc>
                <a:spcPct val="120000"/>
              </a:lnSpc>
            </a:pPr>
            <a:r>
              <a:rPr lang="en-US" sz="2200" u="sng" dirty="0" smtClean="0"/>
              <a:t>Network Penetration Testing Process:</a:t>
            </a:r>
            <a:endParaRPr lang="en-US" sz="2200" u="sng" dirty="0"/>
          </a:p>
          <a:p>
            <a:r>
              <a:rPr lang="en-US" sz="2200" dirty="0"/>
              <a:t>1.	Goals and Rules Scoping</a:t>
            </a:r>
          </a:p>
          <a:p>
            <a:r>
              <a:rPr lang="en-US" sz="2200" dirty="0"/>
              <a:t>2.	Intelligence Gathering – Recon and Mapping</a:t>
            </a:r>
          </a:p>
          <a:p>
            <a:r>
              <a:rPr lang="en-US" sz="2200" dirty="0"/>
              <a:t>3.	Vulnerability Analysis and Identification</a:t>
            </a:r>
          </a:p>
          <a:p>
            <a:r>
              <a:rPr lang="en-US" sz="2200" dirty="0"/>
              <a:t>4.	Exploitation</a:t>
            </a:r>
          </a:p>
          <a:p>
            <a:r>
              <a:rPr lang="en-US" sz="2200" dirty="0"/>
              <a:t>5.	Post Exploitation</a:t>
            </a:r>
          </a:p>
          <a:p>
            <a:r>
              <a:rPr lang="en-US" sz="2200" dirty="0"/>
              <a:t>6.	Remediation Exploration</a:t>
            </a:r>
          </a:p>
          <a:p>
            <a:r>
              <a:rPr lang="en-US" sz="2200" dirty="0"/>
              <a:t>7.	Report and Presentation </a:t>
            </a:r>
          </a:p>
          <a:p>
            <a:r>
              <a:rPr lang="en-US" sz="2200" dirty="0"/>
              <a:t>8.	Reassessment</a:t>
            </a:r>
          </a:p>
          <a:p>
            <a:endParaRPr lang="en-US" dirty="0"/>
          </a:p>
        </p:txBody>
      </p:sp>
      <p:pic>
        <p:nvPicPr>
          <p:cNvPr id="7" name="Picture 6" descr="C:\Users\sandhya\Desktop\r_network_PTS.jpg"/>
          <p:cNvPicPr/>
          <p:nvPr/>
        </p:nvPicPr>
        <p:blipFill>
          <a:blip r:embed="rId2" cstate="print"/>
          <a:srcRect/>
          <a:stretch>
            <a:fillRect/>
          </a:stretch>
        </p:blipFill>
        <p:spPr bwMode="auto">
          <a:xfrm>
            <a:off x="7146290" y="2555414"/>
            <a:ext cx="3449233" cy="3367867"/>
          </a:xfrm>
          <a:prstGeom prst="rect">
            <a:avLst/>
          </a:prstGeom>
          <a:noFill/>
          <a:ln w="9525">
            <a:noFill/>
            <a:miter lim="800000"/>
            <a:headEnd/>
            <a:tailEnd/>
          </a:ln>
        </p:spPr>
      </p:pic>
    </p:spTree>
    <p:extLst>
      <p:ext uri="{BB962C8B-B14F-4D97-AF65-F5344CB8AC3E}">
        <p14:creationId xmlns:p14="http://schemas.microsoft.com/office/powerpoint/2010/main" val="3442356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286603"/>
            <a:ext cx="11148144" cy="1450757"/>
          </a:xfrm>
        </p:spPr>
        <p:txBody>
          <a:bodyPr/>
          <a:lstStyle/>
          <a:p>
            <a:r>
              <a:rPr lang="en-US" dirty="0" smtClean="0"/>
              <a:t>Vulnerability Assessment vs Network Pentest</a:t>
            </a:r>
            <a:endParaRPr lang="en-US" dirty="0"/>
          </a:p>
        </p:txBody>
      </p:sp>
      <p:sp>
        <p:nvSpPr>
          <p:cNvPr id="3" name="Content Placeholder 2"/>
          <p:cNvSpPr>
            <a:spLocks noGrp="1"/>
          </p:cNvSpPr>
          <p:nvPr>
            <p:ph idx="1"/>
          </p:nvPr>
        </p:nvSpPr>
        <p:spPr/>
        <p:txBody>
          <a:bodyPr>
            <a:normAutofit lnSpcReduction="10000"/>
          </a:bodyPr>
          <a:lstStyle/>
          <a:p>
            <a:pPr marL="0" indent="0">
              <a:lnSpc>
                <a:spcPct val="120000"/>
              </a:lnSpc>
              <a:buNone/>
            </a:pPr>
            <a:r>
              <a:rPr lang="en-US" sz="2200" dirty="0" smtClean="0"/>
              <a:t>Simply said, a vulnerability assessment identifies vulnerabilities </a:t>
            </a:r>
            <a:r>
              <a:rPr lang="en-US" sz="2200" smtClean="0"/>
              <a:t>in an external </a:t>
            </a:r>
            <a:r>
              <a:rPr lang="en-US" sz="2200" dirty="0" smtClean="0"/>
              <a:t>(web facing) and internal network as well as instructions on how to fix these vulnerabilities. It would be like getting an opinion from your home security company on where a robber  would potentially break in your home and how to secure it. </a:t>
            </a:r>
          </a:p>
          <a:p>
            <a:pPr marL="0" indent="0">
              <a:lnSpc>
                <a:spcPct val="120000"/>
              </a:lnSpc>
              <a:buNone/>
            </a:pPr>
            <a:r>
              <a:rPr lang="en-US" sz="2200" dirty="0" smtClean="0"/>
              <a:t>A penetration test is the next step after you have had a good vulnerability assessment(s). The penetration test finds any </a:t>
            </a:r>
            <a:r>
              <a:rPr lang="en-US" sz="2200" dirty="0"/>
              <a:t>remaining external (web facing) and internal network </a:t>
            </a:r>
            <a:r>
              <a:rPr lang="en-US" sz="2200" dirty="0" smtClean="0"/>
              <a:t>vulnerabilities, but the test also exploits these vulnerabilities to access systems and data, which helps to display your actual risk. Using the home security example, it would then be like getting a “ethical robber” to try to break into your home and if a break in is successful, what the robber could destroy or steal…hence how much you would lose.</a:t>
            </a:r>
            <a:endParaRPr lang="en-US" sz="2200" dirty="0"/>
          </a:p>
          <a:p>
            <a:endParaRPr lang="en-US" dirty="0"/>
          </a:p>
        </p:txBody>
      </p:sp>
    </p:spTree>
    <p:extLst>
      <p:ext uri="{BB962C8B-B14F-4D97-AF65-F5344CB8AC3E}">
        <p14:creationId xmlns:p14="http://schemas.microsoft.com/office/powerpoint/2010/main" val="3335058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286</TotalTime>
  <Words>1847</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“1.5 million attacks every year, 4,000 attacks every day, 170 attacks every hour and nearly 3 attacks every minute.”  </vt:lpstr>
      <vt:lpstr>Cyber Security Industry Statistics</vt:lpstr>
      <vt:lpstr>Cyber Security Corporate Risk Facts</vt:lpstr>
      <vt:lpstr>Overview</vt:lpstr>
      <vt:lpstr>Vulnerability Assessment - Overview</vt:lpstr>
      <vt:lpstr>Vulnerability Assessment – Our Service</vt:lpstr>
      <vt:lpstr>Network Penetration Testing - Overview</vt:lpstr>
      <vt:lpstr>Network Penetration Testing – Our  Service</vt:lpstr>
      <vt:lpstr>Vulnerability Assessment vs Network Pentest</vt:lpstr>
      <vt:lpstr>Web/Mobile Application Security Testing - Overview</vt:lpstr>
      <vt:lpstr>Web/Mobile Application Security Testing – Our Service A</vt:lpstr>
      <vt:lpstr>PowerPoint Presentation</vt:lpstr>
      <vt:lpstr>Email Phishing Campaign - Overview</vt:lpstr>
      <vt:lpstr>Email Phishing Campaign</vt:lpstr>
      <vt:lpstr>Why Use Our Security Services?</vt:lpstr>
      <vt:lpstr>Vulnerability Management Dashboard</vt:lpstr>
      <vt:lpstr>Our Testing Team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Services</dc:title>
  <dc:creator>CFreeman</dc:creator>
  <cp:lastModifiedBy>CFreedman</cp:lastModifiedBy>
  <cp:revision>63</cp:revision>
  <dcterms:created xsi:type="dcterms:W3CDTF">2016-07-06T16:41:36Z</dcterms:created>
  <dcterms:modified xsi:type="dcterms:W3CDTF">2016-12-01T14:47:23Z</dcterms:modified>
</cp:coreProperties>
</file>