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9"/>
  </p:notesMasterIdLst>
  <p:sldIdLst>
    <p:sldId id="256" r:id="rId2"/>
    <p:sldId id="258" r:id="rId3"/>
    <p:sldId id="259" r:id="rId4"/>
    <p:sldId id="260" r:id="rId5"/>
    <p:sldId id="262" r:id="rId6"/>
    <p:sldId id="263" r:id="rId7"/>
    <p:sldId id="264" r:id="rId8"/>
  </p:sldIdLst>
  <p:sldSz cx="9144000" cy="6858000" type="screen4x3"/>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20" autoAdjust="0"/>
  </p:normalViewPr>
  <p:slideViewPr>
    <p:cSldViewPr>
      <p:cViewPr>
        <p:scale>
          <a:sx n="66" d="100"/>
          <a:sy n="66" d="100"/>
        </p:scale>
        <p:origin x="86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BC1E4-2B41-4F66-AAEC-2D9CB4E35196}" type="datetimeFigureOut">
              <a:rPr lang="en-IN" smtClean="0"/>
              <a:t>04-02-2021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06570-8F53-4DD3-B087-5187F82E53C7}" type="slidenum">
              <a:rPr lang="en-IN" smtClean="0"/>
              <a:t>‹#›</a:t>
            </a:fld>
            <a:endParaRPr lang="en-IN"/>
          </a:p>
        </p:txBody>
      </p:sp>
    </p:spTree>
    <p:extLst>
      <p:ext uri="{BB962C8B-B14F-4D97-AF65-F5344CB8AC3E}">
        <p14:creationId xmlns:p14="http://schemas.microsoft.com/office/powerpoint/2010/main" val="421863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claybanks?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claybanks?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claybanks?utm_source=unsplash&amp;utm_medium=referral&amp;utm_content=creditCopyTex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Clay Banks</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2F3BA915-C07E-4AB7-8476-6178DD7DF043}" type="slidenum">
              <a:rPr lang="en-US" smtClean="0"/>
              <a:t>5</a:t>
            </a:fld>
            <a:endParaRPr lang="en-US"/>
          </a:p>
        </p:txBody>
      </p:sp>
    </p:spTree>
    <p:extLst>
      <p:ext uri="{BB962C8B-B14F-4D97-AF65-F5344CB8AC3E}">
        <p14:creationId xmlns:p14="http://schemas.microsoft.com/office/powerpoint/2010/main" val="107786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Clay Banks</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2F3BA915-C07E-4AB7-8476-6178DD7DF043}" type="slidenum">
              <a:rPr lang="en-US" smtClean="0"/>
              <a:t>6</a:t>
            </a:fld>
            <a:endParaRPr lang="en-US"/>
          </a:p>
        </p:txBody>
      </p:sp>
    </p:spTree>
    <p:extLst>
      <p:ext uri="{BB962C8B-B14F-4D97-AF65-F5344CB8AC3E}">
        <p14:creationId xmlns:p14="http://schemas.microsoft.com/office/powerpoint/2010/main" val="159026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Clay Banks</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2F3BA915-C07E-4AB7-8476-6178DD7DF043}" type="slidenum">
              <a:rPr lang="en-US" smtClean="0"/>
              <a:t>7</a:t>
            </a:fld>
            <a:endParaRPr lang="en-US"/>
          </a:p>
        </p:txBody>
      </p:sp>
    </p:spTree>
    <p:extLst>
      <p:ext uri="{BB962C8B-B14F-4D97-AF65-F5344CB8AC3E}">
        <p14:creationId xmlns:p14="http://schemas.microsoft.com/office/powerpoint/2010/main" val="65291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6896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3F0BFC-2C88-4AAF-B42F-33B416312C7A}"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96994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70840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8327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929680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711716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82007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89185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37187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98649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29651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3F0BFC-2C88-4AAF-B42F-33B416312C7A}"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6216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3F0BFC-2C88-4AAF-B42F-33B416312C7A}"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18052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5604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16760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73F0BFC-2C88-4AAF-B42F-33B416312C7A}" type="datetimeFigureOut">
              <a:rPr lang="en-US" smtClean="0"/>
              <a:t>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27620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3F0BFC-2C88-4AAF-B42F-33B416312C7A}"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39974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3F0BFC-2C88-4AAF-B42F-33B416312C7A}" type="datetimeFigureOut">
              <a:rPr lang="en-US" smtClean="0"/>
              <a:t>2/4/2021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6FB1B62-A5F7-43C1-BF55-5D6EB0E052F4}" type="slidenum">
              <a:rPr lang="en-US" smtClean="0"/>
              <a:t>‹#›</a:t>
            </a:fld>
            <a:endParaRPr lang="en-US"/>
          </a:p>
        </p:txBody>
      </p:sp>
    </p:spTree>
    <p:extLst>
      <p:ext uri="{BB962C8B-B14F-4D97-AF65-F5344CB8AC3E}">
        <p14:creationId xmlns:p14="http://schemas.microsoft.com/office/powerpoint/2010/main" val="154700193"/>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38099"/>
            <a:ext cx="9286876" cy="6896100"/>
          </a:xfrm>
        </p:spPr>
        <p:txBody>
          <a:bodyPr>
            <a:normAutofit/>
          </a:bodyPr>
          <a:lstStyle/>
          <a:p>
            <a:endParaRPr lang="en-US" sz="2400" baseline="0" dirty="0" smtClean="0"/>
          </a:p>
          <a:p>
            <a:endParaRPr lang="en-US" sz="2400" dirty="0"/>
          </a:p>
          <a:p>
            <a:r>
              <a:rPr lang="en-US" sz="2400" baseline="0" dirty="0" err="1" smtClean="0">
                <a:solidFill>
                  <a:schemeClr val="tx2"/>
                </a:solidFill>
              </a:rPr>
              <a:t>Dewan</a:t>
            </a:r>
            <a:r>
              <a:rPr lang="en-US" sz="2400" baseline="0" dirty="0" smtClean="0">
                <a:solidFill>
                  <a:schemeClr val="tx2"/>
                </a:solidFill>
              </a:rPr>
              <a:t> bahadur  Padma </a:t>
            </a:r>
            <a:r>
              <a:rPr lang="en-US" sz="2400" baseline="0" dirty="0" err="1" smtClean="0">
                <a:solidFill>
                  <a:schemeClr val="tx2"/>
                </a:solidFill>
              </a:rPr>
              <a:t>rao</a:t>
            </a:r>
            <a:r>
              <a:rPr lang="en-US" sz="2400" baseline="0" dirty="0" smtClean="0">
                <a:solidFill>
                  <a:schemeClr val="tx2"/>
                </a:solidFill>
              </a:rPr>
              <a:t>  </a:t>
            </a:r>
            <a:r>
              <a:rPr lang="en-US" sz="2400" baseline="0" dirty="0" err="1" smtClean="0">
                <a:solidFill>
                  <a:schemeClr val="tx2"/>
                </a:solidFill>
              </a:rPr>
              <a:t>mudaliar</a:t>
            </a:r>
            <a:r>
              <a:rPr lang="en-US" sz="2400" baseline="0" dirty="0" smtClean="0">
                <a:solidFill>
                  <a:schemeClr val="tx2"/>
                </a:solidFill>
              </a:rPr>
              <a:t> </a:t>
            </a:r>
          </a:p>
          <a:p>
            <a:r>
              <a:rPr lang="en-US" sz="2400" dirty="0" smtClean="0">
                <a:solidFill>
                  <a:schemeClr val="tx2"/>
                </a:solidFill>
              </a:rPr>
              <a:t>Degree &amp; </a:t>
            </a:r>
            <a:r>
              <a:rPr lang="en-US" sz="2400" dirty="0" err="1" smtClean="0">
                <a:solidFill>
                  <a:schemeClr val="tx2"/>
                </a:solidFill>
              </a:rPr>
              <a:t>pg</a:t>
            </a:r>
            <a:r>
              <a:rPr lang="en-US" sz="2400" dirty="0" smtClean="0">
                <a:solidFill>
                  <a:schemeClr val="tx2"/>
                </a:solidFill>
              </a:rPr>
              <a:t> college </a:t>
            </a:r>
          </a:p>
          <a:p>
            <a:endParaRPr lang="en-US" sz="2400" dirty="0" smtClean="0"/>
          </a:p>
          <a:p>
            <a:r>
              <a:rPr lang="en-US" sz="2400" dirty="0" smtClean="0">
                <a:solidFill>
                  <a:schemeClr val="tx1"/>
                </a:solidFill>
              </a:rPr>
              <a:t>Student name-</a:t>
            </a:r>
            <a:r>
              <a:rPr lang="en-US" sz="2400" dirty="0" err="1" smtClean="0">
                <a:solidFill>
                  <a:schemeClr val="tx1"/>
                </a:solidFill>
              </a:rPr>
              <a:t>ch.</a:t>
            </a:r>
            <a:r>
              <a:rPr lang="en-US" sz="2400" dirty="0" smtClean="0">
                <a:solidFill>
                  <a:schemeClr val="tx1"/>
                </a:solidFill>
              </a:rPr>
              <a:t> </a:t>
            </a:r>
            <a:r>
              <a:rPr lang="en-US" sz="2400" dirty="0" err="1" smtClean="0">
                <a:solidFill>
                  <a:schemeClr val="tx1"/>
                </a:solidFill>
              </a:rPr>
              <a:t>anusha</a:t>
            </a:r>
            <a:endParaRPr lang="en-US" sz="2400" dirty="0" smtClean="0">
              <a:solidFill>
                <a:schemeClr val="tx1"/>
              </a:solidFill>
            </a:endParaRPr>
          </a:p>
          <a:p>
            <a:r>
              <a:rPr lang="en-US" sz="2400" dirty="0" smtClean="0">
                <a:solidFill>
                  <a:schemeClr val="tx1"/>
                </a:solidFill>
              </a:rPr>
              <a:t>Subject-advance accounting</a:t>
            </a:r>
          </a:p>
          <a:p>
            <a:r>
              <a:rPr lang="en-US" sz="2400" dirty="0" smtClean="0">
                <a:solidFill>
                  <a:schemeClr val="tx1"/>
                </a:solidFill>
              </a:rPr>
              <a:t> topic –lease accounting as -19</a:t>
            </a:r>
          </a:p>
          <a:p>
            <a:r>
              <a:rPr lang="en-US" sz="2400" baseline="0" dirty="0" smtClean="0">
                <a:solidFill>
                  <a:schemeClr val="tx1"/>
                </a:solidFill>
              </a:rPr>
              <a:t>Roll number-107819408031</a:t>
            </a:r>
          </a:p>
          <a:p>
            <a:r>
              <a:rPr lang="en-US" sz="2400" dirty="0" smtClean="0">
                <a:solidFill>
                  <a:schemeClr val="tx1"/>
                </a:solidFill>
              </a:rPr>
              <a:t>Semester-3</a:t>
            </a:r>
          </a:p>
          <a:p>
            <a:r>
              <a:rPr lang="en-US" sz="2400" baseline="0" dirty="0" smtClean="0">
                <a:solidFill>
                  <a:schemeClr val="tx1"/>
                </a:solidFill>
              </a:rPr>
              <a:t>Group m.com</a:t>
            </a:r>
            <a:endParaRPr lang="en-US" sz="2400" baseline="0"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endParaRPr lang="en-IN" dirty="0" smtClean="0">
              <a:solidFill>
                <a:srgbClr val="FF0000"/>
              </a:solidFill>
            </a:endParaRPr>
          </a:p>
          <a:p>
            <a:r>
              <a:rPr lang="en-IN" dirty="0" smtClean="0">
                <a:solidFill>
                  <a:schemeClr val="tx1"/>
                </a:solidFill>
              </a:rPr>
              <a:t>  </a:t>
            </a:r>
            <a:r>
              <a:rPr lang="en-IN" sz="2800" dirty="0" smtClean="0">
                <a:solidFill>
                  <a:schemeClr val="tx1"/>
                </a:solidFill>
              </a:rPr>
              <a:t>MEANING </a:t>
            </a:r>
            <a:r>
              <a:rPr lang="en-IN" sz="2800" dirty="0">
                <a:solidFill>
                  <a:schemeClr val="tx1"/>
                </a:solidFill>
              </a:rPr>
              <a:t>OF LEASE </a:t>
            </a:r>
            <a:endParaRPr lang="en-IN" sz="2800" dirty="0" smtClean="0">
              <a:solidFill>
                <a:schemeClr val="tx1"/>
              </a:solidFill>
            </a:endParaRPr>
          </a:p>
          <a:p>
            <a:endParaRPr lang="en-IN" dirty="0" smtClean="0"/>
          </a:p>
          <a:p>
            <a:pPr marL="342900" indent="-342900">
              <a:buFont typeface="Arial" panose="020B0604020202020204" pitchFamily="34" charset="0"/>
              <a:buChar char="•"/>
            </a:pPr>
            <a:r>
              <a:rPr lang="en-IN" dirty="0" smtClean="0">
                <a:solidFill>
                  <a:schemeClr val="tx1"/>
                </a:solidFill>
              </a:rPr>
              <a:t>An </a:t>
            </a:r>
            <a:r>
              <a:rPr lang="en-IN" dirty="0">
                <a:solidFill>
                  <a:schemeClr val="tx1"/>
                </a:solidFill>
              </a:rPr>
              <a:t>0rganization  incurs capital expenditure on various assets </a:t>
            </a:r>
            <a:endParaRPr lang="en-IN" dirty="0" smtClean="0">
              <a:solidFill>
                <a:schemeClr val="tx1"/>
              </a:solidFill>
            </a:endParaRPr>
          </a:p>
          <a:p>
            <a:pPr marL="342900" indent="-342900">
              <a:buFont typeface="Arial" panose="020B0604020202020204" pitchFamily="34" charset="0"/>
              <a:buChar char="•"/>
            </a:pPr>
            <a:r>
              <a:rPr lang="en-IN" dirty="0" smtClean="0">
                <a:solidFill>
                  <a:schemeClr val="tx1"/>
                </a:solidFill>
              </a:rPr>
              <a:t>such </a:t>
            </a:r>
            <a:r>
              <a:rPr lang="en-IN" dirty="0">
                <a:solidFill>
                  <a:schemeClr val="tx1"/>
                </a:solidFill>
              </a:rPr>
              <a:t>as plant and </a:t>
            </a:r>
            <a:r>
              <a:rPr lang="en-IN" dirty="0" smtClean="0">
                <a:solidFill>
                  <a:schemeClr val="tx1"/>
                </a:solidFill>
              </a:rPr>
              <a:t>machinery </a:t>
            </a:r>
            <a:r>
              <a:rPr lang="en-IN" dirty="0">
                <a:solidFill>
                  <a:schemeClr val="tx1"/>
                </a:solidFill>
              </a:rPr>
              <a:t>Vehicle, buildings equipment land etc. </a:t>
            </a:r>
            <a:endParaRPr lang="en-IN" dirty="0" smtClean="0">
              <a:solidFill>
                <a:schemeClr val="tx1"/>
              </a:solidFill>
            </a:endParaRPr>
          </a:p>
          <a:p>
            <a:pPr marL="342900" indent="-342900">
              <a:buFont typeface="Arial" panose="020B0604020202020204" pitchFamily="34" charset="0"/>
              <a:buChar char="•"/>
            </a:pPr>
            <a:r>
              <a:rPr lang="en-IN" dirty="0" smtClean="0">
                <a:solidFill>
                  <a:schemeClr val="tx1"/>
                </a:solidFill>
              </a:rPr>
              <a:t>that </a:t>
            </a:r>
            <a:r>
              <a:rPr lang="en-IN" dirty="0">
                <a:solidFill>
                  <a:schemeClr val="tx1"/>
                </a:solidFill>
              </a:rPr>
              <a:t>are carrying 0n its business operations ,such expenditure  may be financed  </a:t>
            </a:r>
            <a:r>
              <a:rPr lang="en-IN" dirty="0" smtClean="0">
                <a:solidFill>
                  <a:schemeClr val="tx1"/>
                </a:solidFill>
              </a:rPr>
              <a:t>through </a:t>
            </a:r>
            <a:r>
              <a:rPr lang="en-IN" dirty="0">
                <a:solidFill>
                  <a:schemeClr val="tx1"/>
                </a:solidFill>
              </a:rPr>
              <a:t>various ways such as arranging loans, raising </a:t>
            </a:r>
            <a:r>
              <a:rPr lang="en-IN" dirty="0" smtClean="0">
                <a:solidFill>
                  <a:schemeClr val="tx1"/>
                </a:solidFill>
              </a:rPr>
              <a:t>capital </a:t>
            </a:r>
            <a:r>
              <a:rPr lang="en-IN" dirty="0">
                <a:solidFill>
                  <a:schemeClr val="tx1"/>
                </a:solidFill>
              </a:rPr>
              <a:t>, </a:t>
            </a:r>
            <a:r>
              <a:rPr lang="en-IN" dirty="0" err="1">
                <a:solidFill>
                  <a:schemeClr val="tx1"/>
                </a:solidFill>
              </a:rPr>
              <a:t>utiliza</a:t>
            </a:r>
            <a:r>
              <a:rPr lang="en-IN" dirty="0">
                <a:solidFill>
                  <a:schemeClr val="tx1"/>
                </a:solidFill>
              </a:rPr>
              <a:t>  deferred facilities ,using internal finances ,</a:t>
            </a:r>
            <a:r>
              <a:rPr lang="en-IN" dirty="0" err="1">
                <a:solidFill>
                  <a:schemeClr val="tx1"/>
                </a:solidFill>
              </a:rPr>
              <a:t>ect</a:t>
            </a:r>
            <a:r>
              <a:rPr lang="en-IN" dirty="0" smtClean="0">
                <a:solidFill>
                  <a:schemeClr val="tx1"/>
                </a:solidFill>
              </a:rPr>
              <a:t>.</a:t>
            </a:r>
          </a:p>
          <a:p>
            <a:endParaRPr lang="en-IN" dirty="0" smtClean="0">
              <a:solidFill>
                <a:schemeClr val="tx1"/>
              </a:solidFill>
            </a:endParaRPr>
          </a:p>
          <a:p>
            <a:endParaRPr lang="en-IN" dirty="0">
              <a:solidFill>
                <a:srgbClr val="FF0000"/>
              </a:solidFill>
            </a:endParaRPr>
          </a:p>
          <a:p>
            <a:endParaRPr lang="en-US" baseline="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806" y="3810000"/>
            <a:ext cx="4671194" cy="2658020"/>
          </a:xfrm>
          <a:prstGeom prst="rect">
            <a:avLst/>
          </a:prstGeom>
        </p:spPr>
      </p:pic>
    </p:spTree>
    <p:extLst>
      <p:ext uri="{BB962C8B-B14F-4D97-AF65-F5344CB8AC3E}">
        <p14:creationId xmlns:p14="http://schemas.microsoft.com/office/powerpoint/2010/main" val="3135885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IN" dirty="0" smtClean="0">
              <a:solidFill>
                <a:srgbClr val="FF0000"/>
              </a:solidFill>
            </a:endParaRPr>
          </a:p>
          <a:p>
            <a:r>
              <a:rPr lang="en-IN" dirty="0" smtClean="0">
                <a:solidFill>
                  <a:schemeClr val="tx1"/>
                </a:solidFill>
              </a:rPr>
              <a:t>  </a:t>
            </a:r>
            <a:r>
              <a:rPr lang="en-IN" dirty="0"/>
              <a:t>Classification of </a:t>
            </a:r>
            <a:r>
              <a:rPr lang="en-IN" dirty="0" smtClean="0"/>
              <a:t>leases</a:t>
            </a:r>
          </a:p>
          <a:p>
            <a:endParaRPr lang="en-IN" sz="2800" dirty="0" smtClean="0">
              <a:solidFill>
                <a:schemeClr val="tx1"/>
              </a:solidFill>
            </a:endParaRPr>
          </a:p>
          <a:p>
            <a:r>
              <a:rPr lang="en-IN" dirty="0" smtClean="0"/>
              <a:t>   Lease </a:t>
            </a:r>
            <a:r>
              <a:rPr lang="en-IN" dirty="0"/>
              <a:t>may be classified  in to three types     </a:t>
            </a:r>
          </a:p>
          <a:p>
            <a:endParaRPr lang="en-IN" dirty="0" smtClean="0"/>
          </a:p>
          <a:p>
            <a:r>
              <a:rPr lang="en-IN" dirty="0" smtClean="0"/>
              <a:t>	1.Financial </a:t>
            </a:r>
            <a:r>
              <a:rPr lang="en-IN" dirty="0"/>
              <a:t>lease </a:t>
            </a:r>
          </a:p>
          <a:p>
            <a:endParaRPr lang="en-IN" dirty="0" smtClean="0"/>
          </a:p>
          <a:p>
            <a:r>
              <a:rPr lang="en-IN" dirty="0" smtClean="0"/>
              <a:t>	2.Operating </a:t>
            </a:r>
            <a:r>
              <a:rPr lang="en-IN" dirty="0"/>
              <a:t>lease </a:t>
            </a:r>
            <a:endParaRPr lang="en-IN" dirty="0" smtClean="0"/>
          </a:p>
          <a:p>
            <a:endParaRPr lang="en-IN" dirty="0" smtClean="0"/>
          </a:p>
          <a:p>
            <a:r>
              <a:rPr lang="en-IN" dirty="0"/>
              <a:t>	</a:t>
            </a:r>
            <a:r>
              <a:rPr lang="en-IN" dirty="0" smtClean="0"/>
              <a:t>3. </a:t>
            </a:r>
            <a:r>
              <a:rPr lang="en-IN" dirty="0"/>
              <a:t>Leveraged lease</a:t>
            </a:r>
            <a:r>
              <a:rPr lang="en-IN" dirty="0" smtClean="0"/>
              <a:t>.</a:t>
            </a:r>
            <a:endParaRPr lang="en-IN" dirty="0"/>
          </a:p>
        </p:txBody>
      </p:sp>
    </p:spTree>
    <p:extLst>
      <p:ext uri="{BB962C8B-B14F-4D97-AF65-F5344CB8AC3E}">
        <p14:creationId xmlns:p14="http://schemas.microsoft.com/office/powerpoint/2010/main" val="133329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IN" dirty="0" smtClean="0"/>
          </a:p>
          <a:p>
            <a:pPr marL="342900" indent="-342900">
              <a:buFont typeface="Arial" panose="020B0604020202020204" pitchFamily="34" charset="0"/>
              <a:buChar char="•"/>
            </a:pPr>
            <a:r>
              <a:rPr lang="en-IN" dirty="0" smtClean="0"/>
              <a:t>Financial </a:t>
            </a:r>
            <a:r>
              <a:rPr lang="en-IN" dirty="0"/>
              <a:t>lease -A lease is classified as a finance lease if it transfers substantially all </a:t>
            </a:r>
            <a:endParaRPr lang="en-IN" dirty="0" smtClean="0"/>
          </a:p>
          <a:p>
            <a:r>
              <a:rPr lang="en-IN" dirty="0" smtClean="0"/>
              <a:t> 	The </a:t>
            </a:r>
            <a:r>
              <a:rPr lang="en-IN" dirty="0"/>
              <a:t>risks and rewards incidental to owner ship from less or </a:t>
            </a:r>
            <a:r>
              <a:rPr lang="en-IN" dirty="0" smtClean="0"/>
              <a:t>	to the lessee.</a:t>
            </a:r>
          </a:p>
          <a:p>
            <a:endParaRPr lang="en-IN" dirty="0" smtClean="0"/>
          </a:p>
          <a:p>
            <a:pPr marL="342900" indent="-342900">
              <a:buFont typeface="Arial" panose="020B0604020202020204" pitchFamily="34" charset="0"/>
              <a:buChar char="•"/>
            </a:pPr>
            <a:r>
              <a:rPr lang="en-IN" dirty="0" smtClean="0"/>
              <a:t>operating </a:t>
            </a:r>
            <a:r>
              <a:rPr lang="en-IN" dirty="0"/>
              <a:t>lease As per as- 19, lease other than a finance is an operating lease A lease .A lease is classified as an operating lease if it the finance is </a:t>
            </a:r>
            <a:r>
              <a:rPr lang="en-IN" dirty="0" err="1"/>
              <a:t>anable</a:t>
            </a:r>
            <a:r>
              <a:rPr lang="en-IN" dirty="0"/>
              <a:t> to  recover its capital outlay plus a return on  the funds invested meaning the lease is less than the full expected useful life of the </a:t>
            </a:r>
            <a:r>
              <a:rPr lang="en-IN" dirty="0" smtClean="0"/>
              <a:t>asset.</a:t>
            </a:r>
          </a:p>
          <a:p>
            <a:endParaRPr lang="en-US" dirty="0" smtClean="0"/>
          </a:p>
          <a:p>
            <a:pPr marL="342900" indent="-342900">
              <a:buFont typeface="Arial" panose="020B0604020202020204" pitchFamily="34" charset="0"/>
              <a:buChar char="•"/>
            </a:pPr>
            <a:r>
              <a:rPr lang="en-IN" dirty="0" smtClean="0"/>
              <a:t>leveraged </a:t>
            </a:r>
            <a:r>
              <a:rPr lang="en-IN" dirty="0"/>
              <a:t>lease –in case of a leveraged coming from a third  lessor is only </a:t>
            </a:r>
            <a:r>
              <a:rPr lang="en-IN" dirty="0" err="1" smtClean="0"/>
              <a:t>from.Ending</a:t>
            </a:r>
            <a:r>
              <a:rPr lang="en-IN" dirty="0" smtClean="0"/>
              <a:t> </a:t>
            </a:r>
            <a:r>
              <a:rPr lang="en-IN" dirty="0"/>
              <a:t>the lease deal , with bulk of financing coming from a  third party lessee .the lessor approaches a third party lender , who finances the major </a:t>
            </a:r>
            <a:r>
              <a:rPr lang="en-IN" dirty="0" err="1"/>
              <a:t>portince</a:t>
            </a:r>
            <a:r>
              <a:rPr lang="en-IN" dirty="0"/>
              <a:t>    the asset cost . </a:t>
            </a:r>
          </a:p>
          <a:p>
            <a:pPr marL="342900" indent="-342900">
              <a:buFont typeface="Arial" panose="020B0604020202020204" pitchFamily="34" charset="0"/>
              <a:buChar char="•"/>
            </a:pPr>
            <a:endParaRPr lang="en-IN" dirty="0">
              <a:solidFill>
                <a:srgbClr val="FF0000"/>
              </a:solidFill>
            </a:endParaRPr>
          </a:p>
        </p:txBody>
      </p:sp>
    </p:spTree>
    <p:extLst>
      <p:ext uri="{BB962C8B-B14F-4D97-AF65-F5344CB8AC3E}">
        <p14:creationId xmlns:p14="http://schemas.microsoft.com/office/powerpoint/2010/main" val="135814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49AAF06-B86C-48F9-94EE-63373399CFC0}"/>
              </a:ext>
            </a:extLst>
          </p:cNvPr>
          <p:cNvGraphicFramePr>
            <a:graphicFrameLocks noChangeAspect="1"/>
          </p:cNvGraphicFramePr>
          <p:nvPr>
            <p:custDataLst>
              <p:tags r:id="rId2"/>
            </p:custDataLst>
            <p:ext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1047" name="think-cell Slide" r:id="rId5" imgW="383" imgH="384" progId="TCLayout.ActiveDocument.1">
                  <p:embed/>
                </p:oleObj>
              </mc:Choice>
              <mc:Fallback>
                <p:oleObj name="think-cell Slide" r:id="rId5" imgW="383" imgH="384" progId="TCLayout.ActiveDocument.1">
                  <p:embed/>
                  <p:pic>
                    <p:nvPicPr>
                      <p:cNvPr id="11" name="Object 10" hidden="1">
                        <a:extLst>
                          <a:ext uri="{FF2B5EF4-FFF2-40B4-BE49-F238E27FC236}">
                            <a16:creationId xmlns:a16="http://schemas.microsoft.com/office/drawing/2014/main" id="{A49AAF06-B86C-48F9-94EE-63373399CFC0}"/>
                          </a:ext>
                        </a:extLst>
                      </p:cNvPr>
                      <p:cNvPicPr/>
                      <p:nvPr/>
                    </p:nvPicPr>
                    <p:blipFill>
                      <a:blip r:embed="rId6"/>
                      <a:stretch>
                        <a:fillRect/>
                      </a:stretch>
                    </p:blipFill>
                    <p:spPr>
                      <a:xfrm>
                        <a:off x="1191" y="85844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EBE480-02A9-48F2-9552-6B6C7A6D0ED2}"/>
              </a:ext>
            </a:extLst>
          </p:cNvPr>
          <p:cNvSpPr>
            <a:spLocks noGrp="1"/>
          </p:cNvSpPr>
          <p:nvPr>
            <p:ph type="title"/>
          </p:nvPr>
        </p:nvSpPr>
        <p:spPr>
          <a:xfrm>
            <a:off x="-15239" y="152400"/>
            <a:ext cx="8168640" cy="2024497"/>
          </a:xfrm>
        </p:spPr>
        <p:txBody>
          <a:bodyPr vert="horz">
            <a:normAutofit/>
          </a:bodyPr>
          <a:lstStyle/>
          <a:p>
            <a:r>
              <a:rPr lang="en-IN" dirty="0"/>
              <a:t> </a:t>
            </a:r>
            <a:r>
              <a:rPr lang="en-IN" dirty="0" smtClean="0"/>
              <a:t>	</a:t>
            </a:r>
            <a:r>
              <a:rPr lang="en-IN" sz="2700" dirty="0"/>
              <a:t>DIFFERENCES BETWEEN </a:t>
            </a:r>
            <a:r>
              <a:rPr lang="en-IN" sz="2700" dirty="0" smtClean="0"/>
              <a:t/>
            </a:r>
            <a:br>
              <a:rPr lang="en-IN" sz="2700" dirty="0" smtClean="0"/>
            </a:br>
            <a:r>
              <a:rPr lang="en-IN" sz="2700" dirty="0"/>
              <a:t>	</a:t>
            </a:r>
            <a:r>
              <a:rPr lang="en-IN" sz="2700" dirty="0" smtClean="0"/>
              <a:t>FINANCIAL(CAPITAL)  	VS  OPERATING LEASE</a:t>
            </a:r>
            <a:endParaRPr lang="en-US" sz="2700" dirty="0"/>
          </a:p>
        </p:txBody>
      </p:sp>
      <p:sp>
        <p:nvSpPr>
          <p:cNvPr id="4" name="Slide Number Placeholder 3">
            <a:extLst>
              <a:ext uri="{FF2B5EF4-FFF2-40B4-BE49-F238E27FC236}">
                <a16:creationId xmlns:a16="http://schemas.microsoft.com/office/drawing/2014/main" id="{CC107013-A358-417F-A917-9050EF824AE3}"/>
              </a:ext>
            </a:extLst>
          </p:cNvPr>
          <p:cNvSpPr>
            <a:spLocks noGrp="1"/>
          </p:cNvSpPr>
          <p:nvPr>
            <p:ph type="sldNum" sz="quarter" idx="12"/>
          </p:nvPr>
        </p:nvSpPr>
        <p:spPr/>
        <p:txBody>
          <a:bodyPr/>
          <a:lstStyle/>
          <a:p>
            <a:fld id="{97019847-F5C6-4FA6-BEBE-1B1AD729EBDF}" type="slidenum">
              <a:rPr lang="en-US" smtClean="0"/>
              <a:t>5</a:t>
            </a:fld>
            <a:endParaRPr lang="en-US"/>
          </a:p>
        </p:txBody>
      </p:sp>
      <p:sp>
        <p:nvSpPr>
          <p:cNvPr id="5" name="Rectangle 4">
            <a:extLst>
              <a:ext uri="{FF2B5EF4-FFF2-40B4-BE49-F238E27FC236}">
                <a16:creationId xmlns:a16="http://schemas.microsoft.com/office/drawing/2014/main" id="{35E788FD-B347-4F2F-89D7-6A9140C577AB}"/>
              </a:ext>
            </a:extLst>
          </p:cNvPr>
          <p:cNvSpPr/>
          <p:nvPr/>
        </p:nvSpPr>
        <p:spPr>
          <a:xfrm>
            <a:off x="-15240" y="2591244"/>
            <a:ext cx="9040091" cy="4266756"/>
          </a:xfrm>
          <a:prstGeom prst="rect">
            <a:avLst/>
          </a:prstGeom>
          <a:gradFill flip="none" rotWithShape="1">
            <a:gsLst>
              <a:gs pos="0">
                <a:srgbClr val="01394F">
                  <a:alpha val="80000"/>
                </a:srgbClr>
              </a:gs>
              <a:gs pos="94000">
                <a:srgbClr val="01394F">
                  <a:alpha val="90000"/>
                </a:srgb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Rounded Corners 15">
            <a:extLst>
              <a:ext uri="{FF2B5EF4-FFF2-40B4-BE49-F238E27FC236}">
                <a16:creationId xmlns:a16="http://schemas.microsoft.com/office/drawing/2014/main" id="{5BA6B32F-70EF-4CA2-87D3-AAA779D4E6A5}"/>
              </a:ext>
            </a:extLst>
          </p:cNvPr>
          <p:cNvSpPr/>
          <p:nvPr/>
        </p:nvSpPr>
        <p:spPr>
          <a:xfrm>
            <a:off x="197428" y="1477770"/>
            <a:ext cx="2500726" cy="940456"/>
          </a:xfrm>
          <a:prstGeom prst="roundRect">
            <a:avLst>
              <a:gd name="adj" fmla="val 50000"/>
            </a:avLst>
          </a:prstGeom>
          <a:solidFill>
            <a:srgbClr val="F04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Aspect of Differences</a:t>
            </a:r>
            <a:endParaRPr lang="en-US" sz="1200" b="1" dirty="0">
              <a:latin typeface="Segoe UI" panose="020B0502040204020203" pitchFamily="34" charset="0"/>
              <a:cs typeface="Segoe UI" panose="020B0502040204020203" pitchFamily="34" charset="0"/>
            </a:endParaRPr>
          </a:p>
        </p:txBody>
      </p:sp>
      <p:sp>
        <p:nvSpPr>
          <p:cNvPr id="17" name="Rectangle: Rounded Corners 16">
            <a:extLst>
              <a:ext uri="{FF2B5EF4-FFF2-40B4-BE49-F238E27FC236}">
                <a16:creationId xmlns:a16="http://schemas.microsoft.com/office/drawing/2014/main" id="{82878DD0-FDD0-4931-8A89-9FF8B9E795F9}"/>
              </a:ext>
            </a:extLst>
          </p:cNvPr>
          <p:cNvSpPr/>
          <p:nvPr/>
        </p:nvSpPr>
        <p:spPr>
          <a:xfrm>
            <a:off x="3135737" y="1524000"/>
            <a:ext cx="2698153" cy="84367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a:latin typeface="Segoe UI" panose="020B0502040204020203" pitchFamily="34" charset="0"/>
                <a:cs typeface="Segoe UI" panose="020B0502040204020203" pitchFamily="34" charset="0"/>
              </a:rPr>
              <a:t>Operating Lease</a:t>
            </a:r>
            <a:endParaRPr lang="en-US" sz="1200" b="1" dirty="0">
              <a:latin typeface="Segoe UI" panose="020B0502040204020203" pitchFamily="34" charset="0"/>
              <a:cs typeface="Segoe UI" panose="020B0502040204020203" pitchFamily="34" charset="0"/>
            </a:endParaRPr>
          </a:p>
        </p:txBody>
      </p:sp>
      <p:sp>
        <p:nvSpPr>
          <p:cNvPr id="18" name="Rectangle: Rounded Corners 17">
            <a:extLst>
              <a:ext uri="{FF2B5EF4-FFF2-40B4-BE49-F238E27FC236}">
                <a16:creationId xmlns:a16="http://schemas.microsoft.com/office/drawing/2014/main" id="{E7C01975-8428-4668-B042-BFCFFAA2C673}"/>
              </a:ext>
            </a:extLst>
          </p:cNvPr>
          <p:cNvSpPr/>
          <p:nvPr/>
        </p:nvSpPr>
        <p:spPr>
          <a:xfrm>
            <a:off x="6149914" y="1477770"/>
            <a:ext cx="2698153" cy="906301"/>
          </a:xfrm>
          <a:prstGeom prst="roundRect">
            <a:avLst>
              <a:gd name="adj" fmla="val 5000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a:latin typeface="Segoe UI" panose="020B0502040204020203" pitchFamily="34" charset="0"/>
                <a:cs typeface="Segoe UI" panose="020B0502040204020203" pitchFamily="34" charset="0"/>
              </a:rPr>
              <a:t>Financial Lease</a:t>
            </a:r>
            <a:endParaRPr lang="en-US" sz="1200" b="1" dirty="0">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7C68770C-8339-4137-8AB0-6C13C8C7C01E}"/>
              </a:ext>
            </a:extLst>
          </p:cNvPr>
          <p:cNvSpPr/>
          <p:nvPr/>
        </p:nvSpPr>
        <p:spPr>
          <a:xfrm>
            <a:off x="197427" y="2976995"/>
            <a:ext cx="2831523" cy="2279909"/>
          </a:xfrm>
          <a:prstGeom prst="rect">
            <a:avLst/>
          </a:prstGeom>
        </p:spPr>
        <p:txBody>
          <a:bodyPr wrap="square" lIns="0" tIns="0" rIns="0" bIns="0" anchor="t" anchorCtr="0">
            <a:noAutofit/>
          </a:bodyPr>
          <a:lstStyle/>
          <a:p>
            <a:pPr marL="257175" indent="-257175">
              <a:spcAft>
                <a:spcPts val="1350"/>
              </a:spcAft>
              <a:buClr>
                <a:srgbClr val="F0424D"/>
              </a:buClr>
              <a:buFont typeface="Arial" panose="020B0604020202020204" pitchFamily="34" charset="0"/>
              <a:buChar char="•"/>
            </a:pPr>
            <a:r>
              <a:rPr lang="en-US" dirty="0" err="1">
                <a:solidFill>
                  <a:schemeClr val="tx2"/>
                </a:solidFill>
                <a:latin typeface="Segoe UI" panose="020B0502040204020203" pitchFamily="34" charset="0"/>
                <a:cs typeface="Segoe UI" panose="020B0502040204020203" pitchFamily="34" charset="0"/>
              </a:rPr>
              <a:t>Defination</a:t>
            </a:r>
            <a:endParaRPr lang="en-US" dirty="0">
              <a:solidFill>
                <a:schemeClr val="tx2"/>
              </a:solidFill>
              <a:latin typeface="Segoe UI" panose="020B0502040204020203" pitchFamily="34" charset="0"/>
              <a:cs typeface="Segoe UI" panose="020B0502040204020203" pitchFamily="34" charset="0"/>
            </a:endParaRPr>
          </a:p>
          <a:p>
            <a:pPr>
              <a:spcAft>
                <a:spcPts val="1350"/>
              </a:spcAft>
              <a:buClr>
                <a:srgbClr val="F0424D"/>
              </a:buClr>
            </a:pPr>
            <a:endParaRPr lang="en-US" dirty="0">
              <a:solidFill>
                <a:schemeClr val="tx2"/>
              </a:solidFill>
              <a:latin typeface="Segoe UI" panose="020B0502040204020203" pitchFamily="34" charset="0"/>
              <a:cs typeface="Segoe UI" panose="020B0502040204020203" pitchFamily="34" charset="0"/>
            </a:endParaRPr>
          </a:p>
          <a:p>
            <a:pPr marL="257175" indent="-257175">
              <a:spcAft>
                <a:spcPts val="1350"/>
              </a:spcAft>
              <a:buClr>
                <a:srgbClr val="F0424D"/>
              </a:buClr>
              <a:buFont typeface="Arial" panose="020B0604020202020204" pitchFamily="34" charset="0"/>
              <a:buChar char="•"/>
            </a:pPr>
            <a:endParaRPr lang="en-US" dirty="0">
              <a:solidFill>
                <a:schemeClr val="tx2"/>
              </a:solidFill>
              <a:latin typeface="Segoe UI" panose="020B0502040204020203" pitchFamily="34" charset="0"/>
              <a:cs typeface="Segoe UI" panose="020B0502040204020203" pitchFamily="34" charset="0"/>
            </a:endParaRPr>
          </a:p>
          <a:p>
            <a:pPr marL="257175" indent="-257175">
              <a:spcAft>
                <a:spcPts val="1350"/>
              </a:spcAft>
              <a:buClr>
                <a:srgbClr val="F0424D"/>
              </a:buClr>
              <a:buFont typeface="Arial" panose="020B0604020202020204" pitchFamily="34" charset="0"/>
              <a:buChar char="•"/>
            </a:pPr>
            <a:r>
              <a:rPr lang="en-US" dirty="0">
                <a:solidFill>
                  <a:schemeClr val="tx2"/>
                </a:solidFill>
                <a:latin typeface="Segoe UI" panose="020B0502040204020203" pitchFamily="34" charset="0"/>
                <a:cs typeface="Segoe UI" panose="020B0502040204020203" pitchFamily="34" charset="0"/>
              </a:rPr>
              <a:t>Ownership</a:t>
            </a:r>
          </a:p>
        </p:txBody>
      </p:sp>
      <p:sp>
        <p:nvSpPr>
          <p:cNvPr id="20" name="Rectangle 19">
            <a:extLst>
              <a:ext uri="{FF2B5EF4-FFF2-40B4-BE49-F238E27FC236}">
                <a16:creationId xmlns:a16="http://schemas.microsoft.com/office/drawing/2014/main" id="{C8CBE97B-8A09-465A-8DE0-C238EEB13126}"/>
              </a:ext>
            </a:extLst>
          </p:cNvPr>
          <p:cNvSpPr/>
          <p:nvPr/>
        </p:nvSpPr>
        <p:spPr>
          <a:xfrm>
            <a:off x="3135737" y="2782019"/>
            <a:ext cx="2792554" cy="2474885"/>
          </a:xfrm>
          <a:prstGeom prst="rect">
            <a:avLst/>
          </a:prstGeom>
        </p:spPr>
        <p:txBody>
          <a:bodyPr wrap="square" lIns="0" tIns="0" rIns="0" bIns="0" anchor="t" anchorCtr="0">
            <a:noAutofit/>
          </a:bodyPr>
          <a:lstStyle/>
          <a:p>
            <a:r>
              <a:rPr lang="en-IN" sz="1600" dirty="0"/>
              <a:t>A lease in which all risks and rewards  related to asset ownership remain with the lessor for the leased </a:t>
            </a:r>
          </a:p>
          <a:p>
            <a:r>
              <a:rPr lang="en-IN" sz="1600" dirty="0"/>
              <a:t> asset is called an  operating lease. </a:t>
            </a:r>
          </a:p>
          <a:p>
            <a:endParaRPr lang="en-IN" sz="1600" dirty="0"/>
          </a:p>
          <a:p>
            <a:r>
              <a:rPr lang="en-IN" sz="1600" dirty="0"/>
              <a:t>Ownership the ownership of the asset remains with the lessor for the entire lease period</a:t>
            </a:r>
          </a:p>
          <a:p>
            <a:endParaRPr lang="en-IN" sz="1200" dirty="0">
              <a:solidFill>
                <a:schemeClr val="bg2"/>
              </a:solidFill>
              <a:latin typeface="Segoe UI" panose="020B0502040204020203" pitchFamily="34" charset="0"/>
              <a:cs typeface="Segoe UI" panose="020B0502040204020203" pitchFamily="34" charset="0"/>
            </a:endParaRPr>
          </a:p>
          <a:p>
            <a:endParaRPr lang="en-IN" sz="1200" dirty="0">
              <a:solidFill>
                <a:schemeClr val="bg2"/>
              </a:solidFill>
              <a:latin typeface="Segoe UI" panose="020B0502040204020203" pitchFamily="34" charset="0"/>
              <a:cs typeface="Segoe UI" panose="020B0502040204020203" pitchFamily="34" charset="0"/>
            </a:endParaRPr>
          </a:p>
          <a:p>
            <a:endParaRPr lang="en-US" sz="1200" dirty="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D23118AC-084F-4C68-B95F-0EC13530F94C}"/>
              </a:ext>
            </a:extLst>
          </p:cNvPr>
          <p:cNvSpPr/>
          <p:nvPr/>
        </p:nvSpPr>
        <p:spPr>
          <a:xfrm>
            <a:off x="6149914" y="2782019"/>
            <a:ext cx="2677716" cy="2474885"/>
          </a:xfrm>
          <a:prstGeom prst="rect">
            <a:avLst/>
          </a:prstGeom>
        </p:spPr>
        <p:txBody>
          <a:bodyPr wrap="square" lIns="0" tIns="0" rIns="0" bIns="0" anchor="t" anchorCtr="0">
            <a:noAutofit/>
          </a:bodyPr>
          <a:lstStyle/>
          <a:p>
            <a:pPr marL="257175" indent="-257175">
              <a:spcAft>
                <a:spcPts val="1350"/>
              </a:spcAft>
              <a:buClr>
                <a:srgbClr val="70AD47"/>
              </a:buClr>
              <a:buFont typeface="Arial" panose="020B0604020202020204" pitchFamily="34" charset="0"/>
              <a:buChar char="•"/>
            </a:pPr>
            <a:r>
              <a:rPr lang="en-IN" sz="1600" dirty="0">
                <a:solidFill>
                  <a:schemeClr val="tx2">
                    <a:lumMod val="20000"/>
                    <a:lumOff val="80000"/>
                  </a:schemeClr>
                </a:solidFill>
              </a:rPr>
              <a:t> </a:t>
            </a:r>
            <a:r>
              <a:rPr lang="en-IN" sz="1600" dirty="0"/>
              <a:t>In a financial lease known as capital leased the risks and rewards related to ownership of the asset being leased are transferred  to the lease.</a:t>
            </a:r>
          </a:p>
          <a:p>
            <a:pPr marL="257175" indent="-257175">
              <a:spcAft>
                <a:spcPts val="1350"/>
              </a:spcAft>
              <a:buClr>
                <a:srgbClr val="70AD47"/>
              </a:buClr>
              <a:buFont typeface="Arial" panose="020B0604020202020204" pitchFamily="34" charset="0"/>
              <a:buChar char="•"/>
            </a:pPr>
            <a:r>
              <a:rPr lang="en-IN" sz="1600" dirty="0"/>
              <a:t>lease  the ownership transfer option at the end of the lease period is available to the lease.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144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49AAF06-B86C-48F9-94EE-63373399CFC0}"/>
              </a:ext>
            </a:extLst>
          </p:cNvPr>
          <p:cNvGraphicFramePr>
            <a:graphicFrameLocks noChangeAspect="1"/>
          </p:cNvGraphicFramePr>
          <p:nvPr>
            <p:custDataLst>
              <p:tags r:id="rId2"/>
            </p:custDataLst>
            <p:ext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2068" name="think-cell Slide" r:id="rId5" imgW="383" imgH="384" progId="TCLayout.ActiveDocument.1">
                  <p:embed/>
                </p:oleObj>
              </mc:Choice>
              <mc:Fallback>
                <p:oleObj name="think-cell Slide" r:id="rId5" imgW="383" imgH="384" progId="TCLayout.ActiveDocument.1">
                  <p:embed/>
                  <p:pic>
                    <p:nvPicPr>
                      <p:cNvPr id="11" name="Object 10" hidden="1">
                        <a:extLst>
                          <a:ext uri="{FF2B5EF4-FFF2-40B4-BE49-F238E27FC236}">
                            <a16:creationId xmlns:a16="http://schemas.microsoft.com/office/drawing/2014/main" id="{A49AAF06-B86C-48F9-94EE-63373399CFC0}"/>
                          </a:ext>
                        </a:extLst>
                      </p:cNvPr>
                      <p:cNvPicPr/>
                      <p:nvPr/>
                    </p:nvPicPr>
                    <p:blipFill>
                      <a:blip r:embed="rId6"/>
                      <a:stretch>
                        <a:fillRect/>
                      </a:stretch>
                    </p:blipFill>
                    <p:spPr>
                      <a:xfrm>
                        <a:off x="1191" y="85844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EBE480-02A9-48F2-9552-6B6C7A6D0ED2}"/>
              </a:ext>
            </a:extLst>
          </p:cNvPr>
          <p:cNvSpPr>
            <a:spLocks noGrp="1"/>
          </p:cNvSpPr>
          <p:nvPr>
            <p:ph type="title"/>
          </p:nvPr>
        </p:nvSpPr>
        <p:spPr>
          <a:xfrm>
            <a:off x="-15239" y="457200"/>
            <a:ext cx="8168640" cy="2324819"/>
          </a:xfrm>
        </p:spPr>
        <p:txBody>
          <a:bodyPr vert="horz">
            <a:normAutofit/>
          </a:bodyPr>
          <a:lstStyle/>
          <a:p>
            <a:r>
              <a:rPr lang="en-IN" sz="2400" dirty="0"/>
              <a:t> </a:t>
            </a:r>
            <a:r>
              <a:rPr lang="en-IN" sz="2400" dirty="0" smtClean="0"/>
              <a:t>	</a:t>
            </a:r>
            <a:r>
              <a:rPr lang="en-IN" sz="2400" dirty="0"/>
              <a:t>ACCOUNTING TREATMENT OF A FINANCE LEASE IN THE BOOKS OF LESSES </a:t>
            </a:r>
            <a:endParaRPr lang="en-US" sz="2400" dirty="0"/>
          </a:p>
        </p:txBody>
      </p:sp>
      <p:sp>
        <p:nvSpPr>
          <p:cNvPr id="4" name="Slide Number Placeholder 3">
            <a:extLst>
              <a:ext uri="{FF2B5EF4-FFF2-40B4-BE49-F238E27FC236}">
                <a16:creationId xmlns:a16="http://schemas.microsoft.com/office/drawing/2014/main" id="{CC107013-A358-417F-A917-9050EF824AE3}"/>
              </a:ext>
            </a:extLst>
          </p:cNvPr>
          <p:cNvSpPr>
            <a:spLocks noGrp="1"/>
          </p:cNvSpPr>
          <p:nvPr>
            <p:ph type="sldNum" sz="quarter" idx="12"/>
          </p:nvPr>
        </p:nvSpPr>
        <p:spPr/>
        <p:txBody>
          <a:bodyPr/>
          <a:lstStyle/>
          <a:p>
            <a:fld id="{97019847-F5C6-4FA6-BEBE-1B1AD729EBDF}" type="slidenum">
              <a:rPr lang="en-US" smtClean="0"/>
              <a:t>6</a:t>
            </a:fld>
            <a:endParaRPr lang="en-US" dirty="0"/>
          </a:p>
        </p:txBody>
      </p:sp>
      <p:sp>
        <p:nvSpPr>
          <p:cNvPr id="19" name="Rectangle 18">
            <a:extLst>
              <a:ext uri="{FF2B5EF4-FFF2-40B4-BE49-F238E27FC236}">
                <a16:creationId xmlns:a16="http://schemas.microsoft.com/office/drawing/2014/main" id="{7C68770C-8339-4137-8AB0-6C13C8C7C01E}"/>
              </a:ext>
            </a:extLst>
          </p:cNvPr>
          <p:cNvSpPr/>
          <p:nvPr/>
        </p:nvSpPr>
        <p:spPr>
          <a:xfrm>
            <a:off x="197427" y="2976995"/>
            <a:ext cx="2831523" cy="2279909"/>
          </a:xfrm>
          <a:prstGeom prst="rect">
            <a:avLst/>
          </a:prstGeom>
        </p:spPr>
        <p:txBody>
          <a:bodyPr wrap="square" lIns="0" tIns="0" rIns="0" bIns="0" anchor="t" anchorCtr="0">
            <a:noAutofit/>
          </a:bodyPr>
          <a:lstStyle/>
          <a:p>
            <a:pPr marL="257175" indent="-257175">
              <a:spcAft>
                <a:spcPts val="1350"/>
              </a:spcAft>
              <a:buClr>
                <a:srgbClr val="F0424D"/>
              </a:buClr>
              <a:buFont typeface="Arial" panose="020B0604020202020204" pitchFamily="34" charset="0"/>
              <a:buChar char="•"/>
            </a:pPr>
            <a:endParaRPr lang="en-US" dirty="0">
              <a:solidFill>
                <a:schemeClr val="tx2"/>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C8CBE97B-8A09-465A-8DE0-C238EEB13126}"/>
              </a:ext>
            </a:extLst>
          </p:cNvPr>
          <p:cNvSpPr/>
          <p:nvPr/>
        </p:nvSpPr>
        <p:spPr>
          <a:xfrm>
            <a:off x="304800" y="1828800"/>
            <a:ext cx="8686799" cy="5029199"/>
          </a:xfrm>
          <a:prstGeom prst="rect">
            <a:avLst/>
          </a:prstGeom>
        </p:spPr>
        <p:txBody>
          <a:bodyPr wrap="square" lIns="0" tIns="0" rIns="0" bIns="0" anchor="t" anchorCtr="0">
            <a:noAutofit/>
          </a:bodyPr>
          <a:lstStyle/>
          <a:p>
            <a:r>
              <a:rPr lang="en-IN" dirty="0"/>
              <a:t>The lessor is entitled to receive royalty from the lessee here royalty would be an income to the lessor. The entries would therefore be the reverse of those made in the in the lessee’ books. </a:t>
            </a:r>
            <a:endParaRPr lang="en-IN" sz="1200" dirty="0">
              <a:solidFill>
                <a:schemeClr val="bg2"/>
              </a:solidFill>
              <a:latin typeface="Segoe UI" panose="020B0502040204020203" pitchFamily="34" charset="0"/>
              <a:cs typeface="Segoe UI" panose="020B0502040204020203" pitchFamily="34" charset="0"/>
            </a:endParaRPr>
          </a:p>
          <a:p>
            <a:endParaRPr lang="en-IN" sz="1200" dirty="0">
              <a:solidFill>
                <a:schemeClr val="bg2"/>
              </a:solidFill>
              <a:latin typeface="Segoe UI" panose="020B0502040204020203" pitchFamily="34" charset="0"/>
              <a:cs typeface="Segoe UI" panose="020B0502040204020203" pitchFamily="34" charset="0"/>
            </a:endParaRPr>
          </a:p>
          <a:p>
            <a:endParaRPr lang="en-US" sz="1200" dirty="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D23118AC-084F-4C68-B95F-0EC13530F94C}"/>
              </a:ext>
            </a:extLst>
          </p:cNvPr>
          <p:cNvSpPr/>
          <p:nvPr/>
        </p:nvSpPr>
        <p:spPr>
          <a:xfrm>
            <a:off x="6149914" y="2782019"/>
            <a:ext cx="2677716" cy="2474885"/>
          </a:xfrm>
          <a:prstGeom prst="rect">
            <a:avLst/>
          </a:prstGeom>
        </p:spPr>
        <p:txBody>
          <a:bodyPr wrap="square" lIns="0" tIns="0" rIns="0" bIns="0" anchor="t" anchorCtr="0">
            <a:noAutofit/>
          </a:bodyPr>
          <a:lstStyle/>
          <a:p>
            <a:pPr marL="257175" indent="-257175">
              <a:spcAft>
                <a:spcPts val="1350"/>
              </a:spcAft>
              <a:buClr>
                <a:srgbClr val="70AD47"/>
              </a:buCl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07597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49AAF06-B86C-48F9-94EE-63373399CFC0}"/>
              </a:ext>
            </a:extLst>
          </p:cNvPr>
          <p:cNvGraphicFramePr>
            <a:graphicFrameLocks noChangeAspect="1"/>
          </p:cNvGraphicFramePr>
          <p:nvPr>
            <p:custDataLst>
              <p:tags r:id="rId2"/>
            </p:custDataLst>
            <p:ext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3092" name="think-cell Slide" r:id="rId5" imgW="383" imgH="384" progId="TCLayout.ActiveDocument.1">
                  <p:embed/>
                </p:oleObj>
              </mc:Choice>
              <mc:Fallback>
                <p:oleObj name="think-cell Slide" r:id="rId5" imgW="383" imgH="384" progId="TCLayout.ActiveDocument.1">
                  <p:embed/>
                  <p:pic>
                    <p:nvPicPr>
                      <p:cNvPr id="11" name="Object 10" hidden="1">
                        <a:extLst>
                          <a:ext uri="{FF2B5EF4-FFF2-40B4-BE49-F238E27FC236}">
                            <a16:creationId xmlns:a16="http://schemas.microsoft.com/office/drawing/2014/main" id="{A49AAF06-B86C-48F9-94EE-63373399CFC0}"/>
                          </a:ext>
                        </a:extLst>
                      </p:cNvPr>
                      <p:cNvPicPr/>
                      <p:nvPr/>
                    </p:nvPicPr>
                    <p:blipFill>
                      <a:blip r:embed="rId6"/>
                      <a:stretch>
                        <a:fillRect/>
                      </a:stretch>
                    </p:blipFill>
                    <p:spPr>
                      <a:xfrm>
                        <a:off x="1191" y="85844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EBE480-02A9-48F2-9552-6B6C7A6D0ED2}"/>
              </a:ext>
            </a:extLst>
          </p:cNvPr>
          <p:cNvSpPr>
            <a:spLocks noGrp="1"/>
          </p:cNvSpPr>
          <p:nvPr>
            <p:ph type="title"/>
          </p:nvPr>
        </p:nvSpPr>
        <p:spPr>
          <a:xfrm>
            <a:off x="-15240" y="457200"/>
            <a:ext cx="9159239" cy="6400799"/>
          </a:xfrm>
        </p:spPr>
        <p:txBody>
          <a:bodyPr vert="horz">
            <a:normAutofit/>
          </a:bodyPr>
          <a:lstStyle/>
          <a:p>
            <a:r>
              <a:rPr lang="en-US" sz="2400" dirty="0" smtClean="0"/>
              <a:t>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t>
            </a:r>
            <a:r>
              <a:rPr lang="en-US" sz="2400" dirty="0" smtClean="0"/>
              <a:t>						Thank You</a:t>
            </a:r>
            <a:endParaRPr lang="en-US" sz="2400" dirty="0"/>
          </a:p>
        </p:txBody>
      </p:sp>
      <p:sp>
        <p:nvSpPr>
          <p:cNvPr id="4" name="Slide Number Placeholder 3">
            <a:extLst>
              <a:ext uri="{FF2B5EF4-FFF2-40B4-BE49-F238E27FC236}">
                <a16:creationId xmlns:a16="http://schemas.microsoft.com/office/drawing/2014/main" id="{CC107013-A358-417F-A917-9050EF824AE3}"/>
              </a:ext>
            </a:extLst>
          </p:cNvPr>
          <p:cNvSpPr>
            <a:spLocks noGrp="1"/>
          </p:cNvSpPr>
          <p:nvPr>
            <p:ph type="sldNum" sz="quarter" idx="12"/>
          </p:nvPr>
        </p:nvSpPr>
        <p:spPr/>
        <p:txBody>
          <a:bodyPr/>
          <a:lstStyle/>
          <a:p>
            <a:fld id="{97019847-F5C6-4FA6-BEBE-1B1AD729EBDF}" type="slidenum">
              <a:rPr lang="en-US" smtClean="0"/>
              <a:t>7</a:t>
            </a:fld>
            <a:endParaRPr lang="en-US" dirty="0"/>
          </a:p>
        </p:txBody>
      </p:sp>
      <p:sp>
        <p:nvSpPr>
          <p:cNvPr id="19" name="Rectangle 18">
            <a:extLst>
              <a:ext uri="{FF2B5EF4-FFF2-40B4-BE49-F238E27FC236}">
                <a16:creationId xmlns:a16="http://schemas.microsoft.com/office/drawing/2014/main" id="{7C68770C-8339-4137-8AB0-6C13C8C7C01E}"/>
              </a:ext>
            </a:extLst>
          </p:cNvPr>
          <p:cNvSpPr/>
          <p:nvPr/>
        </p:nvSpPr>
        <p:spPr>
          <a:xfrm>
            <a:off x="197427" y="2976995"/>
            <a:ext cx="2831523" cy="2279909"/>
          </a:xfrm>
          <a:prstGeom prst="rect">
            <a:avLst/>
          </a:prstGeom>
        </p:spPr>
        <p:txBody>
          <a:bodyPr wrap="square" lIns="0" tIns="0" rIns="0" bIns="0" anchor="t" anchorCtr="0">
            <a:noAutofit/>
          </a:bodyPr>
          <a:lstStyle/>
          <a:p>
            <a:pPr marL="257175" indent="-257175">
              <a:spcAft>
                <a:spcPts val="1350"/>
              </a:spcAft>
              <a:buClr>
                <a:srgbClr val="F0424D"/>
              </a:buClr>
              <a:buFont typeface="Arial" panose="020B0604020202020204" pitchFamily="34" charset="0"/>
              <a:buChar char="•"/>
            </a:pPr>
            <a:endParaRPr lang="en-US" dirty="0">
              <a:solidFill>
                <a:schemeClr val="tx2"/>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C8CBE97B-8A09-465A-8DE0-C238EEB13126}"/>
              </a:ext>
            </a:extLst>
          </p:cNvPr>
          <p:cNvSpPr/>
          <p:nvPr/>
        </p:nvSpPr>
        <p:spPr>
          <a:xfrm>
            <a:off x="304800" y="1828800"/>
            <a:ext cx="8686799" cy="5029199"/>
          </a:xfrm>
          <a:prstGeom prst="rect">
            <a:avLst/>
          </a:prstGeom>
        </p:spPr>
        <p:txBody>
          <a:bodyPr wrap="square" lIns="0" tIns="0" rIns="0" bIns="0" anchor="t" anchorCtr="0">
            <a:noAutofit/>
          </a:bodyPr>
          <a:lstStyle/>
          <a:p>
            <a:endParaRPr lang="en-IN" sz="1200" dirty="0">
              <a:solidFill>
                <a:schemeClr val="bg2"/>
              </a:solidFill>
              <a:latin typeface="Segoe UI" panose="020B0502040204020203" pitchFamily="34" charset="0"/>
              <a:cs typeface="Segoe UI" panose="020B0502040204020203" pitchFamily="34" charset="0"/>
            </a:endParaRPr>
          </a:p>
          <a:p>
            <a:endParaRPr lang="en-US" sz="1200" dirty="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D23118AC-084F-4C68-B95F-0EC13530F94C}"/>
              </a:ext>
            </a:extLst>
          </p:cNvPr>
          <p:cNvSpPr/>
          <p:nvPr/>
        </p:nvSpPr>
        <p:spPr>
          <a:xfrm>
            <a:off x="6149914" y="2782019"/>
            <a:ext cx="2677716" cy="2474885"/>
          </a:xfrm>
          <a:prstGeom prst="rect">
            <a:avLst/>
          </a:prstGeom>
        </p:spPr>
        <p:txBody>
          <a:bodyPr wrap="square" lIns="0" tIns="0" rIns="0" bIns="0" anchor="t" anchorCtr="0">
            <a:noAutofit/>
          </a:bodyPr>
          <a:lstStyle/>
          <a:p>
            <a:pPr marL="257175" indent="-257175">
              <a:spcAft>
                <a:spcPts val="1350"/>
              </a:spcAft>
              <a:buClr>
                <a:srgbClr val="70AD47"/>
              </a:buCl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7134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ample PowerPoint File&amp;quot;&quot;/&gt;&lt;property id=&quot;20307&quot; value=&quot;256&quot;/&gt;&lt;/object&gt;&lt;object type=&quot;3&quot; unique_id=&quot;10005&quot;&gt;&lt;property id=&quot;20148&quot; value=&quot;5&quot;/&gt;&lt;property id=&quot;20300&quot; value=&quot;Slide 2 - &amp;quot;This is a Sample Slide&amp;quot;&quot;/&gt;&lt;property id=&quot;20307&quot; value=&quot;257&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94</TotalTime>
  <Words>457</Words>
  <Application>Microsoft Office PowerPoint</Application>
  <PresentationFormat>On-screen Show (4:3)</PresentationFormat>
  <Paragraphs>62</Paragraphs>
  <Slides>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Calibri</vt:lpstr>
      <vt:lpstr>Century Gothic</vt:lpstr>
      <vt:lpstr>Segoe UI</vt:lpstr>
      <vt:lpstr>Wingdings 3</vt:lpstr>
      <vt:lpstr>Ion</vt:lpstr>
      <vt:lpstr>think-cell Slide</vt:lpstr>
      <vt:lpstr>PowerPoint Presentation</vt:lpstr>
      <vt:lpstr>PowerPoint Presentation</vt:lpstr>
      <vt:lpstr>PowerPoint Presentation</vt:lpstr>
      <vt:lpstr>PowerPoint Presentation</vt:lpstr>
      <vt:lpstr>  DIFFERENCES BETWEEN   FINANCIAL(CAPITAL)   VS  OPERATING LEASE</vt:lpstr>
      <vt:lpstr>  ACCOUNTING TREATMENT OF A FINANCE LEASE IN THE BOOKS OF LESSES </vt:lpstr>
      <vt:lpstr>                   Thank You</vt:lpstr>
    </vt:vector>
  </TitlesOfParts>
  <Company>SCTC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PowerPoint File</dc:title>
  <dc:creator>James Falkofske</dc:creator>
  <cp:lastModifiedBy>Harish  Chilukuri</cp:lastModifiedBy>
  <cp:revision>13</cp:revision>
  <dcterms:created xsi:type="dcterms:W3CDTF">2009-05-06T22:06:09Z</dcterms:created>
  <dcterms:modified xsi:type="dcterms:W3CDTF">2021-02-04T15:53:16Z</dcterms:modified>
</cp:coreProperties>
</file>