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2" r:id="rId4"/>
    <p:sldId id="260" r:id="rId5"/>
    <p:sldId id="263" r:id="rId6"/>
    <p:sldId id="262" r:id="rId7"/>
    <p:sldId id="271" r:id="rId8"/>
    <p:sldId id="261" r:id="rId9"/>
    <p:sldId id="264" r:id="rId10"/>
    <p:sldId id="265" r:id="rId11"/>
    <p:sldId id="274" r:id="rId12"/>
    <p:sldId id="266" r:id="rId13"/>
    <p:sldId id="273" r:id="rId14"/>
    <p:sldId id="267" r:id="rId15"/>
    <p:sldId id="270"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3.jpeg"/></Relationships>
</file>

<file path=ppt/diagrams/_rels/data2.xml.rels><?xml version="1.0" encoding="UTF-8" standalone="yes"?>
<Relationships xmlns="http://schemas.openxmlformats.org/package/2006/relationships"><Relationship Id="rId1"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C81C64-7EFF-44E3-B79B-EFFD906DA237}" type="doc">
      <dgm:prSet loTypeId="urn:microsoft.com/office/officeart/2005/8/layout/vList3" loCatId="picture" qsTypeId="urn:microsoft.com/office/officeart/2005/8/quickstyle/simple1" qsCatId="simple" csTypeId="urn:microsoft.com/office/officeart/2005/8/colors/accent1_2" csCatId="accent1" phldr="1"/>
      <dgm:spPr/>
    </dgm:pt>
    <dgm:pt modelId="{B2E2995B-1137-4DB5-9D08-D4BF6CE3CDBE}">
      <dgm:prSet phldrT="[Text]" custT="1"/>
      <dgm:spPr/>
      <dgm:t>
        <a:bodyPr/>
        <a:lstStyle/>
        <a:p>
          <a:r>
            <a:rPr lang="en-US" sz="2400" dirty="0" smtClean="0"/>
            <a:t>Digital Physics</a:t>
          </a:r>
        </a:p>
        <a:p>
          <a:r>
            <a:rPr lang="en-US" sz="2400" dirty="0" smtClean="0"/>
            <a:t>(</a:t>
          </a:r>
          <a:r>
            <a:rPr lang="en-US" sz="1800" dirty="0" smtClean="0"/>
            <a:t>Simulation</a:t>
          </a:r>
          <a:r>
            <a:rPr lang="en-US" sz="2400" dirty="0" smtClean="0"/>
            <a:t>)</a:t>
          </a:r>
          <a:endParaRPr lang="en-US" sz="2400" dirty="0"/>
        </a:p>
      </dgm:t>
    </dgm:pt>
    <dgm:pt modelId="{CD65558A-C211-47DA-AFD4-11B6CA29B2EE}" type="parTrans" cxnId="{C546053A-645C-4587-BA26-427BD8034902}">
      <dgm:prSet/>
      <dgm:spPr/>
      <dgm:t>
        <a:bodyPr/>
        <a:lstStyle/>
        <a:p>
          <a:endParaRPr lang="en-US"/>
        </a:p>
      </dgm:t>
    </dgm:pt>
    <dgm:pt modelId="{2FAE5B58-2297-4F21-B416-74BDE8B85689}" type="sibTrans" cxnId="{C546053A-645C-4587-BA26-427BD8034902}">
      <dgm:prSet/>
      <dgm:spPr/>
      <dgm:t>
        <a:bodyPr/>
        <a:lstStyle/>
        <a:p>
          <a:endParaRPr lang="en-US"/>
        </a:p>
      </dgm:t>
    </dgm:pt>
    <dgm:pt modelId="{AAEEB19F-5210-4831-8258-51F6F0BBD209}" type="pres">
      <dgm:prSet presAssocID="{9AC81C64-7EFF-44E3-B79B-EFFD906DA237}" presName="linearFlow" presStyleCnt="0">
        <dgm:presLayoutVars>
          <dgm:dir/>
          <dgm:resizeHandles val="exact"/>
        </dgm:presLayoutVars>
      </dgm:prSet>
      <dgm:spPr/>
    </dgm:pt>
    <dgm:pt modelId="{2A28DCF3-F649-4589-9F75-52FE7B11950E}" type="pres">
      <dgm:prSet presAssocID="{B2E2995B-1137-4DB5-9D08-D4BF6CE3CDBE}" presName="composite" presStyleCnt="0"/>
      <dgm:spPr/>
    </dgm:pt>
    <dgm:pt modelId="{F0500D87-1C6E-4B01-8085-339A28ECFCB1}" type="pres">
      <dgm:prSet presAssocID="{B2E2995B-1137-4DB5-9D08-D4BF6CE3CDBE}"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7000" r="-7000"/>
          </a:stretch>
        </a:blipFill>
      </dgm:spPr>
      <dgm:extLst>
        <a:ext uri="{E40237B7-FDA0-4F09-8148-C483321AD2D9}">
          <dgm14:cNvPr xmlns:dgm14="http://schemas.microsoft.com/office/drawing/2010/diagram" id="0" name="" descr="http://tzolkincosmology.com/wp-content/uploads/2011/07/matrix-hallway-full-size.jpg"/>
        </a:ext>
      </dgm:extLst>
    </dgm:pt>
    <dgm:pt modelId="{C0E081BB-463E-4FFA-8187-1B11092E8E68}" type="pres">
      <dgm:prSet presAssocID="{B2E2995B-1137-4DB5-9D08-D4BF6CE3CDBE}" presName="txShp" presStyleLbl="node1" presStyleIdx="0" presStyleCnt="1">
        <dgm:presLayoutVars>
          <dgm:bulletEnabled val="1"/>
        </dgm:presLayoutVars>
      </dgm:prSet>
      <dgm:spPr/>
      <dgm:t>
        <a:bodyPr/>
        <a:lstStyle/>
        <a:p>
          <a:endParaRPr lang="en-US"/>
        </a:p>
      </dgm:t>
    </dgm:pt>
  </dgm:ptLst>
  <dgm:cxnLst>
    <dgm:cxn modelId="{C546053A-645C-4587-BA26-427BD8034902}" srcId="{9AC81C64-7EFF-44E3-B79B-EFFD906DA237}" destId="{B2E2995B-1137-4DB5-9D08-D4BF6CE3CDBE}" srcOrd="0" destOrd="0" parTransId="{CD65558A-C211-47DA-AFD4-11B6CA29B2EE}" sibTransId="{2FAE5B58-2297-4F21-B416-74BDE8B85689}"/>
    <dgm:cxn modelId="{2CE0B988-A075-49BF-9387-82D2B057F6BB}" type="presOf" srcId="{B2E2995B-1137-4DB5-9D08-D4BF6CE3CDBE}" destId="{C0E081BB-463E-4FFA-8187-1B11092E8E68}" srcOrd="0" destOrd="0" presId="urn:microsoft.com/office/officeart/2005/8/layout/vList3"/>
    <dgm:cxn modelId="{5D87D21A-3DCD-4385-9E1E-AD65CE84FB24}" type="presOf" srcId="{9AC81C64-7EFF-44E3-B79B-EFFD906DA237}" destId="{AAEEB19F-5210-4831-8258-51F6F0BBD209}" srcOrd="0" destOrd="0" presId="urn:microsoft.com/office/officeart/2005/8/layout/vList3"/>
    <dgm:cxn modelId="{5BF47288-5452-46E3-A8D1-9C68D6330996}" type="presParOf" srcId="{AAEEB19F-5210-4831-8258-51F6F0BBD209}" destId="{2A28DCF3-F649-4589-9F75-52FE7B11950E}" srcOrd="0" destOrd="0" presId="urn:microsoft.com/office/officeart/2005/8/layout/vList3"/>
    <dgm:cxn modelId="{621CE6B3-3F8F-4DE9-9AE6-1CC5575AA3BE}" type="presParOf" srcId="{2A28DCF3-F649-4589-9F75-52FE7B11950E}" destId="{F0500D87-1C6E-4B01-8085-339A28ECFCB1}" srcOrd="0" destOrd="0" presId="urn:microsoft.com/office/officeart/2005/8/layout/vList3"/>
    <dgm:cxn modelId="{DB5B2FA8-27A7-4C03-960E-66A33EAB788E}" type="presParOf" srcId="{2A28DCF3-F649-4589-9F75-52FE7B11950E}" destId="{C0E081BB-463E-4FFA-8187-1B11092E8E6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6538A6-D515-4A48-987B-AAC593716ADA}" type="doc">
      <dgm:prSet loTypeId="urn:microsoft.com/office/officeart/2005/8/layout/vList3" loCatId="picture" qsTypeId="urn:microsoft.com/office/officeart/2005/8/quickstyle/simple1" qsCatId="simple" csTypeId="urn:microsoft.com/office/officeart/2005/8/colors/accent1_2" csCatId="accent1" phldr="1"/>
      <dgm:spPr/>
    </dgm:pt>
    <dgm:pt modelId="{60E1E21B-488D-480F-AA1F-7122790DDF6A}">
      <dgm:prSet phldrT="[Text]" custT="1"/>
      <dgm:spPr/>
      <dgm:t>
        <a:bodyPr/>
        <a:lstStyle/>
        <a:p>
          <a:r>
            <a:rPr lang="en-US" sz="2400" dirty="0" smtClean="0"/>
            <a:t>Holographic Universe</a:t>
          </a:r>
        </a:p>
        <a:p>
          <a:r>
            <a:rPr lang="en-US" sz="1800" dirty="0" smtClean="0"/>
            <a:t>(Projection)</a:t>
          </a:r>
          <a:endParaRPr lang="en-US" sz="1800" dirty="0"/>
        </a:p>
      </dgm:t>
    </dgm:pt>
    <dgm:pt modelId="{3647CC45-C032-46E7-9937-041FC13D5402}" type="parTrans" cxnId="{7E6FD5B1-F363-45EE-8E01-6858D070B805}">
      <dgm:prSet/>
      <dgm:spPr/>
      <dgm:t>
        <a:bodyPr/>
        <a:lstStyle/>
        <a:p>
          <a:endParaRPr lang="en-US"/>
        </a:p>
      </dgm:t>
    </dgm:pt>
    <dgm:pt modelId="{CF99A948-AA5D-4D2F-A904-D49FBF119C6D}" type="sibTrans" cxnId="{7E6FD5B1-F363-45EE-8E01-6858D070B805}">
      <dgm:prSet/>
      <dgm:spPr/>
      <dgm:t>
        <a:bodyPr/>
        <a:lstStyle/>
        <a:p>
          <a:endParaRPr lang="en-US"/>
        </a:p>
      </dgm:t>
    </dgm:pt>
    <dgm:pt modelId="{989873D5-4DB5-4ED9-84C2-63EA8C8F1EA0}" type="pres">
      <dgm:prSet presAssocID="{196538A6-D515-4A48-987B-AAC593716ADA}" presName="linearFlow" presStyleCnt="0">
        <dgm:presLayoutVars>
          <dgm:dir/>
          <dgm:resizeHandles val="exact"/>
        </dgm:presLayoutVars>
      </dgm:prSet>
      <dgm:spPr/>
    </dgm:pt>
    <dgm:pt modelId="{21E8F0C1-0FFD-46A7-A362-C60F541A84AC}" type="pres">
      <dgm:prSet presAssocID="{60E1E21B-488D-480F-AA1F-7122790DDF6A}" presName="composite" presStyleCnt="0"/>
      <dgm:spPr/>
    </dgm:pt>
    <dgm:pt modelId="{E93BD45E-7840-46AE-A9BC-907A3AB41506}" type="pres">
      <dgm:prSet presAssocID="{60E1E21B-488D-480F-AA1F-7122790DDF6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dgm:spPr>
      <dgm:extLst>
        <a:ext uri="{E40237B7-FDA0-4F09-8148-C483321AD2D9}">
          <dgm14:cNvPr xmlns:dgm14="http://schemas.microsoft.com/office/drawing/2010/diagram" id="0" name="" descr="https://peoplestrustmalaysia.files.wordpress.com/2014/01/hologram.jpg?w=584"/>
        </a:ext>
      </dgm:extLst>
    </dgm:pt>
    <dgm:pt modelId="{BFE8E0C1-3CD2-4AC3-9A84-E9C5F1DDF0FA}" type="pres">
      <dgm:prSet presAssocID="{60E1E21B-488D-480F-AA1F-7122790DDF6A}" presName="txShp" presStyleLbl="node1" presStyleIdx="0" presStyleCnt="1">
        <dgm:presLayoutVars>
          <dgm:bulletEnabled val="1"/>
        </dgm:presLayoutVars>
      </dgm:prSet>
      <dgm:spPr/>
      <dgm:t>
        <a:bodyPr/>
        <a:lstStyle/>
        <a:p>
          <a:endParaRPr lang="en-US"/>
        </a:p>
      </dgm:t>
    </dgm:pt>
  </dgm:ptLst>
  <dgm:cxnLst>
    <dgm:cxn modelId="{6EC3858B-EE83-46D9-8B05-87385DE047D3}" type="presOf" srcId="{60E1E21B-488D-480F-AA1F-7122790DDF6A}" destId="{BFE8E0C1-3CD2-4AC3-9A84-E9C5F1DDF0FA}" srcOrd="0" destOrd="0" presId="urn:microsoft.com/office/officeart/2005/8/layout/vList3"/>
    <dgm:cxn modelId="{1D2C949C-81B9-412A-9BE7-2359276CFAED}" type="presOf" srcId="{196538A6-D515-4A48-987B-AAC593716ADA}" destId="{989873D5-4DB5-4ED9-84C2-63EA8C8F1EA0}" srcOrd="0" destOrd="0" presId="urn:microsoft.com/office/officeart/2005/8/layout/vList3"/>
    <dgm:cxn modelId="{7E6FD5B1-F363-45EE-8E01-6858D070B805}" srcId="{196538A6-D515-4A48-987B-AAC593716ADA}" destId="{60E1E21B-488D-480F-AA1F-7122790DDF6A}" srcOrd="0" destOrd="0" parTransId="{3647CC45-C032-46E7-9937-041FC13D5402}" sibTransId="{CF99A948-AA5D-4D2F-A904-D49FBF119C6D}"/>
    <dgm:cxn modelId="{3272FFF5-C1D5-4070-AD09-82E988CCD555}" type="presParOf" srcId="{989873D5-4DB5-4ED9-84C2-63EA8C8F1EA0}" destId="{21E8F0C1-0FFD-46A7-A362-C60F541A84AC}" srcOrd="0" destOrd="0" presId="urn:microsoft.com/office/officeart/2005/8/layout/vList3"/>
    <dgm:cxn modelId="{27041818-7984-4EC1-88A5-02C02F65F324}" type="presParOf" srcId="{21E8F0C1-0FFD-46A7-A362-C60F541A84AC}" destId="{E93BD45E-7840-46AE-A9BC-907A3AB41506}" srcOrd="0" destOrd="0" presId="urn:microsoft.com/office/officeart/2005/8/layout/vList3"/>
    <dgm:cxn modelId="{73C58429-CFBB-4BA1-BD4E-C2E5AA03D220}" type="presParOf" srcId="{21E8F0C1-0FFD-46A7-A362-C60F541A84AC}" destId="{BFE8E0C1-3CD2-4AC3-9A84-E9C5F1DDF0F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081BB-463E-4FFA-8187-1B11092E8E68}">
      <dsp:nvSpPr>
        <dsp:cNvPr id="0" name=""/>
        <dsp:cNvSpPr/>
      </dsp:nvSpPr>
      <dsp:spPr>
        <a:xfrm rot="10800000">
          <a:off x="1085034" y="914943"/>
          <a:ext cx="2871832" cy="1446712"/>
        </a:xfrm>
        <a:prstGeom prst="homePlat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637960" tIns="91440" rIns="170688" bIns="91440" numCol="1" spcCol="1270" anchor="ctr" anchorCtr="0">
          <a:noAutofit/>
        </a:bodyPr>
        <a:lstStyle/>
        <a:p>
          <a:pPr lvl="0" algn="ctr" defTabSz="1066800">
            <a:lnSpc>
              <a:spcPct val="90000"/>
            </a:lnSpc>
            <a:spcBef>
              <a:spcPct val="0"/>
            </a:spcBef>
            <a:spcAft>
              <a:spcPct val="35000"/>
            </a:spcAft>
          </a:pPr>
          <a:r>
            <a:rPr lang="en-US" sz="2400" kern="1200" dirty="0" smtClean="0"/>
            <a:t>Digital Physics</a:t>
          </a:r>
        </a:p>
        <a:p>
          <a:pPr lvl="0" algn="ctr" defTabSz="1066800">
            <a:lnSpc>
              <a:spcPct val="90000"/>
            </a:lnSpc>
            <a:spcBef>
              <a:spcPct val="0"/>
            </a:spcBef>
            <a:spcAft>
              <a:spcPct val="35000"/>
            </a:spcAft>
          </a:pPr>
          <a:r>
            <a:rPr lang="en-US" sz="2400" kern="1200" dirty="0" smtClean="0"/>
            <a:t>(</a:t>
          </a:r>
          <a:r>
            <a:rPr lang="en-US" sz="1800" kern="1200" dirty="0" smtClean="0"/>
            <a:t>Simulation</a:t>
          </a:r>
          <a:r>
            <a:rPr lang="en-US" sz="2400" kern="1200" dirty="0" smtClean="0"/>
            <a:t>)</a:t>
          </a:r>
          <a:endParaRPr lang="en-US" sz="2400" kern="1200" dirty="0"/>
        </a:p>
      </dsp:txBody>
      <dsp:txXfrm rot="10800000">
        <a:off x="1446712" y="914943"/>
        <a:ext cx="2510154" cy="1446712"/>
      </dsp:txXfrm>
    </dsp:sp>
    <dsp:sp modelId="{F0500D87-1C6E-4B01-8085-339A28ECFCB1}">
      <dsp:nvSpPr>
        <dsp:cNvPr id="0" name=""/>
        <dsp:cNvSpPr/>
      </dsp:nvSpPr>
      <dsp:spPr>
        <a:xfrm>
          <a:off x="361678" y="914943"/>
          <a:ext cx="1446712" cy="144671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7000" r="-7000"/>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8E0C1-3CD2-4AC3-9A84-E9C5F1DDF0FA}">
      <dsp:nvSpPr>
        <dsp:cNvPr id="0" name=""/>
        <dsp:cNvSpPr/>
      </dsp:nvSpPr>
      <dsp:spPr>
        <a:xfrm rot="10800000">
          <a:off x="1072133" y="923543"/>
          <a:ext cx="2837688" cy="1429512"/>
        </a:xfrm>
        <a:prstGeom prst="homePlat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630375" tIns="91440" rIns="170688" bIns="91440" numCol="1" spcCol="1270" anchor="ctr" anchorCtr="0">
          <a:noAutofit/>
        </a:bodyPr>
        <a:lstStyle/>
        <a:p>
          <a:pPr lvl="0" algn="ctr" defTabSz="1066800">
            <a:lnSpc>
              <a:spcPct val="90000"/>
            </a:lnSpc>
            <a:spcBef>
              <a:spcPct val="0"/>
            </a:spcBef>
            <a:spcAft>
              <a:spcPct val="35000"/>
            </a:spcAft>
          </a:pPr>
          <a:r>
            <a:rPr lang="en-US" sz="2400" kern="1200" dirty="0" smtClean="0"/>
            <a:t>Holographic Universe</a:t>
          </a:r>
        </a:p>
        <a:p>
          <a:pPr lvl="0" algn="ctr" defTabSz="1066800">
            <a:lnSpc>
              <a:spcPct val="90000"/>
            </a:lnSpc>
            <a:spcBef>
              <a:spcPct val="0"/>
            </a:spcBef>
            <a:spcAft>
              <a:spcPct val="35000"/>
            </a:spcAft>
          </a:pPr>
          <a:r>
            <a:rPr lang="en-US" sz="1800" kern="1200" dirty="0" smtClean="0"/>
            <a:t>(Projection)</a:t>
          </a:r>
          <a:endParaRPr lang="en-US" sz="1800" kern="1200" dirty="0"/>
        </a:p>
      </dsp:txBody>
      <dsp:txXfrm rot="10800000">
        <a:off x="1429511" y="923543"/>
        <a:ext cx="2480310" cy="1429512"/>
      </dsp:txXfrm>
    </dsp:sp>
    <dsp:sp modelId="{E93BD45E-7840-46AE-A9BC-907A3AB41506}">
      <dsp:nvSpPr>
        <dsp:cNvPr id="0" name=""/>
        <dsp:cNvSpPr/>
      </dsp:nvSpPr>
      <dsp:spPr>
        <a:xfrm>
          <a:off x="357377" y="923543"/>
          <a:ext cx="1429512" cy="14295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1B508-6A25-42E9-8D39-2BE087CE20FE}" type="datetimeFigureOut">
              <a:rPr lang="en-US" smtClean="0"/>
              <a:t>3/19/2015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4775270-9696-444B-A009-5D7345AF73FD}"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1B508-6A25-42E9-8D39-2BE087CE20FE}"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75270-9696-444B-A009-5D7345AF73F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4775270-9696-444B-A009-5D7345AF73FD}"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1B508-6A25-42E9-8D39-2BE087CE20FE}"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1B508-6A25-42E9-8D39-2BE087CE20FE}"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4775270-9696-444B-A009-5D7345AF73FD}"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1B508-6A25-42E9-8D39-2BE087CE20FE}" type="datetimeFigureOut">
              <a:rPr lang="en-US" smtClean="0"/>
              <a:t>3/19/2015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4775270-9696-444B-A009-5D7345AF73FD}"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1B508-6A25-42E9-8D39-2BE087CE20FE}"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75270-9696-444B-A009-5D7345AF73FD}"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1B508-6A25-42E9-8D39-2BE087CE20FE}" type="datetimeFigureOut">
              <a:rPr lang="en-US" smtClean="0"/>
              <a:t>3/19/2015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4775270-9696-444B-A009-5D7345AF73FD}"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1B508-6A25-42E9-8D39-2BE087CE20FE}" type="datetimeFigureOut">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4775270-9696-444B-A009-5D7345AF73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1B508-6A25-42E9-8D39-2BE087CE20FE}" type="datetimeFigureOut">
              <a:rPr lang="en-US" smtClean="0"/>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4775270-9696-444B-A009-5D7345AF73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4775270-9696-444B-A009-5D7345AF73FD}"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1B508-6A25-42E9-8D39-2BE087CE20FE}" type="datetimeFigureOut">
              <a:rPr lang="en-US" smtClean="0"/>
              <a:t>3/19/2015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4775270-9696-444B-A009-5D7345AF73FD}"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1B508-6A25-42E9-8D39-2BE087CE20FE}" type="datetimeFigureOut">
              <a:rPr lang="en-US" smtClean="0"/>
              <a:t>3/19/2015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1B508-6A25-42E9-8D39-2BE087CE20FE}" type="datetimeFigureOut">
              <a:rPr lang="en-US" smtClean="0"/>
              <a:t>3/19/2015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4775270-9696-444B-A009-5D7345AF73FD}"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gif"/><Relationship Id="rId5" Type="http://schemas.openxmlformats.org/officeDocument/2006/relationships/hyperlink" Target="http://harindaka.github.io/GameOfLife/"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hyperlink" Target="http://fabricj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ypescriptlang.org/Playgroun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definitelytyped.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harindaka.github.io/GameOfLif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www.bhivecanvas.com/" TargetMode="External"/><Relationship Id="rId3" Type="http://schemas.openxmlformats.org/officeDocument/2006/relationships/hyperlink" Target="http://coffeescript.org/" TargetMode="External"/><Relationship Id="rId7" Type="http://schemas.openxmlformats.org/officeDocument/2006/relationships/hyperlink" Target="http://paperjs.org/" TargetMode="External"/><Relationship Id="rId2" Type="http://schemas.openxmlformats.org/officeDocument/2006/relationships/hyperlink" Target="https://docs.google.com/document/d/11YUzC-1d0V1-Q3V0fQ7KSit97HnZoKVygDxpWzEYW0U/edit" TargetMode="External"/><Relationship Id="rId1" Type="http://schemas.openxmlformats.org/officeDocument/2006/relationships/slideLayout" Target="../slideLayouts/slideLayout2.xml"/><Relationship Id="rId6" Type="http://schemas.openxmlformats.org/officeDocument/2006/relationships/hyperlink" Target="http://www.createjs.com/EaselJS" TargetMode="External"/><Relationship Id="rId5" Type="http://schemas.openxmlformats.org/officeDocument/2006/relationships/hyperlink" Target="http://kineticjs.com/" TargetMode="Externa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hyperlink" Target="http://www.wolframalpha.com/input/?i=5+parts+in+10+to+the+tent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emergentuniverse.org/#/life"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19.png"/><Relationship Id="rId7" Type="http://schemas.openxmlformats.org/officeDocument/2006/relationships/image" Target="../media/image23.gi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gif"/><Relationship Id="rId11" Type="http://schemas.openxmlformats.org/officeDocument/2006/relationships/image" Target="../media/image27.gif"/><Relationship Id="rId5" Type="http://schemas.openxmlformats.org/officeDocument/2006/relationships/image" Target="../media/image21.png"/><Relationship Id="rId10" Type="http://schemas.openxmlformats.org/officeDocument/2006/relationships/image" Target="../media/image26.gif"/><Relationship Id="rId4" Type="http://schemas.openxmlformats.org/officeDocument/2006/relationships/image" Target="../media/image20.png"/><Relationship Id="rId9" Type="http://schemas.openxmlformats.org/officeDocument/2006/relationships/image" Target="../media/image2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gif"/><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76200"/>
            <a:ext cx="7772400" cy="1066800"/>
          </a:xfrm>
        </p:spPr>
        <p:txBody>
          <a:bodyPr>
            <a:normAutofit/>
          </a:bodyPr>
          <a:lstStyle/>
          <a:p>
            <a:pPr algn="l"/>
            <a:r>
              <a:rPr lang="en-US" dirty="0" smtClean="0"/>
              <a:t>Exploring the Origins of Life</a:t>
            </a:r>
            <a:endParaRPr lang="en-US" dirty="0"/>
          </a:p>
        </p:txBody>
      </p:sp>
      <p:pic>
        <p:nvPicPr>
          <p:cNvPr id="5" name="Picture 4" descr="http://blog.teamtreehouse.com/wp-content/uploads/2012/08/html5-canvas.png"/>
          <p:cNvPicPr>
            <a:picLocks noChangeAspect="1" noChangeArrowheads="1"/>
          </p:cNvPicPr>
          <p:nvPr/>
        </p:nvPicPr>
        <p:blipFill rotWithShape="1">
          <a:blip r:embed="rId2">
            <a:extLst>
              <a:ext uri="{28A0092B-C50C-407E-A947-70E740481C1C}">
                <a14:useLocalDpi xmlns:a14="http://schemas.microsoft.com/office/drawing/2010/main" val="0"/>
              </a:ext>
            </a:extLst>
          </a:blip>
          <a:srcRect l="28988" t="25693" r="28502" b="24000"/>
          <a:stretch/>
        </p:blipFill>
        <p:spPr bwMode="auto">
          <a:xfrm>
            <a:off x="1066800" y="2667000"/>
            <a:ext cx="3077307" cy="19167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descr="https://camo.githubusercontent.com/01931bf57ee7fb3260fe63e0643c9cd30dfaad53/68747470733a2f2f662e636c6f75642e6769746875622e636f6d2f6173736574732f3338332f3539353135332f63323965633637362d636164662d313165322d396439342d6233373362383731303038612e706e67"/>
          <p:cNvPicPr>
            <a:picLocks noChangeAspect="1" noChangeArrowheads="1"/>
          </p:cNvPicPr>
          <p:nvPr/>
        </p:nvPicPr>
        <p:blipFill rotWithShape="1">
          <a:blip r:embed="rId3">
            <a:extLst>
              <a:ext uri="{28A0092B-C50C-407E-A947-70E740481C1C}">
                <a14:useLocalDpi xmlns:a14="http://schemas.microsoft.com/office/drawing/2010/main" val="0"/>
              </a:ext>
            </a:extLst>
          </a:blip>
          <a:srcRect b="55324"/>
          <a:stretch/>
        </p:blipFill>
        <p:spPr bwMode="auto">
          <a:xfrm>
            <a:off x="1524000" y="4830366"/>
            <a:ext cx="6096000" cy="12787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10" descr="http://jerolba.github.io/TheEvnt2015/presentacion/img/typescript-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667000"/>
            <a:ext cx="3048000" cy="19167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2011680" y="1547446"/>
            <a:ext cx="6903720" cy="433754"/>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l"/>
            <a:r>
              <a:rPr lang="en-US" dirty="0">
                <a:hlinkClick r:id="rId5"/>
              </a:rPr>
              <a:t>http://harindaka.github.io/GameOfLife/</a:t>
            </a:r>
            <a:endParaRPr lang="en-US" dirty="0"/>
          </a:p>
        </p:txBody>
      </p:sp>
      <p:sp>
        <p:nvSpPr>
          <p:cNvPr id="10" name="Title 1"/>
          <p:cNvSpPr txBox="1">
            <a:spLocks/>
          </p:cNvSpPr>
          <p:nvPr/>
        </p:nvSpPr>
        <p:spPr>
          <a:xfrm>
            <a:off x="1981200" y="1143000"/>
            <a:ext cx="7772400" cy="381000"/>
          </a:xfrm>
          <a:prstGeom prst="rect">
            <a:avLst/>
          </a:prstGeom>
        </p:spPr>
        <p:txBody>
          <a:bodyPr vert="horz" anchor="b">
            <a:no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pPr algn="l"/>
            <a:r>
              <a:rPr lang="en-US" sz="2400" dirty="0"/>
              <a:t>with HTML5 Canvas, Typescript &amp; FabricJS</a:t>
            </a:r>
            <a:endParaRPr lang="en-US" sz="2000" dirty="0"/>
          </a:p>
        </p:txBody>
      </p:sp>
      <p:pic>
        <p:nvPicPr>
          <p:cNvPr id="9" name="Picture 6" descr="http://1.bp.blogspot.com/-Wcv1S79lx_4/UYQUS8vwWcI/AAAAAAAAGM4/3k9AxR5ZQiE/s1600/origin_evol_lif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159" y="304800"/>
            <a:ext cx="1827282" cy="1981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0885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FabricJS</a:t>
            </a:r>
            <a:endParaRPr lang="en-US" dirty="0"/>
          </a:p>
        </p:txBody>
      </p:sp>
      <p:sp>
        <p:nvSpPr>
          <p:cNvPr id="3" name="Content Placeholder 2"/>
          <p:cNvSpPr>
            <a:spLocks noGrp="1"/>
          </p:cNvSpPr>
          <p:nvPr>
            <p:ph sz="quarter" idx="1"/>
          </p:nvPr>
        </p:nvSpPr>
        <p:spPr>
          <a:xfrm>
            <a:off x="301752" y="1527048"/>
            <a:ext cx="8503920" cy="1978152"/>
          </a:xfrm>
        </p:spPr>
        <p:txBody>
          <a:bodyPr>
            <a:normAutofit/>
          </a:bodyPr>
          <a:lstStyle/>
          <a:p>
            <a:r>
              <a:rPr lang="en-US" sz="2000" dirty="0" smtClean="0"/>
              <a:t>Powerful yet simple </a:t>
            </a:r>
            <a:r>
              <a:rPr lang="en-US" sz="2000" dirty="0" err="1" smtClean="0"/>
              <a:t>Javascript</a:t>
            </a:r>
            <a:r>
              <a:rPr lang="en-US" sz="2000" dirty="0" smtClean="0"/>
              <a:t> </a:t>
            </a:r>
            <a:r>
              <a:rPr lang="en-US" sz="2000" dirty="0"/>
              <a:t>HTML5 canvas </a:t>
            </a:r>
            <a:r>
              <a:rPr lang="en-US" sz="2000" dirty="0" smtClean="0"/>
              <a:t>library</a:t>
            </a:r>
          </a:p>
          <a:p>
            <a:r>
              <a:rPr lang="en-US" sz="2000" dirty="0" smtClean="0"/>
              <a:t>Provides an </a:t>
            </a:r>
            <a:r>
              <a:rPr lang="en-US" sz="2000" dirty="0"/>
              <a:t>interactive object model on top of </a:t>
            </a:r>
            <a:r>
              <a:rPr lang="en-US" sz="2000" dirty="0" smtClean="0"/>
              <a:t>the canvas element (dragging, resizing, selecting)</a:t>
            </a:r>
          </a:p>
          <a:p>
            <a:r>
              <a:rPr lang="en-US" sz="2000" dirty="0" smtClean="0"/>
              <a:t>Allows creation </a:t>
            </a:r>
            <a:r>
              <a:rPr lang="en-US" sz="2000" dirty="0"/>
              <a:t>and </a:t>
            </a:r>
            <a:r>
              <a:rPr lang="en-US" sz="2000" dirty="0" smtClean="0"/>
              <a:t>population of </a:t>
            </a:r>
            <a:r>
              <a:rPr lang="en-US" sz="2000" dirty="0"/>
              <a:t>objects on </a:t>
            </a:r>
            <a:r>
              <a:rPr lang="en-US" sz="2000" dirty="0" smtClean="0"/>
              <a:t>canvas</a:t>
            </a:r>
            <a:endParaRPr lang="en-US" sz="2000" dirty="0"/>
          </a:p>
        </p:txBody>
      </p:sp>
      <p:sp>
        <p:nvSpPr>
          <p:cNvPr id="4" name="Content Placeholder 2"/>
          <p:cNvSpPr txBox="1">
            <a:spLocks/>
          </p:cNvSpPr>
          <p:nvPr/>
        </p:nvSpPr>
        <p:spPr>
          <a:xfrm>
            <a:off x="1027670" y="2971800"/>
            <a:ext cx="8503920" cy="914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1800" dirty="0" smtClean="0"/>
              <a:t>Geometrical </a:t>
            </a:r>
            <a:r>
              <a:rPr lang="en-US" sz="1800" dirty="0"/>
              <a:t>shapes</a:t>
            </a:r>
            <a:endParaRPr lang="en-US" sz="1800" dirty="0" smtClean="0"/>
          </a:p>
          <a:p>
            <a:r>
              <a:rPr lang="en-US" sz="1800" dirty="0" smtClean="0"/>
              <a:t>Images</a:t>
            </a:r>
          </a:p>
          <a:p>
            <a:r>
              <a:rPr lang="en-US" sz="1800" dirty="0" smtClean="0"/>
              <a:t>Text</a:t>
            </a:r>
            <a:endParaRPr lang="en-US" sz="1800" dirty="0"/>
          </a:p>
        </p:txBody>
      </p:sp>
      <p:sp>
        <p:nvSpPr>
          <p:cNvPr id="5" name="Content Placeholder 2"/>
          <p:cNvSpPr txBox="1">
            <a:spLocks/>
          </p:cNvSpPr>
          <p:nvPr/>
        </p:nvSpPr>
        <p:spPr>
          <a:xfrm>
            <a:off x="304800" y="4041648"/>
            <a:ext cx="8503920" cy="2130552"/>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2000" dirty="0" smtClean="0"/>
              <a:t>Animation Support</a:t>
            </a:r>
          </a:p>
          <a:p>
            <a:r>
              <a:rPr lang="en-US" sz="2000" dirty="0" smtClean="0"/>
              <a:t>Extensive</a:t>
            </a:r>
            <a:r>
              <a:rPr lang="en-US" sz="2000" dirty="0"/>
              <a:t> </a:t>
            </a:r>
            <a:r>
              <a:rPr lang="en-US" sz="2000" dirty="0" smtClean="0"/>
              <a:t>event system</a:t>
            </a:r>
          </a:p>
          <a:p>
            <a:r>
              <a:rPr lang="en-US" sz="2000" dirty="0" smtClean="0"/>
              <a:t>Freestyle drawing</a:t>
            </a:r>
          </a:p>
          <a:p>
            <a:r>
              <a:rPr lang="en-US" sz="2000" dirty="0" smtClean="0"/>
              <a:t>Flipping, Scaling and many other inbuilt features…</a:t>
            </a:r>
          </a:p>
          <a:p>
            <a:r>
              <a:rPr lang="en-US" sz="2000" dirty="0" smtClean="0"/>
              <a:t>Try it </a:t>
            </a:r>
            <a:r>
              <a:rPr lang="en-US" sz="2000" dirty="0"/>
              <a:t>@ </a:t>
            </a:r>
            <a:r>
              <a:rPr lang="en-US" sz="2000" dirty="0">
                <a:hlinkClick r:id="rId2"/>
              </a:rPr>
              <a:t>http://</a:t>
            </a:r>
            <a:r>
              <a:rPr lang="en-US" sz="2000" dirty="0" smtClean="0">
                <a:hlinkClick r:id="rId2"/>
              </a:rPr>
              <a:t>fabricjs.com</a:t>
            </a:r>
            <a:endParaRPr lang="en-US" sz="2000" dirty="0"/>
          </a:p>
        </p:txBody>
      </p:sp>
    </p:spTree>
    <p:extLst>
      <p:ext uri="{BB962C8B-B14F-4D97-AF65-F5344CB8AC3E}">
        <p14:creationId xmlns:p14="http://schemas.microsoft.com/office/powerpoint/2010/main" val="10971215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Random Internet Comment Ever!</a:t>
            </a:r>
            <a:endParaRPr lang="en-US" dirty="0"/>
          </a:p>
        </p:txBody>
      </p:sp>
      <p:sp>
        <p:nvSpPr>
          <p:cNvPr id="3" name="Content Placeholder 2"/>
          <p:cNvSpPr>
            <a:spLocks noGrp="1"/>
          </p:cNvSpPr>
          <p:nvPr>
            <p:ph sz="quarter" idx="1"/>
          </p:nvPr>
        </p:nvSpPr>
        <p:spPr>
          <a:xfrm>
            <a:off x="304800" y="1676400"/>
            <a:ext cx="8503920" cy="4572000"/>
          </a:xfrm>
        </p:spPr>
        <p:txBody>
          <a:bodyPr>
            <a:normAutofit/>
          </a:bodyPr>
          <a:lstStyle/>
          <a:p>
            <a:pPr marL="0" indent="0" algn="ctr">
              <a:buNone/>
            </a:pPr>
            <a:r>
              <a:rPr lang="en-US" sz="2000" dirty="0" smtClean="0"/>
              <a:t>&lt;QUOTE&gt;</a:t>
            </a:r>
          </a:p>
          <a:p>
            <a:pPr marL="0" indent="0" algn="ctr">
              <a:lnSpc>
                <a:spcPct val="150000"/>
              </a:lnSpc>
              <a:buNone/>
            </a:pPr>
            <a:r>
              <a:rPr lang="en-US" sz="2000" dirty="0" smtClean="0"/>
              <a:t>"Absolutely, its what separates professional quality languages from the 'happy time' languages such as JavaScript (from the likes of Java, C++, C# etc.) JavaScript was great for its original simple usage to help web page buttons etc., but its now being used for very large and complex applications where its original benefits are now its greatest weakness! its like going back to the stone age......without a chisel!” </a:t>
            </a:r>
          </a:p>
          <a:p>
            <a:pPr marL="0" indent="0" algn="ctr">
              <a:buNone/>
            </a:pPr>
            <a:r>
              <a:rPr lang="en-US" sz="2000" dirty="0" smtClean="0"/>
              <a:t>&lt;UNQUOTE&gt;</a:t>
            </a:r>
            <a:endParaRPr lang="en-US" sz="2000" dirty="0"/>
          </a:p>
        </p:txBody>
      </p:sp>
    </p:spTree>
    <p:extLst>
      <p:ext uri="{BB962C8B-B14F-4D97-AF65-F5344CB8AC3E}">
        <p14:creationId xmlns:p14="http://schemas.microsoft.com/office/powerpoint/2010/main" val="11344347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sz="quarter" idx="1"/>
          </p:nvPr>
        </p:nvSpPr>
        <p:spPr>
          <a:xfrm>
            <a:off x="301752" y="1527048"/>
            <a:ext cx="8503920" cy="5102352"/>
          </a:xfrm>
        </p:spPr>
        <p:txBody>
          <a:bodyPr>
            <a:noAutofit/>
          </a:bodyPr>
          <a:lstStyle/>
          <a:p>
            <a:r>
              <a:rPr lang="en-US" sz="1800" dirty="0" smtClean="0"/>
              <a:t>Created by Microsoft.</a:t>
            </a:r>
          </a:p>
          <a:p>
            <a:r>
              <a:rPr lang="en-US" sz="1800" dirty="0" smtClean="0"/>
              <a:t>Adds </a:t>
            </a:r>
            <a:r>
              <a:rPr lang="en-US" sz="1800" dirty="0"/>
              <a:t>features to </a:t>
            </a:r>
            <a:r>
              <a:rPr lang="en-US" sz="1800" dirty="0" err="1"/>
              <a:t>ECMAScript</a:t>
            </a:r>
            <a:r>
              <a:rPr lang="en-US" sz="1800" dirty="0"/>
              <a:t> </a:t>
            </a:r>
            <a:r>
              <a:rPr lang="en-US" sz="1800" dirty="0" smtClean="0"/>
              <a:t>5. </a:t>
            </a:r>
          </a:p>
          <a:p>
            <a:r>
              <a:rPr lang="en-US" sz="1800" dirty="0" smtClean="0"/>
              <a:t>A </a:t>
            </a:r>
            <a:r>
              <a:rPr lang="en-US" sz="1800" dirty="0"/>
              <a:t>typed superset of JavaScript that compiles to plain JavaScript</a:t>
            </a:r>
          </a:p>
          <a:p>
            <a:r>
              <a:rPr lang="en-US" sz="1800" dirty="0"/>
              <a:t>Open source from the start, using the Apache </a:t>
            </a:r>
            <a:r>
              <a:rPr lang="en-US" sz="1800" dirty="0" smtClean="0"/>
              <a:t>License</a:t>
            </a:r>
          </a:p>
          <a:p>
            <a:r>
              <a:rPr lang="en-US" sz="1800" dirty="0"/>
              <a:t>Extensive type inference, </a:t>
            </a:r>
            <a:r>
              <a:rPr lang="en-US" sz="1800" dirty="0" smtClean="0"/>
              <a:t>hence retains </a:t>
            </a:r>
            <a:r>
              <a:rPr lang="en-US" sz="1800" dirty="0"/>
              <a:t>lot of the dynamism of </a:t>
            </a:r>
            <a:r>
              <a:rPr lang="en-US" sz="1800" dirty="0" err="1"/>
              <a:t>Javascript</a:t>
            </a:r>
            <a:r>
              <a:rPr lang="en-US" sz="1800" dirty="0"/>
              <a:t>, while benefiting from type checking.</a:t>
            </a:r>
          </a:p>
          <a:p>
            <a:r>
              <a:rPr lang="en-US" sz="1800" dirty="0"/>
              <a:t>Classes, interfaces, visibility are first class citizens</a:t>
            </a:r>
            <a:r>
              <a:rPr lang="en-US" sz="1800" dirty="0" smtClean="0"/>
              <a:t>.</a:t>
            </a:r>
          </a:p>
          <a:p>
            <a:r>
              <a:rPr lang="en-US" sz="1800" dirty="0"/>
              <a:t>Nice syntactic sugar reduces boilerplate code to explicit constructs (class definitions for example).</a:t>
            </a:r>
          </a:p>
          <a:p>
            <a:r>
              <a:rPr lang="en-US" sz="1800" dirty="0" err="1"/>
              <a:t>TypeScript</a:t>
            </a:r>
            <a:r>
              <a:rPr lang="en-US" sz="1800" dirty="0"/>
              <a:t> is distributed as a Node.JS package, and it can be trivially installed on Linux and </a:t>
            </a:r>
            <a:r>
              <a:rPr lang="en-US" sz="1800" dirty="0" err="1"/>
              <a:t>MacOS</a:t>
            </a:r>
            <a:r>
              <a:rPr lang="en-US" sz="1800" dirty="0"/>
              <a:t>.</a:t>
            </a:r>
          </a:p>
          <a:p>
            <a:r>
              <a:rPr lang="en-US" sz="1800" dirty="0"/>
              <a:t>The adoption can be done entirely server-side, or at compile time, and requires no changes to existing browsers or runtimes to run the resulting code</a:t>
            </a:r>
            <a:r>
              <a:rPr lang="en-US" sz="1800" dirty="0" smtClean="0"/>
              <a:t>.</a:t>
            </a:r>
          </a:p>
          <a:p>
            <a:r>
              <a:rPr lang="en-US" sz="1800" dirty="0"/>
              <a:t>Try it @ </a:t>
            </a:r>
            <a:r>
              <a:rPr lang="en-US" sz="1800" dirty="0">
                <a:hlinkClick r:id="rId2"/>
              </a:rPr>
              <a:t>http://www.typescriptlang.org/Playground/</a:t>
            </a:r>
            <a:endParaRPr lang="en-US" sz="1800" dirty="0"/>
          </a:p>
          <a:p>
            <a:endParaRPr lang="en-US" sz="1800" dirty="0"/>
          </a:p>
        </p:txBody>
      </p:sp>
    </p:spTree>
    <p:extLst>
      <p:ext uri="{BB962C8B-B14F-4D97-AF65-F5344CB8AC3E}">
        <p14:creationId xmlns:p14="http://schemas.microsoft.com/office/powerpoint/2010/main" val="24747256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sz="quarter" idx="1"/>
          </p:nvPr>
        </p:nvSpPr>
        <p:spPr>
          <a:xfrm>
            <a:off x="304800" y="1524000"/>
            <a:ext cx="8503920" cy="4114800"/>
          </a:xfrm>
        </p:spPr>
        <p:txBody>
          <a:bodyPr>
            <a:noAutofit/>
          </a:bodyPr>
          <a:lstStyle/>
          <a:p>
            <a:r>
              <a:rPr lang="en-US" sz="2000" dirty="0"/>
              <a:t>Type annotations and compile-time type checking</a:t>
            </a:r>
          </a:p>
          <a:p>
            <a:r>
              <a:rPr lang="en-US" sz="2000" dirty="0"/>
              <a:t>Type inference</a:t>
            </a:r>
          </a:p>
          <a:p>
            <a:r>
              <a:rPr lang="en-US" sz="2000" dirty="0"/>
              <a:t>Classes</a:t>
            </a:r>
          </a:p>
          <a:p>
            <a:r>
              <a:rPr lang="en-US" sz="2000" dirty="0"/>
              <a:t>Interfaces</a:t>
            </a:r>
          </a:p>
          <a:p>
            <a:r>
              <a:rPr lang="en-US" sz="2000" dirty="0"/>
              <a:t>Enumerated type</a:t>
            </a:r>
          </a:p>
          <a:p>
            <a:r>
              <a:rPr lang="en-US" sz="2000" dirty="0" smtClean="0"/>
              <a:t>Generics</a:t>
            </a:r>
            <a:endParaRPr lang="en-US" sz="2000" dirty="0"/>
          </a:p>
          <a:p>
            <a:r>
              <a:rPr lang="en-US" sz="2000" dirty="0" smtClean="0"/>
              <a:t>Modules</a:t>
            </a:r>
            <a:endParaRPr lang="en-US" sz="2000" dirty="0"/>
          </a:p>
          <a:p>
            <a:r>
              <a:rPr lang="en-US" sz="2000" dirty="0" smtClean="0"/>
              <a:t>Arrow / Lambda functions</a:t>
            </a:r>
            <a:endParaRPr lang="en-US" sz="2000" dirty="0"/>
          </a:p>
          <a:p>
            <a:r>
              <a:rPr lang="en-US" sz="2000" dirty="0"/>
              <a:t>Optional parameters and default parameters</a:t>
            </a:r>
          </a:p>
          <a:p>
            <a:r>
              <a:rPr lang="en-US" sz="2000" dirty="0" smtClean="0"/>
              <a:t>Tuple</a:t>
            </a:r>
          </a:p>
          <a:p>
            <a:r>
              <a:rPr lang="en-US" sz="2000" dirty="0" smtClean="0"/>
              <a:t>Support for third party JS libs via Definitely Typed files (*.</a:t>
            </a:r>
            <a:r>
              <a:rPr lang="en-US" sz="2000" dirty="0" err="1" smtClean="0"/>
              <a:t>d.ts</a:t>
            </a:r>
            <a:r>
              <a:rPr lang="en-US" sz="2000" dirty="0" smtClean="0"/>
              <a:t>).</a:t>
            </a:r>
          </a:p>
        </p:txBody>
      </p:sp>
      <p:sp>
        <p:nvSpPr>
          <p:cNvPr id="4" name="Content Placeholder 2"/>
          <p:cNvSpPr txBox="1">
            <a:spLocks/>
          </p:cNvSpPr>
          <p:nvPr/>
        </p:nvSpPr>
        <p:spPr>
          <a:xfrm>
            <a:off x="990600" y="5621548"/>
            <a:ext cx="3200400" cy="369332"/>
          </a:xfrm>
          <a:prstGeom prst="rect">
            <a:avLst/>
          </a:prstGeom>
        </p:spPr>
        <p:txBody>
          <a:bodyPr vert="horz" wrap="square">
            <a:spAutoFit/>
          </a:bodyPr>
          <a:lstStyle>
            <a:defPPr>
              <a:defRPr lang="en-US"/>
            </a:defPPr>
            <a:lvl1pPr indent="0">
              <a:spcBef>
                <a:spcPct val="20000"/>
              </a:spcBef>
              <a:buClr>
                <a:schemeClr val="accent1"/>
              </a:buClr>
              <a:buSzPct val="85000"/>
              <a:buFont typeface="Wingdings 2"/>
              <a:buNone/>
              <a:defRPr kumimoji="0" sz="1400"/>
            </a:lvl1pPr>
            <a:lvl2pPr marL="548640" indent="-274320">
              <a:spcBef>
                <a:spcPct val="20000"/>
              </a:spcBef>
              <a:buClr>
                <a:schemeClr val="accent2"/>
              </a:buClr>
              <a:buSzPct val="70000"/>
              <a:buFont typeface="Wingdings"/>
              <a:buChar char=""/>
              <a:defRPr kumimoji="0" sz="2200">
                <a:solidFill>
                  <a:schemeClr val="tx2"/>
                </a:solidFill>
              </a:defRPr>
            </a:lvl2pPr>
            <a:lvl3pPr marL="822960" indent="-228600">
              <a:spcBef>
                <a:spcPct val="20000"/>
              </a:spcBef>
              <a:buClr>
                <a:schemeClr val="accent3"/>
              </a:buClr>
              <a:buSzPct val="75000"/>
              <a:buFont typeface="Wingdings 2"/>
              <a:buChar char=""/>
              <a:defRPr kumimoji="0" sz="2000"/>
            </a:lvl3pPr>
            <a:lvl4pPr marL="1097280" indent="-228600">
              <a:spcBef>
                <a:spcPct val="20000"/>
              </a:spcBef>
              <a:buClr>
                <a:schemeClr val="accent4"/>
              </a:buClr>
              <a:buSzPct val="70000"/>
              <a:buFont typeface="Wingdings"/>
              <a:buChar char=""/>
              <a:defRPr kumimoji="0" sz="2000">
                <a:solidFill>
                  <a:schemeClr val="tx2"/>
                </a:solidFill>
              </a:defRPr>
            </a:lvl4pPr>
            <a:lvl5pPr marL="1371600" indent="-228600">
              <a:spcBef>
                <a:spcPct val="20000"/>
              </a:spcBef>
              <a:buClr>
                <a:schemeClr val="accent5"/>
              </a:buClr>
              <a:buFontTx/>
              <a:buChar char="•"/>
              <a:defRPr kumimoji="0"/>
            </a:lvl5pPr>
            <a:lvl6pPr marL="1645920" indent="-182880">
              <a:spcBef>
                <a:spcPct val="20000"/>
              </a:spcBef>
              <a:buClr>
                <a:schemeClr val="accent6"/>
              </a:buClr>
              <a:buSzPct val="80000"/>
              <a:buFont typeface="Wingdings 2"/>
              <a:buChar char=""/>
              <a:defRPr kumimoji="0"/>
            </a:lvl6pPr>
            <a:lvl7pPr marL="1920240" indent="-182880">
              <a:spcBef>
                <a:spcPct val="20000"/>
              </a:spcBef>
              <a:buClr>
                <a:schemeClr val="accent1">
                  <a:shade val="75000"/>
                </a:schemeClr>
              </a:buClr>
              <a:buSzPct val="90000"/>
              <a:buChar char="•"/>
              <a:defRPr kumimoji="0" sz="1600" baseline="0"/>
            </a:lvl7pPr>
            <a:lvl8pPr marL="2103120" indent="-182880">
              <a:spcBef>
                <a:spcPct val="20000"/>
              </a:spcBef>
              <a:buClr>
                <a:schemeClr val="accent4">
                  <a:shade val="75000"/>
                </a:schemeClr>
              </a:buClr>
              <a:buChar char="•"/>
              <a:defRPr kumimoji="0" sz="1600"/>
            </a:lvl8pPr>
            <a:lvl9pPr marL="2377440" indent="-182880">
              <a:spcBef>
                <a:spcPct val="20000"/>
              </a:spcBef>
              <a:buClr>
                <a:schemeClr val="accent2">
                  <a:shade val="75000"/>
                </a:schemeClr>
              </a:buClr>
              <a:buSzPct val="90000"/>
              <a:buChar char="•"/>
              <a:defRPr kumimoji="0" sz="1400" cap="all" baseline="0"/>
            </a:lvl9pPr>
          </a:lstStyle>
          <a:p>
            <a:r>
              <a:rPr lang="en-US" sz="1800" dirty="0">
                <a:hlinkClick r:id="rId2"/>
              </a:rPr>
              <a:t>http://definitelytyped.org/</a:t>
            </a:r>
            <a:endParaRPr lang="en-US" sz="1800" dirty="0"/>
          </a:p>
        </p:txBody>
      </p:sp>
    </p:spTree>
    <p:extLst>
      <p:ext uri="{BB962C8B-B14F-4D97-AF65-F5344CB8AC3E}">
        <p14:creationId xmlns:p14="http://schemas.microsoft.com/office/powerpoint/2010/main" val="29252715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Code: Hands On</a:t>
            </a:r>
            <a:endParaRPr lang="en-US" dirty="0"/>
          </a:p>
        </p:txBody>
      </p:sp>
      <p:sp>
        <p:nvSpPr>
          <p:cNvPr id="6" name="Content Placeholder 2"/>
          <p:cNvSpPr txBox="1">
            <a:spLocks/>
          </p:cNvSpPr>
          <p:nvPr/>
        </p:nvSpPr>
        <p:spPr>
          <a:xfrm>
            <a:off x="335280" y="5943600"/>
            <a:ext cx="8503920" cy="433754"/>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a:hlinkClick r:id="rId2"/>
              </a:rPr>
              <a:t>http://harindaka.github.io/GameOfLife/</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1309"/>
          <a:stretch/>
        </p:blipFill>
        <p:spPr bwMode="auto">
          <a:xfrm>
            <a:off x="1524000" y="2874753"/>
            <a:ext cx="6280955" cy="28402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5151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Honorable Mentions</a:t>
            </a:r>
            <a:endParaRPr lang="en-US" dirty="0"/>
          </a:p>
        </p:txBody>
      </p:sp>
      <p:sp>
        <p:nvSpPr>
          <p:cNvPr id="3" name="Content Placeholder 2"/>
          <p:cNvSpPr>
            <a:spLocks noGrp="1"/>
          </p:cNvSpPr>
          <p:nvPr>
            <p:ph sz="quarter" idx="1"/>
          </p:nvPr>
        </p:nvSpPr>
        <p:spPr>
          <a:xfrm>
            <a:off x="322164" y="2526268"/>
            <a:ext cx="8503920" cy="369332"/>
          </a:xfrm>
        </p:spPr>
        <p:txBody>
          <a:bodyPr>
            <a:spAutoFit/>
          </a:bodyPr>
          <a:lstStyle/>
          <a:p>
            <a:r>
              <a:rPr lang="en-US" sz="1800" dirty="0" err="1" smtClean="0"/>
              <a:t>AtScript</a:t>
            </a:r>
            <a:r>
              <a:rPr lang="en-US" sz="1800" dirty="0" smtClean="0"/>
              <a:t> </a:t>
            </a:r>
            <a:endParaRPr lang="en-US" sz="1800" dirty="0"/>
          </a:p>
        </p:txBody>
      </p:sp>
      <p:sp>
        <p:nvSpPr>
          <p:cNvPr id="4" name="Content Placeholder 2"/>
          <p:cNvSpPr txBox="1">
            <a:spLocks/>
          </p:cNvSpPr>
          <p:nvPr/>
        </p:nvSpPr>
        <p:spPr>
          <a:xfrm>
            <a:off x="1524000" y="2591235"/>
            <a:ext cx="6934200" cy="261610"/>
          </a:xfrm>
          <a:prstGeom prst="rect">
            <a:avLst/>
          </a:prstGeom>
        </p:spPr>
        <p:txBody>
          <a:bodyPr vert="horz" wrap="square">
            <a:sp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US" sz="1100" dirty="0" smtClean="0">
                <a:hlinkClick r:id="rId2"/>
              </a:rPr>
              <a:t>https://docs.google.com/document/d/11YUzC-1d0V1-Q3V0fQ7KSit97HnZoKVygDxpWzEYW0U/edit#</a:t>
            </a:r>
            <a:endParaRPr lang="en-US" sz="1100" dirty="0"/>
          </a:p>
        </p:txBody>
      </p:sp>
      <p:sp>
        <p:nvSpPr>
          <p:cNvPr id="5" name="Content Placeholder 2"/>
          <p:cNvSpPr txBox="1">
            <a:spLocks/>
          </p:cNvSpPr>
          <p:nvPr/>
        </p:nvSpPr>
        <p:spPr>
          <a:xfrm>
            <a:off x="310662" y="4267200"/>
            <a:ext cx="8503920" cy="369332"/>
          </a:xfrm>
          <a:prstGeom prst="rect">
            <a:avLst/>
          </a:prstGeom>
        </p:spPr>
        <p:txBody>
          <a:bodyPr vert="horz">
            <a:sp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1800" dirty="0" err="1" smtClean="0"/>
              <a:t>KineticJS</a:t>
            </a:r>
            <a:endParaRPr lang="en-US" sz="1800" dirty="0"/>
          </a:p>
        </p:txBody>
      </p:sp>
      <p:sp>
        <p:nvSpPr>
          <p:cNvPr id="6" name="Content Placeholder 2"/>
          <p:cNvSpPr txBox="1">
            <a:spLocks/>
          </p:cNvSpPr>
          <p:nvPr/>
        </p:nvSpPr>
        <p:spPr>
          <a:xfrm>
            <a:off x="310662" y="1447800"/>
            <a:ext cx="8503920" cy="400110"/>
          </a:xfrm>
          <a:prstGeom prst="rect">
            <a:avLst/>
          </a:prstGeom>
        </p:spPr>
        <p:txBody>
          <a:bodyPr vert="horz">
            <a:sp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2000" dirty="0" err="1" smtClean="0"/>
              <a:t>CoffeeScript</a:t>
            </a:r>
            <a:endParaRPr lang="en-US" sz="2000" dirty="0"/>
          </a:p>
        </p:txBody>
      </p:sp>
      <p:sp>
        <p:nvSpPr>
          <p:cNvPr id="7" name="Content Placeholder 2"/>
          <p:cNvSpPr txBox="1">
            <a:spLocks/>
          </p:cNvSpPr>
          <p:nvPr/>
        </p:nvSpPr>
        <p:spPr>
          <a:xfrm>
            <a:off x="2057400" y="1524000"/>
            <a:ext cx="1819890" cy="261610"/>
          </a:xfrm>
          <a:prstGeom prst="rect">
            <a:avLst/>
          </a:prstGeom>
        </p:spPr>
        <p:txBody>
          <a:bodyPr vert="horz">
            <a:spAutoFit/>
          </a:bodyPr>
          <a:lstStyle>
            <a:defPPr>
              <a:defRPr lang="en-US"/>
            </a:defPPr>
            <a:lvl1pPr indent="0">
              <a:spcBef>
                <a:spcPct val="20000"/>
              </a:spcBef>
              <a:buClr>
                <a:schemeClr val="accent1"/>
              </a:buClr>
              <a:buSzPct val="85000"/>
              <a:buFont typeface="Wingdings 2"/>
              <a:buNone/>
              <a:defRPr kumimoji="0" sz="1400"/>
            </a:lvl1pPr>
            <a:lvl2pPr marL="548640" indent="-274320">
              <a:spcBef>
                <a:spcPct val="20000"/>
              </a:spcBef>
              <a:buClr>
                <a:schemeClr val="accent2"/>
              </a:buClr>
              <a:buSzPct val="70000"/>
              <a:buFont typeface="Wingdings"/>
              <a:buChar char=""/>
              <a:defRPr kumimoji="0" sz="2200">
                <a:solidFill>
                  <a:schemeClr val="tx2"/>
                </a:solidFill>
              </a:defRPr>
            </a:lvl2pPr>
            <a:lvl3pPr marL="822960" indent="-228600">
              <a:spcBef>
                <a:spcPct val="20000"/>
              </a:spcBef>
              <a:buClr>
                <a:schemeClr val="accent3"/>
              </a:buClr>
              <a:buSzPct val="75000"/>
              <a:buFont typeface="Wingdings 2"/>
              <a:buChar char=""/>
              <a:defRPr kumimoji="0" sz="2000"/>
            </a:lvl3pPr>
            <a:lvl4pPr marL="1097280" indent="-228600">
              <a:spcBef>
                <a:spcPct val="20000"/>
              </a:spcBef>
              <a:buClr>
                <a:schemeClr val="accent4"/>
              </a:buClr>
              <a:buSzPct val="70000"/>
              <a:buFont typeface="Wingdings"/>
              <a:buChar char=""/>
              <a:defRPr kumimoji="0" sz="2000">
                <a:solidFill>
                  <a:schemeClr val="tx2"/>
                </a:solidFill>
              </a:defRPr>
            </a:lvl4pPr>
            <a:lvl5pPr marL="1371600" indent="-228600">
              <a:spcBef>
                <a:spcPct val="20000"/>
              </a:spcBef>
              <a:buClr>
                <a:schemeClr val="accent5"/>
              </a:buClr>
              <a:buFontTx/>
              <a:buChar char="•"/>
              <a:defRPr kumimoji="0"/>
            </a:lvl5pPr>
            <a:lvl6pPr marL="1645920" indent="-182880">
              <a:spcBef>
                <a:spcPct val="20000"/>
              </a:spcBef>
              <a:buClr>
                <a:schemeClr val="accent6"/>
              </a:buClr>
              <a:buSzPct val="80000"/>
              <a:buFont typeface="Wingdings 2"/>
              <a:buChar char=""/>
              <a:defRPr kumimoji="0"/>
            </a:lvl6pPr>
            <a:lvl7pPr marL="1920240" indent="-182880">
              <a:spcBef>
                <a:spcPct val="20000"/>
              </a:spcBef>
              <a:buClr>
                <a:schemeClr val="accent1">
                  <a:shade val="75000"/>
                </a:schemeClr>
              </a:buClr>
              <a:buSzPct val="90000"/>
              <a:buChar char="•"/>
              <a:defRPr kumimoji="0" sz="1600" baseline="0"/>
            </a:lvl7pPr>
            <a:lvl8pPr marL="2103120" indent="-182880">
              <a:spcBef>
                <a:spcPct val="20000"/>
              </a:spcBef>
              <a:buClr>
                <a:schemeClr val="accent4">
                  <a:shade val="75000"/>
                </a:schemeClr>
              </a:buClr>
              <a:buChar char="•"/>
              <a:defRPr kumimoji="0" sz="1600"/>
            </a:lvl8pPr>
            <a:lvl9pPr marL="2377440" indent="-182880">
              <a:spcBef>
                <a:spcPct val="20000"/>
              </a:spcBef>
              <a:buClr>
                <a:schemeClr val="accent2">
                  <a:shade val="75000"/>
                </a:schemeClr>
              </a:buClr>
              <a:buSzPct val="90000"/>
              <a:buChar char="•"/>
              <a:defRPr kumimoji="0" sz="1400" cap="all" baseline="0"/>
            </a:lvl9pPr>
          </a:lstStyle>
          <a:p>
            <a:r>
              <a:rPr lang="en-US" sz="1100" dirty="0">
                <a:hlinkClick r:id="rId3"/>
              </a:rPr>
              <a:t>http://</a:t>
            </a:r>
            <a:r>
              <a:rPr lang="en-US" sz="1100" dirty="0" smtClean="0">
                <a:hlinkClick r:id="rId3"/>
              </a:rPr>
              <a:t>coffeescript.org</a:t>
            </a:r>
            <a:endParaRPr lang="en-US" sz="1100" dirty="0"/>
          </a:p>
        </p:txBody>
      </p:sp>
      <p:pic>
        <p:nvPicPr>
          <p:cNvPr id="1026" name="Picture 2" descr="CoffeeScript"/>
          <p:cNvPicPr>
            <a:picLocks noChangeAspect="1" noChangeArrowheads="1"/>
          </p:cNvPicPr>
          <p:nvPr/>
        </p:nvPicPr>
        <p:blipFill rotWithShape="1">
          <a:blip r:embed="rId4">
            <a:extLst>
              <a:ext uri="{28A0092B-C50C-407E-A947-70E740481C1C}">
                <a14:useLocalDpi xmlns:a14="http://schemas.microsoft.com/office/drawing/2010/main" val="0"/>
              </a:ext>
            </a:extLst>
          </a:blip>
          <a:srcRect r="78246"/>
          <a:stretch/>
        </p:blipFill>
        <p:spPr bwMode="auto">
          <a:xfrm>
            <a:off x="5105400" y="1801869"/>
            <a:ext cx="563592" cy="44331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920730" y="1880580"/>
            <a:ext cx="8503920" cy="701731"/>
          </a:xfrm>
          <a:prstGeom prst="rect">
            <a:avLst/>
          </a:prstGeom>
        </p:spPr>
        <p:txBody>
          <a:bodyPr vert="horz">
            <a:sp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1800" dirty="0" smtClean="0"/>
              <a:t>Compiles </a:t>
            </a:r>
            <a:r>
              <a:rPr lang="en-US" sz="1800" dirty="0"/>
              <a:t>into </a:t>
            </a:r>
            <a:r>
              <a:rPr lang="en-US" sz="1800" dirty="0" smtClean="0"/>
              <a:t>JavaScript</a:t>
            </a:r>
          </a:p>
          <a:p>
            <a:r>
              <a:rPr lang="en-US" sz="1800" dirty="0" smtClean="0"/>
              <a:t>Similar to </a:t>
            </a:r>
            <a:r>
              <a:rPr lang="en-US" sz="1800" dirty="0" err="1" smtClean="0"/>
              <a:t>TypeScript</a:t>
            </a:r>
            <a:r>
              <a:rPr lang="en-US" sz="1800" dirty="0" smtClean="0"/>
              <a:t>, different syntax.</a:t>
            </a:r>
            <a:endParaRPr lang="en-US" sz="1800" dirty="0"/>
          </a:p>
        </p:txBody>
      </p:sp>
      <p:sp>
        <p:nvSpPr>
          <p:cNvPr id="10" name="Content Placeholder 2"/>
          <p:cNvSpPr txBox="1">
            <a:spLocks/>
          </p:cNvSpPr>
          <p:nvPr/>
        </p:nvSpPr>
        <p:spPr>
          <a:xfrm>
            <a:off x="920730" y="2889504"/>
            <a:ext cx="8503920" cy="1366528"/>
          </a:xfrm>
          <a:prstGeom prst="rect">
            <a:avLst/>
          </a:prstGeom>
        </p:spPr>
        <p:txBody>
          <a:bodyPr vert="horz">
            <a:sp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1800" dirty="0" smtClean="0"/>
              <a:t>Announced in October 2014</a:t>
            </a:r>
          </a:p>
          <a:p>
            <a:r>
              <a:rPr lang="en-US" sz="1800" dirty="0" smtClean="0"/>
              <a:t>Created by Google’s </a:t>
            </a:r>
            <a:r>
              <a:rPr lang="en-US" sz="1800" dirty="0" err="1" smtClean="0"/>
              <a:t>AngularJS</a:t>
            </a:r>
            <a:r>
              <a:rPr lang="en-US" sz="1800" dirty="0" smtClean="0"/>
              <a:t> team to </a:t>
            </a:r>
            <a:r>
              <a:rPr lang="en-US" sz="1800" dirty="0"/>
              <a:t>be used by </a:t>
            </a:r>
            <a:r>
              <a:rPr lang="en-US" sz="1800" dirty="0" err="1"/>
              <a:t>AngularJS</a:t>
            </a:r>
            <a:r>
              <a:rPr lang="en-US" sz="1800" dirty="0"/>
              <a:t> v2.0</a:t>
            </a:r>
            <a:endParaRPr lang="en-US" sz="1800" dirty="0" smtClean="0"/>
          </a:p>
          <a:p>
            <a:r>
              <a:rPr lang="en-US" sz="1800" dirty="0" smtClean="0"/>
              <a:t>Targets ECMA 6</a:t>
            </a:r>
          </a:p>
          <a:p>
            <a:r>
              <a:rPr lang="en-US" sz="1800" dirty="0"/>
              <a:t>Superset of </a:t>
            </a:r>
            <a:r>
              <a:rPr lang="en-US" sz="1800" dirty="0" err="1"/>
              <a:t>TypeScript</a:t>
            </a:r>
            <a:r>
              <a:rPr lang="en-US" sz="1800" dirty="0"/>
              <a:t> </a:t>
            </a:r>
            <a:r>
              <a:rPr lang="en-US" sz="1800" dirty="0" smtClean="0"/>
              <a:t>with </a:t>
            </a:r>
            <a:r>
              <a:rPr lang="en-US" sz="1800" dirty="0"/>
              <a:t>types, annotations and </a:t>
            </a:r>
            <a:r>
              <a:rPr lang="en-US" sz="1800" dirty="0" smtClean="0"/>
              <a:t>introspection</a:t>
            </a:r>
            <a:endParaRPr lang="en-US" sz="1800" dirty="0"/>
          </a:p>
        </p:txBody>
      </p:sp>
      <p:sp>
        <p:nvSpPr>
          <p:cNvPr id="11" name="Content Placeholder 2"/>
          <p:cNvSpPr txBox="1">
            <a:spLocks/>
          </p:cNvSpPr>
          <p:nvPr/>
        </p:nvSpPr>
        <p:spPr>
          <a:xfrm>
            <a:off x="1609110" y="4343400"/>
            <a:ext cx="1819890" cy="261610"/>
          </a:xfrm>
          <a:prstGeom prst="rect">
            <a:avLst/>
          </a:prstGeom>
        </p:spPr>
        <p:txBody>
          <a:bodyPr vert="horz">
            <a:spAutoFit/>
          </a:bodyPr>
          <a:lstStyle>
            <a:defPPr>
              <a:defRPr lang="en-US"/>
            </a:defPPr>
            <a:lvl1pPr indent="0">
              <a:spcBef>
                <a:spcPct val="20000"/>
              </a:spcBef>
              <a:buClr>
                <a:schemeClr val="accent1"/>
              </a:buClr>
              <a:buSzPct val="85000"/>
              <a:buFont typeface="Wingdings 2"/>
              <a:buNone/>
              <a:defRPr kumimoji="0" sz="1400"/>
            </a:lvl1pPr>
            <a:lvl2pPr marL="548640" indent="-274320">
              <a:spcBef>
                <a:spcPct val="20000"/>
              </a:spcBef>
              <a:buClr>
                <a:schemeClr val="accent2"/>
              </a:buClr>
              <a:buSzPct val="70000"/>
              <a:buFont typeface="Wingdings"/>
              <a:buChar char=""/>
              <a:defRPr kumimoji="0" sz="2200">
                <a:solidFill>
                  <a:schemeClr val="tx2"/>
                </a:solidFill>
              </a:defRPr>
            </a:lvl2pPr>
            <a:lvl3pPr marL="822960" indent="-228600">
              <a:spcBef>
                <a:spcPct val="20000"/>
              </a:spcBef>
              <a:buClr>
                <a:schemeClr val="accent3"/>
              </a:buClr>
              <a:buSzPct val="75000"/>
              <a:buFont typeface="Wingdings 2"/>
              <a:buChar char=""/>
              <a:defRPr kumimoji="0" sz="2000"/>
            </a:lvl3pPr>
            <a:lvl4pPr marL="1097280" indent="-228600">
              <a:spcBef>
                <a:spcPct val="20000"/>
              </a:spcBef>
              <a:buClr>
                <a:schemeClr val="accent4"/>
              </a:buClr>
              <a:buSzPct val="70000"/>
              <a:buFont typeface="Wingdings"/>
              <a:buChar char=""/>
              <a:defRPr kumimoji="0" sz="2000">
                <a:solidFill>
                  <a:schemeClr val="tx2"/>
                </a:solidFill>
              </a:defRPr>
            </a:lvl4pPr>
            <a:lvl5pPr marL="1371600" indent="-228600">
              <a:spcBef>
                <a:spcPct val="20000"/>
              </a:spcBef>
              <a:buClr>
                <a:schemeClr val="accent5"/>
              </a:buClr>
              <a:buFontTx/>
              <a:buChar char="•"/>
              <a:defRPr kumimoji="0"/>
            </a:lvl5pPr>
            <a:lvl6pPr marL="1645920" indent="-182880">
              <a:spcBef>
                <a:spcPct val="20000"/>
              </a:spcBef>
              <a:buClr>
                <a:schemeClr val="accent6"/>
              </a:buClr>
              <a:buSzPct val="80000"/>
              <a:buFont typeface="Wingdings 2"/>
              <a:buChar char=""/>
              <a:defRPr kumimoji="0"/>
            </a:lvl6pPr>
            <a:lvl7pPr marL="1920240" indent="-182880">
              <a:spcBef>
                <a:spcPct val="20000"/>
              </a:spcBef>
              <a:buClr>
                <a:schemeClr val="accent1">
                  <a:shade val="75000"/>
                </a:schemeClr>
              </a:buClr>
              <a:buSzPct val="90000"/>
              <a:buChar char="•"/>
              <a:defRPr kumimoji="0" sz="1600" baseline="0"/>
            </a:lvl7pPr>
            <a:lvl8pPr marL="2103120" indent="-182880">
              <a:spcBef>
                <a:spcPct val="20000"/>
              </a:spcBef>
              <a:buClr>
                <a:schemeClr val="accent4">
                  <a:shade val="75000"/>
                </a:schemeClr>
              </a:buClr>
              <a:buChar char="•"/>
              <a:defRPr kumimoji="0" sz="1600"/>
            </a:lvl8pPr>
            <a:lvl9pPr marL="2377440" indent="-182880">
              <a:spcBef>
                <a:spcPct val="20000"/>
              </a:spcBef>
              <a:buClr>
                <a:schemeClr val="accent2">
                  <a:shade val="75000"/>
                </a:schemeClr>
              </a:buClr>
              <a:buSzPct val="90000"/>
              <a:buChar char="•"/>
              <a:defRPr kumimoji="0" sz="1400" cap="all" baseline="0"/>
            </a:lvl9pPr>
          </a:lstStyle>
          <a:p>
            <a:r>
              <a:rPr lang="en-US" sz="1100" dirty="0">
                <a:hlinkClick r:id="rId5"/>
              </a:rPr>
              <a:t>http://</a:t>
            </a:r>
            <a:r>
              <a:rPr lang="en-US" sz="1100" dirty="0" smtClean="0">
                <a:hlinkClick r:id="rId5"/>
              </a:rPr>
              <a:t>kineticjs.com</a:t>
            </a:r>
            <a:endParaRPr lang="en-US" sz="1100" dirty="0"/>
          </a:p>
        </p:txBody>
      </p:sp>
      <p:sp>
        <p:nvSpPr>
          <p:cNvPr id="12" name="Content Placeholder 2"/>
          <p:cNvSpPr txBox="1">
            <a:spLocks/>
          </p:cNvSpPr>
          <p:nvPr/>
        </p:nvSpPr>
        <p:spPr>
          <a:xfrm>
            <a:off x="304800" y="4724400"/>
            <a:ext cx="8503920" cy="369332"/>
          </a:xfrm>
          <a:prstGeom prst="rect">
            <a:avLst/>
          </a:prstGeom>
        </p:spPr>
        <p:txBody>
          <a:bodyPr vert="horz">
            <a:sp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1800" dirty="0" err="1" smtClean="0"/>
              <a:t>EaselJS</a:t>
            </a:r>
            <a:endParaRPr lang="en-US" sz="1800" dirty="0"/>
          </a:p>
        </p:txBody>
      </p:sp>
      <p:sp>
        <p:nvSpPr>
          <p:cNvPr id="13" name="Content Placeholder 2"/>
          <p:cNvSpPr txBox="1">
            <a:spLocks/>
          </p:cNvSpPr>
          <p:nvPr/>
        </p:nvSpPr>
        <p:spPr>
          <a:xfrm>
            <a:off x="1447800" y="4800600"/>
            <a:ext cx="2467155" cy="261610"/>
          </a:xfrm>
          <a:prstGeom prst="rect">
            <a:avLst/>
          </a:prstGeom>
        </p:spPr>
        <p:txBody>
          <a:bodyPr vert="horz" wrap="square">
            <a:spAutoFit/>
          </a:bodyPr>
          <a:lstStyle>
            <a:defPPr>
              <a:defRPr lang="en-US"/>
            </a:defPPr>
            <a:lvl1pPr indent="0">
              <a:spcBef>
                <a:spcPct val="20000"/>
              </a:spcBef>
              <a:buClr>
                <a:schemeClr val="accent1"/>
              </a:buClr>
              <a:buSzPct val="85000"/>
              <a:buFont typeface="Wingdings 2"/>
              <a:buNone/>
              <a:defRPr kumimoji="0" sz="1400"/>
            </a:lvl1pPr>
            <a:lvl2pPr marL="548640" indent="-274320">
              <a:spcBef>
                <a:spcPct val="20000"/>
              </a:spcBef>
              <a:buClr>
                <a:schemeClr val="accent2"/>
              </a:buClr>
              <a:buSzPct val="70000"/>
              <a:buFont typeface="Wingdings"/>
              <a:buChar char=""/>
              <a:defRPr kumimoji="0" sz="2200">
                <a:solidFill>
                  <a:schemeClr val="tx2"/>
                </a:solidFill>
              </a:defRPr>
            </a:lvl2pPr>
            <a:lvl3pPr marL="822960" indent="-228600">
              <a:spcBef>
                <a:spcPct val="20000"/>
              </a:spcBef>
              <a:buClr>
                <a:schemeClr val="accent3"/>
              </a:buClr>
              <a:buSzPct val="75000"/>
              <a:buFont typeface="Wingdings 2"/>
              <a:buChar char=""/>
              <a:defRPr kumimoji="0" sz="2000"/>
            </a:lvl3pPr>
            <a:lvl4pPr marL="1097280" indent="-228600">
              <a:spcBef>
                <a:spcPct val="20000"/>
              </a:spcBef>
              <a:buClr>
                <a:schemeClr val="accent4"/>
              </a:buClr>
              <a:buSzPct val="70000"/>
              <a:buFont typeface="Wingdings"/>
              <a:buChar char=""/>
              <a:defRPr kumimoji="0" sz="2000">
                <a:solidFill>
                  <a:schemeClr val="tx2"/>
                </a:solidFill>
              </a:defRPr>
            </a:lvl4pPr>
            <a:lvl5pPr marL="1371600" indent="-228600">
              <a:spcBef>
                <a:spcPct val="20000"/>
              </a:spcBef>
              <a:buClr>
                <a:schemeClr val="accent5"/>
              </a:buClr>
              <a:buFontTx/>
              <a:buChar char="•"/>
              <a:defRPr kumimoji="0"/>
            </a:lvl5pPr>
            <a:lvl6pPr marL="1645920" indent="-182880">
              <a:spcBef>
                <a:spcPct val="20000"/>
              </a:spcBef>
              <a:buClr>
                <a:schemeClr val="accent6"/>
              </a:buClr>
              <a:buSzPct val="80000"/>
              <a:buFont typeface="Wingdings 2"/>
              <a:buChar char=""/>
              <a:defRPr kumimoji="0"/>
            </a:lvl6pPr>
            <a:lvl7pPr marL="1920240" indent="-182880">
              <a:spcBef>
                <a:spcPct val="20000"/>
              </a:spcBef>
              <a:buClr>
                <a:schemeClr val="accent1">
                  <a:shade val="75000"/>
                </a:schemeClr>
              </a:buClr>
              <a:buSzPct val="90000"/>
              <a:buChar char="•"/>
              <a:defRPr kumimoji="0" sz="1600" baseline="0"/>
            </a:lvl7pPr>
            <a:lvl8pPr marL="2103120" indent="-182880">
              <a:spcBef>
                <a:spcPct val="20000"/>
              </a:spcBef>
              <a:buClr>
                <a:schemeClr val="accent4">
                  <a:shade val="75000"/>
                </a:schemeClr>
              </a:buClr>
              <a:buChar char="•"/>
              <a:defRPr kumimoji="0" sz="1600"/>
            </a:lvl8pPr>
            <a:lvl9pPr marL="2377440" indent="-182880">
              <a:spcBef>
                <a:spcPct val="20000"/>
              </a:spcBef>
              <a:buClr>
                <a:schemeClr val="accent2">
                  <a:shade val="75000"/>
                </a:schemeClr>
              </a:buClr>
              <a:buSzPct val="90000"/>
              <a:buChar char="•"/>
              <a:defRPr kumimoji="0" sz="1400" cap="all" baseline="0"/>
            </a:lvl9pPr>
          </a:lstStyle>
          <a:p>
            <a:r>
              <a:rPr lang="en-US" sz="1100" dirty="0">
                <a:hlinkClick r:id="rId6"/>
              </a:rPr>
              <a:t>http://www.createjs.com/EaselJS</a:t>
            </a:r>
            <a:endParaRPr lang="en-US" sz="1100" dirty="0"/>
          </a:p>
        </p:txBody>
      </p:sp>
      <p:sp>
        <p:nvSpPr>
          <p:cNvPr id="14" name="Content Placeholder 2"/>
          <p:cNvSpPr txBox="1">
            <a:spLocks/>
          </p:cNvSpPr>
          <p:nvPr/>
        </p:nvSpPr>
        <p:spPr>
          <a:xfrm>
            <a:off x="304800" y="5181600"/>
            <a:ext cx="8503920" cy="369332"/>
          </a:xfrm>
          <a:prstGeom prst="rect">
            <a:avLst/>
          </a:prstGeom>
        </p:spPr>
        <p:txBody>
          <a:bodyPr vert="horz">
            <a:sp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1800" dirty="0" err="1" smtClean="0"/>
              <a:t>PaperJS</a:t>
            </a:r>
            <a:endParaRPr lang="en-US" sz="1800" dirty="0"/>
          </a:p>
        </p:txBody>
      </p:sp>
      <p:sp>
        <p:nvSpPr>
          <p:cNvPr id="15" name="Content Placeholder 2"/>
          <p:cNvSpPr txBox="1">
            <a:spLocks/>
          </p:cNvSpPr>
          <p:nvPr/>
        </p:nvSpPr>
        <p:spPr>
          <a:xfrm>
            <a:off x="1488058" y="5257800"/>
            <a:ext cx="2467155" cy="261610"/>
          </a:xfrm>
          <a:prstGeom prst="rect">
            <a:avLst/>
          </a:prstGeom>
        </p:spPr>
        <p:txBody>
          <a:bodyPr vert="horz" wrap="square">
            <a:spAutoFit/>
          </a:bodyPr>
          <a:lstStyle>
            <a:defPPr>
              <a:defRPr lang="en-US"/>
            </a:defPPr>
            <a:lvl1pPr indent="0">
              <a:spcBef>
                <a:spcPct val="20000"/>
              </a:spcBef>
              <a:buClr>
                <a:schemeClr val="accent1"/>
              </a:buClr>
              <a:buSzPct val="85000"/>
              <a:buFont typeface="Wingdings 2"/>
              <a:buNone/>
              <a:defRPr kumimoji="0" sz="1400"/>
            </a:lvl1pPr>
            <a:lvl2pPr marL="548640" indent="-274320">
              <a:spcBef>
                <a:spcPct val="20000"/>
              </a:spcBef>
              <a:buClr>
                <a:schemeClr val="accent2"/>
              </a:buClr>
              <a:buSzPct val="70000"/>
              <a:buFont typeface="Wingdings"/>
              <a:buChar char=""/>
              <a:defRPr kumimoji="0" sz="2200">
                <a:solidFill>
                  <a:schemeClr val="tx2"/>
                </a:solidFill>
              </a:defRPr>
            </a:lvl2pPr>
            <a:lvl3pPr marL="822960" indent="-228600">
              <a:spcBef>
                <a:spcPct val="20000"/>
              </a:spcBef>
              <a:buClr>
                <a:schemeClr val="accent3"/>
              </a:buClr>
              <a:buSzPct val="75000"/>
              <a:buFont typeface="Wingdings 2"/>
              <a:buChar char=""/>
              <a:defRPr kumimoji="0" sz="2000"/>
            </a:lvl3pPr>
            <a:lvl4pPr marL="1097280" indent="-228600">
              <a:spcBef>
                <a:spcPct val="20000"/>
              </a:spcBef>
              <a:buClr>
                <a:schemeClr val="accent4"/>
              </a:buClr>
              <a:buSzPct val="70000"/>
              <a:buFont typeface="Wingdings"/>
              <a:buChar char=""/>
              <a:defRPr kumimoji="0" sz="2000">
                <a:solidFill>
                  <a:schemeClr val="tx2"/>
                </a:solidFill>
              </a:defRPr>
            </a:lvl4pPr>
            <a:lvl5pPr marL="1371600" indent="-228600">
              <a:spcBef>
                <a:spcPct val="20000"/>
              </a:spcBef>
              <a:buClr>
                <a:schemeClr val="accent5"/>
              </a:buClr>
              <a:buFontTx/>
              <a:buChar char="•"/>
              <a:defRPr kumimoji="0"/>
            </a:lvl5pPr>
            <a:lvl6pPr marL="1645920" indent="-182880">
              <a:spcBef>
                <a:spcPct val="20000"/>
              </a:spcBef>
              <a:buClr>
                <a:schemeClr val="accent6"/>
              </a:buClr>
              <a:buSzPct val="80000"/>
              <a:buFont typeface="Wingdings 2"/>
              <a:buChar char=""/>
              <a:defRPr kumimoji="0"/>
            </a:lvl6pPr>
            <a:lvl7pPr marL="1920240" indent="-182880">
              <a:spcBef>
                <a:spcPct val="20000"/>
              </a:spcBef>
              <a:buClr>
                <a:schemeClr val="accent1">
                  <a:shade val="75000"/>
                </a:schemeClr>
              </a:buClr>
              <a:buSzPct val="90000"/>
              <a:buChar char="•"/>
              <a:defRPr kumimoji="0" sz="1600" baseline="0"/>
            </a:lvl7pPr>
            <a:lvl8pPr marL="2103120" indent="-182880">
              <a:spcBef>
                <a:spcPct val="20000"/>
              </a:spcBef>
              <a:buClr>
                <a:schemeClr val="accent4">
                  <a:shade val="75000"/>
                </a:schemeClr>
              </a:buClr>
              <a:buChar char="•"/>
              <a:defRPr kumimoji="0" sz="1600"/>
            </a:lvl8pPr>
            <a:lvl9pPr marL="2377440" indent="-182880">
              <a:spcBef>
                <a:spcPct val="20000"/>
              </a:spcBef>
              <a:buClr>
                <a:schemeClr val="accent2">
                  <a:shade val="75000"/>
                </a:schemeClr>
              </a:buClr>
              <a:buSzPct val="90000"/>
              <a:buChar char="•"/>
              <a:defRPr kumimoji="0" sz="1400" cap="all" baseline="0"/>
            </a:lvl9pPr>
          </a:lstStyle>
          <a:p>
            <a:r>
              <a:rPr lang="en-US" sz="1100" dirty="0">
                <a:hlinkClick r:id="rId7"/>
              </a:rPr>
              <a:t>http://</a:t>
            </a:r>
            <a:r>
              <a:rPr lang="en-US" sz="1100" dirty="0" smtClean="0">
                <a:hlinkClick r:id="rId7"/>
              </a:rPr>
              <a:t>paperjs.org</a:t>
            </a:r>
            <a:endParaRPr lang="en-US" sz="1100" dirty="0"/>
          </a:p>
        </p:txBody>
      </p:sp>
      <p:sp>
        <p:nvSpPr>
          <p:cNvPr id="16" name="Content Placeholder 2"/>
          <p:cNvSpPr txBox="1">
            <a:spLocks/>
          </p:cNvSpPr>
          <p:nvPr/>
        </p:nvSpPr>
        <p:spPr>
          <a:xfrm>
            <a:off x="307499" y="5638800"/>
            <a:ext cx="8503920" cy="369332"/>
          </a:xfrm>
          <a:prstGeom prst="rect">
            <a:avLst/>
          </a:prstGeom>
        </p:spPr>
        <p:txBody>
          <a:bodyPr vert="horz">
            <a:sp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1800" dirty="0" err="1" smtClean="0"/>
              <a:t>bHiveJS</a:t>
            </a:r>
            <a:endParaRPr lang="en-US" sz="1800" dirty="0"/>
          </a:p>
        </p:txBody>
      </p:sp>
      <p:sp>
        <p:nvSpPr>
          <p:cNvPr id="17" name="Content Placeholder 2"/>
          <p:cNvSpPr txBox="1">
            <a:spLocks/>
          </p:cNvSpPr>
          <p:nvPr/>
        </p:nvSpPr>
        <p:spPr>
          <a:xfrm>
            <a:off x="1524001" y="5715000"/>
            <a:ext cx="2467155" cy="261610"/>
          </a:xfrm>
          <a:prstGeom prst="rect">
            <a:avLst/>
          </a:prstGeom>
        </p:spPr>
        <p:txBody>
          <a:bodyPr vert="horz" wrap="square">
            <a:spAutoFit/>
          </a:bodyPr>
          <a:lstStyle>
            <a:defPPr>
              <a:defRPr lang="en-US"/>
            </a:defPPr>
            <a:lvl1pPr indent="0">
              <a:spcBef>
                <a:spcPct val="20000"/>
              </a:spcBef>
              <a:buClr>
                <a:schemeClr val="accent1"/>
              </a:buClr>
              <a:buSzPct val="85000"/>
              <a:buFont typeface="Wingdings 2"/>
              <a:buNone/>
              <a:defRPr kumimoji="0" sz="1400"/>
            </a:lvl1pPr>
            <a:lvl2pPr marL="548640" indent="-274320">
              <a:spcBef>
                <a:spcPct val="20000"/>
              </a:spcBef>
              <a:buClr>
                <a:schemeClr val="accent2"/>
              </a:buClr>
              <a:buSzPct val="70000"/>
              <a:buFont typeface="Wingdings"/>
              <a:buChar char=""/>
              <a:defRPr kumimoji="0" sz="2200">
                <a:solidFill>
                  <a:schemeClr val="tx2"/>
                </a:solidFill>
              </a:defRPr>
            </a:lvl2pPr>
            <a:lvl3pPr marL="822960" indent="-228600">
              <a:spcBef>
                <a:spcPct val="20000"/>
              </a:spcBef>
              <a:buClr>
                <a:schemeClr val="accent3"/>
              </a:buClr>
              <a:buSzPct val="75000"/>
              <a:buFont typeface="Wingdings 2"/>
              <a:buChar char=""/>
              <a:defRPr kumimoji="0" sz="2000"/>
            </a:lvl3pPr>
            <a:lvl4pPr marL="1097280" indent="-228600">
              <a:spcBef>
                <a:spcPct val="20000"/>
              </a:spcBef>
              <a:buClr>
                <a:schemeClr val="accent4"/>
              </a:buClr>
              <a:buSzPct val="70000"/>
              <a:buFont typeface="Wingdings"/>
              <a:buChar char=""/>
              <a:defRPr kumimoji="0" sz="2000">
                <a:solidFill>
                  <a:schemeClr val="tx2"/>
                </a:solidFill>
              </a:defRPr>
            </a:lvl4pPr>
            <a:lvl5pPr marL="1371600" indent="-228600">
              <a:spcBef>
                <a:spcPct val="20000"/>
              </a:spcBef>
              <a:buClr>
                <a:schemeClr val="accent5"/>
              </a:buClr>
              <a:buFontTx/>
              <a:buChar char="•"/>
              <a:defRPr kumimoji="0"/>
            </a:lvl5pPr>
            <a:lvl6pPr marL="1645920" indent="-182880">
              <a:spcBef>
                <a:spcPct val="20000"/>
              </a:spcBef>
              <a:buClr>
                <a:schemeClr val="accent6"/>
              </a:buClr>
              <a:buSzPct val="80000"/>
              <a:buFont typeface="Wingdings 2"/>
              <a:buChar char=""/>
              <a:defRPr kumimoji="0"/>
            </a:lvl6pPr>
            <a:lvl7pPr marL="1920240" indent="-182880">
              <a:spcBef>
                <a:spcPct val="20000"/>
              </a:spcBef>
              <a:buClr>
                <a:schemeClr val="accent1">
                  <a:shade val="75000"/>
                </a:schemeClr>
              </a:buClr>
              <a:buSzPct val="90000"/>
              <a:buChar char="•"/>
              <a:defRPr kumimoji="0" sz="1600" baseline="0"/>
            </a:lvl7pPr>
            <a:lvl8pPr marL="2103120" indent="-182880">
              <a:spcBef>
                <a:spcPct val="20000"/>
              </a:spcBef>
              <a:buClr>
                <a:schemeClr val="accent4">
                  <a:shade val="75000"/>
                </a:schemeClr>
              </a:buClr>
              <a:buChar char="•"/>
              <a:defRPr kumimoji="0" sz="1600"/>
            </a:lvl8pPr>
            <a:lvl9pPr marL="2377440" indent="-182880">
              <a:spcBef>
                <a:spcPct val="20000"/>
              </a:spcBef>
              <a:buClr>
                <a:schemeClr val="accent2">
                  <a:shade val="75000"/>
                </a:schemeClr>
              </a:buClr>
              <a:buSzPct val="90000"/>
              <a:buChar char="•"/>
              <a:defRPr kumimoji="0" sz="1400" cap="all" baseline="0"/>
            </a:lvl9pPr>
          </a:lstStyle>
          <a:p>
            <a:r>
              <a:rPr lang="en-US" sz="1100" dirty="0">
                <a:hlinkClick r:id="rId8"/>
              </a:rPr>
              <a:t>http://</a:t>
            </a:r>
            <a:r>
              <a:rPr lang="en-US" sz="1100" dirty="0" smtClean="0">
                <a:hlinkClick r:id="rId8"/>
              </a:rPr>
              <a:t>www.bhivecanvas.com</a:t>
            </a:r>
            <a:endParaRPr lang="en-US" sz="1100" dirty="0"/>
          </a:p>
        </p:txBody>
      </p:sp>
    </p:spTree>
    <p:extLst>
      <p:ext uri="{BB962C8B-B14F-4D97-AF65-F5344CB8AC3E}">
        <p14:creationId xmlns:p14="http://schemas.microsoft.com/office/powerpoint/2010/main" val="19075542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image.slidesharecdn.com/seminer-1210808099863762-8/95/mpi-presentation-26-728.jpg?cb=1210801005"/>
          <p:cNvPicPr>
            <a:picLocks noChangeAspect="1" noChangeArrowheads="1"/>
          </p:cNvPicPr>
          <p:nvPr/>
        </p:nvPicPr>
        <p:blipFill rotWithShape="1">
          <a:blip r:embed="rId2">
            <a:extLst>
              <a:ext uri="{28A0092B-C50C-407E-A947-70E740481C1C}">
                <a14:useLocalDpi xmlns:a14="http://schemas.microsoft.com/office/drawing/2010/main" val="0"/>
              </a:ext>
            </a:extLst>
          </a:blip>
          <a:srcRect b="19301"/>
          <a:stretch/>
        </p:blipFill>
        <p:spPr bwMode="auto">
          <a:xfrm>
            <a:off x="778284" y="914400"/>
            <a:ext cx="7679916" cy="4648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1053476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752600"/>
          </a:xfrm>
        </p:spPr>
        <p:txBody>
          <a:bodyPr/>
          <a:lstStyle/>
          <a:p>
            <a:r>
              <a:rPr lang="en-US" dirty="0" smtClean="0"/>
              <a:t>A Theoretical Physics Primer</a:t>
            </a:r>
            <a:endParaRPr lang="en-US" dirty="0"/>
          </a:p>
        </p:txBody>
      </p:sp>
      <p:sp>
        <p:nvSpPr>
          <p:cNvPr id="5" name="Double Brace 4"/>
          <p:cNvSpPr/>
          <p:nvPr/>
        </p:nvSpPr>
        <p:spPr>
          <a:xfrm>
            <a:off x="1419956" y="2971800"/>
            <a:ext cx="1600200" cy="3048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The Big Bang</a:t>
            </a:r>
            <a:endParaRPr lang="en-US" dirty="0"/>
          </a:p>
        </p:txBody>
      </p:sp>
      <p:sp>
        <p:nvSpPr>
          <p:cNvPr id="6" name="Double Brace 5"/>
          <p:cNvSpPr/>
          <p:nvPr/>
        </p:nvSpPr>
        <p:spPr>
          <a:xfrm>
            <a:off x="383930" y="3810000"/>
            <a:ext cx="1600200" cy="3048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Multiverse</a:t>
            </a:r>
            <a:endParaRPr lang="en-US" dirty="0"/>
          </a:p>
        </p:txBody>
      </p:sp>
      <p:sp>
        <p:nvSpPr>
          <p:cNvPr id="7" name="Double Brace 6"/>
          <p:cNvSpPr/>
          <p:nvPr/>
        </p:nvSpPr>
        <p:spPr>
          <a:xfrm>
            <a:off x="3962400" y="3153507"/>
            <a:ext cx="2587870" cy="3048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Holographic Universe</a:t>
            </a:r>
            <a:endParaRPr lang="en-US" dirty="0"/>
          </a:p>
        </p:txBody>
      </p:sp>
      <p:sp>
        <p:nvSpPr>
          <p:cNvPr id="8" name="Double Brace 7"/>
          <p:cNvSpPr/>
          <p:nvPr/>
        </p:nvSpPr>
        <p:spPr>
          <a:xfrm>
            <a:off x="1642695" y="4572000"/>
            <a:ext cx="2133600" cy="3048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General Relativity</a:t>
            </a:r>
            <a:endParaRPr lang="en-US" dirty="0"/>
          </a:p>
        </p:txBody>
      </p:sp>
      <p:sp>
        <p:nvSpPr>
          <p:cNvPr id="9" name="Double Brace 8"/>
          <p:cNvSpPr/>
          <p:nvPr/>
        </p:nvSpPr>
        <p:spPr>
          <a:xfrm>
            <a:off x="3127130" y="3886200"/>
            <a:ext cx="2057400" cy="3048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Quantum Physics</a:t>
            </a:r>
            <a:endParaRPr lang="en-US" dirty="0"/>
          </a:p>
        </p:txBody>
      </p:sp>
      <p:sp>
        <p:nvSpPr>
          <p:cNvPr id="10" name="Double Brace 9"/>
          <p:cNvSpPr/>
          <p:nvPr/>
        </p:nvSpPr>
        <p:spPr>
          <a:xfrm>
            <a:off x="505556" y="5433646"/>
            <a:ext cx="1828800" cy="3048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String  Theory</a:t>
            </a:r>
            <a:endParaRPr lang="en-US" dirty="0"/>
          </a:p>
        </p:txBody>
      </p:sp>
      <p:sp>
        <p:nvSpPr>
          <p:cNvPr id="11" name="Double Brace 10"/>
          <p:cNvSpPr/>
          <p:nvPr/>
        </p:nvSpPr>
        <p:spPr>
          <a:xfrm>
            <a:off x="3429000" y="5357446"/>
            <a:ext cx="1844920" cy="28135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Digital Physics</a:t>
            </a:r>
            <a:endParaRPr lang="en-US" dirty="0"/>
          </a:p>
        </p:txBody>
      </p:sp>
      <p:pic>
        <p:nvPicPr>
          <p:cNvPr id="3076" name="Picture 4" descr="http://files.broadsheet.ie/wp-content/uploads/2012/01/Picture-12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04800"/>
            <a:ext cx="1914036" cy="12954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660" y="236660"/>
            <a:ext cx="1363540" cy="136354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descr="http://www.openculture.com/wp-content/uploads/2013/05/susskind-g-e1367526913970.jpg"/>
          <p:cNvPicPr>
            <a:picLocks noChangeAspect="1" noChangeArrowheads="1"/>
          </p:cNvPicPr>
          <p:nvPr/>
        </p:nvPicPr>
        <p:blipFill rotWithShape="1">
          <a:blip r:embed="rId4">
            <a:extLst>
              <a:ext uri="{28A0092B-C50C-407E-A947-70E740481C1C}">
                <a14:useLocalDpi xmlns:a14="http://schemas.microsoft.com/office/drawing/2010/main" val="0"/>
              </a:ext>
            </a:extLst>
          </a:blip>
          <a:srcRect l="41698" r="12076"/>
          <a:stretch/>
        </p:blipFill>
        <p:spPr bwMode="auto">
          <a:xfrm>
            <a:off x="7793695" y="243621"/>
            <a:ext cx="1045505" cy="14559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83" name="Picture 11" descr="http://upload.wikimedia.org/wikipedia/commons/6/6d/Niels_Boh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0" y="215719"/>
            <a:ext cx="961230" cy="135945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85" name="Picture 13" descr="http://www.nobelprize.org/nobel_prizes/physics/laureates/1933/schroding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06904"/>
            <a:ext cx="992377" cy="139055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87" name="Picture 15" descr="sheldon cooper 22292929 - AND then there's this gu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3810000"/>
            <a:ext cx="3132950" cy="200508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6123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wipe(down)">
                                      <p:cBhvr>
                                        <p:cTn id="7" dur="580">
                                          <p:stCondLst>
                                            <p:cond delay="0"/>
                                          </p:stCondLst>
                                        </p:cTn>
                                        <p:tgtEl>
                                          <p:spTgt spid="3087"/>
                                        </p:tgtEl>
                                      </p:cBhvr>
                                    </p:animEffect>
                                    <p:anim calcmode="lin" valueType="num">
                                      <p:cBhvr>
                                        <p:cTn id="8" dur="1822" tmFilter="0,0; 0.14,0.36; 0.43,0.73; 0.71,0.91; 1.0,1.0">
                                          <p:stCondLst>
                                            <p:cond delay="0"/>
                                          </p:stCondLst>
                                        </p:cTn>
                                        <p:tgtEl>
                                          <p:spTgt spid="30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87"/>
                                        </p:tgtEl>
                                        <p:attrNameLst>
                                          <p:attrName>ppt_y</p:attrName>
                                        </p:attrNameLst>
                                      </p:cBhvr>
                                      <p:tavLst>
                                        <p:tav tm="0" fmla="#ppt_y-sin(pi*$)/81">
                                          <p:val>
                                            <p:fltVal val="0"/>
                                          </p:val>
                                        </p:tav>
                                        <p:tav tm="100000">
                                          <p:val>
                                            <p:fltVal val="1"/>
                                          </p:val>
                                        </p:tav>
                                      </p:tavLst>
                                    </p:anim>
                                    <p:animScale>
                                      <p:cBhvr>
                                        <p:cTn id="13" dur="26">
                                          <p:stCondLst>
                                            <p:cond delay="650"/>
                                          </p:stCondLst>
                                        </p:cTn>
                                        <p:tgtEl>
                                          <p:spTgt spid="3087"/>
                                        </p:tgtEl>
                                      </p:cBhvr>
                                      <p:to x="100000" y="60000"/>
                                    </p:animScale>
                                    <p:animScale>
                                      <p:cBhvr>
                                        <p:cTn id="14" dur="166" decel="50000">
                                          <p:stCondLst>
                                            <p:cond delay="676"/>
                                          </p:stCondLst>
                                        </p:cTn>
                                        <p:tgtEl>
                                          <p:spTgt spid="3087"/>
                                        </p:tgtEl>
                                      </p:cBhvr>
                                      <p:to x="100000" y="100000"/>
                                    </p:animScale>
                                    <p:animScale>
                                      <p:cBhvr>
                                        <p:cTn id="15" dur="26">
                                          <p:stCondLst>
                                            <p:cond delay="1312"/>
                                          </p:stCondLst>
                                        </p:cTn>
                                        <p:tgtEl>
                                          <p:spTgt spid="3087"/>
                                        </p:tgtEl>
                                      </p:cBhvr>
                                      <p:to x="100000" y="80000"/>
                                    </p:animScale>
                                    <p:animScale>
                                      <p:cBhvr>
                                        <p:cTn id="16" dur="166" decel="50000">
                                          <p:stCondLst>
                                            <p:cond delay="1338"/>
                                          </p:stCondLst>
                                        </p:cTn>
                                        <p:tgtEl>
                                          <p:spTgt spid="3087"/>
                                        </p:tgtEl>
                                      </p:cBhvr>
                                      <p:to x="100000" y="100000"/>
                                    </p:animScale>
                                    <p:animScale>
                                      <p:cBhvr>
                                        <p:cTn id="17" dur="26">
                                          <p:stCondLst>
                                            <p:cond delay="1642"/>
                                          </p:stCondLst>
                                        </p:cTn>
                                        <p:tgtEl>
                                          <p:spTgt spid="3087"/>
                                        </p:tgtEl>
                                      </p:cBhvr>
                                      <p:to x="100000" y="90000"/>
                                    </p:animScale>
                                    <p:animScale>
                                      <p:cBhvr>
                                        <p:cTn id="18" dur="166" decel="50000">
                                          <p:stCondLst>
                                            <p:cond delay="1668"/>
                                          </p:stCondLst>
                                        </p:cTn>
                                        <p:tgtEl>
                                          <p:spTgt spid="3087"/>
                                        </p:tgtEl>
                                      </p:cBhvr>
                                      <p:to x="100000" y="100000"/>
                                    </p:animScale>
                                    <p:animScale>
                                      <p:cBhvr>
                                        <p:cTn id="19" dur="26">
                                          <p:stCondLst>
                                            <p:cond delay="1808"/>
                                          </p:stCondLst>
                                        </p:cTn>
                                        <p:tgtEl>
                                          <p:spTgt spid="3087"/>
                                        </p:tgtEl>
                                      </p:cBhvr>
                                      <p:to x="100000" y="95000"/>
                                    </p:animScale>
                                    <p:animScale>
                                      <p:cBhvr>
                                        <p:cTn id="20" dur="166" decel="50000">
                                          <p:stCondLst>
                                            <p:cond delay="1834"/>
                                          </p:stCondLst>
                                        </p:cTn>
                                        <p:tgtEl>
                                          <p:spTgt spid="30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04800" y="1524000"/>
            <a:ext cx="8503920" cy="5334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2000" dirty="0" smtClean="0"/>
              <a:t>Global Positioning System (GPS)</a:t>
            </a:r>
          </a:p>
          <a:p>
            <a:endParaRPr lang="en-US" sz="2000" dirty="0"/>
          </a:p>
          <a:p>
            <a:endParaRPr lang="en-US" sz="2000" dirty="0" smtClean="0"/>
          </a:p>
          <a:p>
            <a:endParaRPr lang="en-US" sz="2000" dirty="0"/>
          </a:p>
        </p:txBody>
      </p:sp>
      <p:sp>
        <p:nvSpPr>
          <p:cNvPr id="2" name="Title 1"/>
          <p:cNvSpPr>
            <a:spLocks noGrp="1"/>
          </p:cNvSpPr>
          <p:nvPr>
            <p:ph type="title"/>
          </p:nvPr>
        </p:nvSpPr>
        <p:spPr/>
        <p:txBody>
          <a:bodyPr/>
          <a:lstStyle/>
          <a:p>
            <a:r>
              <a:rPr lang="en-US" dirty="0" smtClean="0"/>
              <a:t>Physics &amp; Mobility </a:t>
            </a:r>
            <a:endParaRPr lang="en-US" dirty="0"/>
          </a:p>
        </p:txBody>
      </p:sp>
      <p:sp>
        <p:nvSpPr>
          <p:cNvPr id="5" name="Content Placeholder 2"/>
          <p:cNvSpPr>
            <a:spLocks noGrp="1"/>
          </p:cNvSpPr>
          <p:nvPr>
            <p:ph sz="quarter" idx="1"/>
          </p:nvPr>
        </p:nvSpPr>
        <p:spPr>
          <a:xfrm>
            <a:off x="868680" y="1831848"/>
            <a:ext cx="7775448" cy="1139952"/>
          </a:xfrm>
        </p:spPr>
        <p:txBody>
          <a:bodyPr>
            <a:noAutofit/>
          </a:bodyPr>
          <a:lstStyle/>
          <a:p>
            <a:r>
              <a:rPr lang="en-US" sz="2000" dirty="0" smtClean="0"/>
              <a:t>Without applying General / Special Relativity, your GPS accuracy would be off by around 11kms.</a:t>
            </a:r>
          </a:p>
          <a:p>
            <a:r>
              <a:rPr lang="en-US" sz="2000" dirty="0"/>
              <a:t>Clocks on satellites are set to tick slower (5 parts in 10 to the tenth) than </a:t>
            </a:r>
            <a:r>
              <a:rPr lang="en-US" sz="2000" dirty="0" smtClean="0"/>
              <a:t>their counterparts on earth</a:t>
            </a:r>
          </a:p>
          <a:p>
            <a:endParaRPr lang="en-US" sz="2000" dirty="0" smtClean="0"/>
          </a:p>
          <a:p>
            <a:endParaRPr lang="en-US" sz="2000" dirty="0" smtClean="0"/>
          </a:p>
          <a:p>
            <a:endParaRPr lang="en-US" sz="2000" dirty="0"/>
          </a:p>
        </p:txBody>
      </p:sp>
      <p:sp>
        <p:nvSpPr>
          <p:cNvPr id="6" name="Content Placeholder 2">
            <a:hlinkClick r:id="rId2"/>
          </p:cNvPr>
          <p:cNvSpPr txBox="1">
            <a:spLocks/>
          </p:cNvSpPr>
          <p:nvPr/>
        </p:nvSpPr>
        <p:spPr>
          <a:xfrm>
            <a:off x="3733800" y="3167390"/>
            <a:ext cx="4724400" cy="261610"/>
          </a:xfrm>
          <a:prstGeom prst="rect">
            <a:avLst/>
          </a:prstGeom>
        </p:spPr>
        <p:txBody>
          <a:bodyPr vert="horz" wrap="square">
            <a:spAutoFit/>
          </a:bodyPr>
          <a:lstStyle>
            <a:defPPr>
              <a:defRPr lang="en-US"/>
            </a:defPPr>
            <a:lvl1pPr indent="0">
              <a:spcBef>
                <a:spcPct val="20000"/>
              </a:spcBef>
              <a:buClr>
                <a:schemeClr val="accent1"/>
              </a:buClr>
              <a:buSzPct val="85000"/>
              <a:buFont typeface="Wingdings 2"/>
              <a:buNone/>
              <a:defRPr kumimoji="0" sz="1400"/>
            </a:lvl1pPr>
            <a:lvl2pPr marL="548640" indent="-274320">
              <a:spcBef>
                <a:spcPct val="20000"/>
              </a:spcBef>
              <a:buClr>
                <a:schemeClr val="accent2"/>
              </a:buClr>
              <a:buSzPct val="70000"/>
              <a:buFont typeface="Wingdings"/>
              <a:buChar char=""/>
              <a:defRPr kumimoji="0" sz="2200">
                <a:solidFill>
                  <a:schemeClr val="tx2"/>
                </a:solidFill>
              </a:defRPr>
            </a:lvl2pPr>
            <a:lvl3pPr marL="822960" indent="-228600">
              <a:spcBef>
                <a:spcPct val="20000"/>
              </a:spcBef>
              <a:buClr>
                <a:schemeClr val="accent3"/>
              </a:buClr>
              <a:buSzPct val="75000"/>
              <a:buFont typeface="Wingdings 2"/>
              <a:buChar char=""/>
              <a:defRPr kumimoji="0" sz="2000"/>
            </a:lvl3pPr>
            <a:lvl4pPr marL="1097280" indent="-228600">
              <a:spcBef>
                <a:spcPct val="20000"/>
              </a:spcBef>
              <a:buClr>
                <a:schemeClr val="accent4"/>
              </a:buClr>
              <a:buSzPct val="70000"/>
              <a:buFont typeface="Wingdings"/>
              <a:buChar char=""/>
              <a:defRPr kumimoji="0" sz="2000">
                <a:solidFill>
                  <a:schemeClr val="tx2"/>
                </a:solidFill>
              </a:defRPr>
            </a:lvl4pPr>
            <a:lvl5pPr marL="1371600" indent="-228600">
              <a:spcBef>
                <a:spcPct val="20000"/>
              </a:spcBef>
              <a:buClr>
                <a:schemeClr val="accent5"/>
              </a:buClr>
              <a:buFontTx/>
              <a:buChar char="•"/>
              <a:defRPr kumimoji="0"/>
            </a:lvl5pPr>
            <a:lvl6pPr marL="1645920" indent="-182880">
              <a:spcBef>
                <a:spcPct val="20000"/>
              </a:spcBef>
              <a:buClr>
                <a:schemeClr val="accent6"/>
              </a:buClr>
              <a:buSzPct val="80000"/>
              <a:buFont typeface="Wingdings 2"/>
              <a:buChar char=""/>
              <a:defRPr kumimoji="0"/>
            </a:lvl6pPr>
            <a:lvl7pPr marL="1920240" indent="-182880">
              <a:spcBef>
                <a:spcPct val="20000"/>
              </a:spcBef>
              <a:buClr>
                <a:schemeClr val="accent1">
                  <a:shade val="75000"/>
                </a:schemeClr>
              </a:buClr>
              <a:buSzPct val="90000"/>
              <a:buChar char="•"/>
              <a:defRPr kumimoji="0" sz="1600" baseline="0"/>
            </a:lvl7pPr>
            <a:lvl8pPr marL="2103120" indent="-182880">
              <a:spcBef>
                <a:spcPct val="20000"/>
              </a:spcBef>
              <a:buClr>
                <a:schemeClr val="accent4">
                  <a:shade val="75000"/>
                </a:schemeClr>
              </a:buClr>
              <a:buChar char="•"/>
              <a:defRPr kumimoji="0" sz="1600"/>
            </a:lvl8pPr>
            <a:lvl9pPr marL="2377440" indent="-182880">
              <a:spcBef>
                <a:spcPct val="20000"/>
              </a:spcBef>
              <a:buClr>
                <a:schemeClr val="accent2">
                  <a:shade val="75000"/>
                </a:schemeClr>
              </a:buClr>
              <a:buSzPct val="90000"/>
              <a:buChar char="•"/>
              <a:defRPr kumimoji="0" sz="1400" cap="all" baseline="0"/>
            </a:lvl9pPr>
          </a:lstStyle>
          <a:p>
            <a:r>
              <a:rPr lang="en-US" sz="1100" dirty="0">
                <a:hlinkClick r:id="rId2"/>
              </a:rPr>
              <a:t>http://www.wolframalpha.com/input/?i=5+parts+in+10+to+the+tenth+</a:t>
            </a:r>
            <a:endParaRPr lang="en-US" sz="1100" dirty="0"/>
          </a:p>
        </p:txBody>
      </p:sp>
      <p:sp>
        <p:nvSpPr>
          <p:cNvPr id="7" name="Content Placeholder 2"/>
          <p:cNvSpPr txBox="1">
            <a:spLocks/>
          </p:cNvSpPr>
          <p:nvPr/>
        </p:nvSpPr>
        <p:spPr>
          <a:xfrm>
            <a:off x="304800" y="3505200"/>
            <a:ext cx="8503920" cy="5334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2000" dirty="0" smtClean="0"/>
              <a:t>Neutrino-based communication</a:t>
            </a:r>
          </a:p>
          <a:p>
            <a:endParaRPr lang="en-US" sz="2000" dirty="0"/>
          </a:p>
          <a:p>
            <a:endParaRPr lang="en-US" sz="2000" dirty="0" smtClean="0"/>
          </a:p>
          <a:p>
            <a:endParaRPr lang="en-US" sz="2000" dirty="0"/>
          </a:p>
        </p:txBody>
      </p:sp>
      <p:sp>
        <p:nvSpPr>
          <p:cNvPr id="8" name="Content Placeholder 2"/>
          <p:cNvSpPr txBox="1">
            <a:spLocks/>
          </p:cNvSpPr>
          <p:nvPr/>
        </p:nvSpPr>
        <p:spPr>
          <a:xfrm>
            <a:off x="838200" y="3886200"/>
            <a:ext cx="7970520" cy="19050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z="2000" dirty="0" smtClean="0"/>
              <a:t>A Neutrino can </a:t>
            </a:r>
            <a:r>
              <a:rPr lang="en-US" sz="2000" dirty="0"/>
              <a:t>pass through almost everything and interacts with virtually nothing</a:t>
            </a:r>
            <a:endParaRPr lang="en-US" sz="2000" dirty="0" smtClean="0"/>
          </a:p>
          <a:p>
            <a:r>
              <a:rPr lang="en-US" sz="2000" dirty="0" smtClean="0"/>
              <a:t>i.e. a </a:t>
            </a:r>
            <a:r>
              <a:rPr lang="en-US" sz="2000" dirty="0"/>
              <a:t>neutrino could easily pass through 1000 light-years of </a:t>
            </a:r>
            <a:r>
              <a:rPr lang="en-US" sz="2000" dirty="0" smtClean="0"/>
              <a:t>lead.</a:t>
            </a:r>
          </a:p>
          <a:p>
            <a:r>
              <a:rPr lang="en-US" sz="2000" dirty="0" smtClean="0"/>
              <a:t>Possible </a:t>
            </a:r>
            <a:r>
              <a:rPr lang="en-US" sz="2000" dirty="0"/>
              <a:t>to communicate between any two points on Earth without using satellites or </a:t>
            </a:r>
            <a:r>
              <a:rPr lang="en-US" sz="2000" dirty="0" smtClean="0"/>
              <a:t>cables</a:t>
            </a:r>
          </a:p>
          <a:p>
            <a:r>
              <a:rPr lang="en-US" sz="2000" dirty="0" smtClean="0"/>
              <a:t>First communication done by </a:t>
            </a:r>
            <a:r>
              <a:rPr lang="en-US" sz="2000" dirty="0"/>
              <a:t>researchers from the University of Rochester and North Carolina State </a:t>
            </a:r>
            <a:r>
              <a:rPr lang="en-US" sz="2000" dirty="0" smtClean="0"/>
              <a:t>University in 2012</a:t>
            </a:r>
          </a:p>
          <a:p>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34633574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Universe</a:t>
            </a:r>
            <a:endParaRPr lang="en-US" dirty="0"/>
          </a:p>
        </p:txBody>
      </p:sp>
      <p:graphicFrame>
        <p:nvGraphicFramePr>
          <p:cNvPr id="3" name="Diagram 2"/>
          <p:cNvGraphicFramePr/>
          <p:nvPr>
            <p:extLst>
              <p:ext uri="{D42A27DB-BD31-4B8C-83A1-F6EECF244321}">
                <p14:modId xmlns:p14="http://schemas.microsoft.com/office/powerpoint/2010/main" val="3834257095"/>
              </p:ext>
            </p:extLst>
          </p:nvPr>
        </p:nvGraphicFramePr>
        <p:xfrm>
          <a:off x="4825455" y="2590800"/>
          <a:ext cx="4318545"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41372791"/>
              </p:ext>
            </p:extLst>
          </p:nvPr>
        </p:nvGraphicFramePr>
        <p:xfrm>
          <a:off x="4876800" y="914400"/>
          <a:ext cx="4267200" cy="3276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80" name="Picture 8" descr="http://upload.wikimedia.org/wikipedia/commons/thumb/6/6f/CMB_Timeline300_no_WMAP.jpg/350px-CMB_Timeline300_no_WMAP.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599" y="1752600"/>
            <a:ext cx="5287001" cy="342900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304800" y="5638800"/>
            <a:ext cx="8503920" cy="5334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r>
              <a:rPr lang="en-US" sz="2000" dirty="0" smtClean="0"/>
              <a:t>“Mathematics - How we prove what we can’t comprehend”</a:t>
            </a:r>
          </a:p>
          <a:p>
            <a:pPr algn="ctr"/>
            <a:endParaRPr lang="en-US" sz="2000" dirty="0"/>
          </a:p>
        </p:txBody>
      </p:sp>
    </p:spTree>
    <p:extLst>
      <p:ext uri="{BB962C8B-B14F-4D97-AF65-F5344CB8AC3E}">
        <p14:creationId xmlns:p14="http://schemas.microsoft.com/office/powerpoint/2010/main" val="21535089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Game of Life</a:t>
            </a:r>
            <a:br>
              <a:rPr lang="en-US" dirty="0" smtClean="0"/>
            </a:br>
            <a:r>
              <a:rPr lang="en-US" dirty="0" smtClean="0"/>
              <a:t>(Flash Version)</a:t>
            </a:r>
            <a:endParaRPr lang="en-US" dirty="0"/>
          </a:p>
        </p:txBody>
      </p:sp>
      <p:sp>
        <p:nvSpPr>
          <p:cNvPr id="6" name="Content Placeholder 2"/>
          <p:cNvSpPr txBox="1">
            <a:spLocks/>
          </p:cNvSpPr>
          <p:nvPr/>
        </p:nvSpPr>
        <p:spPr>
          <a:xfrm>
            <a:off x="335280" y="4771292"/>
            <a:ext cx="8503920" cy="86750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endParaRPr lang="en-US" dirty="0"/>
          </a:p>
          <a:p>
            <a:r>
              <a:rPr lang="en-US" dirty="0">
                <a:hlinkClick r:id="rId2"/>
              </a:rPr>
              <a:t>http://www.emergentuniverse.org/#/life</a:t>
            </a:r>
            <a:endParaRPr lang="en-US" dirty="0"/>
          </a:p>
        </p:txBody>
      </p:sp>
      <p:pic>
        <p:nvPicPr>
          <p:cNvPr id="2054" name="Picture 6" descr="http://media.traducegratis.com/screenshots/43/43851_287x215xca9c547dcd.jpg"/>
          <p:cNvPicPr>
            <a:picLocks noChangeAspect="1" noChangeArrowheads="1"/>
          </p:cNvPicPr>
          <p:nvPr/>
        </p:nvPicPr>
        <p:blipFill rotWithShape="1">
          <a:blip r:embed="rId3">
            <a:extLst>
              <a:ext uri="{28A0092B-C50C-407E-A947-70E740481C1C}">
                <a14:useLocalDpi xmlns:a14="http://schemas.microsoft.com/office/drawing/2010/main" val="0"/>
              </a:ext>
            </a:extLst>
          </a:blip>
          <a:srcRect l="14795" t="6011" r="17019" b="7262"/>
          <a:stretch/>
        </p:blipFill>
        <p:spPr bwMode="auto">
          <a:xfrm>
            <a:off x="3655255" y="2866292"/>
            <a:ext cx="1863969" cy="17760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4" descr="http://www.reflexskis.co.nz/wp-content/uploads/2013/06/demo-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04270">
            <a:off x="-53806" y="-127181"/>
            <a:ext cx="2466987" cy="24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1584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Game of Life</a:t>
            </a:r>
            <a:endParaRPr lang="en-US" dirty="0"/>
          </a:p>
        </p:txBody>
      </p:sp>
      <p:sp>
        <p:nvSpPr>
          <p:cNvPr id="3" name="Content Placeholder 2"/>
          <p:cNvSpPr>
            <a:spLocks noGrp="1"/>
          </p:cNvSpPr>
          <p:nvPr>
            <p:ph sz="quarter" idx="1"/>
          </p:nvPr>
        </p:nvSpPr>
        <p:spPr>
          <a:xfrm>
            <a:off x="301752" y="1679448"/>
            <a:ext cx="8503920" cy="4873752"/>
          </a:xfrm>
        </p:spPr>
        <p:txBody>
          <a:bodyPr>
            <a:noAutofit/>
          </a:bodyPr>
          <a:lstStyle/>
          <a:p>
            <a:r>
              <a:rPr lang="en-US" sz="2000" dirty="0"/>
              <a:t>Created </a:t>
            </a:r>
            <a:r>
              <a:rPr lang="en-US" sz="2000" dirty="0" smtClean="0"/>
              <a:t>by </a:t>
            </a:r>
            <a:r>
              <a:rPr lang="en-US" sz="2000" dirty="0"/>
              <a:t>British Mathematician</a:t>
            </a:r>
            <a:r>
              <a:rPr lang="en-US" sz="2000" dirty="0" smtClean="0"/>
              <a:t> John </a:t>
            </a:r>
            <a:r>
              <a:rPr lang="en-US" sz="2000" dirty="0"/>
              <a:t>Horton Conway </a:t>
            </a:r>
            <a:r>
              <a:rPr lang="en-US" sz="2000" dirty="0" smtClean="0"/>
              <a:t>in 1970</a:t>
            </a:r>
            <a:endParaRPr lang="en-US" sz="2000" dirty="0"/>
          </a:p>
          <a:p>
            <a:r>
              <a:rPr lang="en-US" sz="2000" dirty="0" smtClean="0"/>
              <a:t>Attempts to prove that complex </a:t>
            </a:r>
            <a:r>
              <a:rPr lang="en-US" sz="2000" dirty="0"/>
              <a:t>patterns can emerge from the implementation of very simple rules.</a:t>
            </a:r>
            <a:r>
              <a:rPr lang="en-US" sz="2000" dirty="0" smtClean="0"/>
              <a:t> </a:t>
            </a:r>
          </a:p>
          <a:p>
            <a:r>
              <a:rPr lang="en-US" sz="2000" dirty="0" smtClean="0"/>
              <a:t>A </a:t>
            </a:r>
            <a:r>
              <a:rPr lang="en-US" sz="2000" dirty="0"/>
              <a:t>zero-player </a:t>
            </a:r>
            <a:r>
              <a:rPr lang="en-US" sz="2000" dirty="0" smtClean="0"/>
              <a:t>game - evolution </a:t>
            </a:r>
            <a:r>
              <a:rPr lang="en-US" sz="2000" dirty="0"/>
              <a:t>is determined by its initial state, requiring no further </a:t>
            </a:r>
            <a:r>
              <a:rPr lang="en-US" sz="2000" dirty="0" smtClean="0"/>
              <a:t>input</a:t>
            </a:r>
          </a:p>
          <a:p>
            <a:r>
              <a:rPr lang="en-US" sz="2000" dirty="0"/>
              <a:t>One interacts </a:t>
            </a:r>
            <a:r>
              <a:rPr lang="en-US" sz="2000" dirty="0" smtClean="0"/>
              <a:t>by </a:t>
            </a:r>
            <a:r>
              <a:rPr lang="en-US" sz="2000" dirty="0"/>
              <a:t>creating an initial configuration and observing how it </a:t>
            </a:r>
            <a:r>
              <a:rPr lang="en-US" sz="2000" dirty="0" smtClean="0"/>
              <a:t>evolves</a:t>
            </a:r>
          </a:p>
          <a:p>
            <a:r>
              <a:rPr lang="en-US" sz="2000" dirty="0" smtClean="0"/>
              <a:t>Implies "</a:t>
            </a:r>
            <a:r>
              <a:rPr lang="en-US" sz="2000" dirty="0"/>
              <a:t>design" and "organization" can spontaneously emerge in the absence of a designer</a:t>
            </a:r>
            <a:r>
              <a:rPr lang="en-US" sz="2000" dirty="0" smtClean="0"/>
              <a:t>.</a:t>
            </a:r>
            <a:endParaRPr lang="en-US" sz="2000" dirty="0"/>
          </a:p>
        </p:txBody>
      </p:sp>
    </p:spTree>
    <p:extLst>
      <p:ext uri="{BB962C8B-B14F-4D97-AF65-F5344CB8AC3E}">
        <p14:creationId xmlns:p14="http://schemas.microsoft.com/office/powerpoint/2010/main" val="19167465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or is it?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91815758"/>
              </p:ext>
            </p:extLst>
          </p:nvPr>
        </p:nvGraphicFramePr>
        <p:xfrm>
          <a:off x="301625" y="2050415"/>
          <a:ext cx="8504238" cy="3816985"/>
        </p:xfrm>
        <a:graphic>
          <a:graphicData uri="http://schemas.openxmlformats.org/drawingml/2006/table">
            <a:tbl>
              <a:tblPr bandRow="1">
                <a:tableStyleId>{F5AB1C69-6EDB-4FF4-983F-18BD219EF322}</a:tableStyleId>
              </a:tblPr>
              <a:tblGrid>
                <a:gridCol w="1417373"/>
                <a:gridCol w="1417373"/>
                <a:gridCol w="1417373"/>
                <a:gridCol w="1417373"/>
                <a:gridCol w="1417373"/>
                <a:gridCol w="1417373"/>
              </a:tblGrid>
              <a:tr h="997585">
                <a:tc>
                  <a:txBody>
                    <a:bodyPr/>
                    <a:lstStyle/>
                    <a:p>
                      <a:pPr algn="r"/>
                      <a:r>
                        <a:rPr lang="en-US" dirty="0" smtClean="0"/>
                        <a:t>Block</a:t>
                      </a:r>
                      <a:endParaRPr lang="en-US" dirty="0"/>
                    </a:p>
                  </a:txBody>
                  <a:tcPr anchor="ctr"/>
                </a:tc>
                <a:tc>
                  <a:txBody>
                    <a:bodyPr/>
                    <a:lstStyle/>
                    <a:p>
                      <a:endParaRPr lang="en-US" dirty="0"/>
                    </a:p>
                  </a:txBody>
                  <a:tcPr/>
                </a:tc>
                <a:tc>
                  <a:txBody>
                    <a:bodyPr/>
                    <a:lstStyle/>
                    <a:p>
                      <a:pPr algn="r"/>
                      <a:r>
                        <a:rPr kumimoji="0" lang="en-US" b="0" i="0" kern="1200" dirty="0" smtClean="0">
                          <a:solidFill>
                            <a:schemeClr val="dk1"/>
                          </a:solidFill>
                          <a:effectLst/>
                          <a:latin typeface="+mn-lt"/>
                          <a:ea typeface="+mn-ea"/>
                          <a:cs typeface="+mn-cs"/>
                        </a:rPr>
                        <a:t>Blinker</a:t>
                      </a:r>
                      <a:endParaRPr lang="en-US" dirty="0"/>
                    </a:p>
                  </a:txBody>
                  <a:tcPr anchor="ctr"/>
                </a:tc>
                <a:tc>
                  <a:txBody>
                    <a:bodyPr/>
                    <a:lstStyle/>
                    <a:p>
                      <a:endParaRPr lang="en-US" dirty="0"/>
                    </a:p>
                  </a:txBody>
                  <a:tcPr/>
                </a:tc>
                <a:tc>
                  <a:txBody>
                    <a:bodyPr/>
                    <a:lstStyle/>
                    <a:p>
                      <a:pPr algn="r"/>
                      <a:r>
                        <a:rPr kumimoji="0" lang="en-US" b="0" i="0" kern="1200" dirty="0" smtClean="0">
                          <a:solidFill>
                            <a:schemeClr val="dk1"/>
                          </a:solidFill>
                          <a:effectLst/>
                          <a:latin typeface="+mn-lt"/>
                          <a:ea typeface="+mn-ea"/>
                          <a:cs typeface="+mn-cs"/>
                        </a:rPr>
                        <a:t>Glider</a:t>
                      </a:r>
                      <a:endParaRPr lang="en-US" dirty="0"/>
                    </a:p>
                  </a:txBody>
                  <a:tcPr anchor="ctr"/>
                </a:tc>
                <a:tc>
                  <a:txBody>
                    <a:bodyPr/>
                    <a:lstStyle/>
                    <a:p>
                      <a:endParaRPr lang="en-US" dirty="0"/>
                    </a:p>
                  </a:txBody>
                  <a:tcPr/>
                </a:tc>
              </a:tr>
              <a:tr h="838200">
                <a:tc>
                  <a:txBody>
                    <a:bodyPr/>
                    <a:lstStyle/>
                    <a:p>
                      <a:pPr algn="r"/>
                      <a:r>
                        <a:rPr lang="en-US" dirty="0" smtClean="0"/>
                        <a:t>Beehive</a:t>
                      </a:r>
                      <a:endParaRPr lang="en-US" dirty="0"/>
                    </a:p>
                  </a:txBody>
                  <a:tcPr anchor="ctr"/>
                </a:tc>
                <a:tc>
                  <a:txBody>
                    <a:bodyPr/>
                    <a:lstStyle/>
                    <a:p>
                      <a:endParaRPr lang="en-US" dirty="0"/>
                    </a:p>
                  </a:txBody>
                  <a:tcPr/>
                </a:tc>
                <a:tc>
                  <a:txBody>
                    <a:bodyPr/>
                    <a:lstStyle/>
                    <a:p>
                      <a:pPr algn="r"/>
                      <a:r>
                        <a:rPr lang="en-US" dirty="0" smtClean="0"/>
                        <a:t>Toad</a:t>
                      </a:r>
                      <a:endParaRPr lang="en-US" dirty="0"/>
                    </a:p>
                  </a:txBody>
                  <a:tcPr anchor="ctr"/>
                </a:tc>
                <a:tc>
                  <a:txBody>
                    <a:bodyPr/>
                    <a:lstStyle/>
                    <a:p>
                      <a:endParaRPr lang="en-US" dirty="0"/>
                    </a:p>
                  </a:txBody>
                  <a:tcPr/>
                </a:tc>
                <a:tc>
                  <a:txBody>
                    <a:bodyPr/>
                    <a:lstStyle/>
                    <a:p>
                      <a:pPr algn="r"/>
                      <a:r>
                        <a:rPr kumimoji="0" lang="en-US" b="0" i="0" kern="1200" dirty="0" smtClean="0">
                          <a:solidFill>
                            <a:schemeClr val="dk1"/>
                          </a:solidFill>
                          <a:effectLst/>
                          <a:latin typeface="+mn-lt"/>
                          <a:ea typeface="+mn-ea"/>
                          <a:cs typeface="+mn-cs"/>
                        </a:rPr>
                        <a:t>Spaceship </a:t>
                      </a:r>
                      <a:endParaRPr lang="en-US" dirty="0"/>
                    </a:p>
                  </a:txBody>
                  <a:tcPr anchor="ctr"/>
                </a:tc>
                <a:tc>
                  <a:txBody>
                    <a:bodyPr/>
                    <a:lstStyle/>
                    <a:p>
                      <a:endParaRPr lang="en-US" dirty="0"/>
                    </a:p>
                  </a:txBody>
                  <a:tcPr/>
                </a:tc>
              </a:tr>
              <a:tr h="990600">
                <a:tc>
                  <a:txBody>
                    <a:bodyPr/>
                    <a:lstStyle/>
                    <a:p>
                      <a:pPr algn="r"/>
                      <a:r>
                        <a:rPr lang="en-US" dirty="0" smtClean="0"/>
                        <a:t>Loaf</a:t>
                      </a:r>
                      <a:endParaRPr lang="en-US" dirty="0"/>
                    </a:p>
                  </a:txBody>
                  <a:tcPr anchor="ctr"/>
                </a:tc>
                <a:tc>
                  <a:txBody>
                    <a:bodyPr/>
                    <a:lstStyle/>
                    <a:p>
                      <a:endParaRPr lang="en-US" dirty="0"/>
                    </a:p>
                  </a:txBody>
                  <a:tcPr/>
                </a:tc>
                <a:tc>
                  <a:txBody>
                    <a:bodyPr/>
                    <a:lstStyle/>
                    <a:p>
                      <a:pPr algn="r"/>
                      <a:r>
                        <a:rPr lang="en-US" dirty="0" smtClean="0"/>
                        <a:t>Beacon</a:t>
                      </a:r>
                      <a:endParaRPr lang="en-US" dirty="0"/>
                    </a:p>
                  </a:txBody>
                  <a:tcPr anchor="ctr"/>
                </a:tc>
                <a:tc>
                  <a:txBody>
                    <a:bodyPr/>
                    <a:lstStyle/>
                    <a:p>
                      <a:endParaRPr lang="en-US" dirty="0"/>
                    </a:p>
                  </a:txBody>
                  <a:tcPr/>
                </a:tc>
                <a:tc>
                  <a:txBody>
                    <a:bodyPr/>
                    <a:lstStyle/>
                    <a:p>
                      <a:endParaRPr lang="en-US" dirty="0"/>
                    </a:p>
                  </a:txBody>
                  <a:tcPr/>
                </a:tc>
                <a:tc>
                  <a:txBody>
                    <a:bodyPr/>
                    <a:lstStyle/>
                    <a:p>
                      <a:endParaRPr lang="en-US"/>
                    </a:p>
                  </a:txBody>
                  <a:tcPr/>
                </a:tc>
              </a:tr>
              <a:tr h="990600">
                <a:tc>
                  <a:txBody>
                    <a:bodyPr/>
                    <a:lstStyle/>
                    <a:p>
                      <a:pPr algn="r"/>
                      <a:r>
                        <a:rPr lang="en-US" dirty="0" smtClean="0"/>
                        <a:t>Boat</a:t>
                      </a:r>
                      <a:endParaRPr lang="en-US" dirty="0"/>
                    </a:p>
                  </a:txBody>
                  <a:tcPr anchor="ctr"/>
                </a:tc>
                <a:tc>
                  <a:txBody>
                    <a:bodyPr/>
                    <a:lstStyle/>
                    <a:p>
                      <a:endParaRPr lang="en-US" dirty="0"/>
                    </a:p>
                  </a:txBody>
                  <a:tcPr/>
                </a:tc>
                <a:tc>
                  <a:txBody>
                    <a:bodyPr/>
                    <a:lstStyle/>
                    <a:p>
                      <a:pPr algn="r"/>
                      <a:r>
                        <a:rPr lang="en-US" dirty="0" smtClean="0"/>
                        <a:t>Pulsar</a:t>
                      </a:r>
                      <a:endParaRPr lang="en-US"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23453"/>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863" y="3214053"/>
            <a:ext cx="609987" cy="510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052253"/>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966653"/>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descr="C:\Users\Hemal\Downloads\Game_of_life_blinker (1).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223213"/>
            <a:ext cx="628890" cy="62889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Hemal\Downloads\Game_of_life_toad.gif"/>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148456"/>
            <a:ext cx="628890" cy="62889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Hemal\Downloads\Game_of_life_beacon.gif"/>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043087"/>
            <a:ext cx="637816" cy="6378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Hemal\Downloads\Game_of_life_pulsar.gif"/>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494284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Hemal\Downloads\Game_of_life_animated_glider.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781805" y="2223213"/>
            <a:ext cx="628890" cy="62889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Hemal\Downloads\Game_of_life_animated_LWSS.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7781806" y="3139201"/>
            <a:ext cx="628890" cy="48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866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Rules</a:t>
            </a:r>
            <a:endParaRPr lang="en-US" dirty="0"/>
          </a:p>
        </p:txBody>
      </p:sp>
      <p:sp>
        <p:nvSpPr>
          <p:cNvPr id="3" name="Content Placeholder 2"/>
          <p:cNvSpPr>
            <a:spLocks noGrp="1"/>
          </p:cNvSpPr>
          <p:nvPr>
            <p:ph sz="quarter" idx="1"/>
          </p:nvPr>
        </p:nvSpPr>
        <p:spPr>
          <a:xfrm>
            <a:off x="301752" y="1676400"/>
            <a:ext cx="8503920" cy="4572000"/>
          </a:xfrm>
        </p:spPr>
        <p:txBody>
          <a:bodyPr>
            <a:noAutofit/>
          </a:bodyPr>
          <a:lstStyle/>
          <a:p>
            <a:r>
              <a:rPr lang="en-US" sz="2000" dirty="0" smtClean="0"/>
              <a:t>Played </a:t>
            </a:r>
            <a:r>
              <a:rPr lang="en-US" sz="2000" dirty="0"/>
              <a:t>on a grid of square </a:t>
            </a:r>
            <a:r>
              <a:rPr lang="en-US" sz="2000" dirty="0" smtClean="0"/>
              <a:t>cells (can extend infinitely </a:t>
            </a:r>
            <a:r>
              <a:rPr lang="en-US" sz="2000" dirty="0"/>
              <a:t>in every </a:t>
            </a:r>
            <a:r>
              <a:rPr lang="en-US" sz="2000" dirty="0" smtClean="0"/>
              <a:t>direction)</a:t>
            </a:r>
          </a:p>
          <a:p>
            <a:r>
              <a:rPr lang="en-US" sz="2000" dirty="0"/>
              <a:t>A cell can be live or </a:t>
            </a:r>
            <a:r>
              <a:rPr lang="en-US" sz="2000" dirty="0" smtClean="0"/>
              <a:t>dead (indicated by a color)</a:t>
            </a:r>
          </a:p>
          <a:p>
            <a:r>
              <a:rPr lang="en-US" sz="2000" dirty="0" smtClean="0"/>
              <a:t>Each </a:t>
            </a:r>
            <a:r>
              <a:rPr lang="en-US" sz="2000" dirty="0"/>
              <a:t>cell in </a:t>
            </a:r>
            <a:r>
              <a:rPr lang="en-US" sz="2000" dirty="0" smtClean="0"/>
              <a:t>has </a:t>
            </a:r>
            <a:r>
              <a:rPr lang="en-US" sz="2000" dirty="0"/>
              <a:t>a neighborhood consisting of the eight cells in every </a:t>
            </a:r>
            <a:r>
              <a:rPr lang="en-US" sz="2000" dirty="0" smtClean="0"/>
              <a:t>direction</a:t>
            </a:r>
          </a:p>
          <a:p>
            <a:r>
              <a:rPr lang="en-US" sz="2000" dirty="0"/>
              <a:t>A dead cell with exactly three live neighbors becomes a live cell (birth</a:t>
            </a:r>
            <a:r>
              <a:rPr lang="en-US" sz="2000" dirty="0" smtClean="0"/>
              <a:t>).</a:t>
            </a:r>
          </a:p>
          <a:p>
            <a:r>
              <a:rPr lang="en-US" sz="2000" dirty="0"/>
              <a:t>A live cell with two or three live neighbors stays alive (survival</a:t>
            </a:r>
            <a:r>
              <a:rPr lang="en-US" sz="2000" dirty="0" smtClean="0"/>
              <a:t>).</a:t>
            </a:r>
          </a:p>
          <a:p>
            <a:r>
              <a:rPr lang="en-US" sz="2000" dirty="0"/>
              <a:t>In all other cases, a cell dies or remains dead (overcrowding or loneliness</a:t>
            </a:r>
            <a:r>
              <a:rPr lang="en-US" sz="2000" dirty="0" smtClean="0"/>
              <a:t>).</a:t>
            </a:r>
          </a:p>
          <a:p>
            <a:r>
              <a:rPr lang="en-US" sz="2000" dirty="0"/>
              <a:t>The number of live neighbors is always based on the cells before the rule was applied.</a:t>
            </a:r>
          </a:p>
        </p:txBody>
      </p:sp>
    </p:spTree>
    <p:extLst>
      <p:ext uri="{BB962C8B-B14F-4D97-AF65-F5344CB8AC3E}">
        <p14:creationId xmlns:p14="http://schemas.microsoft.com/office/powerpoint/2010/main" val="4865822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1.bp.blogspot.com/-Wcv1S79lx_4/UYQUS8vwWcI/AAAAAAAAGM4/3k9AxR5ZQiE/s1600/origin_evol_lif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722" y="2819400"/>
            <a:ext cx="2047478" cy="221994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smtClean="0"/>
              <a:t>Developing a </a:t>
            </a:r>
            <a:br>
              <a:rPr lang="en-US" dirty="0" smtClean="0"/>
            </a:br>
            <a:r>
              <a:rPr lang="en-US" dirty="0" smtClean="0"/>
              <a:t>HTML5 Canvas Version</a:t>
            </a:r>
            <a:endParaRPr lang="en-US" dirty="0"/>
          </a:p>
        </p:txBody>
      </p:sp>
      <p:pic>
        <p:nvPicPr>
          <p:cNvPr id="6" name="Picture 4" descr="http://www.reflexskis.co.nz/wp-content/uploads/2013/06/dem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304270">
            <a:off x="-53806" y="-127181"/>
            <a:ext cx="2466987" cy="24669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blog.teamtreehouse.com/wp-content/uploads/2012/08/html5-canvas.png"/>
          <p:cNvPicPr>
            <a:picLocks noChangeAspect="1" noChangeArrowheads="1"/>
          </p:cNvPicPr>
          <p:nvPr/>
        </p:nvPicPr>
        <p:blipFill rotWithShape="1">
          <a:blip r:embed="rId4">
            <a:extLst>
              <a:ext uri="{28A0092B-C50C-407E-A947-70E740481C1C}">
                <a14:useLocalDpi xmlns:a14="http://schemas.microsoft.com/office/drawing/2010/main" val="0"/>
              </a:ext>
            </a:extLst>
          </a:blip>
          <a:srcRect l="28988" t="25693" r="28502" b="24000"/>
          <a:stretch/>
        </p:blipFill>
        <p:spPr bwMode="auto">
          <a:xfrm>
            <a:off x="612775" y="3124200"/>
            <a:ext cx="2318502" cy="144409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5130" name="Picture 10" descr="http://jerolba.github.io/TheEvnt2015/presentacion/img/typescript-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8196" y="3124200"/>
            <a:ext cx="2307854" cy="14512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5126" name="Picture 6" descr="https://camo.githubusercontent.com/01931bf57ee7fb3260fe63e0643c9cd30dfaad53/68747470733a2f2f662e636c6f75642e6769746875622e636f6d2f6173736574732f3338332f3539353135332f63323965633637362d636164662d313165322d396439342d6233373362383731303038612e706e67"/>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55324"/>
          <a:stretch/>
        </p:blipFill>
        <p:spPr bwMode="auto">
          <a:xfrm>
            <a:off x="2590800" y="5175767"/>
            <a:ext cx="3962400" cy="831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AutoShape 2" descr="Image result for origins of lif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origins of lif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23818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759</TotalTime>
  <Words>719</Words>
  <Application>Microsoft Office PowerPoint</Application>
  <PresentationFormat>On-screen Show (4:3)</PresentationFormat>
  <Paragraphs>122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Exploring the Origins of Life</vt:lpstr>
      <vt:lpstr>A Theoretical Physics Primer</vt:lpstr>
      <vt:lpstr>Physics &amp; Mobility </vt:lpstr>
      <vt:lpstr>The Universe</vt:lpstr>
      <vt:lpstr>A Game of Life (Flash Version)</vt:lpstr>
      <vt:lpstr>A Game of Life</vt:lpstr>
      <vt:lpstr>Random… or is it?</vt:lpstr>
      <vt:lpstr>The Rules</vt:lpstr>
      <vt:lpstr>Developing a  HTML5 Canvas Version</vt:lpstr>
      <vt:lpstr>FabricJS</vt:lpstr>
      <vt:lpstr>Best Random Internet Comment Ever!</vt:lpstr>
      <vt:lpstr>Typescript</vt:lpstr>
      <vt:lpstr>Typescript</vt:lpstr>
      <vt:lpstr>The Code: Hands On</vt:lpstr>
      <vt:lpstr>Honorable Mentions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Origins of Life</dc:title>
  <dc:creator>harindaka@hotmail.com</dc:creator>
  <cp:lastModifiedBy>harindaka@hotmail.com</cp:lastModifiedBy>
  <cp:revision>132</cp:revision>
  <dcterms:created xsi:type="dcterms:W3CDTF">2015-03-07T13:51:18Z</dcterms:created>
  <dcterms:modified xsi:type="dcterms:W3CDTF">2015-03-19T16:36:21Z</dcterms:modified>
</cp:coreProperties>
</file>