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7" r:id="rId72"/>
    <p:sldId id="325"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19-Jun-20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27.0.0.1:8000/adm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algn="ctr">
              <a:buNone/>
            </a:pPr>
            <a:r>
              <a:rPr lang="en-US" dirty="0" err="1" smtClean="0"/>
              <a:t>Django</a:t>
            </a:r>
            <a:r>
              <a:rPr lang="en-US" dirty="0" smtClean="0"/>
              <a:t> Basics</a:t>
            </a:r>
          </a:p>
          <a:p>
            <a:pPr>
              <a:buNone/>
            </a:pP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is a Python-based web framework which allows you to quickly create web </a:t>
            </a:r>
          </a:p>
          <a:p>
            <a:pPr>
              <a:buNone/>
            </a:pPr>
            <a:r>
              <a:rPr lang="en-US" sz="1800" dirty="0" smtClean="0">
                <a:latin typeface="Times New Roman" pitchFamily="18" charset="0"/>
                <a:cs typeface="Times New Roman" pitchFamily="18" charset="0"/>
              </a:rPr>
              <a:t>application without all of the installation or dependency problems that you normally </a:t>
            </a:r>
          </a:p>
          <a:p>
            <a:pPr>
              <a:buNone/>
            </a:pPr>
            <a:r>
              <a:rPr lang="en-US" sz="1800" dirty="0" smtClean="0">
                <a:latin typeface="Times New Roman" pitchFamily="18" charset="0"/>
                <a:cs typeface="Times New Roman" pitchFamily="18" charset="0"/>
              </a:rPr>
              <a:t>will find with other frameworks.</a:t>
            </a:r>
          </a:p>
          <a:p>
            <a:pPr>
              <a:buNone/>
            </a:pPr>
            <a:r>
              <a:rPr lang="en-US" sz="1800" dirty="0" smtClean="0">
                <a:latin typeface="Times New Roman" pitchFamily="18" charset="0"/>
                <a:cs typeface="Times New Roman" pitchFamily="18" charset="0"/>
              </a:rPr>
              <a:t>When you’re building a website, you always need a similar set of components: a way to </a:t>
            </a:r>
          </a:p>
          <a:p>
            <a:pPr>
              <a:buNone/>
            </a:pPr>
            <a:r>
              <a:rPr lang="en-US" sz="1800" dirty="0" smtClean="0">
                <a:latin typeface="Times New Roman" pitchFamily="18" charset="0"/>
                <a:cs typeface="Times New Roman" pitchFamily="18" charset="0"/>
              </a:rPr>
              <a:t>handle user authentication (signing up, signing in, signing out), a management panel for </a:t>
            </a:r>
          </a:p>
          <a:p>
            <a:pPr>
              <a:buNone/>
            </a:pPr>
            <a:r>
              <a:rPr lang="en-US" sz="1800" dirty="0" smtClean="0">
                <a:latin typeface="Times New Roman" pitchFamily="18" charset="0"/>
                <a:cs typeface="Times New Roman" pitchFamily="18" charset="0"/>
              </a:rPr>
              <a:t>your website, forms, a way to upload files, etc.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gives you ready-made </a:t>
            </a:r>
          </a:p>
          <a:p>
            <a:pPr>
              <a:buNone/>
            </a:pPr>
            <a:r>
              <a:rPr lang="en-US" sz="1800" dirty="0" smtClean="0">
                <a:latin typeface="Times New Roman" pitchFamily="18" charset="0"/>
                <a:cs typeface="Times New Roman" pitchFamily="18" charset="0"/>
              </a:rPr>
              <a:t>components to use.</a:t>
            </a:r>
          </a:p>
          <a:p>
            <a:pPr fontAlgn="base">
              <a:buNone/>
            </a:pPr>
            <a:r>
              <a:rPr lang="en-US" sz="1800" b="1" dirty="0" smtClean="0"/>
              <a:t>Why </a:t>
            </a:r>
            <a:r>
              <a:rPr lang="en-US" sz="1800" b="1" dirty="0" err="1" smtClean="0"/>
              <a:t>Django</a:t>
            </a:r>
            <a:r>
              <a:rPr lang="en-US" sz="1800" b="1" dirty="0" smtClean="0"/>
              <a:t>?</a:t>
            </a:r>
          </a:p>
          <a:p>
            <a:pPr fontAlgn="base"/>
            <a:r>
              <a:rPr lang="en-US" sz="1800" dirty="0" err="1" smtClean="0"/>
              <a:t>Django</a:t>
            </a:r>
            <a:r>
              <a:rPr lang="en-US" sz="1800" dirty="0" smtClean="0"/>
              <a:t> is a rapid web development framework that can be used to develop fully fleshed web applications in a short period of time.</a:t>
            </a:r>
          </a:p>
          <a:p>
            <a:pPr fontAlgn="base"/>
            <a:r>
              <a:rPr lang="en-US" sz="1800" dirty="0" smtClean="0"/>
              <a:t>It’s very easy to switch database in </a:t>
            </a:r>
            <a:r>
              <a:rPr lang="en-US" sz="1800" dirty="0" err="1" smtClean="0"/>
              <a:t>Django</a:t>
            </a:r>
            <a:r>
              <a:rPr lang="en-US" sz="1800" dirty="0" smtClean="0"/>
              <a:t> framework.</a:t>
            </a:r>
          </a:p>
          <a:p>
            <a:pPr fontAlgn="base"/>
            <a:r>
              <a:rPr lang="en-US" sz="1800" dirty="0" smtClean="0"/>
              <a:t>It has built-in admin interface which makes easy to work with it.</a:t>
            </a:r>
          </a:p>
          <a:p>
            <a:pPr fontAlgn="base"/>
            <a:r>
              <a:rPr lang="en-US" sz="1800" dirty="0" err="1" smtClean="0"/>
              <a:t>Django</a:t>
            </a:r>
            <a:r>
              <a:rPr lang="en-US" sz="1800" dirty="0" smtClean="0"/>
              <a:t> is fully functional framework that requires nothing else.</a:t>
            </a:r>
          </a:p>
          <a:p>
            <a:pPr fontAlgn="base"/>
            <a:r>
              <a:rPr lang="en-US" sz="1800" dirty="0" smtClean="0"/>
              <a:t>It has thousands of additional packages available.</a:t>
            </a:r>
          </a:p>
          <a:p>
            <a:pPr fontAlgn="base"/>
            <a:r>
              <a:rPr lang="en-US" sz="1800" dirty="0" smtClean="0"/>
              <a:t>It is very scalable.</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ctr">
              <a:buNone/>
            </a:pPr>
            <a:r>
              <a:rPr lang="en-US" dirty="0" err="1" smtClean="0"/>
              <a:t>Django</a:t>
            </a:r>
            <a:r>
              <a:rPr lang="en-US" dirty="0" smtClean="0"/>
              <a:t> - Apps Life Cycle</a:t>
            </a:r>
          </a:p>
          <a:p>
            <a:pPr>
              <a:buNone/>
            </a:pPr>
            <a:r>
              <a:rPr lang="en-US" sz="2000" dirty="0" smtClean="0">
                <a:latin typeface="Times New Roman" pitchFamily="18" charset="0"/>
                <a:cs typeface="Times New Roman" pitchFamily="18" charset="0"/>
              </a:rPr>
              <a:t>A project is a sum of many applications. Every application has an objective and can be reused into another project, like the contact form on a website can be an application, and can be reused for others. See it as a module of your project.</a:t>
            </a:r>
          </a:p>
          <a:p>
            <a:pPr>
              <a:buNone/>
            </a:pPr>
            <a:r>
              <a:rPr lang="en-US" sz="2000" b="1" dirty="0" smtClean="0"/>
              <a:t>Create an Application</a:t>
            </a:r>
          </a:p>
          <a:p>
            <a:r>
              <a:rPr lang="en-US" sz="2000" dirty="0" smtClean="0"/>
              <a:t>We assume you are in your project folder. In our main “</a:t>
            </a:r>
            <a:r>
              <a:rPr lang="en-US" sz="2000" dirty="0" err="1" smtClean="0"/>
              <a:t>myproject</a:t>
            </a:r>
            <a:r>
              <a:rPr lang="en-US" sz="2000" dirty="0" smtClean="0"/>
              <a:t>” folder, the same folder then manage.py −</a:t>
            </a:r>
          </a:p>
          <a:p>
            <a:pPr>
              <a:buNone/>
            </a:pPr>
            <a:r>
              <a:rPr lang="en-US" sz="2000" dirty="0" smtClean="0"/>
              <a:t>		python manage.py </a:t>
            </a:r>
            <a:r>
              <a:rPr lang="en-US" sz="2000" dirty="0" err="1" smtClean="0"/>
              <a:t>startapp</a:t>
            </a:r>
            <a:r>
              <a:rPr lang="en-US" sz="2000" dirty="0" smtClean="0"/>
              <a:t> </a:t>
            </a:r>
            <a:r>
              <a:rPr lang="en-US" sz="2000" dirty="0" err="1" smtClean="0"/>
              <a:t>myapp</a:t>
            </a:r>
            <a:endParaRPr lang="en-US" sz="2000" dirty="0" smtClean="0"/>
          </a:p>
          <a:p>
            <a:r>
              <a:rPr lang="en-US" sz="2000" dirty="0" smtClean="0"/>
              <a:t>You just created </a:t>
            </a:r>
            <a:r>
              <a:rPr lang="en-US" sz="2000" dirty="0" err="1" smtClean="0"/>
              <a:t>myapp</a:t>
            </a:r>
            <a:r>
              <a:rPr lang="en-US" sz="2000" dirty="0" smtClean="0"/>
              <a:t> application and like project, </a:t>
            </a:r>
            <a:r>
              <a:rPr lang="en-US" sz="2000" dirty="0" err="1" smtClean="0"/>
              <a:t>Django</a:t>
            </a:r>
            <a:r>
              <a:rPr lang="en-US" sz="2000" dirty="0" smtClean="0"/>
              <a:t> create a “</a:t>
            </a:r>
            <a:r>
              <a:rPr lang="en-US" sz="2000" dirty="0" err="1" smtClean="0"/>
              <a:t>myapp</a:t>
            </a:r>
            <a:r>
              <a:rPr lang="en-US" sz="2000" dirty="0" smtClean="0"/>
              <a:t>” folder with the application structure −</a:t>
            </a:r>
          </a:p>
          <a:p>
            <a:pPr>
              <a:buNone/>
            </a:pPr>
            <a:r>
              <a:rPr lang="en-US" sz="2000" dirty="0" err="1" smtClean="0"/>
              <a:t>myapp</a:t>
            </a:r>
            <a:r>
              <a:rPr lang="en-US" sz="2000" dirty="0" smtClean="0"/>
              <a:t>/</a:t>
            </a:r>
          </a:p>
          <a:p>
            <a:pPr>
              <a:buNone/>
            </a:pPr>
            <a:r>
              <a:rPr lang="en-US" sz="2000" dirty="0" smtClean="0"/>
              <a:t>	 __</a:t>
            </a:r>
            <a:r>
              <a:rPr lang="en-US" sz="2000" dirty="0" err="1" smtClean="0"/>
              <a:t>init__.py</a:t>
            </a:r>
            <a:r>
              <a:rPr lang="en-US" sz="2000" dirty="0" smtClean="0"/>
              <a:t> </a:t>
            </a:r>
          </a:p>
          <a:p>
            <a:pPr>
              <a:buNone/>
            </a:pPr>
            <a:r>
              <a:rPr lang="en-US" sz="2000" dirty="0" smtClean="0"/>
              <a:t>	admin.py </a:t>
            </a:r>
          </a:p>
          <a:p>
            <a:pPr>
              <a:buNone/>
            </a:pPr>
            <a:r>
              <a:rPr lang="en-US" sz="2000" dirty="0" smtClean="0"/>
              <a:t>	models.py </a:t>
            </a:r>
          </a:p>
          <a:p>
            <a:pPr>
              <a:buNone/>
            </a:pPr>
            <a:r>
              <a:rPr lang="en-US" sz="2000" dirty="0" smtClean="0"/>
              <a:t>	tests.py </a:t>
            </a:r>
          </a:p>
          <a:p>
            <a:pPr>
              <a:buNone/>
            </a:pPr>
            <a:r>
              <a:rPr lang="en-US" sz="2000" dirty="0" smtClean="0"/>
              <a:t>	views.py</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dirty="0" smtClean="0">
                <a:latin typeface="Times New Roman" pitchFamily="18" charset="0"/>
                <a:cs typeface="Times New Roman" pitchFamily="18" charset="0"/>
              </a:rPr>
              <a:t>Get the Project to Know About Your Application</a:t>
            </a:r>
          </a:p>
          <a:p>
            <a:r>
              <a:rPr lang="en-US" sz="1800" dirty="0" smtClean="0">
                <a:latin typeface="Times New Roman" pitchFamily="18" charset="0"/>
                <a:cs typeface="Times New Roman" pitchFamily="18" charset="0"/>
              </a:rPr>
              <a:t>At this stage we have our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 application, now we need to register it with our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project "</a:t>
            </a:r>
            <a:r>
              <a:rPr lang="en-US" sz="1800" dirty="0" err="1" smtClean="0">
                <a:latin typeface="Times New Roman" pitchFamily="18" charset="0"/>
                <a:cs typeface="Times New Roman" pitchFamily="18" charset="0"/>
              </a:rPr>
              <a:t>myproject</a:t>
            </a:r>
            <a:r>
              <a:rPr lang="en-US" sz="1800" dirty="0" smtClean="0">
                <a:latin typeface="Times New Roman" pitchFamily="18" charset="0"/>
                <a:cs typeface="Times New Roman" pitchFamily="18" charset="0"/>
              </a:rPr>
              <a:t>". To do so, update INSTALLED_APPS </a:t>
            </a:r>
            <a:r>
              <a:rPr lang="en-US" sz="1800" dirty="0" err="1" smtClean="0">
                <a:latin typeface="Times New Roman" pitchFamily="18" charset="0"/>
                <a:cs typeface="Times New Roman" pitchFamily="18" charset="0"/>
              </a:rPr>
              <a:t>tuple</a:t>
            </a:r>
            <a:r>
              <a:rPr lang="en-US" sz="1800" dirty="0" smtClean="0">
                <a:latin typeface="Times New Roman" pitchFamily="18" charset="0"/>
                <a:cs typeface="Times New Roman" pitchFamily="18" charset="0"/>
              </a:rPr>
              <a:t> in the settings.py file of your project (add your app name) −</a:t>
            </a:r>
          </a:p>
          <a:p>
            <a:pPr>
              <a:buNone/>
            </a:pPr>
            <a:r>
              <a:rPr lang="en-US" sz="1800" dirty="0" smtClean="0">
                <a:latin typeface="Times New Roman" pitchFamily="18" charset="0"/>
                <a:cs typeface="Times New Roman" pitchFamily="18" charset="0"/>
              </a:rPr>
              <a:t>INSTALLED_APPS =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django.contrib.admin</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django.contrib.auth</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django.contrib.contenttypes</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django.contrib.sessions</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django.contrib.messages</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django.contrib.staticfiles</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 )</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err="1" smtClean="0"/>
              <a:t>Django</a:t>
            </a:r>
            <a:r>
              <a:rPr lang="en-US" dirty="0" smtClean="0"/>
              <a:t> - Admin Interface</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buNone/>
            </a:pP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provides a ready-to-use user interface for administrative activities. We all know how an admin interface is important for a web project.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automatically generates admin UI based on your project models.</a:t>
            </a:r>
          </a:p>
          <a:p>
            <a:pPr>
              <a:buNone/>
            </a:pPr>
            <a:r>
              <a:rPr lang="en-US" sz="1800" b="1" dirty="0" smtClean="0"/>
              <a:t>Starting the Admin Interface</a:t>
            </a:r>
          </a:p>
          <a:p>
            <a:r>
              <a:rPr lang="en-US" sz="1800" dirty="0" smtClean="0"/>
              <a:t>The Admin interface depends on the </a:t>
            </a:r>
            <a:r>
              <a:rPr lang="en-US" sz="1800" dirty="0" err="1" smtClean="0"/>
              <a:t>django.countrib</a:t>
            </a:r>
            <a:r>
              <a:rPr lang="en-US" sz="1800" dirty="0" smtClean="0"/>
              <a:t> module. To have it working you need to make sure some modules are imported in the INSTALLED_APPS and MIDDLEWARE_CLASSES </a:t>
            </a:r>
            <a:r>
              <a:rPr lang="en-US" sz="1800" dirty="0" err="1" smtClean="0"/>
              <a:t>tuples</a:t>
            </a:r>
            <a:r>
              <a:rPr lang="en-US" sz="1800" dirty="0" smtClean="0"/>
              <a:t> of the </a:t>
            </a:r>
            <a:r>
              <a:rPr lang="en-US" sz="1800" dirty="0" err="1" smtClean="0"/>
              <a:t>myproject</a:t>
            </a:r>
            <a:r>
              <a:rPr lang="en-US" sz="1800" dirty="0" smtClean="0"/>
              <a:t>/settings.py file.</a:t>
            </a:r>
          </a:p>
          <a:p>
            <a:pPr>
              <a:buNone/>
            </a:pPr>
            <a:r>
              <a:rPr lang="en-US" sz="1800" dirty="0" smtClean="0"/>
              <a:t>For INSTALLED_APPS make sure you have −</a:t>
            </a:r>
          </a:p>
          <a:p>
            <a:pPr>
              <a:buNone/>
            </a:pPr>
            <a:r>
              <a:rPr lang="en-US" sz="1800" dirty="0" smtClean="0"/>
              <a:t>INSTALLED_APPS = ( </a:t>
            </a:r>
          </a:p>
          <a:p>
            <a:pPr>
              <a:buNone/>
            </a:pPr>
            <a:r>
              <a:rPr lang="en-US" sz="1800" dirty="0" smtClean="0"/>
              <a:t>	'</a:t>
            </a:r>
            <a:r>
              <a:rPr lang="en-US" sz="1800" dirty="0" err="1" smtClean="0"/>
              <a:t>django.contrib.admin</a:t>
            </a:r>
            <a:r>
              <a:rPr lang="en-US" sz="1800" dirty="0" smtClean="0"/>
              <a:t>', </a:t>
            </a:r>
          </a:p>
          <a:p>
            <a:pPr>
              <a:buNone/>
            </a:pPr>
            <a:r>
              <a:rPr lang="en-US" sz="1800" dirty="0" smtClean="0"/>
              <a:t>	'</a:t>
            </a:r>
            <a:r>
              <a:rPr lang="en-US" sz="1800" dirty="0" err="1" smtClean="0"/>
              <a:t>django.contrib.auth</a:t>
            </a:r>
            <a:r>
              <a:rPr lang="en-US" sz="1800" dirty="0" smtClean="0"/>
              <a:t>', </a:t>
            </a:r>
          </a:p>
          <a:p>
            <a:pPr>
              <a:buNone/>
            </a:pPr>
            <a:r>
              <a:rPr lang="en-US" sz="1800" dirty="0" smtClean="0"/>
              <a:t>	'</a:t>
            </a:r>
            <a:r>
              <a:rPr lang="en-US" sz="1800" dirty="0" err="1" smtClean="0"/>
              <a:t>django.contrib.contenttypes</a:t>
            </a:r>
            <a:r>
              <a:rPr lang="en-US" sz="1800" dirty="0" smtClean="0"/>
              <a:t>', </a:t>
            </a:r>
          </a:p>
          <a:p>
            <a:pPr>
              <a:buNone/>
            </a:pPr>
            <a:r>
              <a:rPr lang="en-US" sz="1800" dirty="0" smtClean="0"/>
              <a:t>	'</a:t>
            </a:r>
            <a:r>
              <a:rPr lang="en-US" sz="1800" dirty="0" err="1" smtClean="0"/>
              <a:t>django.contrib.sessions</a:t>
            </a:r>
            <a:r>
              <a:rPr lang="en-US" sz="1800" dirty="0" smtClean="0"/>
              <a:t>', </a:t>
            </a:r>
          </a:p>
          <a:p>
            <a:pPr>
              <a:buNone/>
            </a:pPr>
            <a:r>
              <a:rPr lang="en-US" sz="1800" dirty="0" smtClean="0"/>
              <a:t>	'</a:t>
            </a:r>
            <a:r>
              <a:rPr lang="en-US" sz="1800" dirty="0" err="1" smtClean="0"/>
              <a:t>django.contrib.messages</a:t>
            </a:r>
            <a:r>
              <a:rPr lang="en-US" sz="1800" dirty="0" smtClean="0"/>
              <a:t>', </a:t>
            </a:r>
          </a:p>
          <a:p>
            <a:pPr>
              <a:buNone/>
            </a:pPr>
            <a:r>
              <a:rPr lang="en-US" sz="1800" dirty="0" smtClean="0"/>
              <a:t>	'</a:t>
            </a:r>
            <a:r>
              <a:rPr lang="en-US" sz="1800" dirty="0" err="1" smtClean="0"/>
              <a:t>django.contrib.staticfiles</a:t>
            </a:r>
            <a:r>
              <a:rPr lang="en-US" sz="1800" dirty="0" smtClean="0"/>
              <a:t>', </a:t>
            </a:r>
          </a:p>
          <a:p>
            <a:pPr>
              <a:buNone/>
            </a:pPr>
            <a:r>
              <a:rPr lang="en-US" sz="1800" dirty="0" smtClean="0"/>
              <a:t>	'</a:t>
            </a:r>
            <a:r>
              <a:rPr lang="en-US" sz="1800" dirty="0" err="1" smtClean="0"/>
              <a:t>myapp</a:t>
            </a:r>
            <a:r>
              <a:rPr lang="en-US" sz="1800" dirty="0" smtClean="0"/>
              <a:t>', )</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buNone/>
            </a:pPr>
            <a:r>
              <a:rPr lang="en-US" sz="2000" dirty="0" smtClean="0">
                <a:latin typeface="Times New Roman" pitchFamily="18" charset="0"/>
                <a:cs typeface="Times New Roman" pitchFamily="18" charset="0"/>
              </a:rPr>
              <a:t>For MIDDLEWARE_CLASSES −</a:t>
            </a:r>
          </a:p>
          <a:p>
            <a:pPr>
              <a:buNone/>
            </a:pPr>
            <a:r>
              <a:rPr lang="en-US" sz="2000" dirty="0" smtClean="0">
                <a:latin typeface="Times New Roman" pitchFamily="18" charset="0"/>
                <a:cs typeface="Times New Roman" pitchFamily="18" charset="0"/>
              </a:rPr>
              <a:t>MIDDLEWARE_CLASSES = ( '</a:t>
            </a:r>
            <a:r>
              <a:rPr lang="en-US" sz="2000" dirty="0" err="1" smtClean="0">
                <a:latin typeface="Times New Roman" pitchFamily="18" charset="0"/>
                <a:cs typeface="Times New Roman" pitchFamily="18" charset="0"/>
              </a:rPr>
              <a:t>django.contrib.sessions.middleware.SessionMiddleware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django.middleware.common.CommonMiddleware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django.middleware.csrf.CsrfViewMiddleware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django.contrib.auth.middleware.AuthenticationMiddleware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django.contrib.messages.middleware.MessageMiddleware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django.middleware.clickjacking.XFrameOptionsMiddleware</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smtClean="0"/>
              <a:t>Before launching your server, to access your Admin Interface, you need to </a:t>
            </a:r>
          </a:p>
          <a:p>
            <a:pPr>
              <a:buNone/>
            </a:pPr>
            <a:r>
              <a:rPr lang="en-US" sz="2000" dirty="0" smtClean="0"/>
              <a:t>initiate the database −</a:t>
            </a:r>
          </a:p>
          <a:p>
            <a:r>
              <a:rPr lang="en-US" sz="2000" dirty="0" smtClean="0"/>
              <a:t>$ python manage.py migrate </a:t>
            </a:r>
          </a:p>
          <a:p>
            <a:pPr>
              <a:buNone/>
            </a:pPr>
            <a:r>
              <a:rPr lang="en-US" sz="2000" dirty="0" err="1" smtClean="0"/>
              <a:t>syncdb</a:t>
            </a:r>
            <a:r>
              <a:rPr lang="en-US" sz="2000" dirty="0" smtClean="0"/>
              <a:t> will create necessary tables or collections depending on your db type, </a:t>
            </a:r>
          </a:p>
          <a:p>
            <a:pPr>
              <a:buNone/>
            </a:pPr>
            <a:r>
              <a:rPr lang="en-US" sz="2000" dirty="0" smtClean="0"/>
              <a:t>necessary for the admin interface to run. Even if you don't have a </a:t>
            </a:r>
            <a:r>
              <a:rPr lang="en-US" sz="2000" dirty="0" err="1" smtClean="0"/>
              <a:t>superuser</a:t>
            </a:r>
            <a:r>
              <a:rPr lang="en-US" sz="2000" dirty="0" smtClean="0"/>
              <a:t>, </a:t>
            </a:r>
          </a:p>
          <a:p>
            <a:pPr>
              <a:buNone/>
            </a:pPr>
            <a:r>
              <a:rPr lang="en-US" sz="2000" dirty="0" smtClean="0"/>
              <a:t>you will be prompted to create one.</a:t>
            </a:r>
          </a:p>
          <a:p>
            <a:pPr>
              <a:buNone/>
            </a:pPr>
            <a:r>
              <a:rPr lang="en-US" sz="2000" dirty="0" smtClean="0"/>
              <a:t>If you already have a </a:t>
            </a:r>
            <a:r>
              <a:rPr lang="en-US" sz="2000" dirty="0" err="1" smtClean="0"/>
              <a:t>superuser</a:t>
            </a:r>
            <a:r>
              <a:rPr lang="en-US" sz="2000" dirty="0" smtClean="0"/>
              <a:t> or have forgotten it, you can always create </a:t>
            </a:r>
          </a:p>
          <a:p>
            <a:pPr>
              <a:buNone/>
            </a:pPr>
            <a:r>
              <a:rPr lang="en-US" sz="2000" dirty="0" smtClean="0"/>
              <a:t>one using the following code −</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buNone/>
            </a:pPr>
            <a:r>
              <a:rPr lang="en-US" sz="1800" dirty="0" smtClean="0">
                <a:latin typeface="Times New Roman" pitchFamily="18" charset="0"/>
                <a:cs typeface="Times New Roman" pitchFamily="18" charset="0"/>
              </a:rPr>
              <a:t>If you already have a </a:t>
            </a:r>
            <a:r>
              <a:rPr lang="en-US" sz="1800" dirty="0" err="1" smtClean="0">
                <a:latin typeface="Times New Roman" pitchFamily="18" charset="0"/>
                <a:cs typeface="Times New Roman" pitchFamily="18" charset="0"/>
              </a:rPr>
              <a:t>superuser</a:t>
            </a:r>
            <a:r>
              <a:rPr lang="en-US" sz="1800" dirty="0" smtClean="0">
                <a:latin typeface="Times New Roman" pitchFamily="18" charset="0"/>
                <a:cs typeface="Times New Roman" pitchFamily="18" charset="0"/>
              </a:rPr>
              <a:t> or have forgotten it, you </a:t>
            </a:r>
          </a:p>
          <a:p>
            <a:pPr>
              <a:buNone/>
            </a:pPr>
            <a:r>
              <a:rPr lang="en-US" sz="1800" dirty="0" smtClean="0">
                <a:latin typeface="Times New Roman" pitchFamily="18" charset="0"/>
                <a:cs typeface="Times New Roman" pitchFamily="18" charset="0"/>
              </a:rPr>
              <a:t>can always create one using the following code −</a:t>
            </a:r>
          </a:p>
          <a:p>
            <a:pPr>
              <a:buNone/>
            </a:pPr>
            <a:r>
              <a:rPr lang="en-US" sz="1800" dirty="0" smtClean="0">
                <a:latin typeface="Times New Roman" pitchFamily="18" charset="0"/>
                <a:cs typeface="Times New Roman" pitchFamily="18" charset="0"/>
              </a:rPr>
              <a:t>	python manage.py </a:t>
            </a:r>
            <a:r>
              <a:rPr lang="en-US" sz="1800" dirty="0" err="1" smtClean="0">
                <a:latin typeface="Times New Roman" pitchFamily="18" charset="0"/>
                <a:cs typeface="Times New Roman" pitchFamily="18" charset="0"/>
              </a:rPr>
              <a:t>createsuperuser</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Now to start the Admin Interface, we need to make sure we have configured a URL for our admin interface. Open the </a:t>
            </a:r>
            <a:r>
              <a:rPr lang="en-US" sz="1800" dirty="0" err="1" smtClean="0">
                <a:latin typeface="Times New Roman" pitchFamily="18" charset="0"/>
                <a:cs typeface="Times New Roman" pitchFamily="18" charset="0"/>
              </a:rPr>
              <a:t>myproject</a:t>
            </a:r>
            <a:r>
              <a:rPr lang="en-US" sz="1800" dirty="0" smtClean="0">
                <a:latin typeface="Times New Roman" pitchFamily="18" charset="0"/>
                <a:cs typeface="Times New Roman" pitchFamily="18" charset="0"/>
              </a:rPr>
              <a:t>/url.py and you should have something like −</a:t>
            </a:r>
          </a:p>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django.conf.urls</a:t>
            </a:r>
            <a:r>
              <a:rPr lang="en-US" sz="1800" dirty="0" smtClean="0">
                <a:latin typeface="Times New Roman" pitchFamily="18" charset="0"/>
                <a:cs typeface="Times New Roman" pitchFamily="18" charset="0"/>
              </a:rPr>
              <a:t> import patterns, include,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django.contrib</a:t>
            </a:r>
            <a:r>
              <a:rPr lang="en-US" sz="1800" dirty="0" smtClean="0">
                <a:latin typeface="Times New Roman" pitchFamily="18" charset="0"/>
                <a:cs typeface="Times New Roman" pitchFamily="18" charset="0"/>
              </a:rPr>
              <a:t> import admin </a:t>
            </a:r>
          </a:p>
          <a:p>
            <a:pPr>
              <a:buNone/>
            </a:pPr>
            <a:r>
              <a:rPr lang="en-US" sz="1800" dirty="0" err="1" smtClean="0">
                <a:latin typeface="Times New Roman" pitchFamily="18" charset="0"/>
                <a:cs typeface="Times New Roman" pitchFamily="18" charset="0"/>
              </a:rPr>
              <a:t>admin.autodiscover</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urlpatterns</a:t>
            </a:r>
            <a:r>
              <a:rPr lang="en-US" sz="1800" dirty="0" smtClean="0">
                <a:latin typeface="Times New Roman" pitchFamily="18" charset="0"/>
                <a:cs typeface="Times New Roman" pitchFamily="18" charset="0"/>
              </a:rPr>
              <a:t> = patterns('', </a:t>
            </a:r>
          </a:p>
          <a:p>
            <a:pPr>
              <a:buNone/>
            </a:pPr>
            <a:r>
              <a:rPr lang="en-US" sz="1800" dirty="0" smtClean="0">
                <a:latin typeface="Times New Roman" pitchFamily="18" charset="0"/>
                <a:cs typeface="Times New Roman" pitchFamily="18" charset="0"/>
              </a:rPr>
              <a:t>		# Examples: </a:t>
            </a:r>
          </a:p>
          <a:p>
            <a:pPr>
              <a:buNone/>
            </a:pP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(r'^$', '</a:t>
            </a:r>
            <a:r>
              <a:rPr lang="en-US" sz="1800" dirty="0" err="1" smtClean="0">
                <a:latin typeface="Times New Roman" pitchFamily="18" charset="0"/>
                <a:cs typeface="Times New Roman" pitchFamily="18" charset="0"/>
              </a:rPr>
              <a:t>myproject.views.home</a:t>
            </a:r>
            <a:r>
              <a:rPr lang="en-US" sz="1800" dirty="0" smtClean="0">
                <a:latin typeface="Times New Roman" pitchFamily="18" charset="0"/>
                <a:cs typeface="Times New Roman" pitchFamily="18" charset="0"/>
              </a:rPr>
              <a:t>', name = 'home'), </a:t>
            </a:r>
          </a:p>
          <a:p>
            <a:pPr>
              <a:buNone/>
            </a:pP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r'^blog</a:t>
            </a:r>
            <a:r>
              <a:rPr lang="en-US" sz="1800" dirty="0" smtClean="0">
                <a:latin typeface="Times New Roman" pitchFamily="18" charset="0"/>
                <a:cs typeface="Times New Roman" pitchFamily="18" charset="0"/>
              </a:rPr>
              <a:t>/', include('</a:t>
            </a:r>
            <a:r>
              <a:rPr lang="en-US" sz="1800" dirty="0" err="1" smtClean="0">
                <a:latin typeface="Times New Roman" pitchFamily="18" charset="0"/>
                <a:cs typeface="Times New Roman" pitchFamily="18" charset="0"/>
              </a:rPr>
              <a:t>blog.urls</a:t>
            </a:r>
            <a:r>
              <a:rPr lang="en-US"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r</a:t>
            </a:r>
            <a:r>
              <a:rPr lang="en-US" sz="1800" dirty="0" err="1" smtClean="0">
                <a:latin typeface="Times New Roman" pitchFamily="18" charset="0"/>
                <a:cs typeface="Times New Roman" pitchFamily="18" charset="0"/>
              </a:rPr>
              <a:t>'^admin</a:t>
            </a:r>
            <a:r>
              <a:rPr lang="en-US" sz="1800" dirty="0" smtClean="0">
                <a:latin typeface="Times New Roman" pitchFamily="18" charset="0"/>
                <a:cs typeface="Times New Roman" pitchFamily="18" charset="0"/>
              </a:rPr>
              <a:t>/', include(</a:t>
            </a:r>
            <a:r>
              <a:rPr lang="en-US" sz="1800" dirty="0" err="1" smtClean="0">
                <a:latin typeface="Times New Roman" pitchFamily="18" charset="0"/>
                <a:cs typeface="Times New Roman" pitchFamily="18" charset="0"/>
              </a:rPr>
              <a:t>admin.site.urls</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a:t>
            </a:r>
          </a:p>
          <a:p>
            <a:pPr>
              <a:buNone/>
            </a:pPr>
            <a:endParaRPr lang="en-US" sz="1800" dirty="0" smtClean="0"/>
          </a:p>
          <a:p>
            <a:pPr>
              <a:buNone/>
            </a:pPr>
            <a:r>
              <a:rPr lang="en-US" sz="1800" dirty="0" smtClean="0"/>
              <a:t>Now just run the server.</a:t>
            </a:r>
          </a:p>
          <a:p>
            <a:r>
              <a:rPr lang="en-US" sz="1800" dirty="0" smtClean="0"/>
              <a:t>$ python manage.py </a:t>
            </a:r>
            <a:r>
              <a:rPr lang="en-US" sz="1800" dirty="0" err="1" smtClean="0"/>
              <a:t>runserver</a:t>
            </a:r>
            <a:endParaRPr lang="en-US" sz="1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And your admin interface is accessible at: </a:t>
            </a:r>
            <a:r>
              <a:rPr lang="en-US" sz="1800" dirty="0" smtClean="0">
                <a:latin typeface="Times New Roman" pitchFamily="18" charset="0"/>
                <a:cs typeface="Times New Roman" pitchFamily="18" charset="0"/>
                <a:hlinkClick r:id="rId2"/>
              </a:rPr>
              <a:t>http://127.0.0.1:8000/admin/</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2050" name="Picture 2" descr="C:\Users\papa\Desktop\admin_interface.jpg"/>
          <p:cNvPicPr>
            <a:picLocks noChangeAspect="1" noChangeArrowheads="1"/>
          </p:cNvPicPr>
          <p:nvPr/>
        </p:nvPicPr>
        <p:blipFill>
          <a:blip r:embed="rId3"/>
          <a:srcRect/>
          <a:stretch>
            <a:fillRect/>
          </a:stretch>
        </p:blipFill>
        <p:spPr bwMode="auto">
          <a:xfrm>
            <a:off x="762000" y="1676400"/>
            <a:ext cx="7503401" cy="3913187"/>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1800" dirty="0" smtClean="0">
                <a:latin typeface="Times New Roman" pitchFamily="18" charset="0"/>
                <a:cs typeface="Times New Roman" pitchFamily="18" charset="0"/>
              </a:rPr>
              <a:t>Once connected with your </a:t>
            </a:r>
            <a:r>
              <a:rPr lang="en-US" sz="1800" dirty="0" err="1" smtClean="0">
                <a:latin typeface="Times New Roman" pitchFamily="18" charset="0"/>
                <a:cs typeface="Times New Roman" pitchFamily="18" charset="0"/>
              </a:rPr>
              <a:t>superuser</a:t>
            </a:r>
            <a:r>
              <a:rPr lang="en-US" sz="1800" dirty="0" smtClean="0">
                <a:latin typeface="Times New Roman" pitchFamily="18" charset="0"/>
                <a:cs typeface="Times New Roman" pitchFamily="18" charset="0"/>
              </a:rPr>
              <a:t> account, you will see the following screen −</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t>That interface will let you administrate </a:t>
            </a:r>
            <a:r>
              <a:rPr lang="en-US" sz="1800" dirty="0" err="1" smtClean="0"/>
              <a:t>Django</a:t>
            </a:r>
            <a:r>
              <a:rPr lang="en-US" sz="1800" dirty="0" smtClean="0"/>
              <a:t> groups and users, and all registered models in your app. The interface gives you the ability to do at least the "CRUD" (Create, Read, Update, Delete) operations on your models.</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3074" name="Picture 2" descr="C:\Users\papa\Desktop\super_user_account.jpg"/>
          <p:cNvPicPr>
            <a:picLocks noChangeAspect="1" noChangeArrowheads="1"/>
          </p:cNvPicPr>
          <p:nvPr/>
        </p:nvPicPr>
        <p:blipFill>
          <a:blip r:embed="rId2"/>
          <a:srcRect/>
          <a:stretch>
            <a:fillRect/>
          </a:stretch>
        </p:blipFill>
        <p:spPr bwMode="auto">
          <a:xfrm>
            <a:off x="1524000" y="1371600"/>
            <a:ext cx="6553200" cy="3352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ctr">
              <a:buNone/>
            </a:pPr>
            <a:r>
              <a:rPr lang="en-US" dirty="0" err="1" smtClean="0"/>
              <a:t>Django</a:t>
            </a:r>
            <a:r>
              <a:rPr lang="en-US" dirty="0" smtClean="0"/>
              <a:t> - Creating Views</a:t>
            </a:r>
          </a:p>
          <a:p>
            <a:pPr algn="just">
              <a:buNone/>
            </a:pPr>
            <a:r>
              <a:rPr lang="en-US" sz="1900" dirty="0" smtClean="0">
                <a:latin typeface="Times New Roman" pitchFamily="18" charset="0"/>
                <a:cs typeface="Times New Roman" pitchFamily="18" charset="0"/>
              </a:rPr>
              <a:t>A view function, or “view” for short, is simply a Python function that takes a web </a:t>
            </a:r>
          </a:p>
          <a:p>
            <a:pPr algn="just">
              <a:buNone/>
            </a:pPr>
            <a:r>
              <a:rPr lang="en-US" sz="1900" dirty="0" smtClean="0">
                <a:latin typeface="Times New Roman" pitchFamily="18" charset="0"/>
                <a:cs typeface="Times New Roman" pitchFamily="18" charset="0"/>
              </a:rPr>
              <a:t>request and returns a web response. This response can be the HTML contents of a </a:t>
            </a:r>
          </a:p>
          <a:p>
            <a:pPr algn="just">
              <a:buNone/>
            </a:pPr>
            <a:r>
              <a:rPr lang="en-US" sz="1900" dirty="0" smtClean="0">
                <a:latin typeface="Times New Roman" pitchFamily="18" charset="0"/>
                <a:cs typeface="Times New Roman" pitchFamily="18" charset="0"/>
              </a:rPr>
              <a:t>Web page, or a redirect, or a 404 error, or an XML document, or an image, etc. </a:t>
            </a:r>
          </a:p>
          <a:p>
            <a:pPr algn="just">
              <a:buNone/>
            </a:pPr>
            <a:r>
              <a:rPr lang="en-US" sz="1900" dirty="0" smtClean="0">
                <a:latin typeface="Times New Roman" pitchFamily="18" charset="0"/>
                <a:cs typeface="Times New Roman" pitchFamily="18" charset="0"/>
              </a:rPr>
              <a:t>Example: You use view to create web pages, note that you need to associate a view </a:t>
            </a:r>
          </a:p>
          <a:p>
            <a:pPr algn="just">
              <a:buNone/>
            </a:pPr>
            <a:r>
              <a:rPr lang="en-US" sz="1900" dirty="0" smtClean="0">
                <a:latin typeface="Times New Roman" pitchFamily="18" charset="0"/>
                <a:cs typeface="Times New Roman" pitchFamily="18" charset="0"/>
              </a:rPr>
              <a:t>to a URL to see it as a web </a:t>
            </a:r>
            <a:r>
              <a:rPr lang="en-US" sz="1900" dirty="0" err="1" smtClean="0">
                <a:latin typeface="Times New Roman" pitchFamily="18" charset="0"/>
                <a:cs typeface="Times New Roman" pitchFamily="18" charset="0"/>
              </a:rPr>
              <a:t>page.In</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Django</a:t>
            </a:r>
            <a:r>
              <a:rPr lang="en-US" sz="1900" dirty="0" smtClean="0">
                <a:latin typeface="Times New Roman" pitchFamily="18" charset="0"/>
                <a:cs typeface="Times New Roman" pitchFamily="18" charset="0"/>
              </a:rPr>
              <a:t>, views have to be created in the app </a:t>
            </a:r>
          </a:p>
          <a:p>
            <a:pPr algn="just">
              <a:buNone/>
            </a:pPr>
            <a:r>
              <a:rPr lang="en-US" sz="1900" dirty="0" smtClean="0">
                <a:latin typeface="Times New Roman" pitchFamily="18" charset="0"/>
                <a:cs typeface="Times New Roman" pitchFamily="18" charset="0"/>
              </a:rPr>
              <a:t>views.py file.</a:t>
            </a:r>
          </a:p>
          <a:p>
            <a:pPr>
              <a:buNone/>
            </a:pPr>
            <a:r>
              <a:rPr lang="en-US" sz="2000" b="1" dirty="0" smtClean="0"/>
              <a:t>Simple View</a:t>
            </a:r>
          </a:p>
          <a:p>
            <a:pPr>
              <a:buNone/>
            </a:pPr>
            <a:r>
              <a:rPr lang="en-US" sz="2000" dirty="0" smtClean="0"/>
              <a:t>We will create a simple view in </a:t>
            </a:r>
            <a:r>
              <a:rPr lang="en-US" sz="2000" dirty="0" err="1" smtClean="0"/>
              <a:t>myapp</a:t>
            </a:r>
            <a:r>
              <a:rPr lang="en-US" sz="2000" dirty="0" smtClean="0"/>
              <a:t> to say "welcome to my app!"</a:t>
            </a:r>
          </a:p>
          <a:p>
            <a:pPr>
              <a:buNone/>
            </a:pPr>
            <a:r>
              <a:rPr lang="en-US" sz="2000" dirty="0" smtClean="0"/>
              <a:t>See the following view −</a:t>
            </a:r>
          </a:p>
          <a:p>
            <a:pPr>
              <a:buNone/>
            </a:pPr>
            <a:r>
              <a:rPr lang="en-US" sz="2000" dirty="0" smtClean="0"/>
              <a:t>from </a:t>
            </a:r>
            <a:r>
              <a:rPr lang="en-US" sz="2000" dirty="0" err="1" smtClean="0"/>
              <a:t>django.http</a:t>
            </a:r>
            <a:r>
              <a:rPr lang="en-US" sz="2000" dirty="0" smtClean="0"/>
              <a:t> import </a:t>
            </a:r>
            <a:r>
              <a:rPr lang="en-US" sz="2000" dirty="0" err="1" smtClean="0"/>
              <a:t>HttpResponse</a:t>
            </a:r>
            <a:r>
              <a:rPr lang="en-US" sz="2000" dirty="0" smtClean="0"/>
              <a:t> </a:t>
            </a:r>
          </a:p>
          <a:p>
            <a:pPr>
              <a:buNone/>
            </a:pPr>
            <a:r>
              <a:rPr lang="en-US" sz="2000" dirty="0" smtClean="0"/>
              <a:t>def hello(request): </a:t>
            </a:r>
          </a:p>
          <a:p>
            <a:pPr>
              <a:buNone/>
            </a:pPr>
            <a:r>
              <a:rPr lang="en-US" sz="2000" dirty="0" smtClean="0"/>
              <a:t>	text = """&lt;h1&gt;welcome to my app !&lt;/h1&gt;""" </a:t>
            </a:r>
          </a:p>
          <a:p>
            <a:pPr>
              <a:buNone/>
            </a:pPr>
            <a:r>
              <a:rPr lang="en-US" sz="2000" dirty="0" smtClean="0"/>
              <a:t>	return </a:t>
            </a:r>
            <a:r>
              <a:rPr lang="en-US" sz="2000" dirty="0" err="1" smtClean="0"/>
              <a:t>HttpResponse</a:t>
            </a:r>
            <a:r>
              <a:rPr lang="en-US" sz="2000" dirty="0" smtClean="0"/>
              <a:t>(text)</a:t>
            </a:r>
          </a:p>
          <a:p>
            <a:pPr algn="just">
              <a:buNone/>
            </a:pPr>
            <a:endParaRPr lang="en-US" sz="1900" dirty="0" smtClean="0">
              <a:latin typeface="Times New Roman" pitchFamily="18" charset="0"/>
              <a:cs typeface="Times New Roman" pitchFamily="18" charset="0"/>
            </a:endParaRPr>
          </a:p>
          <a:p>
            <a:pPr>
              <a:buNone/>
            </a:pP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sz="1900" dirty="0" smtClean="0">
                <a:latin typeface="Times New Roman" pitchFamily="18" charset="0"/>
                <a:cs typeface="Times New Roman" pitchFamily="18" charset="0"/>
              </a:rPr>
              <a:t>In this view, we use </a:t>
            </a:r>
            <a:r>
              <a:rPr lang="en-US" sz="1900" dirty="0" err="1" smtClean="0">
                <a:latin typeface="Times New Roman" pitchFamily="18" charset="0"/>
                <a:cs typeface="Times New Roman" pitchFamily="18" charset="0"/>
              </a:rPr>
              <a:t>HttpResponse</a:t>
            </a:r>
            <a:r>
              <a:rPr lang="en-US" sz="1900" dirty="0" smtClean="0">
                <a:latin typeface="Times New Roman" pitchFamily="18" charset="0"/>
                <a:cs typeface="Times New Roman" pitchFamily="18" charset="0"/>
              </a:rPr>
              <a:t> to render the HTML (as you have probably </a:t>
            </a:r>
          </a:p>
          <a:p>
            <a:pPr>
              <a:buNone/>
            </a:pPr>
            <a:r>
              <a:rPr lang="en-US" sz="1900" dirty="0" smtClean="0">
                <a:latin typeface="Times New Roman" pitchFamily="18" charset="0"/>
                <a:cs typeface="Times New Roman" pitchFamily="18" charset="0"/>
              </a:rPr>
              <a:t>noticed we have the HTML hard coded in the view). To see this view as a </a:t>
            </a:r>
          </a:p>
          <a:p>
            <a:pPr>
              <a:buNone/>
            </a:pPr>
            <a:r>
              <a:rPr lang="en-US" sz="1900" dirty="0" smtClean="0">
                <a:latin typeface="Times New Roman" pitchFamily="18" charset="0"/>
                <a:cs typeface="Times New Roman" pitchFamily="18" charset="0"/>
              </a:rPr>
              <a:t>page we just need to map it to a URL (this will be discussed in an upcoming </a:t>
            </a:r>
          </a:p>
          <a:p>
            <a:pPr>
              <a:buNone/>
            </a:pPr>
            <a:r>
              <a:rPr lang="en-US" sz="1900" dirty="0" smtClean="0">
                <a:latin typeface="Times New Roman" pitchFamily="18" charset="0"/>
                <a:cs typeface="Times New Roman" pitchFamily="18" charset="0"/>
              </a:rPr>
              <a:t>chapter).We used </a:t>
            </a:r>
            <a:r>
              <a:rPr lang="en-US" sz="1900" dirty="0" err="1" smtClean="0">
                <a:latin typeface="Times New Roman" pitchFamily="18" charset="0"/>
                <a:cs typeface="Times New Roman" pitchFamily="18" charset="0"/>
              </a:rPr>
              <a:t>HttpResponse</a:t>
            </a:r>
            <a:r>
              <a:rPr lang="en-US" sz="1900" dirty="0" smtClean="0">
                <a:latin typeface="Times New Roman" pitchFamily="18" charset="0"/>
                <a:cs typeface="Times New Roman" pitchFamily="18" charset="0"/>
              </a:rPr>
              <a:t> to render the HTML in the view before. This is not </a:t>
            </a:r>
          </a:p>
          <a:p>
            <a:pPr>
              <a:buNone/>
            </a:pPr>
            <a:r>
              <a:rPr lang="en-US" sz="1900" dirty="0" smtClean="0">
                <a:latin typeface="Times New Roman" pitchFamily="18" charset="0"/>
                <a:cs typeface="Times New Roman" pitchFamily="18" charset="0"/>
              </a:rPr>
              <a:t>the best way to render pages. </a:t>
            </a:r>
            <a:r>
              <a:rPr lang="en-US" sz="1900" dirty="0" err="1" smtClean="0">
                <a:latin typeface="Times New Roman" pitchFamily="18" charset="0"/>
                <a:cs typeface="Times New Roman" pitchFamily="18" charset="0"/>
              </a:rPr>
              <a:t>Django</a:t>
            </a:r>
            <a:r>
              <a:rPr lang="en-US" sz="1900" dirty="0" smtClean="0">
                <a:latin typeface="Times New Roman" pitchFamily="18" charset="0"/>
                <a:cs typeface="Times New Roman" pitchFamily="18" charset="0"/>
              </a:rPr>
              <a:t> supports the MVT pattern so to make </a:t>
            </a:r>
          </a:p>
          <a:p>
            <a:pPr>
              <a:buNone/>
            </a:pPr>
            <a:r>
              <a:rPr lang="en-US" sz="1900" dirty="0" smtClean="0">
                <a:latin typeface="Times New Roman" pitchFamily="18" charset="0"/>
                <a:cs typeface="Times New Roman" pitchFamily="18" charset="0"/>
              </a:rPr>
              <a:t>the precedent view, </a:t>
            </a:r>
            <a:r>
              <a:rPr lang="en-US" sz="1900" dirty="0" err="1" smtClean="0">
                <a:latin typeface="Times New Roman" pitchFamily="18" charset="0"/>
                <a:cs typeface="Times New Roman" pitchFamily="18" charset="0"/>
              </a:rPr>
              <a:t>Django</a:t>
            </a:r>
            <a:r>
              <a:rPr lang="en-US" sz="1900" dirty="0" smtClean="0">
                <a:latin typeface="Times New Roman" pitchFamily="18" charset="0"/>
                <a:cs typeface="Times New Roman" pitchFamily="18" charset="0"/>
              </a:rPr>
              <a:t> - MVT like, we will need −</a:t>
            </a:r>
          </a:p>
          <a:p>
            <a:r>
              <a:rPr lang="en-US" sz="1900" dirty="0" smtClean="0">
                <a:latin typeface="Times New Roman" pitchFamily="18" charset="0"/>
                <a:cs typeface="Times New Roman" pitchFamily="18" charset="0"/>
              </a:rPr>
              <a:t>A template: </a:t>
            </a:r>
            <a:r>
              <a:rPr lang="en-US" sz="1900" dirty="0" err="1" smtClean="0">
                <a:latin typeface="Times New Roman" pitchFamily="18" charset="0"/>
                <a:cs typeface="Times New Roman" pitchFamily="18" charset="0"/>
              </a:rPr>
              <a:t>myapp</a:t>
            </a:r>
            <a:r>
              <a:rPr lang="en-US" sz="1900" dirty="0" smtClean="0">
                <a:latin typeface="Times New Roman" pitchFamily="18" charset="0"/>
                <a:cs typeface="Times New Roman" pitchFamily="18" charset="0"/>
              </a:rPr>
              <a:t>/templates/hello.html</a:t>
            </a:r>
          </a:p>
          <a:p>
            <a:pPr>
              <a:buNone/>
            </a:pPr>
            <a:r>
              <a:rPr lang="en-US" sz="2000" dirty="0" smtClean="0">
                <a:latin typeface="Times New Roman" pitchFamily="18" charset="0"/>
                <a:cs typeface="Times New Roman" pitchFamily="18" charset="0"/>
              </a:rPr>
              <a:t>And now our view will look like −</a:t>
            </a:r>
          </a:p>
          <a:p>
            <a:pPr>
              <a:buNone/>
            </a:pP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django.shortcuts</a:t>
            </a:r>
            <a:r>
              <a:rPr lang="en-US" sz="2000" dirty="0" smtClean="0">
                <a:latin typeface="Times New Roman" pitchFamily="18" charset="0"/>
                <a:cs typeface="Times New Roman" pitchFamily="18" charset="0"/>
              </a:rPr>
              <a:t> import render </a:t>
            </a:r>
          </a:p>
          <a:p>
            <a:pPr>
              <a:buNone/>
            </a:pPr>
            <a:r>
              <a:rPr lang="en-US" sz="2000" dirty="0" smtClean="0">
                <a:latin typeface="Times New Roman" pitchFamily="18" charset="0"/>
                <a:cs typeface="Times New Roman" pitchFamily="18" charset="0"/>
              </a:rPr>
              <a:t>def hello(request): </a:t>
            </a:r>
          </a:p>
          <a:p>
            <a:pPr>
              <a:buNone/>
            </a:pPr>
            <a:r>
              <a:rPr lang="en-US" sz="2000" dirty="0" smtClean="0">
                <a:latin typeface="Times New Roman" pitchFamily="18" charset="0"/>
                <a:cs typeface="Times New Roman" pitchFamily="18" charset="0"/>
              </a:rPr>
              <a:t>	return render(request, "</a:t>
            </a:r>
            <a:r>
              <a:rPr lang="en-US" sz="2000" dirty="0" err="1" smtClean="0">
                <a:latin typeface="Times New Roman" pitchFamily="18" charset="0"/>
                <a:cs typeface="Times New Roman" pitchFamily="18" charset="0"/>
              </a:rPr>
              <a:t>myapp</a:t>
            </a:r>
            <a:r>
              <a:rPr lang="en-US" sz="2000" dirty="0" smtClean="0">
                <a:latin typeface="Times New Roman" pitchFamily="18" charset="0"/>
                <a:cs typeface="Times New Roman" pitchFamily="18" charset="0"/>
              </a:rPr>
              <a:t>/template/hello.html", {})</a:t>
            </a:r>
          </a:p>
          <a:p>
            <a:pPr>
              <a:buNone/>
            </a:pPr>
            <a:r>
              <a:rPr lang="en-US" sz="2000" dirty="0" smtClean="0"/>
              <a:t>Views can also accept parameters −</a:t>
            </a:r>
          </a:p>
          <a:p>
            <a:pPr>
              <a:buNone/>
            </a:pPr>
            <a:r>
              <a:rPr lang="en-US" sz="2000" dirty="0" smtClean="0"/>
              <a:t>from </a:t>
            </a:r>
            <a:r>
              <a:rPr lang="en-US" sz="2000" dirty="0" err="1" smtClean="0"/>
              <a:t>django.http</a:t>
            </a:r>
            <a:r>
              <a:rPr lang="en-US" sz="2000" dirty="0" smtClean="0"/>
              <a:t> import </a:t>
            </a:r>
            <a:r>
              <a:rPr lang="en-US" sz="2000" dirty="0" err="1" smtClean="0"/>
              <a:t>HttpResponse</a:t>
            </a:r>
            <a:r>
              <a:rPr lang="en-US" sz="2000" dirty="0" smtClean="0"/>
              <a:t> </a:t>
            </a:r>
          </a:p>
          <a:p>
            <a:pPr>
              <a:buNone/>
            </a:pPr>
            <a:r>
              <a:rPr lang="en-US" sz="2000" dirty="0" smtClean="0"/>
              <a:t>def hello(request, number): </a:t>
            </a:r>
          </a:p>
          <a:p>
            <a:pPr>
              <a:buNone/>
            </a:pPr>
            <a:r>
              <a:rPr lang="en-US" sz="2000" dirty="0" smtClean="0"/>
              <a:t>	text = "&lt;h1&gt;welcome to my app number %s!&lt;/h1&gt;"% number </a:t>
            </a:r>
          </a:p>
          <a:p>
            <a:pPr>
              <a:buNone/>
            </a:pPr>
            <a:r>
              <a:rPr lang="en-US" sz="2000" dirty="0" smtClean="0"/>
              <a:t>	return </a:t>
            </a:r>
            <a:r>
              <a:rPr lang="en-US" sz="2000" dirty="0" err="1" smtClean="0"/>
              <a:t>HttpResponse</a:t>
            </a:r>
            <a:r>
              <a:rPr lang="en-US" sz="2000" dirty="0" smtClean="0"/>
              <a:t>(text)</a:t>
            </a:r>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1600" dirty="0" smtClean="0">
                <a:latin typeface="Times New Roman" pitchFamily="18" charset="0"/>
                <a:cs typeface="Times New Roman" pitchFamily="18" charset="0"/>
              </a:rPr>
              <a:t>When linked to a URL, the page will display the number passed as a parameter. Note that the parameters will be passed via the URL</a:t>
            </a:r>
          </a:p>
          <a:p>
            <a:pPr algn="ctr">
              <a:buNone/>
            </a:pPr>
            <a:r>
              <a:rPr lang="en-US" sz="1800" b="1" dirty="0" err="1" smtClean="0">
                <a:latin typeface="Times New Roman" pitchFamily="18" charset="0"/>
                <a:cs typeface="Times New Roman" pitchFamily="18" charset="0"/>
              </a:rPr>
              <a:t>Django</a:t>
            </a:r>
            <a:r>
              <a:rPr lang="en-US" sz="1800" b="1" dirty="0" smtClean="0">
                <a:latin typeface="Times New Roman" pitchFamily="18" charset="0"/>
                <a:cs typeface="Times New Roman" pitchFamily="18" charset="0"/>
              </a:rPr>
              <a:t> - URL Mapping</a:t>
            </a:r>
          </a:p>
          <a:p>
            <a:pPr algn="just">
              <a:buNone/>
            </a:pPr>
            <a:r>
              <a:rPr lang="en-US" sz="1800" dirty="0" smtClean="0"/>
              <a:t>Now that we have a working view as explained in the previous chapters. We want to access that view via a URL. </a:t>
            </a:r>
            <a:r>
              <a:rPr lang="en-US" sz="1800" dirty="0" err="1" smtClean="0"/>
              <a:t>Django</a:t>
            </a:r>
            <a:r>
              <a:rPr lang="en-US" sz="1800" dirty="0" smtClean="0"/>
              <a:t> has his own way for URL mapping and it's done by editing your project url.py file </a:t>
            </a:r>
            <a:r>
              <a:rPr lang="en-US" sz="1800" b="1" dirty="0" smtClean="0"/>
              <a:t>(</a:t>
            </a:r>
            <a:r>
              <a:rPr lang="en-US" sz="1800" b="1" dirty="0" err="1" smtClean="0"/>
              <a:t>myproject</a:t>
            </a:r>
            <a:r>
              <a:rPr lang="en-US" sz="1800" b="1" dirty="0" smtClean="0"/>
              <a:t>/url.py)</a:t>
            </a:r>
            <a:r>
              <a:rPr lang="en-US" sz="1800" dirty="0" smtClean="0"/>
              <a:t>. The url.py file looks like −</a:t>
            </a:r>
          </a:p>
          <a:p>
            <a:pPr algn="just">
              <a:buNone/>
            </a:pPr>
            <a:r>
              <a:rPr lang="en-US" sz="1600" dirty="0" smtClean="0"/>
              <a:t>from </a:t>
            </a:r>
            <a:r>
              <a:rPr lang="en-US" sz="1600" dirty="0" err="1" smtClean="0"/>
              <a:t>django.conf.urls</a:t>
            </a:r>
            <a:r>
              <a:rPr lang="en-US" sz="1600" dirty="0" smtClean="0"/>
              <a:t> import patterns, </a:t>
            </a:r>
          </a:p>
          <a:p>
            <a:pPr algn="just">
              <a:buNone/>
            </a:pPr>
            <a:r>
              <a:rPr lang="en-US" sz="1600" dirty="0" smtClean="0"/>
              <a:t>include, </a:t>
            </a:r>
            <a:r>
              <a:rPr lang="en-US" sz="1600" dirty="0" err="1" smtClean="0"/>
              <a:t>url</a:t>
            </a:r>
            <a:r>
              <a:rPr lang="en-US" sz="1600" dirty="0" smtClean="0"/>
              <a:t> from </a:t>
            </a:r>
            <a:r>
              <a:rPr lang="en-US" sz="1600" dirty="0" err="1" smtClean="0"/>
              <a:t>django.contrib</a:t>
            </a:r>
            <a:r>
              <a:rPr lang="en-US" sz="1600" dirty="0" smtClean="0"/>
              <a:t> </a:t>
            </a:r>
          </a:p>
          <a:p>
            <a:pPr algn="just">
              <a:buNone/>
            </a:pPr>
            <a:r>
              <a:rPr lang="en-US" sz="1600" dirty="0" smtClean="0"/>
              <a:t>import admin </a:t>
            </a:r>
          </a:p>
          <a:p>
            <a:pPr algn="just">
              <a:buNone/>
            </a:pPr>
            <a:r>
              <a:rPr lang="en-US" sz="1600" dirty="0" err="1" smtClean="0"/>
              <a:t>admin.autodiscover</a:t>
            </a:r>
            <a:r>
              <a:rPr lang="en-US" sz="1600" dirty="0" smtClean="0"/>
              <a:t>() </a:t>
            </a:r>
          </a:p>
          <a:p>
            <a:pPr algn="just">
              <a:buNone/>
            </a:pPr>
            <a:r>
              <a:rPr lang="en-US" sz="1600" dirty="0" err="1" smtClean="0"/>
              <a:t>urlpatterns</a:t>
            </a:r>
            <a:r>
              <a:rPr lang="en-US" sz="1600" dirty="0" smtClean="0"/>
              <a:t> = patterns(‘ ', </a:t>
            </a:r>
          </a:p>
          <a:p>
            <a:pPr algn="just">
              <a:buNone/>
            </a:pPr>
            <a:r>
              <a:rPr lang="en-US" sz="1600" dirty="0" smtClean="0"/>
              <a:t>	#Examples </a:t>
            </a:r>
          </a:p>
          <a:p>
            <a:pPr algn="just">
              <a:buNone/>
            </a:pPr>
            <a:r>
              <a:rPr lang="en-US" sz="1600" dirty="0" smtClean="0"/>
              <a:t>	#</a:t>
            </a:r>
            <a:r>
              <a:rPr lang="en-US" sz="1600" dirty="0" err="1" smtClean="0"/>
              <a:t>url</a:t>
            </a:r>
            <a:r>
              <a:rPr lang="en-US" sz="1600" dirty="0" smtClean="0"/>
              <a:t>(r'^$', '</a:t>
            </a:r>
            <a:r>
              <a:rPr lang="en-US" sz="1600" dirty="0" err="1" smtClean="0"/>
              <a:t>myproject.view.home</a:t>
            </a:r>
            <a:r>
              <a:rPr lang="en-US" sz="1600" dirty="0" smtClean="0"/>
              <a:t>', name = 'home'), </a:t>
            </a:r>
          </a:p>
          <a:p>
            <a:pPr algn="just">
              <a:buNone/>
            </a:pPr>
            <a:r>
              <a:rPr lang="en-US" sz="1600" dirty="0" smtClean="0"/>
              <a:t>	#</a:t>
            </a:r>
            <a:r>
              <a:rPr lang="en-US" sz="1600" dirty="0" err="1" smtClean="0"/>
              <a:t>url</a:t>
            </a:r>
            <a:r>
              <a:rPr lang="en-US" sz="1600" dirty="0" smtClean="0"/>
              <a:t>(</a:t>
            </a:r>
            <a:r>
              <a:rPr lang="en-US" sz="1600" dirty="0" err="1" smtClean="0"/>
              <a:t>r'^blog</a:t>
            </a:r>
            <a:r>
              <a:rPr lang="en-US" sz="1600" dirty="0" smtClean="0"/>
              <a:t>/', include('</a:t>
            </a:r>
            <a:r>
              <a:rPr lang="en-US" sz="1600" dirty="0" err="1" smtClean="0"/>
              <a:t>blog.urls</a:t>
            </a:r>
            <a:r>
              <a:rPr lang="en-US" sz="1600" dirty="0" smtClean="0"/>
              <a:t>')),</a:t>
            </a:r>
          </a:p>
          <a:p>
            <a:pPr algn="just">
              <a:buNone/>
            </a:pPr>
            <a:r>
              <a:rPr lang="en-US" sz="1600" dirty="0" smtClean="0"/>
              <a:t>	 </a:t>
            </a:r>
            <a:r>
              <a:rPr lang="en-US" sz="1600" dirty="0" err="1" smtClean="0"/>
              <a:t>url</a:t>
            </a:r>
            <a:r>
              <a:rPr lang="en-US" sz="1600" dirty="0" smtClean="0"/>
              <a:t>(</a:t>
            </a:r>
            <a:r>
              <a:rPr lang="en-US" sz="1600" dirty="0" err="1" smtClean="0"/>
              <a:t>r'^admin‘,include</a:t>
            </a:r>
            <a:r>
              <a:rPr lang="en-US" sz="1600" dirty="0" smtClean="0"/>
              <a:t>(</a:t>
            </a:r>
            <a:r>
              <a:rPr lang="en-US" sz="1600" dirty="0" err="1" smtClean="0"/>
              <a:t>admin.site.urls</a:t>
            </a:r>
            <a:r>
              <a:rPr lang="en-US" sz="1600" dirty="0" smtClean="0"/>
              <a:t>)),)</a:t>
            </a:r>
          </a:p>
          <a:p>
            <a:pPr algn="just">
              <a:buNone/>
            </a:pPr>
            <a:r>
              <a:rPr lang="en-US" sz="1600" dirty="0" smtClean="0"/>
              <a:t>When a user makes a request for a page on your web app, </a:t>
            </a:r>
            <a:r>
              <a:rPr lang="en-US" sz="1600" dirty="0" err="1" smtClean="0"/>
              <a:t>Django</a:t>
            </a:r>
            <a:r>
              <a:rPr lang="en-US" sz="1600" dirty="0" smtClean="0"/>
              <a:t> controller takes over to look for the corresponding view via the url.py file, and then return the HTML response or a 404 not found error, if not found. In url.py, the most important thing is the </a:t>
            </a:r>
            <a:r>
              <a:rPr lang="en-US" sz="1600" b="1" dirty="0" smtClean="0"/>
              <a:t>"</a:t>
            </a:r>
            <a:r>
              <a:rPr lang="en-US" sz="1600" b="1" dirty="0" err="1" smtClean="0"/>
              <a:t>urlpatterns</a:t>
            </a:r>
            <a:r>
              <a:rPr lang="en-US" sz="1600" b="1" dirty="0" smtClean="0"/>
              <a:t>"</a:t>
            </a:r>
            <a:r>
              <a:rPr lang="en-US" sz="1600" dirty="0" smtClean="0"/>
              <a:t> </a:t>
            </a:r>
            <a:r>
              <a:rPr lang="en-US" sz="1600" dirty="0" err="1" smtClean="0"/>
              <a:t>tuple</a:t>
            </a:r>
            <a:r>
              <a:rPr lang="en-US" sz="1600" dirty="0" smtClean="0"/>
              <a:t>. It’s where you define the mapping between URLs and views. A mapping is a </a:t>
            </a:r>
            <a:r>
              <a:rPr lang="en-US" sz="1600" dirty="0" err="1" smtClean="0"/>
              <a:t>tuple</a:t>
            </a:r>
            <a:r>
              <a:rPr lang="en-US" sz="1600" dirty="0" smtClean="0"/>
              <a:t> in URL patterns like −</a:t>
            </a:r>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fontAlgn="base">
              <a:buNone/>
            </a:pPr>
            <a:r>
              <a:rPr lang="en-US" sz="2000" b="1" dirty="0" err="1" smtClean="0">
                <a:latin typeface="Times New Roman" pitchFamily="18" charset="0"/>
                <a:cs typeface="Times New Roman" pitchFamily="18" charset="0"/>
              </a:rPr>
              <a:t>Django</a:t>
            </a:r>
            <a:r>
              <a:rPr lang="en-US" sz="2000" b="1" dirty="0" smtClean="0">
                <a:latin typeface="Times New Roman" pitchFamily="18" charset="0"/>
                <a:cs typeface="Times New Roman" pitchFamily="18" charset="0"/>
              </a:rPr>
              <a:t> architecture</a:t>
            </a:r>
          </a:p>
          <a:p>
            <a:pPr fontAlgn="base"/>
            <a:r>
              <a:rPr lang="en-US" sz="2000" dirty="0" err="1" smtClean="0">
                <a:latin typeface="Times New Roman" pitchFamily="18" charset="0"/>
                <a:cs typeface="Times New Roman" pitchFamily="18" charset="0"/>
              </a:rPr>
              <a:t>Django</a:t>
            </a:r>
            <a:r>
              <a:rPr lang="en-US" sz="2000" dirty="0" smtClean="0">
                <a:latin typeface="Times New Roman" pitchFamily="18" charset="0"/>
                <a:cs typeface="Times New Roman" pitchFamily="18" charset="0"/>
              </a:rPr>
              <a:t> is based on MVT (Model-View-Template) architecture. MVT is a software design pattern for developing a web application.</a:t>
            </a:r>
          </a:p>
          <a:p>
            <a:pPr fontAlgn="base"/>
            <a:r>
              <a:rPr lang="en-US" sz="2000" dirty="0" smtClean="0">
                <a:latin typeface="Times New Roman" pitchFamily="18" charset="0"/>
                <a:cs typeface="Times New Roman" pitchFamily="18" charset="0"/>
              </a:rPr>
              <a:t>MVT Structure has the following three parts –</a:t>
            </a:r>
          </a:p>
          <a:p>
            <a:pPr fontAlgn="base"/>
            <a:r>
              <a:rPr lang="en-US" sz="2000" b="1" dirty="0" smtClean="0">
                <a:latin typeface="Times New Roman" pitchFamily="18" charset="0"/>
                <a:cs typeface="Times New Roman" pitchFamily="18" charset="0"/>
              </a:rPr>
              <a:t>Model</a:t>
            </a:r>
            <a:r>
              <a:rPr lang="en-US" sz="2000" dirty="0" smtClean="0">
                <a:latin typeface="Times New Roman" pitchFamily="18" charset="0"/>
                <a:cs typeface="Times New Roman" pitchFamily="18" charset="0"/>
              </a:rPr>
              <a:t>: Model is going to act as the interface of your data. It is responsible for maintaining data. It is the logical data structure behind the entire application and is represented by a database (generally relational databases such as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Postgres</a:t>
            </a:r>
            <a:r>
              <a:rPr lang="en-US" sz="2000" dirty="0" smtClean="0">
                <a:latin typeface="Times New Roman" pitchFamily="18" charset="0"/>
                <a:cs typeface="Times New Roman" pitchFamily="18" charset="0"/>
              </a:rPr>
              <a:t>).</a:t>
            </a:r>
          </a:p>
          <a:p>
            <a:pPr fontAlgn="base"/>
            <a:r>
              <a:rPr lang="en-US" sz="2000" b="1" dirty="0" smtClean="0">
                <a:latin typeface="Times New Roman" pitchFamily="18" charset="0"/>
                <a:cs typeface="Times New Roman" pitchFamily="18" charset="0"/>
              </a:rPr>
              <a:t>View</a:t>
            </a:r>
            <a:r>
              <a:rPr lang="en-US" sz="2000" dirty="0" smtClean="0">
                <a:latin typeface="Times New Roman" pitchFamily="18" charset="0"/>
                <a:cs typeface="Times New Roman" pitchFamily="18" charset="0"/>
              </a:rPr>
              <a:t>: The View is the user interface — what you see in your browser when you render a website. It is represented by HTML/CSS/</a:t>
            </a:r>
            <a:r>
              <a:rPr lang="en-US" sz="2000" dirty="0" err="1" smtClean="0">
                <a:latin typeface="Times New Roman" pitchFamily="18" charset="0"/>
                <a:cs typeface="Times New Roman" pitchFamily="18" charset="0"/>
              </a:rPr>
              <a:t>Javascript</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Jinja</a:t>
            </a:r>
            <a:r>
              <a:rPr lang="en-US" sz="2000" dirty="0" smtClean="0">
                <a:latin typeface="Times New Roman" pitchFamily="18" charset="0"/>
                <a:cs typeface="Times New Roman" pitchFamily="18" charset="0"/>
              </a:rPr>
              <a:t> files.</a:t>
            </a:r>
          </a:p>
          <a:p>
            <a:pPr fontAlgn="base"/>
            <a:r>
              <a:rPr lang="en-US" sz="2000" b="1" dirty="0" smtClean="0">
                <a:latin typeface="Times New Roman" pitchFamily="18" charset="0"/>
                <a:cs typeface="Times New Roman" pitchFamily="18" charset="0"/>
              </a:rPr>
              <a:t>Template</a:t>
            </a:r>
            <a:r>
              <a:rPr lang="en-US" sz="2000" dirty="0" smtClean="0">
                <a:latin typeface="Times New Roman" pitchFamily="18" charset="0"/>
                <a:cs typeface="Times New Roman" pitchFamily="18" charset="0"/>
              </a:rPr>
              <a:t>: A template consists of static parts of the desired HTML output as well as some special syntax describing how dynamic content will be inserted.</a:t>
            </a:r>
          </a:p>
          <a:p>
            <a:pPr fontAlgn="base">
              <a:buNone/>
            </a:pP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92500" lnSpcReduction="10000"/>
          </a:bodyPr>
          <a:lstStyle/>
          <a:p>
            <a:pPr>
              <a:buNone/>
            </a:pPr>
            <a:r>
              <a:rPr lang="en-US" sz="2000" dirty="0" smtClean="0"/>
              <a:t>from </a:t>
            </a:r>
            <a:r>
              <a:rPr lang="en-US" sz="2000" dirty="0" err="1" smtClean="0"/>
              <a:t>django.conf.urls</a:t>
            </a:r>
            <a:r>
              <a:rPr lang="en-US" sz="2000" dirty="0" smtClean="0"/>
              <a:t> import patterns, include, </a:t>
            </a:r>
            <a:r>
              <a:rPr lang="en-US" sz="2000" dirty="0" err="1" smtClean="0"/>
              <a:t>url</a:t>
            </a:r>
            <a:r>
              <a:rPr lang="en-US" sz="2000" dirty="0" smtClean="0"/>
              <a:t> </a:t>
            </a:r>
          </a:p>
          <a:p>
            <a:pPr>
              <a:buNone/>
            </a:pPr>
            <a:r>
              <a:rPr lang="en-US" sz="2000" dirty="0" smtClean="0"/>
              <a:t>from </a:t>
            </a:r>
            <a:r>
              <a:rPr lang="en-US" sz="2000" dirty="0" err="1" smtClean="0"/>
              <a:t>django.contrib</a:t>
            </a:r>
            <a:r>
              <a:rPr lang="en-US" sz="2000" dirty="0" smtClean="0"/>
              <a:t> import admin </a:t>
            </a:r>
          </a:p>
          <a:p>
            <a:pPr>
              <a:buNone/>
            </a:pPr>
            <a:r>
              <a:rPr lang="en-US" sz="2000" dirty="0" err="1" smtClean="0"/>
              <a:t>admin.autodiscover</a:t>
            </a:r>
            <a:r>
              <a:rPr lang="en-US" sz="2000" dirty="0" smtClean="0"/>
              <a:t>()</a:t>
            </a:r>
          </a:p>
          <a:p>
            <a:pPr>
              <a:buNone/>
            </a:pPr>
            <a:r>
              <a:rPr lang="en-US" sz="2000" dirty="0" err="1" smtClean="0"/>
              <a:t>urlpatterns</a:t>
            </a:r>
            <a:r>
              <a:rPr lang="en-US" sz="2000" dirty="0" smtClean="0"/>
              <a:t> = patterns(‘ ', </a:t>
            </a:r>
          </a:p>
          <a:p>
            <a:pPr>
              <a:buNone/>
            </a:pPr>
            <a:r>
              <a:rPr lang="en-US" sz="2000" dirty="0" smtClean="0"/>
              <a:t>	#Examples </a:t>
            </a:r>
          </a:p>
          <a:p>
            <a:pPr>
              <a:buNone/>
            </a:pPr>
            <a:r>
              <a:rPr lang="en-US" sz="2000" dirty="0" smtClean="0"/>
              <a:t>	#</a:t>
            </a:r>
            <a:r>
              <a:rPr lang="en-US" sz="2000" dirty="0" err="1" smtClean="0"/>
              <a:t>url</a:t>
            </a:r>
            <a:r>
              <a:rPr lang="en-US" sz="2000" dirty="0" smtClean="0"/>
              <a:t>(r'^$', '</a:t>
            </a:r>
            <a:r>
              <a:rPr lang="en-US" sz="2000" dirty="0" err="1" smtClean="0"/>
              <a:t>myproject.view.home</a:t>
            </a:r>
            <a:r>
              <a:rPr lang="en-US" sz="2000" dirty="0" smtClean="0"/>
              <a:t>', name = 'home'), </a:t>
            </a:r>
          </a:p>
          <a:p>
            <a:pPr>
              <a:buNone/>
            </a:pPr>
            <a:r>
              <a:rPr lang="en-US" sz="2000" dirty="0" smtClean="0"/>
              <a:t>	#</a:t>
            </a:r>
            <a:r>
              <a:rPr lang="en-US" sz="2000" dirty="0" err="1" smtClean="0"/>
              <a:t>url</a:t>
            </a:r>
            <a:r>
              <a:rPr lang="en-US" sz="2000" dirty="0" smtClean="0"/>
              <a:t>(</a:t>
            </a:r>
            <a:r>
              <a:rPr lang="en-US" sz="2000" dirty="0" err="1" smtClean="0"/>
              <a:t>r'^blog</a:t>
            </a:r>
            <a:r>
              <a:rPr lang="en-US" sz="2000" dirty="0" smtClean="0"/>
              <a:t>/', include('</a:t>
            </a:r>
            <a:r>
              <a:rPr lang="en-US" sz="2000" dirty="0" err="1" smtClean="0"/>
              <a:t>blog.urls</a:t>
            </a:r>
            <a:r>
              <a:rPr lang="en-US" sz="2000" dirty="0" smtClean="0"/>
              <a:t>')), </a:t>
            </a:r>
          </a:p>
          <a:p>
            <a:pPr>
              <a:buNone/>
            </a:pPr>
            <a:r>
              <a:rPr lang="en-US" sz="2000" dirty="0" smtClean="0"/>
              <a:t>	</a:t>
            </a:r>
            <a:r>
              <a:rPr lang="en-US" sz="2000" dirty="0" err="1" smtClean="0"/>
              <a:t>url</a:t>
            </a:r>
            <a:r>
              <a:rPr lang="en-US" sz="2000" dirty="0" smtClean="0"/>
              <a:t>(</a:t>
            </a:r>
            <a:r>
              <a:rPr lang="en-US" sz="2000" dirty="0" err="1" smtClean="0"/>
              <a:t>r'^admin</a:t>
            </a:r>
            <a:r>
              <a:rPr lang="en-US" sz="2000" dirty="0" smtClean="0"/>
              <a:t>', include(</a:t>
            </a:r>
            <a:r>
              <a:rPr lang="en-US" sz="2000" dirty="0" err="1" smtClean="0"/>
              <a:t>admin.site.urls</a:t>
            </a:r>
            <a:r>
              <a:rPr lang="en-US" sz="2000" dirty="0" smtClean="0"/>
              <a:t>)), </a:t>
            </a:r>
          </a:p>
          <a:p>
            <a:pPr>
              <a:buNone/>
            </a:pPr>
            <a:r>
              <a:rPr lang="en-US" sz="2000" dirty="0" smtClean="0"/>
              <a:t>	</a:t>
            </a:r>
            <a:r>
              <a:rPr lang="en-US" sz="2000" dirty="0" err="1" smtClean="0"/>
              <a:t>url</a:t>
            </a:r>
            <a:r>
              <a:rPr lang="en-US" sz="2000" dirty="0" smtClean="0"/>
              <a:t>(</a:t>
            </a:r>
            <a:r>
              <a:rPr lang="en-US" sz="2000" dirty="0" err="1" smtClean="0"/>
              <a:t>r'^hello</a:t>
            </a:r>
            <a:r>
              <a:rPr lang="en-US" sz="2000" dirty="0" smtClean="0"/>
              <a:t>/', '</a:t>
            </a:r>
            <a:r>
              <a:rPr lang="en-US" sz="2000" dirty="0" err="1" smtClean="0"/>
              <a:t>myapp.views.hello</a:t>
            </a:r>
            <a:r>
              <a:rPr lang="en-US" sz="2000" dirty="0" smtClean="0"/>
              <a:t>', name = 'hello'), )</a:t>
            </a:r>
          </a:p>
          <a:p>
            <a:pPr>
              <a:buNone/>
            </a:pPr>
            <a:r>
              <a:rPr lang="en-US" sz="2000" dirty="0" smtClean="0"/>
              <a:t>The marked line maps the URL "/home" to the hello view created in </a:t>
            </a:r>
          </a:p>
          <a:p>
            <a:pPr>
              <a:buNone/>
            </a:pPr>
            <a:r>
              <a:rPr lang="en-US" sz="2000" dirty="0" err="1" smtClean="0"/>
              <a:t>myapp</a:t>
            </a:r>
            <a:r>
              <a:rPr lang="en-US" sz="2000" dirty="0" smtClean="0"/>
              <a:t>/view.py file. As you can see above a mapping is composed of three </a:t>
            </a:r>
          </a:p>
          <a:p>
            <a:pPr>
              <a:buNone/>
            </a:pPr>
            <a:r>
              <a:rPr lang="en-US" sz="2000" dirty="0" smtClean="0"/>
              <a:t>elements −</a:t>
            </a:r>
          </a:p>
          <a:p>
            <a:pPr>
              <a:buNone/>
            </a:pPr>
            <a:r>
              <a:rPr lang="en-US" sz="2000" b="1" dirty="0" smtClean="0"/>
              <a:t>The pattern</a:t>
            </a:r>
            <a:r>
              <a:rPr lang="en-US" sz="2000" dirty="0" smtClean="0"/>
              <a:t> − A </a:t>
            </a:r>
            <a:r>
              <a:rPr lang="en-US" sz="2000" dirty="0" err="1" smtClean="0"/>
              <a:t>regexp</a:t>
            </a:r>
            <a:r>
              <a:rPr lang="en-US" sz="2000" dirty="0" smtClean="0"/>
              <a:t> matching the URL you want to be resolved and map. Everything that can work with the python 're' module is eligible for the pattern (useful when you want to pass parameters via </a:t>
            </a:r>
            <a:r>
              <a:rPr lang="en-US" sz="2000" dirty="0" err="1" smtClean="0"/>
              <a:t>url</a:t>
            </a:r>
            <a:r>
              <a:rPr lang="en-US" sz="2000" dirty="0" smtClean="0"/>
              <a:t>).</a:t>
            </a:r>
          </a:p>
          <a:p>
            <a:pPr>
              <a:buNone/>
            </a:pPr>
            <a:r>
              <a:rPr lang="en-US" sz="2000" b="1" dirty="0" smtClean="0"/>
              <a:t>The python path to the view</a:t>
            </a:r>
            <a:r>
              <a:rPr lang="en-US" sz="2000" dirty="0" smtClean="0"/>
              <a:t> − Same as when you are importing a module.</a:t>
            </a:r>
          </a:p>
          <a:p>
            <a:pPr>
              <a:buNone/>
            </a:pPr>
            <a:r>
              <a:rPr lang="en-US" sz="2000" b="1" dirty="0" smtClean="0"/>
              <a:t>The name</a:t>
            </a:r>
            <a:r>
              <a:rPr lang="en-US" sz="2000" dirty="0" smtClean="0"/>
              <a:t> − In order to perform URL reversing, you’ll need to use named URL patterns as done in the examples above. Once done, just start the server to access your view via :http://127.0.0.1/hello</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000" dirty="0" smtClean="0">
                <a:latin typeface="Times New Roman" pitchFamily="18" charset="0"/>
                <a:cs typeface="Times New Roman" pitchFamily="18" charset="0"/>
              </a:rPr>
              <a:t>Organizing Your URLs</a:t>
            </a:r>
          </a:p>
          <a:p>
            <a:r>
              <a:rPr lang="en-US" sz="2000" dirty="0" smtClean="0">
                <a:latin typeface="Times New Roman" pitchFamily="18" charset="0"/>
                <a:cs typeface="Times New Roman" pitchFamily="18" charset="0"/>
              </a:rPr>
              <a:t>So far, we have created the URLs in “</a:t>
            </a:r>
            <a:r>
              <a:rPr lang="en-US" sz="2000" dirty="0" err="1" smtClean="0">
                <a:latin typeface="Times New Roman" pitchFamily="18" charset="0"/>
                <a:cs typeface="Times New Roman" pitchFamily="18" charset="0"/>
              </a:rPr>
              <a:t>myprojects</a:t>
            </a:r>
            <a:r>
              <a:rPr lang="en-US" sz="2000" dirty="0" smtClean="0">
                <a:latin typeface="Times New Roman" pitchFamily="18" charset="0"/>
                <a:cs typeface="Times New Roman" pitchFamily="18" charset="0"/>
              </a:rPr>
              <a:t>/url.py” file, however as stated earlier about </a:t>
            </a:r>
            <a:r>
              <a:rPr lang="en-US" sz="2000" dirty="0" err="1" smtClean="0">
                <a:latin typeface="Times New Roman" pitchFamily="18" charset="0"/>
                <a:cs typeface="Times New Roman" pitchFamily="18" charset="0"/>
              </a:rPr>
              <a:t>Django</a:t>
            </a:r>
            <a:r>
              <a:rPr lang="en-US" sz="2000" dirty="0" smtClean="0">
                <a:latin typeface="Times New Roman" pitchFamily="18" charset="0"/>
                <a:cs typeface="Times New Roman" pitchFamily="18" charset="0"/>
              </a:rPr>
              <a:t> and creating an app, the best point was to be able to reuse applications in different projects. You can easily see what the problem is, if you are saving all your URLs in the “projecturl.py” file. So best practice is to create an “url.py” per application and to include it in our main projects url.py file (we included admin URLs for admin interface before).</a:t>
            </a:r>
          </a:p>
          <a:p>
            <a:pPr>
              <a:buNone/>
            </a:pPr>
            <a:endParaRPr lang="en-US" sz="2000" dirty="0" smtClean="0">
              <a:latin typeface="Times New Roman" pitchFamily="18" charset="0"/>
              <a:cs typeface="Times New Roman" pitchFamily="18" charset="0"/>
            </a:endParaRPr>
          </a:p>
          <a:p>
            <a:pPr>
              <a:buNone/>
            </a:pPr>
            <a:endParaRPr lang="en-US" dirty="0"/>
          </a:p>
        </p:txBody>
      </p:sp>
      <p:pic>
        <p:nvPicPr>
          <p:cNvPr id="4098" name="Picture 2" descr="C:\Users\papa\Desktop\organize_urls.jpg"/>
          <p:cNvPicPr>
            <a:picLocks noChangeAspect="1" noChangeArrowheads="1"/>
          </p:cNvPicPr>
          <p:nvPr/>
        </p:nvPicPr>
        <p:blipFill>
          <a:blip r:embed="rId2"/>
          <a:srcRect/>
          <a:stretch>
            <a:fillRect/>
          </a:stretch>
        </p:blipFill>
        <p:spPr bwMode="auto">
          <a:xfrm>
            <a:off x="1524000" y="3505200"/>
            <a:ext cx="6172200" cy="2286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000" dirty="0" smtClean="0">
                <a:latin typeface="Times New Roman" pitchFamily="18" charset="0"/>
                <a:cs typeface="Times New Roman" pitchFamily="18" charset="0"/>
              </a:rPr>
              <a:t>How is it Done?</a:t>
            </a:r>
          </a:p>
          <a:p>
            <a:r>
              <a:rPr lang="en-US" sz="2000" dirty="0" smtClean="0">
                <a:latin typeface="Times New Roman" pitchFamily="18" charset="0"/>
                <a:cs typeface="Times New Roman" pitchFamily="18" charset="0"/>
              </a:rPr>
              <a:t>We need to create an url.py file in </a:t>
            </a:r>
            <a:r>
              <a:rPr lang="en-US" sz="2000" dirty="0" err="1" smtClean="0">
                <a:latin typeface="Times New Roman" pitchFamily="18" charset="0"/>
                <a:cs typeface="Times New Roman" pitchFamily="18" charset="0"/>
              </a:rPr>
              <a:t>myapp</a:t>
            </a:r>
            <a:r>
              <a:rPr lang="en-US" sz="2000" dirty="0" smtClean="0">
                <a:latin typeface="Times New Roman" pitchFamily="18" charset="0"/>
                <a:cs typeface="Times New Roman" pitchFamily="18" charset="0"/>
              </a:rPr>
              <a:t> using the following code −</a:t>
            </a:r>
          </a:p>
          <a:p>
            <a:pPr>
              <a:buNone/>
            </a:pP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django.conf.urls</a:t>
            </a:r>
            <a:r>
              <a:rPr lang="en-US" sz="2000" dirty="0" smtClean="0">
                <a:latin typeface="Times New Roman" pitchFamily="18" charset="0"/>
                <a:cs typeface="Times New Roman" pitchFamily="18" charset="0"/>
              </a:rPr>
              <a:t> import patterns, include,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urlpatterns</a:t>
            </a:r>
            <a:r>
              <a:rPr lang="en-US" sz="2000" dirty="0" smtClean="0">
                <a:latin typeface="Times New Roman" pitchFamily="18" charset="0"/>
                <a:cs typeface="Times New Roman" pitchFamily="18" charset="0"/>
              </a:rPr>
              <a:t> = patterns('',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r'^hello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myapp.views.hello</a:t>
            </a:r>
            <a:r>
              <a:rPr lang="en-US" sz="2000" dirty="0" smtClean="0">
                <a:latin typeface="Times New Roman" pitchFamily="18" charset="0"/>
                <a:cs typeface="Times New Roman" pitchFamily="18" charset="0"/>
              </a:rPr>
              <a:t>', name = 'hello'),)</a:t>
            </a:r>
          </a:p>
          <a:p>
            <a:pPr>
              <a:buNone/>
            </a:pPr>
            <a:endParaRPr lang="en-US" sz="2000" dirty="0" smtClean="0">
              <a:latin typeface="Times New Roman" pitchFamily="18" charset="0"/>
              <a:cs typeface="Times New Roman" pitchFamily="18" charset="0"/>
            </a:endParaRPr>
          </a:p>
          <a:p>
            <a:pPr>
              <a:buNone/>
            </a:pPr>
            <a:r>
              <a:rPr lang="en-US" sz="2000" dirty="0" smtClean="0"/>
              <a:t>Then </a:t>
            </a:r>
            <a:r>
              <a:rPr lang="en-US" sz="2000" dirty="0" err="1" smtClean="0"/>
              <a:t>myproject</a:t>
            </a:r>
            <a:r>
              <a:rPr lang="en-US" sz="2000" dirty="0" smtClean="0"/>
              <a:t>/url.py will change to the following −</a:t>
            </a:r>
          </a:p>
          <a:p>
            <a:pPr>
              <a:buNone/>
            </a:pPr>
            <a:r>
              <a:rPr lang="en-US" sz="2000" dirty="0" smtClean="0"/>
              <a:t>from </a:t>
            </a:r>
            <a:r>
              <a:rPr lang="en-US" sz="2000" dirty="0" err="1" smtClean="0"/>
              <a:t>django.conf.urls</a:t>
            </a:r>
            <a:r>
              <a:rPr lang="en-US" sz="2000" dirty="0" smtClean="0"/>
              <a:t> import patterns, include, </a:t>
            </a:r>
            <a:r>
              <a:rPr lang="en-US" sz="2000" dirty="0" err="1" smtClean="0"/>
              <a:t>url</a:t>
            </a:r>
            <a:r>
              <a:rPr lang="en-US" sz="2000" dirty="0" smtClean="0"/>
              <a:t> </a:t>
            </a:r>
          </a:p>
          <a:p>
            <a:pPr>
              <a:buNone/>
            </a:pPr>
            <a:r>
              <a:rPr lang="en-US" sz="2000" dirty="0" smtClean="0"/>
              <a:t>from </a:t>
            </a:r>
            <a:r>
              <a:rPr lang="en-US" sz="2000" dirty="0" err="1" smtClean="0"/>
              <a:t>django.contrib</a:t>
            </a:r>
            <a:r>
              <a:rPr lang="en-US" sz="2000" dirty="0" smtClean="0"/>
              <a:t> import admin </a:t>
            </a:r>
          </a:p>
          <a:p>
            <a:pPr>
              <a:buNone/>
            </a:pPr>
            <a:r>
              <a:rPr lang="en-US" sz="2000" dirty="0" err="1" smtClean="0"/>
              <a:t>admin.autodiscover</a:t>
            </a:r>
            <a:r>
              <a:rPr lang="en-US" sz="2000" dirty="0" smtClean="0"/>
              <a:t>()</a:t>
            </a:r>
          </a:p>
          <a:p>
            <a:pPr>
              <a:buNone/>
            </a:pPr>
            <a:r>
              <a:rPr lang="en-US" sz="2000" dirty="0" err="1" smtClean="0"/>
              <a:t>urlpatterns</a:t>
            </a:r>
            <a:r>
              <a:rPr lang="en-US" sz="2000" dirty="0" smtClean="0"/>
              <a:t> = patterns('', </a:t>
            </a:r>
          </a:p>
          <a:p>
            <a:pPr lvl="1">
              <a:buNone/>
            </a:pPr>
            <a:r>
              <a:rPr lang="en-US" sz="1600" dirty="0" smtClean="0"/>
              <a:t>#Examples </a:t>
            </a:r>
          </a:p>
          <a:p>
            <a:pPr lvl="1">
              <a:buNone/>
            </a:pPr>
            <a:r>
              <a:rPr lang="en-US" sz="1600" dirty="0" smtClean="0"/>
              <a:t>#</a:t>
            </a:r>
            <a:r>
              <a:rPr lang="en-US" sz="1600" dirty="0" err="1" smtClean="0"/>
              <a:t>url</a:t>
            </a:r>
            <a:r>
              <a:rPr lang="en-US" sz="1600" dirty="0" smtClean="0"/>
              <a:t>(r'^$', '</a:t>
            </a:r>
            <a:r>
              <a:rPr lang="en-US" sz="1600" dirty="0" err="1" smtClean="0"/>
              <a:t>myproject.view.home</a:t>
            </a:r>
            <a:r>
              <a:rPr lang="en-US" sz="1600" dirty="0" smtClean="0"/>
              <a:t>', name = 'home'), </a:t>
            </a:r>
          </a:p>
          <a:p>
            <a:pPr lvl="1">
              <a:buNone/>
            </a:pPr>
            <a:r>
              <a:rPr lang="en-US" sz="1600" dirty="0" smtClean="0"/>
              <a:t>#</a:t>
            </a:r>
            <a:r>
              <a:rPr lang="en-US" sz="1600" dirty="0" err="1" smtClean="0"/>
              <a:t>url</a:t>
            </a:r>
            <a:r>
              <a:rPr lang="en-US" sz="1600" dirty="0" smtClean="0"/>
              <a:t>(</a:t>
            </a:r>
            <a:r>
              <a:rPr lang="en-US" sz="1600" dirty="0" err="1" smtClean="0"/>
              <a:t>r'^blog</a:t>
            </a:r>
            <a:r>
              <a:rPr lang="en-US" sz="1600" dirty="0" smtClean="0"/>
              <a:t>/', include('</a:t>
            </a:r>
            <a:r>
              <a:rPr lang="en-US" sz="1600" dirty="0" err="1" smtClean="0"/>
              <a:t>blog.urls</a:t>
            </a:r>
            <a:r>
              <a:rPr lang="en-US" sz="1600" dirty="0" smtClean="0"/>
              <a:t>')), </a:t>
            </a:r>
          </a:p>
          <a:p>
            <a:pPr lvl="1">
              <a:buNone/>
            </a:pPr>
            <a:r>
              <a:rPr lang="en-US" sz="1600" dirty="0" err="1" smtClean="0"/>
              <a:t>url</a:t>
            </a:r>
            <a:r>
              <a:rPr lang="en-US" sz="1600" dirty="0" smtClean="0"/>
              <a:t>(</a:t>
            </a:r>
            <a:r>
              <a:rPr lang="en-US" sz="1600" dirty="0" err="1" smtClean="0"/>
              <a:t>r'^admin</a:t>
            </a:r>
            <a:r>
              <a:rPr lang="en-US" sz="1600" dirty="0" smtClean="0"/>
              <a:t>', include(</a:t>
            </a:r>
            <a:r>
              <a:rPr lang="en-US" sz="1600" dirty="0" err="1" smtClean="0"/>
              <a:t>admin.site.urls</a:t>
            </a:r>
            <a:r>
              <a:rPr lang="en-US" sz="1600" dirty="0" smtClean="0"/>
              <a:t>)), </a:t>
            </a:r>
          </a:p>
          <a:p>
            <a:pPr lvl="1">
              <a:buNone/>
            </a:pPr>
            <a:r>
              <a:rPr lang="en-US" sz="1600" dirty="0" err="1" smtClean="0"/>
              <a:t>url</a:t>
            </a:r>
            <a:r>
              <a:rPr lang="en-US" sz="1600" dirty="0" smtClean="0"/>
              <a:t>(</a:t>
            </a:r>
            <a:r>
              <a:rPr lang="en-US" sz="1600" dirty="0" err="1" smtClean="0"/>
              <a:t>r'^myapp</a:t>
            </a:r>
            <a:r>
              <a:rPr lang="en-US" sz="1600" dirty="0" smtClean="0"/>
              <a:t>/', include('</a:t>
            </a:r>
            <a:r>
              <a:rPr lang="en-US" sz="1600" dirty="0" err="1" smtClean="0"/>
              <a:t>myapp.urls</a:t>
            </a:r>
            <a:r>
              <a:rPr lang="en-US" sz="1600" dirty="0" smtClean="0"/>
              <a:t>')), )</a:t>
            </a:r>
            <a:endParaRPr lang="en-US" sz="1600" dirty="0" smtClean="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dirty="0" smtClean="0">
                <a:latin typeface="Times New Roman" pitchFamily="18" charset="0"/>
                <a:cs typeface="Times New Roman" pitchFamily="18" charset="0"/>
              </a:rPr>
              <a:t>We have included all URLs from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 application. The home.html that was accessed through “/hello” is now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/hello” which is a better and more understandable structure for the web app.</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t>Now let's imagine we have another view in </a:t>
            </a:r>
            <a:r>
              <a:rPr lang="en-US" sz="1800" dirty="0" err="1" smtClean="0"/>
              <a:t>myapp</a:t>
            </a:r>
            <a:r>
              <a:rPr lang="en-US" sz="1800" dirty="0" smtClean="0"/>
              <a:t> “morning” and we want to map it </a:t>
            </a:r>
          </a:p>
          <a:p>
            <a:pPr>
              <a:buNone/>
            </a:pPr>
            <a:r>
              <a:rPr lang="en-US" sz="1800" dirty="0" smtClean="0"/>
              <a:t>in </a:t>
            </a:r>
            <a:r>
              <a:rPr lang="en-US" sz="1800" dirty="0" err="1" smtClean="0"/>
              <a:t>myapp</a:t>
            </a:r>
            <a:r>
              <a:rPr lang="en-US" sz="1800" dirty="0" smtClean="0"/>
              <a:t>/url.py, we will then change our </a:t>
            </a:r>
            <a:r>
              <a:rPr lang="en-US" sz="1800" dirty="0" err="1" smtClean="0"/>
              <a:t>myapp</a:t>
            </a:r>
            <a:r>
              <a:rPr lang="en-US" sz="1800" dirty="0" smtClean="0"/>
              <a:t>/url.py to −</a:t>
            </a:r>
          </a:p>
          <a:p>
            <a:pPr>
              <a:buNone/>
            </a:pPr>
            <a:r>
              <a:rPr lang="en-US" sz="1800" dirty="0" smtClean="0"/>
              <a:t>from </a:t>
            </a:r>
            <a:r>
              <a:rPr lang="en-US" sz="1800" dirty="0" err="1" smtClean="0"/>
              <a:t>django.conf.urls</a:t>
            </a:r>
            <a:r>
              <a:rPr lang="en-US" sz="1800" dirty="0" smtClean="0"/>
              <a:t> import patterns, include, </a:t>
            </a:r>
            <a:r>
              <a:rPr lang="en-US" sz="1800" dirty="0" err="1" smtClean="0"/>
              <a:t>url</a:t>
            </a:r>
            <a:r>
              <a:rPr lang="en-US" sz="1800" dirty="0" smtClean="0"/>
              <a:t> </a:t>
            </a:r>
          </a:p>
          <a:p>
            <a:pPr>
              <a:buNone/>
            </a:pPr>
            <a:r>
              <a:rPr lang="en-US" sz="1800" dirty="0" err="1" smtClean="0"/>
              <a:t>urlpatterns</a:t>
            </a:r>
            <a:r>
              <a:rPr lang="en-US" sz="1800" dirty="0" smtClean="0"/>
              <a:t> = patterns(‘ ', </a:t>
            </a:r>
          </a:p>
          <a:p>
            <a:pPr>
              <a:buNone/>
            </a:pPr>
            <a:r>
              <a:rPr lang="en-US" sz="1800" dirty="0" err="1" smtClean="0"/>
              <a:t>url</a:t>
            </a:r>
            <a:r>
              <a:rPr lang="en-US" sz="1800" dirty="0" smtClean="0"/>
              <a:t>(</a:t>
            </a:r>
            <a:r>
              <a:rPr lang="en-US" sz="1800" dirty="0" err="1" smtClean="0"/>
              <a:t>r'^hello</a:t>
            </a:r>
            <a:r>
              <a:rPr lang="en-US" sz="1800" dirty="0" smtClean="0"/>
              <a:t>/', '</a:t>
            </a:r>
            <a:r>
              <a:rPr lang="en-US" sz="1800" dirty="0" err="1" smtClean="0"/>
              <a:t>myapp.views.hello</a:t>
            </a:r>
            <a:r>
              <a:rPr lang="en-US" sz="1800" dirty="0" smtClean="0"/>
              <a:t>', name = 'hello'), </a:t>
            </a:r>
          </a:p>
          <a:p>
            <a:pPr>
              <a:buNone/>
            </a:pPr>
            <a:r>
              <a:rPr lang="en-US" sz="1800" dirty="0" err="1" smtClean="0"/>
              <a:t>url</a:t>
            </a:r>
            <a:r>
              <a:rPr lang="en-US" sz="1800" dirty="0" smtClean="0"/>
              <a:t>(</a:t>
            </a:r>
            <a:r>
              <a:rPr lang="en-US" sz="1800" dirty="0" err="1" smtClean="0"/>
              <a:t>r'^morning</a:t>
            </a:r>
            <a:r>
              <a:rPr lang="en-US" sz="1800" dirty="0" smtClean="0"/>
              <a:t>/', '</a:t>
            </a:r>
            <a:r>
              <a:rPr lang="en-US" sz="1800" dirty="0" err="1" smtClean="0"/>
              <a:t>myapp.views.morning</a:t>
            </a:r>
            <a:r>
              <a:rPr lang="en-US" sz="1800" dirty="0" smtClean="0"/>
              <a:t>', name = 'morning'), )</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5122" name="Picture 2" descr="C:\Users\papa\Desktop\myproject.jpg"/>
          <p:cNvPicPr>
            <a:picLocks noChangeAspect="1" noChangeArrowheads="1"/>
          </p:cNvPicPr>
          <p:nvPr/>
        </p:nvPicPr>
        <p:blipFill>
          <a:blip r:embed="rId2"/>
          <a:srcRect/>
          <a:stretch>
            <a:fillRect/>
          </a:stretch>
        </p:blipFill>
        <p:spPr bwMode="auto">
          <a:xfrm>
            <a:off x="1828800" y="1524000"/>
            <a:ext cx="5716588" cy="2286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smtClean="0">
                <a:latin typeface="Times New Roman" pitchFamily="18" charset="0"/>
                <a:cs typeface="Times New Roman" pitchFamily="18" charset="0"/>
              </a:rPr>
              <a:t>This can be re-factored to −</a:t>
            </a:r>
          </a:p>
          <a:p>
            <a:pPr>
              <a:buNone/>
            </a:pP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django.conf.urls</a:t>
            </a:r>
            <a:r>
              <a:rPr lang="en-US" sz="2000" dirty="0" smtClean="0">
                <a:latin typeface="Times New Roman" pitchFamily="18" charset="0"/>
                <a:cs typeface="Times New Roman" pitchFamily="18" charset="0"/>
              </a:rPr>
              <a:t> import patterns, include, </a:t>
            </a:r>
          </a:p>
          <a:p>
            <a:pPr>
              <a:buNone/>
            </a:pP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urlpatterns</a:t>
            </a:r>
            <a:r>
              <a:rPr lang="en-US" sz="2000" dirty="0" smtClean="0">
                <a:latin typeface="Times New Roman" pitchFamily="18" charset="0"/>
                <a:cs typeface="Times New Roman" pitchFamily="18" charset="0"/>
              </a:rPr>
              <a:t> = patterns('</a:t>
            </a:r>
            <a:r>
              <a:rPr lang="en-US" sz="2000" dirty="0" err="1" smtClean="0">
                <a:latin typeface="Times New Roman" pitchFamily="18" charset="0"/>
                <a:cs typeface="Times New Roman" pitchFamily="18" charset="0"/>
              </a:rPr>
              <a:t>myapp.views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r'^hello</a:t>
            </a:r>
            <a:r>
              <a:rPr lang="en-US" sz="2000" dirty="0" smtClean="0">
                <a:latin typeface="Times New Roman" pitchFamily="18" charset="0"/>
                <a:cs typeface="Times New Roman" pitchFamily="18" charset="0"/>
              </a:rPr>
              <a:t>/', 'hello', name = 'hello'),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r'^morning</a:t>
            </a:r>
            <a:r>
              <a:rPr lang="en-US" sz="2000" dirty="0" smtClean="0">
                <a:latin typeface="Times New Roman" pitchFamily="18" charset="0"/>
                <a:cs typeface="Times New Roman" pitchFamily="18" charset="0"/>
              </a:rPr>
              <a:t>/', 'morning', name = 'morning'),)</a:t>
            </a:r>
          </a:p>
          <a:p>
            <a:pPr>
              <a:buNone/>
            </a:pPr>
            <a:r>
              <a:rPr lang="en-US" sz="2000" dirty="0" smtClean="0">
                <a:latin typeface="Times New Roman" pitchFamily="18" charset="0"/>
                <a:cs typeface="Times New Roman" pitchFamily="18" charset="0"/>
              </a:rPr>
              <a:t>As you can see, we now use the first element of our </a:t>
            </a:r>
            <a:r>
              <a:rPr lang="en-US" sz="2000" b="1" dirty="0" err="1" smtClean="0">
                <a:latin typeface="Times New Roman" pitchFamily="18" charset="0"/>
                <a:cs typeface="Times New Roman" pitchFamily="18" charset="0"/>
              </a:rPr>
              <a:t>urlpatterns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tuple</a:t>
            </a:r>
            <a:r>
              <a:rPr lang="en-US" sz="2000" dirty="0" smtClean="0">
                <a:latin typeface="Times New Roman" pitchFamily="18" charset="0"/>
                <a:cs typeface="Times New Roman" pitchFamily="18" charset="0"/>
              </a:rPr>
              <a:t>. This can be useful when you want to change your app name</a:t>
            </a:r>
          </a:p>
          <a:p>
            <a:pPr>
              <a:buNone/>
            </a:pPr>
            <a:endParaRPr lang="en-US" sz="2000" dirty="0">
              <a:latin typeface="Times New Roman" pitchFamily="18" charset="0"/>
              <a:cs typeface="Times New Roman" pitchFamily="18" charset="0"/>
            </a:endParaRPr>
          </a:p>
        </p:txBody>
      </p:sp>
      <p:pic>
        <p:nvPicPr>
          <p:cNvPr id="6146" name="Picture 2" descr="C:\Users\papa\Desktop\urlpatterns.jpg"/>
          <p:cNvPicPr>
            <a:picLocks noChangeAspect="1" noChangeArrowheads="1"/>
          </p:cNvPicPr>
          <p:nvPr/>
        </p:nvPicPr>
        <p:blipFill>
          <a:blip r:embed="rId2"/>
          <a:srcRect/>
          <a:stretch>
            <a:fillRect/>
          </a:stretch>
        </p:blipFill>
        <p:spPr bwMode="auto">
          <a:xfrm>
            <a:off x="1676400" y="2743200"/>
            <a:ext cx="5716588" cy="20574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Sending Parameters to Views</a:t>
            </a:r>
          </a:p>
          <a:p>
            <a:r>
              <a:rPr lang="en-US" sz="1800" dirty="0" smtClean="0">
                <a:latin typeface="Times New Roman" pitchFamily="18" charset="0"/>
                <a:cs typeface="Times New Roman" pitchFamily="18" charset="0"/>
              </a:rPr>
              <a:t>We now know how to map URL, how to organize them, now let us see how to send parameters to views. A classic sample is the article example (you want to access an article via “/articles/</a:t>
            </a:r>
            <a:r>
              <a:rPr lang="en-US" sz="1800" dirty="0" err="1" smtClean="0">
                <a:latin typeface="Times New Roman" pitchFamily="18" charset="0"/>
                <a:cs typeface="Times New Roman" pitchFamily="18" charset="0"/>
              </a:rPr>
              <a:t>article_id</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Passing parameters is done by capturing them with the </a:t>
            </a:r>
            <a:r>
              <a:rPr lang="en-US" sz="1800" b="1" dirty="0" err="1" smtClean="0">
                <a:latin typeface="Times New Roman" pitchFamily="18" charset="0"/>
                <a:cs typeface="Times New Roman" pitchFamily="18" charset="0"/>
              </a:rPr>
              <a:t>regexp</a:t>
            </a:r>
            <a:r>
              <a:rPr lang="en-US" sz="1800" dirty="0" smtClean="0">
                <a:latin typeface="Times New Roman" pitchFamily="18" charset="0"/>
                <a:cs typeface="Times New Roman" pitchFamily="18" charset="0"/>
              </a:rPr>
              <a:t> in the URL pattern. If we have a view like the following one in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/view.py”</a:t>
            </a:r>
          </a:p>
          <a:p>
            <a:pPr>
              <a:buNone/>
            </a:pPr>
            <a:r>
              <a:rPr lang="en-US" sz="1800" dirty="0" smtClean="0"/>
              <a:t>from </a:t>
            </a:r>
            <a:r>
              <a:rPr lang="en-US" sz="1800" dirty="0" err="1" smtClean="0"/>
              <a:t>django.shortcuts</a:t>
            </a:r>
            <a:r>
              <a:rPr lang="en-US" sz="1800" dirty="0" smtClean="0"/>
              <a:t> import render </a:t>
            </a:r>
          </a:p>
          <a:p>
            <a:pPr>
              <a:buNone/>
            </a:pPr>
            <a:r>
              <a:rPr lang="en-US" sz="1800" dirty="0" smtClean="0"/>
              <a:t>from </a:t>
            </a:r>
            <a:r>
              <a:rPr lang="en-US" sz="1800" dirty="0" err="1" smtClean="0"/>
              <a:t>django.http</a:t>
            </a:r>
            <a:r>
              <a:rPr lang="en-US" sz="1800" dirty="0" smtClean="0"/>
              <a:t> import </a:t>
            </a:r>
            <a:r>
              <a:rPr lang="en-US" sz="1800" dirty="0" err="1" smtClean="0"/>
              <a:t>HttpResponse</a:t>
            </a:r>
            <a:r>
              <a:rPr lang="en-US" sz="1800" dirty="0" smtClean="0"/>
              <a:t> </a:t>
            </a:r>
          </a:p>
          <a:p>
            <a:pPr>
              <a:buNone/>
            </a:pPr>
            <a:r>
              <a:rPr lang="en-US" sz="1800" dirty="0" smtClean="0"/>
              <a:t>def hello(request): </a:t>
            </a:r>
          </a:p>
          <a:p>
            <a:pPr>
              <a:buNone/>
            </a:pPr>
            <a:r>
              <a:rPr lang="en-US" sz="1800" dirty="0" smtClean="0"/>
              <a:t>	return render(request, "hello.html", {})</a:t>
            </a:r>
          </a:p>
          <a:p>
            <a:pPr>
              <a:buNone/>
            </a:pPr>
            <a:r>
              <a:rPr lang="en-US" sz="1800" dirty="0" smtClean="0"/>
              <a:t>def </a:t>
            </a:r>
            <a:r>
              <a:rPr lang="en-US" sz="1800" dirty="0" err="1" smtClean="0"/>
              <a:t>viewArticle</a:t>
            </a:r>
            <a:r>
              <a:rPr lang="en-US" sz="1800" dirty="0" smtClean="0"/>
              <a:t>(request, </a:t>
            </a:r>
            <a:r>
              <a:rPr lang="en-US" sz="1800" dirty="0" err="1" smtClean="0"/>
              <a:t>articleId</a:t>
            </a:r>
            <a:r>
              <a:rPr lang="en-US" sz="1800" dirty="0" smtClean="0"/>
              <a:t>): </a:t>
            </a:r>
          </a:p>
          <a:p>
            <a:pPr>
              <a:buNone/>
            </a:pPr>
            <a:r>
              <a:rPr lang="en-US" sz="1800" dirty="0" smtClean="0"/>
              <a:t>	text = "Displaying article Number : %s"%</a:t>
            </a:r>
            <a:r>
              <a:rPr lang="en-US" sz="1800" dirty="0" err="1" smtClean="0"/>
              <a:t>articleId</a:t>
            </a:r>
            <a:r>
              <a:rPr lang="en-US" sz="1800" dirty="0" smtClean="0"/>
              <a:t> </a:t>
            </a:r>
          </a:p>
          <a:p>
            <a:pPr>
              <a:buNone/>
            </a:pPr>
            <a:r>
              <a:rPr lang="en-US" sz="1800" dirty="0" smtClean="0"/>
              <a:t>	return </a:t>
            </a:r>
            <a:r>
              <a:rPr lang="en-US" sz="1800" dirty="0" err="1" smtClean="0"/>
              <a:t>HttpResponse</a:t>
            </a:r>
            <a:r>
              <a:rPr lang="en-US" sz="1800" dirty="0" smtClean="0"/>
              <a:t>(text)</a:t>
            </a:r>
            <a:endParaRPr lang="en-US" sz="18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We want to map it in </a:t>
            </a:r>
            <a:r>
              <a:rPr lang="en-US" sz="2000" dirty="0" err="1" smtClean="0">
                <a:latin typeface="Times New Roman" pitchFamily="18" charset="0"/>
                <a:cs typeface="Times New Roman" pitchFamily="18" charset="0"/>
              </a:rPr>
              <a:t>myapp</a:t>
            </a:r>
            <a:r>
              <a:rPr lang="en-US" sz="2000" dirty="0" smtClean="0">
                <a:latin typeface="Times New Roman" pitchFamily="18" charset="0"/>
                <a:cs typeface="Times New Roman" pitchFamily="18" charset="0"/>
              </a:rPr>
              <a:t>/url.py so we can access it via “/</a:t>
            </a:r>
            <a:r>
              <a:rPr lang="en-US" sz="2000" dirty="0" err="1" smtClean="0">
                <a:latin typeface="Times New Roman" pitchFamily="18" charset="0"/>
                <a:cs typeface="Times New Roman" pitchFamily="18" charset="0"/>
              </a:rPr>
              <a:t>myapp</a:t>
            </a:r>
            <a:r>
              <a:rPr lang="en-US" sz="2000" dirty="0" smtClean="0">
                <a:latin typeface="Times New Roman" pitchFamily="18" charset="0"/>
                <a:cs typeface="Times New Roman" pitchFamily="18" charset="0"/>
              </a:rPr>
              <a:t>/article/</a:t>
            </a:r>
            <a:r>
              <a:rPr lang="en-US" sz="2000" dirty="0" err="1" smtClean="0">
                <a:latin typeface="Times New Roman" pitchFamily="18" charset="0"/>
                <a:cs typeface="Times New Roman" pitchFamily="18" charset="0"/>
              </a:rPr>
              <a:t>articleId</a:t>
            </a:r>
            <a:r>
              <a:rPr lang="en-US" sz="2000" dirty="0" smtClean="0">
                <a:latin typeface="Times New Roman" pitchFamily="18" charset="0"/>
                <a:cs typeface="Times New Roman" pitchFamily="18" charset="0"/>
              </a:rPr>
              <a:t>”, we need the following in “</a:t>
            </a:r>
            <a:r>
              <a:rPr lang="en-US" sz="2000" dirty="0" err="1" smtClean="0">
                <a:latin typeface="Times New Roman" pitchFamily="18" charset="0"/>
                <a:cs typeface="Times New Roman" pitchFamily="18" charset="0"/>
              </a:rPr>
              <a:t>myapp</a:t>
            </a:r>
            <a:r>
              <a:rPr lang="en-US" sz="2000" dirty="0" smtClean="0">
                <a:latin typeface="Times New Roman" pitchFamily="18" charset="0"/>
                <a:cs typeface="Times New Roman" pitchFamily="18" charset="0"/>
              </a:rPr>
              <a:t>/url.py” −</a:t>
            </a:r>
            <a:endParaRPr lang="en-US"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django.conf.urls</a:t>
            </a:r>
            <a:r>
              <a:rPr lang="en-US" sz="1800" dirty="0" smtClean="0">
                <a:latin typeface="Times New Roman" pitchFamily="18" charset="0"/>
                <a:cs typeface="Times New Roman" pitchFamily="18" charset="0"/>
              </a:rPr>
              <a:t> import patterns, include,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urlpatterns</a:t>
            </a:r>
            <a:r>
              <a:rPr lang="en-US" sz="1800" dirty="0" smtClean="0">
                <a:latin typeface="Times New Roman" pitchFamily="18" charset="0"/>
                <a:cs typeface="Times New Roman" pitchFamily="18" charset="0"/>
              </a:rPr>
              <a:t> = patterns('</a:t>
            </a:r>
            <a:r>
              <a:rPr lang="en-US" sz="1800" dirty="0" err="1" smtClean="0">
                <a:latin typeface="Times New Roman" pitchFamily="18" charset="0"/>
                <a:cs typeface="Times New Roman" pitchFamily="18" charset="0"/>
              </a:rPr>
              <a:t>myapp.views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r'^hello</a:t>
            </a:r>
            <a:r>
              <a:rPr lang="en-US" sz="1800" dirty="0" smtClean="0">
                <a:latin typeface="Times New Roman" pitchFamily="18" charset="0"/>
                <a:cs typeface="Times New Roman" pitchFamily="18" charset="0"/>
              </a:rPr>
              <a:t>/', 'hello', name = 'hello'),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r'^morning</a:t>
            </a:r>
            <a:r>
              <a:rPr lang="en-US" sz="1800" dirty="0" smtClean="0">
                <a:latin typeface="Times New Roman" pitchFamily="18" charset="0"/>
                <a:cs typeface="Times New Roman" pitchFamily="18" charset="0"/>
              </a:rPr>
              <a:t>/', 'morning', name = 'morning'),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r'^article</a:t>
            </a:r>
            <a:r>
              <a:rPr lang="en-US" sz="1800" dirty="0" smtClean="0">
                <a:latin typeface="Times New Roman" pitchFamily="18" charset="0"/>
                <a:cs typeface="Times New Roman" pitchFamily="18" charset="0"/>
              </a:rPr>
              <a:t>/(\d+)/', '</a:t>
            </a:r>
            <a:r>
              <a:rPr lang="en-US" sz="1800" dirty="0" err="1" smtClean="0">
                <a:latin typeface="Times New Roman" pitchFamily="18" charset="0"/>
                <a:cs typeface="Times New Roman" pitchFamily="18" charset="0"/>
              </a:rPr>
              <a:t>viewArticle</a:t>
            </a:r>
            <a:r>
              <a:rPr lang="en-US" sz="1800" dirty="0" smtClean="0">
                <a:latin typeface="Times New Roman" pitchFamily="18" charset="0"/>
                <a:cs typeface="Times New Roman" pitchFamily="18" charset="0"/>
              </a:rPr>
              <a:t>', name = 'article'),)</a:t>
            </a:r>
          </a:p>
          <a:p>
            <a:pPr>
              <a:buNone/>
            </a:pPr>
            <a:r>
              <a:rPr lang="en-US" sz="1800" dirty="0" smtClean="0"/>
              <a:t>When </a:t>
            </a:r>
            <a:r>
              <a:rPr lang="en-US" sz="1800" dirty="0" err="1" smtClean="0"/>
              <a:t>Django</a:t>
            </a:r>
            <a:r>
              <a:rPr lang="en-US" sz="1800" dirty="0" smtClean="0"/>
              <a:t> will see the </a:t>
            </a:r>
            <a:r>
              <a:rPr lang="en-US" sz="1800" dirty="0" err="1" smtClean="0"/>
              <a:t>url</a:t>
            </a:r>
            <a:r>
              <a:rPr lang="en-US" sz="1800" dirty="0" smtClean="0"/>
              <a:t>: “/</a:t>
            </a:r>
            <a:r>
              <a:rPr lang="en-US" sz="1800" dirty="0" err="1" smtClean="0"/>
              <a:t>myapp</a:t>
            </a:r>
            <a:r>
              <a:rPr lang="en-US" sz="1800" dirty="0" smtClean="0"/>
              <a:t>/article/42” it will pass the parameters '42' to the </a:t>
            </a:r>
            <a:r>
              <a:rPr lang="en-US" sz="1800" dirty="0" err="1" smtClean="0"/>
              <a:t>viewArticle</a:t>
            </a:r>
            <a:r>
              <a:rPr lang="en-US" sz="1800" dirty="0" smtClean="0"/>
              <a:t> view, and in your browser you should get the following result −</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Note that the order of parameters is important here. Suppose we want the list of articles of a month of a year, let's add a </a:t>
            </a:r>
            <a:r>
              <a:rPr lang="en-US" sz="1800" dirty="0" err="1" smtClean="0"/>
              <a:t>viewArticles</a:t>
            </a:r>
            <a:r>
              <a:rPr lang="en-US" sz="1800" dirty="0" smtClean="0"/>
              <a:t> view. Our view.py becomes −</a:t>
            </a:r>
          </a:p>
          <a:p>
            <a:pPr>
              <a:buNone/>
            </a:pPr>
            <a:endParaRPr lang="en-US" sz="1800" dirty="0">
              <a:latin typeface="Times New Roman" pitchFamily="18" charset="0"/>
              <a:cs typeface="Times New Roman" pitchFamily="18" charset="0"/>
            </a:endParaRPr>
          </a:p>
        </p:txBody>
      </p:sp>
      <p:pic>
        <p:nvPicPr>
          <p:cNvPr id="7170" name="Picture 2" descr="C:\Users\papa\Desktop\passing_parameters_to_viewarticle.jpg"/>
          <p:cNvPicPr>
            <a:picLocks noChangeAspect="1" noChangeArrowheads="1"/>
          </p:cNvPicPr>
          <p:nvPr/>
        </p:nvPicPr>
        <p:blipFill>
          <a:blip r:embed="rId2"/>
          <a:srcRect/>
          <a:stretch>
            <a:fillRect/>
          </a:stretch>
        </p:blipFill>
        <p:spPr bwMode="auto">
          <a:xfrm>
            <a:off x="1676400" y="2590800"/>
            <a:ext cx="5716587" cy="225742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django.shortcuts</a:t>
            </a:r>
            <a:r>
              <a:rPr lang="en-US" sz="1800" dirty="0" smtClean="0">
                <a:latin typeface="Times New Roman" pitchFamily="18" charset="0"/>
                <a:cs typeface="Times New Roman" pitchFamily="18" charset="0"/>
              </a:rPr>
              <a:t> import render </a:t>
            </a:r>
          </a:p>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django.http</a:t>
            </a:r>
            <a:r>
              <a:rPr lang="en-US" sz="1800" dirty="0" smtClean="0">
                <a:latin typeface="Times New Roman" pitchFamily="18" charset="0"/>
                <a:cs typeface="Times New Roman" pitchFamily="18" charset="0"/>
              </a:rPr>
              <a:t> import </a:t>
            </a:r>
            <a:r>
              <a:rPr lang="en-US" sz="1800" dirty="0" err="1" smtClean="0">
                <a:latin typeface="Times New Roman" pitchFamily="18" charset="0"/>
                <a:cs typeface="Times New Roman" pitchFamily="18" charset="0"/>
              </a:rPr>
              <a:t>HttpResponse</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def hello(request): </a:t>
            </a:r>
          </a:p>
          <a:p>
            <a:pPr>
              <a:buNone/>
            </a:pPr>
            <a:r>
              <a:rPr lang="en-US" sz="1800" dirty="0" smtClean="0">
                <a:latin typeface="Times New Roman" pitchFamily="18" charset="0"/>
                <a:cs typeface="Times New Roman" pitchFamily="18" charset="0"/>
              </a:rPr>
              <a:t>	return render(request, "hello.html", {})</a:t>
            </a:r>
          </a:p>
          <a:p>
            <a:pPr>
              <a:buNone/>
            </a:pPr>
            <a:r>
              <a:rPr lang="en-US" sz="1800" dirty="0" smtClean="0">
                <a:latin typeface="Times New Roman" pitchFamily="18" charset="0"/>
                <a:cs typeface="Times New Roman" pitchFamily="18" charset="0"/>
              </a:rPr>
              <a:t>def </a:t>
            </a:r>
            <a:r>
              <a:rPr lang="en-US" sz="1800" dirty="0" err="1" smtClean="0">
                <a:latin typeface="Times New Roman" pitchFamily="18" charset="0"/>
                <a:cs typeface="Times New Roman" pitchFamily="18" charset="0"/>
              </a:rPr>
              <a:t>viewArticle</a:t>
            </a:r>
            <a:r>
              <a:rPr lang="en-US" sz="1800" dirty="0" smtClean="0">
                <a:latin typeface="Times New Roman" pitchFamily="18" charset="0"/>
                <a:cs typeface="Times New Roman" pitchFamily="18" charset="0"/>
              </a:rPr>
              <a:t>(request, </a:t>
            </a:r>
            <a:r>
              <a:rPr lang="en-US" sz="1800" dirty="0" err="1" smtClean="0">
                <a:latin typeface="Times New Roman" pitchFamily="18" charset="0"/>
                <a:cs typeface="Times New Roman" pitchFamily="18" charset="0"/>
              </a:rPr>
              <a:t>articleId</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text = "Displaying article Number : %s"%</a:t>
            </a:r>
            <a:r>
              <a:rPr lang="en-US" sz="1800" dirty="0" err="1" smtClean="0">
                <a:latin typeface="Times New Roman" pitchFamily="18" charset="0"/>
                <a:cs typeface="Times New Roman" pitchFamily="18" charset="0"/>
              </a:rPr>
              <a:t>articleId</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return </a:t>
            </a:r>
            <a:r>
              <a:rPr lang="en-US" sz="1800" dirty="0" err="1" smtClean="0">
                <a:latin typeface="Times New Roman" pitchFamily="18" charset="0"/>
                <a:cs typeface="Times New Roman" pitchFamily="18" charset="0"/>
              </a:rPr>
              <a:t>HttpResponse</a:t>
            </a:r>
            <a:r>
              <a:rPr lang="en-US" sz="1800" dirty="0" smtClean="0">
                <a:latin typeface="Times New Roman" pitchFamily="18" charset="0"/>
                <a:cs typeface="Times New Roman" pitchFamily="18" charset="0"/>
              </a:rPr>
              <a:t>(text) </a:t>
            </a:r>
          </a:p>
          <a:p>
            <a:pPr>
              <a:buNone/>
            </a:pPr>
            <a:r>
              <a:rPr lang="en-US" sz="1800" dirty="0" smtClean="0">
                <a:latin typeface="Times New Roman" pitchFamily="18" charset="0"/>
                <a:cs typeface="Times New Roman" pitchFamily="18" charset="0"/>
              </a:rPr>
              <a:t>def </a:t>
            </a:r>
            <a:r>
              <a:rPr lang="en-US" sz="1800" dirty="0" err="1" smtClean="0">
                <a:latin typeface="Times New Roman" pitchFamily="18" charset="0"/>
                <a:cs typeface="Times New Roman" pitchFamily="18" charset="0"/>
              </a:rPr>
              <a:t>viewArticle</a:t>
            </a:r>
            <a:r>
              <a:rPr lang="en-US" sz="1800" dirty="0" smtClean="0">
                <a:latin typeface="Times New Roman" pitchFamily="18" charset="0"/>
                <a:cs typeface="Times New Roman" pitchFamily="18" charset="0"/>
              </a:rPr>
              <a:t>(request, month, year): </a:t>
            </a:r>
          </a:p>
          <a:p>
            <a:pPr>
              <a:buNone/>
            </a:pPr>
            <a:r>
              <a:rPr lang="en-US" sz="1800" dirty="0" smtClean="0">
                <a:latin typeface="Times New Roman" pitchFamily="18" charset="0"/>
                <a:cs typeface="Times New Roman" pitchFamily="18" charset="0"/>
              </a:rPr>
              <a:t>	text = "Displaying articles of : %s/%s"%(year, month) </a:t>
            </a:r>
          </a:p>
          <a:p>
            <a:pPr>
              <a:buNone/>
            </a:pPr>
            <a:r>
              <a:rPr lang="en-US" sz="1800" dirty="0" smtClean="0">
                <a:latin typeface="Times New Roman" pitchFamily="18" charset="0"/>
                <a:cs typeface="Times New Roman" pitchFamily="18" charset="0"/>
              </a:rPr>
              <a:t>	return </a:t>
            </a:r>
            <a:r>
              <a:rPr lang="en-US" sz="1800" dirty="0" err="1" smtClean="0">
                <a:latin typeface="Times New Roman" pitchFamily="18" charset="0"/>
                <a:cs typeface="Times New Roman" pitchFamily="18" charset="0"/>
              </a:rPr>
              <a:t>HttpResponse</a:t>
            </a:r>
            <a:r>
              <a:rPr lang="en-US" sz="1800" dirty="0" smtClean="0">
                <a:latin typeface="Times New Roman" pitchFamily="18" charset="0"/>
                <a:cs typeface="Times New Roman" pitchFamily="18" charset="0"/>
              </a:rPr>
              <a:t>(text)</a:t>
            </a:r>
            <a:endParaRPr lang="en-US" sz="2000" dirty="0" smtClean="0">
              <a:latin typeface="Times New Roman" pitchFamily="18" charset="0"/>
              <a:cs typeface="Times New Roman" pitchFamily="18" charset="0"/>
            </a:endParaRPr>
          </a:p>
          <a:p>
            <a:pPr>
              <a:buNone/>
            </a:pPr>
            <a:r>
              <a:rPr lang="en-US" sz="1800" dirty="0" smtClean="0"/>
              <a:t>The corresponding </a:t>
            </a:r>
            <a:r>
              <a:rPr lang="en-US" sz="1800" b="1" dirty="0" smtClean="0"/>
              <a:t>url.py</a:t>
            </a:r>
            <a:r>
              <a:rPr lang="en-US" sz="1800" dirty="0" smtClean="0"/>
              <a:t> file will look like −</a:t>
            </a:r>
          </a:p>
          <a:p>
            <a:pPr>
              <a:buNone/>
            </a:pPr>
            <a:r>
              <a:rPr lang="en-US" sz="1800" dirty="0" smtClean="0"/>
              <a:t>from </a:t>
            </a:r>
            <a:r>
              <a:rPr lang="en-US" sz="1800" dirty="0" err="1" smtClean="0"/>
              <a:t>django.conf.urls</a:t>
            </a:r>
            <a:r>
              <a:rPr lang="en-US" sz="1800" dirty="0" smtClean="0"/>
              <a:t> import patterns, include, </a:t>
            </a:r>
            <a:r>
              <a:rPr lang="en-US" sz="1800" dirty="0" err="1" smtClean="0"/>
              <a:t>url</a:t>
            </a:r>
            <a:r>
              <a:rPr lang="en-US" sz="1800" dirty="0" smtClean="0"/>
              <a:t> </a:t>
            </a:r>
          </a:p>
          <a:p>
            <a:pPr>
              <a:buNone/>
            </a:pPr>
            <a:r>
              <a:rPr lang="en-US" sz="1800" dirty="0" err="1" smtClean="0"/>
              <a:t>urlpatterns</a:t>
            </a:r>
            <a:r>
              <a:rPr lang="en-US" sz="1800" dirty="0" smtClean="0"/>
              <a:t> = patterns('</a:t>
            </a:r>
            <a:r>
              <a:rPr lang="en-US" sz="1800" dirty="0" err="1" smtClean="0"/>
              <a:t>myapp.views</a:t>
            </a:r>
            <a:r>
              <a:rPr lang="en-US" sz="1800" dirty="0" smtClean="0"/>
              <a:t>', </a:t>
            </a:r>
            <a:r>
              <a:rPr lang="en-US" sz="1800" dirty="0" err="1" smtClean="0"/>
              <a:t>url</a:t>
            </a:r>
            <a:r>
              <a:rPr lang="en-US" sz="1800" dirty="0" smtClean="0"/>
              <a:t>(</a:t>
            </a:r>
            <a:r>
              <a:rPr lang="en-US" sz="1800" dirty="0" err="1" smtClean="0"/>
              <a:t>r'^hello</a:t>
            </a:r>
            <a:r>
              <a:rPr lang="en-US" sz="1800" dirty="0" smtClean="0"/>
              <a:t>/', 'hello', name = 'hello'), </a:t>
            </a:r>
            <a:r>
              <a:rPr lang="en-US" sz="1800" dirty="0" err="1" smtClean="0"/>
              <a:t>url</a:t>
            </a:r>
            <a:r>
              <a:rPr lang="en-US" sz="1800" dirty="0" smtClean="0"/>
              <a:t>(</a:t>
            </a:r>
            <a:r>
              <a:rPr lang="en-US" sz="1800" dirty="0" err="1" smtClean="0"/>
              <a:t>r'^morning</a:t>
            </a:r>
            <a:r>
              <a:rPr lang="en-US" sz="1800" dirty="0" smtClean="0"/>
              <a:t>/', 'morning', name = 'morning'), </a:t>
            </a:r>
            <a:r>
              <a:rPr lang="en-US" sz="1800" dirty="0" err="1" smtClean="0"/>
              <a:t>url</a:t>
            </a:r>
            <a:r>
              <a:rPr lang="en-US" sz="1800" dirty="0" smtClean="0"/>
              <a:t>(</a:t>
            </a:r>
            <a:r>
              <a:rPr lang="en-US" sz="1800" dirty="0" err="1" smtClean="0"/>
              <a:t>r'^article</a:t>
            </a:r>
            <a:r>
              <a:rPr lang="en-US" sz="1800" dirty="0" smtClean="0"/>
              <a:t>/(\d+)/', '</a:t>
            </a:r>
            <a:r>
              <a:rPr lang="en-US" sz="1800" dirty="0" err="1" smtClean="0"/>
              <a:t>viewArticle</a:t>
            </a:r>
            <a:r>
              <a:rPr lang="en-US" sz="1800" dirty="0" smtClean="0"/>
              <a:t>', name = 'article'), </a:t>
            </a:r>
            <a:r>
              <a:rPr lang="en-US" sz="1800" dirty="0" err="1" smtClean="0"/>
              <a:t>url</a:t>
            </a:r>
            <a:r>
              <a:rPr lang="en-US" sz="1800" dirty="0" smtClean="0"/>
              <a:t>(</a:t>
            </a:r>
            <a:r>
              <a:rPr lang="en-US" sz="1800" dirty="0" err="1" smtClean="0"/>
              <a:t>r'^articles</a:t>
            </a:r>
            <a:r>
              <a:rPr lang="en-US" sz="1800" dirty="0" smtClean="0"/>
              <a:t>/(\d{2})/(\d{4})', '</a:t>
            </a:r>
            <a:r>
              <a:rPr lang="en-US" sz="1800" dirty="0" err="1" smtClean="0"/>
              <a:t>viewArticles</a:t>
            </a:r>
            <a:r>
              <a:rPr lang="en-US" sz="1800" dirty="0" smtClean="0"/>
              <a:t>', name = 'articles'),)</a:t>
            </a:r>
            <a:endParaRPr lang="en-US" sz="1800" dirty="0" smtClean="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Now when you go to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/articles/12/2006/” you will get 'Displaying articles of: 2006/12' but if you reverse the parameters you won’t get the same result.</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t>To avoid that, it is possible to link a URL parameter to the view parameter. For that, </a:t>
            </a:r>
          </a:p>
          <a:p>
            <a:pPr>
              <a:buNone/>
            </a:pPr>
            <a:r>
              <a:rPr lang="en-US" sz="1800" dirty="0" smtClean="0"/>
              <a:t>our </a:t>
            </a:r>
            <a:r>
              <a:rPr lang="en-US" sz="1800" b="1" dirty="0" smtClean="0"/>
              <a:t>url.py</a:t>
            </a:r>
            <a:r>
              <a:rPr lang="en-US" sz="1800" dirty="0" smtClean="0"/>
              <a:t> will become −</a:t>
            </a:r>
          </a:p>
          <a:p>
            <a:pPr>
              <a:buNone/>
            </a:pPr>
            <a:r>
              <a:rPr lang="en-US" sz="1800" dirty="0" smtClean="0"/>
              <a:t>from </a:t>
            </a:r>
            <a:r>
              <a:rPr lang="en-US" sz="1800" dirty="0" err="1" smtClean="0"/>
              <a:t>django.conf.urls</a:t>
            </a:r>
            <a:r>
              <a:rPr lang="en-US" sz="1800" dirty="0" smtClean="0"/>
              <a:t> import patterns, include, </a:t>
            </a:r>
            <a:r>
              <a:rPr lang="en-US" sz="1800" dirty="0" err="1" smtClean="0"/>
              <a:t>url</a:t>
            </a:r>
            <a:r>
              <a:rPr lang="en-US" sz="1800" dirty="0" smtClean="0"/>
              <a:t> </a:t>
            </a:r>
          </a:p>
          <a:p>
            <a:pPr>
              <a:buNone/>
            </a:pPr>
            <a:r>
              <a:rPr lang="en-US" sz="1800" dirty="0" err="1" smtClean="0"/>
              <a:t>urlpatterns</a:t>
            </a:r>
            <a:r>
              <a:rPr lang="en-US" sz="1800" dirty="0" smtClean="0"/>
              <a:t> = patterns('</a:t>
            </a:r>
            <a:r>
              <a:rPr lang="en-US" sz="1800" dirty="0" err="1" smtClean="0"/>
              <a:t>myapp.views</a:t>
            </a:r>
            <a:r>
              <a:rPr lang="en-US" sz="1800" dirty="0" smtClean="0"/>
              <a:t>', </a:t>
            </a:r>
            <a:r>
              <a:rPr lang="en-US" sz="1800" dirty="0" err="1" smtClean="0"/>
              <a:t>url</a:t>
            </a:r>
            <a:r>
              <a:rPr lang="en-US" sz="1800" dirty="0" smtClean="0"/>
              <a:t>(</a:t>
            </a:r>
            <a:r>
              <a:rPr lang="en-US" sz="1800" dirty="0" err="1" smtClean="0"/>
              <a:t>r'^hello</a:t>
            </a:r>
            <a:r>
              <a:rPr lang="en-US" sz="1800" dirty="0" smtClean="0"/>
              <a:t>/', 'hello', name = 'hello'), </a:t>
            </a:r>
            <a:r>
              <a:rPr lang="en-US" sz="1800" dirty="0" err="1" smtClean="0"/>
              <a:t>url</a:t>
            </a:r>
            <a:r>
              <a:rPr lang="en-US" sz="1800" dirty="0" smtClean="0"/>
              <a:t>(</a:t>
            </a:r>
            <a:r>
              <a:rPr lang="en-US" sz="1800" dirty="0" err="1" smtClean="0"/>
              <a:t>r'^morning</a:t>
            </a:r>
            <a:r>
              <a:rPr lang="en-US" sz="1800" dirty="0" smtClean="0"/>
              <a:t>/', 'morning', name = 'morning'), </a:t>
            </a:r>
            <a:r>
              <a:rPr lang="en-US" sz="1800" dirty="0" err="1" smtClean="0"/>
              <a:t>url</a:t>
            </a:r>
            <a:r>
              <a:rPr lang="en-US" sz="1800" dirty="0" smtClean="0"/>
              <a:t>(</a:t>
            </a:r>
            <a:r>
              <a:rPr lang="en-US" sz="1800" dirty="0" err="1" smtClean="0"/>
              <a:t>r'^article</a:t>
            </a:r>
            <a:r>
              <a:rPr lang="en-US" sz="1800" dirty="0" smtClean="0"/>
              <a:t>/(\d+)/', '</a:t>
            </a:r>
            <a:r>
              <a:rPr lang="en-US" sz="1800" dirty="0" err="1" smtClean="0"/>
              <a:t>viewArticle</a:t>
            </a:r>
            <a:r>
              <a:rPr lang="en-US" sz="1800" dirty="0" smtClean="0"/>
              <a:t>', name = 'article'), </a:t>
            </a:r>
            <a:r>
              <a:rPr lang="en-US" sz="1800" dirty="0" err="1" smtClean="0"/>
              <a:t>url</a:t>
            </a:r>
            <a:r>
              <a:rPr lang="en-US" sz="1800" dirty="0" smtClean="0"/>
              <a:t>(</a:t>
            </a:r>
            <a:r>
              <a:rPr lang="en-US" sz="1800" dirty="0" err="1" smtClean="0"/>
              <a:t>r'^articles</a:t>
            </a:r>
            <a:r>
              <a:rPr lang="en-US" sz="1800" dirty="0" smtClean="0"/>
              <a:t>/(?P\d{2})/(?P\d{4})', '</a:t>
            </a:r>
            <a:r>
              <a:rPr lang="en-US" sz="1800" dirty="0" err="1" smtClean="0"/>
              <a:t>viewArticles</a:t>
            </a:r>
            <a:r>
              <a:rPr lang="en-US" sz="1800" dirty="0" smtClean="0"/>
              <a:t>', name = 'articles'),)</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8194" name="Picture 2" descr="C:\Users\papa\Desktop\displaying_articles.jpg"/>
          <p:cNvPicPr>
            <a:picLocks noChangeAspect="1" noChangeArrowheads="1"/>
          </p:cNvPicPr>
          <p:nvPr/>
        </p:nvPicPr>
        <p:blipFill>
          <a:blip r:embed="rId2"/>
          <a:srcRect/>
          <a:stretch>
            <a:fillRect/>
          </a:stretch>
        </p:blipFill>
        <p:spPr bwMode="auto">
          <a:xfrm>
            <a:off x="1752600" y="1600200"/>
            <a:ext cx="5716588" cy="208597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ctr">
              <a:buNone/>
            </a:pP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 Template System</a:t>
            </a:r>
          </a:p>
          <a:p>
            <a:pPr algn="just">
              <a:buNone/>
            </a:pP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makes it possible to separate python and HTML, the python goes in views and HTML goes in templates. To link the two,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relies on the render function and the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Template language.</a:t>
            </a:r>
          </a:p>
          <a:p>
            <a:pPr>
              <a:buNone/>
            </a:pPr>
            <a:r>
              <a:rPr lang="en-US" sz="1800" b="1" dirty="0" smtClean="0"/>
              <a:t>The Render Function :</a:t>
            </a:r>
          </a:p>
          <a:p>
            <a:r>
              <a:rPr lang="en-US" sz="1800" dirty="0" smtClean="0"/>
              <a:t>This function takes three parameters −</a:t>
            </a:r>
          </a:p>
          <a:p>
            <a:r>
              <a:rPr lang="en-US" sz="1800" b="1" dirty="0" smtClean="0"/>
              <a:t>Request</a:t>
            </a:r>
            <a:r>
              <a:rPr lang="en-US" sz="1800" dirty="0" smtClean="0"/>
              <a:t> − The initial request.</a:t>
            </a:r>
          </a:p>
          <a:p>
            <a:r>
              <a:rPr lang="en-US" sz="1800" b="1" dirty="0" smtClean="0"/>
              <a:t>The path to the template</a:t>
            </a:r>
            <a:r>
              <a:rPr lang="en-US" sz="1800" dirty="0" smtClean="0"/>
              <a:t> − This is the path relative to the TEMPLATE_DIRS option in the project settings.py variables.</a:t>
            </a:r>
          </a:p>
          <a:p>
            <a:r>
              <a:rPr lang="en-US" sz="1800" b="1" dirty="0" smtClean="0"/>
              <a:t>Dictionary of parameters</a:t>
            </a:r>
            <a:r>
              <a:rPr lang="en-US" sz="1800" dirty="0" smtClean="0"/>
              <a:t> − A dictionary that contains all variables needed in the template. This variable can be created or you can use locals() to pass all local variable declared in the view.</a:t>
            </a:r>
          </a:p>
          <a:p>
            <a:pPr>
              <a:buNone/>
            </a:pPr>
            <a:r>
              <a:rPr lang="en-US" sz="1800" b="1" dirty="0" err="1" smtClean="0"/>
              <a:t>Django</a:t>
            </a:r>
            <a:r>
              <a:rPr lang="en-US" sz="1800" b="1" dirty="0" smtClean="0"/>
              <a:t> Template Language (DTL) :</a:t>
            </a:r>
          </a:p>
          <a:p>
            <a:r>
              <a:rPr lang="en-US" sz="1800" dirty="0" err="1" smtClean="0"/>
              <a:t>Django’s</a:t>
            </a:r>
            <a:r>
              <a:rPr lang="en-US" sz="1800" dirty="0" smtClean="0"/>
              <a:t> template engine offers a mini-language to define the user-facing layer of the application.</a:t>
            </a:r>
          </a:p>
          <a:p>
            <a:pPr>
              <a:buNone/>
            </a:pPr>
            <a:endParaRPr lang="en-US" sz="1800" dirty="0" smtClean="0"/>
          </a:p>
          <a:p>
            <a:pPr algn="just">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pPr fontAlgn="base">
              <a:buNone/>
            </a:pPr>
            <a:r>
              <a:rPr lang="en-US" sz="1800" b="1" dirty="0" smtClean="0">
                <a:latin typeface="Times New Roman" pitchFamily="18" charset="0"/>
                <a:cs typeface="Times New Roman" pitchFamily="18" charset="0"/>
              </a:rPr>
              <a:t>Popularity of </a:t>
            </a:r>
            <a:r>
              <a:rPr lang="en-US" sz="1800" b="1" dirty="0" err="1" smtClean="0">
                <a:latin typeface="Times New Roman" pitchFamily="18" charset="0"/>
                <a:cs typeface="Times New Roman" pitchFamily="18" charset="0"/>
              </a:rPr>
              <a:t>Django</a:t>
            </a:r>
            <a:endParaRPr lang="en-US" sz="1800" b="1" dirty="0" smtClean="0">
              <a:latin typeface="Times New Roman" pitchFamily="18" charset="0"/>
              <a:cs typeface="Times New Roman" pitchFamily="18" charset="0"/>
            </a:endParaRPr>
          </a:p>
          <a:p>
            <a:pPr fontAlgn="base"/>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is used in many popular sites like as: </a:t>
            </a:r>
            <a:r>
              <a:rPr lang="en-US" sz="1800" dirty="0" err="1" smtClean="0">
                <a:latin typeface="Times New Roman" pitchFamily="18" charset="0"/>
                <a:cs typeface="Times New Roman" pitchFamily="18" charset="0"/>
              </a:rPr>
              <a:t>Disqus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Instagram</a:t>
            </a:r>
            <a:r>
              <a:rPr lang="en-US" sz="1800" dirty="0" smtClean="0">
                <a:latin typeface="Times New Roman" pitchFamily="18" charset="0"/>
                <a:cs typeface="Times New Roman" pitchFamily="18" charset="0"/>
              </a:rPr>
              <a:t>, Knight Foundation, MacArthur Foundation, Mozilla, National Geographic etc. There are more than 5k online sites based on the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framework.</a:t>
            </a:r>
          </a:p>
          <a:p>
            <a:pPr fontAlgn="base">
              <a:buNone/>
            </a:pPr>
            <a:r>
              <a:rPr lang="en-US" sz="1800" b="1" dirty="0" smtClean="0"/>
              <a:t>Features of </a:t>
            </a:r>
            <a:r>
              <a:rPr lang="en-US" sz="1800" b="1" dirty="0" err="1" smtClean="0"/>
              <a:t>Django</a:t>
            </a:r>
            <a:endParaRPr lang="en-US" sz="1800" b="1" dirty="0" smtClean="0"/>
          </a:p>
          <a:p>
            <a:pPr fontAlgn="base"/>
            <a:r>
              <a:rPr lang="en-US" sz="1800" b="1" dirty="0" smtClean="0"/>
              <a:t>Versatility of </a:t>
            </a:r>
            <a:r>
              <a:rPr lang="en-US" sz="1800" b="1" dirty="0" err="1" smtClean="0"/>
              <a:t>Django</a:t>
            </a:r>
            <a:r>
              <a:rPr lang="en-US" sz="1800" dirty="0" smtClean="0"/>
              <a:t/>
            </a:r>
            <a:br>
              <a:rPr lang="en-US" sz="1800" dirty="0" smtClean="0"/>
            </a:br>
            <a:r>
              <a:rPr lang="en-US" sz="1800" dirty="0" err="1" smtClean="0"/>
              <a:t>Django</a:t>
            </a:r>
            <a:r>
              <a:rPr lang="en-US" sz="1800" dirty="0" smtClean="0"/>
              <a:t> can build almost any type of website. It can also work with any client-side framework and can deliver content in any format such as HTML, JSON, XML etc. Some sites which can be built using </a:t>
            </a:r>
            <a:r>
              <a:rPr lang="en-US" sz="1800" dirty="0" err="1" smtClean="0"/>
              <a:t>Django</a:t>
            </a:r>
            <a:r>
              <a:rPr lang="en-US" sz="1800" dirty="0" smtClean="0"/>
              <a:t> are wikis, social networks, new sites etc.</a:t>
            </a:r>
          </a:p>
          <a:p>
            <a:pPr fontAlgn="base"/>
            <a:r>
              <a:rPr lang="en-US" sz="1800" b="1" dirty="0" smtClean="0"/>
              <a:t>Security</a:t>
            </a:r>
            <a:r>
              <a:rPr lang="en-US" sz="1800" dirty="0" smtClean="0"/>
              <a:t/>
            </a:r>
            <a:br>
              <a:rPr lang="en-US" sz="1800" dirty="0" smtClean="0"/>
            </a:br>
            <a:r>
              <a:rPr lang="en-US" sz="1800" dirty="0" smtClean="0"/>
              <a:t>Since </a:t>
            </a:r>
            <a:r>
              <a:rPr lang="en-US" sz="1800" dirty="0" err="1" smtClean="0"/>
              <a:t>Django</a:t>
            </a:r>
            <a:r>
              <a:rPr lang="en-US" sz="1800" dirty="0" smtClean="0"/>
              <a:t> framework is made for making web development easy, it has been engineered in such a way that it automatically do the right things to protect the website. For example, In the </a:t>
            </a:r>
            <a:r>
              <a:rPr lang="en-US" sz="1800" dirty="0" err="1" smtClean="0"/>
              <a:t>Django</a:t>
            </a:r>
            <a:r>
              <a:rPr lang="en-US" sz="1800" dirty="0" smtClean="0"/>
              <a:t> framework instead of putting a password in cookies, the hashed password is stored in it so that it can’t be fetched easily by hackers.</a:t>
            </a:r>
          </a:p>
          <a:p>
            <a:pPr fontAlgn="base"/>
            <a:r>
              <a:rPr lang="en-US" sz="1800" b="1" dirty="0" smtClean="0"/>
              <a:t>Scalability</a:t>
            </a:r>
            <a:r>
              <a:rPr lang="en-US" sz="1800" dirty="0" smtClean="0"/>
              <a:t/>
            </a:r>
            <a:br>
              <a:rPr lang="en-US" sz="1800" dirty="0" smtClean="0"/>
            </a:br>
            <a:r>
              <a:rPr lang="en-US" sz="1800" dirty="0" err="1" smtClean="0"/>
              <a:t>Django</a:t>
            </a:r>
            <a:r>
              <a:rPr lang="en-US" sz="1800" dirty="0" smtClean="0"/>
              <a:t> web nodes have no stored state, they scale horizontally – just fire up more of then when you need them. Being able to do this is the essence of good scalability</a:t>
            </a:r>
          </a:p>
          <a:p>
            <a:pPr fontAlgn="base"/>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sz="2000" dirty="0" smtClean="0">
                <a:latin typeface="Times New Roman" pitchFamily="18" charset="0"/>
                <a:cs typeface="Times New Roman" pitchFamily="18" charset="0"/>
              </a:rPr>
              <a:t>Displaying Variables</a:t>
            </a:r>
          </a:p>
          <a:p>
            <a:r>
              <a:rPr lang="en-US" sz="2000" dirty="0" smtClean="0">
                <a:latin typeface="Times New Roman" pitchFamily="18" charset="0"/>
                <a:cs typeface="Times New Roman" pitchFamily="18" charset="0"/>
              </a:rPr>
              <a:t>A variable looks like this: {{variable}}. The template replaces the variable by the variable sent by the view in the third parameter of the render function. Let's change our hello.html to display today’s date −</a:t>
            </a:r>
          </a:p>
          <a:p>
            <a:pPr>
              <a:buNone/>
            </a:pPr>
            <a:r>
              <a:rPr lang="en-US" sz="2000" b="1" dirty="0" smtClean="0">
                <a:latin typeface="Times New Roman" pitchFamily="18" charset="0"/>
                <a:cs typeface="Times New Roman" pitchFamily="18" charset="0"/>
              </a:rPr>
              <a:t>hello.html</a:t>
            </a:r>
          </a:p>
          <a:p>
            <a:pPr>
              <a:buNone/>
            </a:pPr>
            <a:r>
              <a:rPr lang="en-US" sz="2000" dirty="0" smtClean="0"/>
              <a:t>&lt;html&gt; </a:t>
            </a:r>
          </a:p>
          <a:p>
            <a:pPr>
              <a:buNone/>
            </a:pPr>
            <a:r>
              <a:rPr lang="en-US" sz="2000" dirty="0" smtClean="0"/>
              <a:t>	&lt;body&gt; Hello World!!!&lt;p&gt;Today is {{today}}&lt;/p&gt; &lt;/body&gt; </a:t>
            </a:r>
          </a:p>
          <a:p>
            <a:pPr>
              <a:buNone/>
            </a:pPr>
            <a:r>
              <a:rPr lang="en-US" sz="2000" dirty="0" smtClean="0"/>
              <a:t>&lt;/html&gt;</a:t>
            </a:r>
          </a:p>
          <a:p>
            <a:pPr>
              <a:buNone/>
            </a:pPr>
            <a:r>
              <a:rPr lang="en-US" sz="2000" dirty="0" smtClean="0"/>
              <a:t>Then our view will change to −</a:t>
            </a:r>
          </a:p>
          <a:p>
            <a:pPr>
              <a:buNone/>
            </a:pPr>
            <a:r>
              <a:rPr lang="en-US" sz="2000" dirty="0" smtClean="0"/>
              <a:t>def hello(request): </a:t>
            </a:r>
          </a:p>
          <a:p>
            <a:pPr>
              <a:buNone/>
            </a:pPr>
            <a:r>
              <a:rPr lang="en-US" sz="2000" dirty="0" smtClean="0"/>
              <a:t>	today = </a:t>
            </a:r>
            <a:r>
              <a:rPr lang="en-US" sz="2000" dirty="0" err="1" smtClean="0"/>
              <a:t>datetime.datetime.now</a:t>
            </a:r>
            <a:r>
              <a:rPr lang="en-US" sz="2000" dirty="0" smtClean="0"/>
              <a:t>().date() </a:t>
            </a:r>
          </a:p>
          <a:p>
            <a:pPr>
              <a:buNone/>
            </a:pPr>
            <a:r>
              <a:rPr lang="en-US" sz="2000" dirty="0" smtClean="0"/>
              <a:t>	return render(request, "hello.html", {"today" : today})</a:t>
            </a:r>
          </a:p>
          <a:p>
            <a:pPr>
              <a:buNone/>
            </a:pPr>
            <a:endParaRPr lang="en-US" sz="2000" dirty="0" smtClean="0"/>
          </a:p>
          <a:p>
            <a:pPr>
              <a:buNone/>
            </a:pPr>
            <a:r>
              <a:rPr lang="en-US" sz="2000" dirty="0" smtClean="0"/>
              <a:t>We will now get the following output after accessing the URL/</a:t>
            </a:r>
            <a:r>
              <a:rPr lang="en-US" sz="2000" dirty="0" err="1" smtClean="0"/>
              <a:t>myapp</a:t>
            </a:r>
            <a:r>
              <a:rPr lang="en-US" sz="2000" dirty="0" smtClean="0"/>
              <a:t>/hello −</a:t>
            </a:r>
          </a:p>
          <a:p>
            <a:pPr>
              <a:buNone/>
            </a:pPr>
            <a:r>
              <a:rPr lang="en-US" sz="2000" dirty="0" smtClean="0"/>
              <a:t>Hello World!!! Today is Sept. 11, 2015 As you have probably noticed, if the</a:t>
            </a:r>
          </a:p>
          <a:p>
            <a:pPr>
              <a:buNone/>
            </a:pPr>
            <a:r>
              <a:rPr lang="en-US" sz="2000" dirty="0" smtClean="0"/>
              <a:t>variable is not a string, </a:t>
            </a:r>
            <a:r>
              <a:rPr lang="en-US" sz="2000" dirty="0" err="1" smtClean="0"/>
              <a:t>Django</a:t>
            </a:r>
            <a:r>
              <a:rPr lang="en-US" sz="2000" dirty="0" smtClean="0"/>
              <a:t> will use the __</a:t>
            </a:r>
            <a:r>
              <a:rPr lang="en-US" sz="2000" dirty="0" err="1" smtClean="0"/>
              <a:t>str</a:t>
            </a:r>
            <a:r>
              <a:rPr lang="en-US" sz="2000" dirty="0" smtClean="0"/>
              <a:t>__ method to display it; and with </a:t>
            </a:r>
          </a:p>
          <a:p>
            <a:pPr>
              <a:buNone/>
            </a:pPr>
            <a:r>
              <a:rPr lang="en-US" sz="2000" dirty="0" smtClean="0"/>
              <a:t>the same principle you can access an object attribute just like you do it in Python. </a:t>
            </a:r>
          </a:p>
          <a:p>
            <a:pPr>
              <a:buNone/>
            </a:pPr>
            <a:r>
              <a:rPr lang="en-US" sz="2000" dirty="0" smtClean="0"/>
              <a:t>For example: if we wanted to display the date year, my variable would be: </a:t>
            </a:r>
          </a:p>
          <a:p>
            <a:pPr>
              <a:buNone/>
            </a:pPr>
            <a:r>
              <a:rPr lang="en-US" sz="2000" dirty="0" smtClean="0"/>
              <a:t>{{</a:t>
            </a:r>
            <a:r>
              <a:rPr lang="en-US" sz="2000" dirty="0" err="1" smtClean="0"/>
              <a:t>today.year</a:t>
            </a:r>
            <a:r>
              <a:rPr lang="en-US" sz="2000" dirty="0" smtClean="0"/>
              <a:t>}}.</a:t>
            </a:r>
          </a:p>
          <a:p>
            <a:pPr>
              <a:buNone/>
            </a:pP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900" dirty="0" smtClean="0">
                <a:latin typeface="Times New Roman" pitchFamily="18" charset="0"/>
                <a:cs typeface="Times New Roman" pitchFamily="18" charset="0"/>
              </a:rPr>
              <a:t>Filters</a:t>
            </a:r>
          </a:p>
          <a:p>
            <a:r>
              <a:rPr lang="en-US" sz="1900" dirty="0" smtClean="0">
                <a:latin typeface="Times New Roman" pitchFamily="18" charset="0"/>
                <a:cs typeface="Times New Roman" pitchFamily="18" charset="0"/>
              </a:rPr>
              <a:t>They help you modify variables at display time. Filters structure looks like the following: {{</a:t>
            </a:r>
            <a:r>
              <a:rPr lang="en-US" sz="1900" dirty="0" err="1" smtClean="0">
                <a:latin typeface="Times New Roman" pitchFamily="18" charset="0"/>
                <a:cs typeface="Times New Roman" pitchFamily="18" charset="0"/>
              </a:rPr>
              <a:t>var|filters</a:t>
            </a:r>
            <a:r>
              <a:rPr lang="en-US" sz="1900" dirty="0" smtClean="0">
                <a:latin typeface="Times New Roman" pitchFamily="18" charset="0"/>
                <a:cs typeface="Times New Roman" pitchFamily="18" charset="0"/>
              </a:rPr>
              <a:t>}}.</a:t>
            </a:r>
          </a:p>
          <a:p>
            <a:r>
              <a:rPr lang="en-US" sz="1900" b="1" dirty="0" smtClean="0">
                <a:latin typeface="Times New Roman" pitchFamily="18" charset="0"/>
                <a:cs typeface="Times New Roman" pitchFamily="18" charset="0"/>
              </a:rPr>
              <a:t>Some examples</a:t>
            </a:r>
            <a:r>
              <a:rPr lang="en-US" sz="1900" dirty="0" smtClean="0">
                <a:latin typeface="Times New Roman" pitchFamily="18" charset="0"/>
                <a:cs typeface="Times New Roman" pitchFamily="18" charset="0"/>
              </a:rPr>
              <a:t> −</a:t>
            </a:r>
          </a:p>
          <a:p>
            <a:r>
              <a:rPr lang="en-US" sz="1900" b="1" dirty="0" smtClean="0">
                <a:latin typeface="Times New Roman" pitchFamily="18" charset="0"/>
                <a:cs typeface="Times New Roman" pitchFamily="18" charset="0"/>
              </a:rPr>
              <a:t>{{string|truncatewords:80}}</a:t>
            </a:r>
            <a:r>
              <a:rPr lang="en-US" sz="1900" dirty="0" smtClean="0">
                <a:latin typeface="Times New Roman" pitchFamily="18" charset="0"/>
                <a:cs typeface="Times New Roman" pitchFamily="18" charset="0"/>
              </a:rPr>
              <a:t> − This filter will truncate the string, so you will see only the first 80 words.</a:t>
            </a:r>
          </a:p>
          <a:p>
            <a:r>
              <a:rPr lang="en-US" sz="1900" b="1" dirty="0" smtClean="0">
                <a:latin typeface="Times New Roman" pitchFamily="18" charset="0"/>
                <a:cs typeface="Times New Roman" pitchFamily="18" charset="0"/>
              </a:rPr>
              <a:t>{{</a:t>
            </a:r>
            <a:r>
              <a:rPr lang="en-US" sz="1900" b="1" dirty="0" err="1" smtClean="0">
                <a:latin typeface="Times New Roman" pitchFamily="18" charset="0"/>
                <a:cs typeface="Times New Roman" pitchFamily="18" charset="0"/>
              </a:rPr>
              <a:t>string|lower</a:t>
            </a:r>
            <a:r>
              <a:rPr lang="en-US" sz="1900" b="1" dirty="0" smtClean="0">
                <a:latin typeface="Times New Roman" pitchFamily="18" charset="0"/>
                <a:cs typeface="Times New Roman" pitchFamily="18" charset="0"/>
              </a:rPr>
              <a:t>}}</a:t>
            </a:r>
            <a:r>
              <a:rPr lang="en-US" sz="1900" dirty="0" smtClean="0">
                <a:latin typeface="Times New Roman" pitchFamily="18" charset="0"/>
                <a:cs typeface="Times New Roman" pitchFamily="18" charset="0"/>
              </a:rPr>
              <a:t> − Converts the string to lowercase.</a:t>
            </a:r>
          </a:p>
          <a:p>
            <a:r>
              <a:rPr lang="en-US" sz="1900" b="1" dirty="0" smtClean="0">
                <a:latin typeface="Times New Roman" pitchFamily="18" charset="0"/>
                <a:cs typeface="Times New Roman" pitchFamily="18" charset="0"/>
              </a:rPr>
              <a:t>{{</a:t>
            </a:r>
            <a:r>
              <a:rPr lang="en-US" sz="1900" b="1" dirty="0" err="1" smtClean="0">
                <a:latin typeface="Times New Roman" pitchFamily="18" charset="0"/>
                <a:cs typeface="Times New Roman" pitchFamily="18" charset="0"/>
              </a:rPr>
              <a:t>string|escape|linebreaks</a:t>
            </a:r>
            <a:r>
              <a:rPr lang="en-US" sz="1900" b="1" dirty="0" smtClean="0">
                <a:latin typeface="Times New Roman" pitchFamily="18" charset="0"/>
                <a:cs typeface="Times New Roman" pitchFamily="18" charset="0"/>
              </a:rPr>
              <a:t>}}</a:t>
            </a:r>
            <a:r>
              <a:rPr lang="en-US" sz="1900" dirty="0" smtClean="0">
                <a:latin typeface="Times New Roman" pitchFamily="18" charset="0"/>
                <a:cs typeface="Times New Roman" pitchFamily="18" charset="0"/>
              </a:rPr>
              <a:t> − Escapes string contents, then converts line breaks to tags.</a:t>
            </a:r>
          </a:p>
          <a:p>
            <a:r>
              <a:rPr lang="en-US" sz="2000" dirty="0" smtClean="0"/>
              <a:t>You can also set the default for a variable.</a:t>
            </a:r>
          </a:p>
          <a:p>
            <a:pPr>
              <a:buNone/>
            </a:pPr>
            <a:r>
              <a:rPr lang="en-US" sz="2000" b="1" dirty="0" smtClean="0"/>
              <a:t>Tags</a:t>
            </a:r>
          </a:p>
          <a:p>
            <a:r>
              <a:rPr lang="en-US" sz="2000" dirty="0" smtClean="0"/>
              <a:t>Tags lets you perform the following operations: if condition, for loop, template inheritance and more.</a:t>
            </a:r>
          </a:p>
          <a:p>
            <a:pPr>
              <a:buNone/>
            </a:pPr>
            <a:r>
              <a:rPr lang="en-US" sz="2000" b="1" dirty="0" smtClean="0"/>
              <a:t>Tag if</a:t>
            </a:r>
          </a:p>
          <a:p>
            <a:r>
              <a:rPr lang="en-US" sz="2000" dirty="0" smtClean="0"/>
              <a:t>Just like in Python you can use if, else and </a:t>
            </a:r>
            <a:r>
              <a:rPr lang="en-US" sz="2000" dirty="0" err="1" smtClean="0"/>
              <a:t>elif</a:t>
            </a:r>
            <a:r>
              <a:rPr lang="en-US" sz="2000" dirty="0" smtClean="0"/>
              <a:t> in your template −</a:t>
            </a:r>
          </a:p>
          <a:p>
            <a:pPr>
              <a:buNone/>
            </a:pPr>
            <a:endParaRPr lang="en-US" sz="19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1600" dirty="0" smtClean="0">
                <a:latin typeface="Times New Roman" pitchFamily="18" charset="0"/>
                <a:cs typeface="Times New Roman" pitchFamily="18" charset="0"/>
              </a:rPr>
              <a:t>&lt;html&gt; </a:t>
            </a:r>
          </a:p>
          <a:p>
            <a:pPr>
              <a:buNone/>
            </a:pPr>
            <a:r>
              <a:rPr lang="en-US" sz="1600" dirty="0" smtClean="0">
                <a:latin typeface="Times New Roman" pitchFamily="18" charset="0"/>
                <a:cs typeface="Times New Roman" pitchFamily="18" charset="0"/>
              </a:rPr>
              <a:t>	&lt;body&gt; </a:t>
            </a:r>
          </a:p>
          <a:p>
            <a:pPr>
              <a:buNone/>
            </a:pPr>
            <a:r>
              <a:rPr lang="en-US" sz="1600" dirty="0" smtClean="0">
                <a:latin typeface="Times New Roman" pitchFamily="18" charset="0"/>
                <a:cs typeface="Times New Roman" pitchFamily="18" charset="0"/>
              </a:rPr>
              <a:t>	Hello World!!!&lt;p&gt;Today is {{today}}&lt;/p&gt; </a:t>
            </a:r>
          </a:p>
          <a:p>
            <a:pPr>
              <a:buNone/>
            </a:pPr>
            <a:r>
              <a:rPr lang="en-US" sz="1600" dirty="0" smtClean="0">
                <a:latin typeface="Times New Roman" pitchFamily="18" charset="0"/>
                <a:cs typeface="Times New Roman" pitchFamily="18" charset="0"/>
              </a:rPr>
              <a:t>	We are </a:t>
            </a:r>
          </a:p>
          <a:p>
            <a:pPr>
              <a:buNone/>
            </a:pPr>
            <a:r>
              <a:rPr lang="en-US" sz="1600" dirty="0" smtClean="0">
                <a:latin typeface="Times New Roman" pitchFamily="18" charset="0"/>
                <a:cs typeface="Times New Roman" pitchFamily="18" charset="0"/>
              </a:rPr>
              <a:t>	{% if </a:t>
            </a:r>
            <a:r>
              <a:rPr lang="en-US" sz="1600" dirty="0" err="1" smtClean="0">
                <a:latin typeface="Times New Roman" pitchFamily="18" charset="0"/>
                <a:cs typeface="Times New Roman" pitchFamily="18" charset="0"/>
              </a:rPr>
              <a:t>today.day</a:t>
            </a:r>
            <a:r>
              <a:rPr lang="en-US" sz="1600" dirty="0" smtClean="0">
                <a:latin typeface="Times New Roman" pitchFamily="18" charset="0"/>
                <a:cs typeface="Times New Roman" pitchFamily="18" charset="0"/>
              </a:rPr>
              <a:t> == 1 %} </a:t>
            </a:r>
          </a:p>
          <a:p>
            <a:pPr>
              <a:buNone/>
            </a:pPr>
            <a:r>
              <a:rPr lang="en-US" sz="1600" dirty="0" smtClean="0">
                <a:latin typeface="Times New Roman" pitchFamily="18" charset="0"/>
                <a:cs typeface="Times New Roman" pitchFamily="18" charset="0"/>
              </a:rPr>
              <a:t>	the first day of month. </a:t>
            </a:r>
          </a:p>
          <a:p>
            <a:pPr>
              <a:buNone/>
            </a:pP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elif</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today.day</a:t>
            </a:r>
            <a:r>
              <a:rPr lang="en-US" sz="1600" dirty="0" smtClean="0">
                <a:latin typeface="Times New Roman" pitchFamily="18" charset="0"/>
                <a:cs typeface="Times New Roman" pitchFamily="18" charset="0"/>
              </a:rPr>
              <a:t> == 30 %} </a:t>
            </a:r>
          </a:p>
          <a:p>
            <a:pPr>
              <a:buNone/>
            </a:pPr>
            <a:r>
              <a:rPr lang="en-US" sz="1600" dirty="0" smtClean="0">
                <a:latin typeface="Times New Roman" pitchFamily="18" charset="0"/>
                <a:cs typeface="Times New Roman" pitchFamily="18" charset="0"/>
              </a:rPr>
              <a:t>	the last day of month. </a:t>
            </a:r>
          </a:p>
          <a:p>
            <a:pPr>
              <a:buNone/>
            </a:pPr>
            <a:r>
              <a:rPr lang="en-US" sz="1600" dirty="0" smtClean="0">
                <a:latin typeface="Times New Roman" pitchFamily="18" charset="0"/>
                <a:cs typeface="Times New Roman" pitchFamily="18" charset="0"/>
              </a:rPr>
              <a:t>	{% else %} </a:t>
            </a:r>
          </a:p>
          <a:p>
            <a:pPr>
              <a:buNone/>
            </a:pPr>
            <a:r>
              <a:rPr lang="en-US" sz="1600" dirty="0" smtClean="0">
                <a:latin typeface="Times New Roman" pitchFamily="18" charset="0"/>
                <a:cs typeface="Times New Roman" pitchFamily="18" charset="0"/>
              </a:rPr>
              <a:t>	I don't know.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endif</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&lt;/body&gt; </a:t>
            </a:r>
          </a:p>
          <a:p>
            <a:pPr>
              <a:buNone/>
            </a:pPr>
            <a:r>
              <a:rPr lang="en-US" sz="1600" dirty="0" smtClean="0">
                <a:latin typeface="Times New Roman" pitchFamily="18" charset="0"/>
                <a:cs typeface="Times New Roman" pitchFamily="18" charset="0"/>
              </a:rPr>
              <a:t>&lt;/html&gt;</a:t>
            </a:r>
          </a:p>
          <a:p>
            <a:pPr>
              <a:buNone/>
            </a:pPr>
            <a:r>
              <a:rPr lang="en-US" sz="1600" dirty="0" smtClean="0"/>
              <a:t>In this new template, depending on the date of the day, the template will render a certain value.</a:t>
            </a:r>
          </a:p>
          <a:p>
            <a:pPr>
              <a:buNone/>
            </a:pPr>
            <a:endParaRPr lang="en-US" sz="1600" dirty="0" smtClean="0"/>
          </a:p>
          <a:p>
            <a:pPr>
              <a:buNone/>
            </a:pPr>
            <a:r>
              <a:rPr lang="en-US" sz="1600" b="1" dirty="0" smtClean="0"/>
              <a:t>Tag for</a:t>
            </a:r>
          </a:p>
          <a:p>
            <a:pPr>
              <a:buNone/>
            </a:pPr>
            <a:r>
              <a:rPr lang="en-US" sz="1600" dirty="0" smtClean="0"/>
              <a:t>Just like 'if', we have the 'for' tag, that works exactly like in Python. Let's change our hello view to transmit a list to our template −</a:t>
            </a:r>
          </a:p>
          <a:p>
            <a:pPr>
              <a:buNone/>
            </a:pPr>
            <a:endParaRPr lang="en-US" sz="16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US" sz="1600" dirty="0" smtClean="0">
                <a:latin typeface="Times New Roman" pitchFamily="18" charset="0"/>
                <a:cs typeface="Times New Roman" pitchFamily="18" charset="0"/>
              </a:rPr>
              <a:t>def hello(request): </a:t>
            </a:r>
          </a:p>
          <a:p>
            <a:pPr>
              <a:buNone/>
            </a:pPr>
            <a:r>
              <a:rPr lang="en-US" sz="1600" dirty="0" smtClean="0">
                <a:latin typeface="Times New Roman" pitchFamily="18" charset="0"/>
                <a:cs typeface="Times New Roman" pitchFamily="18" charset="0"/>
              </a:rPr>
              <a:t>	today = </a:t>
            </a:r>
            <a:r>
              <a:rPr lang="en-US" sz="1600" dirty="0" err="1" smtClean="0">
                <a:latin typeface="Times New Roman" pitchFamily="18" charset="0"/>
                <a:cs typeface="Times New Roman" pitchFamily="18" charset="0"/>
              </a:rPr>
              <a:t>datetime.datetime.now</a:t>
            </a:r>
            <a:r>
              <a:rPr lang="en-US" sz="1600" dirty="0" smtClean="0">
                <a:latin typeface="Times New Roman" pitchFamily="18" charset="0"/>
                <a:cs typeface="Times New Roman" pitchFamily="18" charset="0"/>
              </a:rPr>
              <a:t>().date()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daysOfWeek</a:t>
            </a:r>
            <a:r>
              <a:rPr lang="en-US" sz="1600" dirty="0" smtClean="0">
                <a:latin typeface="Times New Roman" pitchFamily="18" charset="0"/>
                <a:cs typeface="Times New Roman" pitchFamily="18" charset="0"/>
              </a:rPr>
              <a:t> = ['Mon', 'Tue', 'Wed', 'Thu', 'Fri', 'Sat', 'Sun'] </a:t>
            </a:r>
          </a:p>
          <a:p>
            <a:pPr>
              <a:buNone/>
            </a:pPr>
            <a:r>
              <a:rPr lang="en-US" sz="1600" dirty="0" smtClean="0">
                <a:latin typeface="Times New Roman" pitchFamily="18" charset="0"/>
                <a:cs typeface="Times New Roman" pitchFamily="18" charset="0"/>
              </a:rPr>
              <a:t>	return render(request, "hello.html", {"today" : today, "</a:t>
            </a:r>
            <a:r>
              <a:rPr lang="en-US" sz="1600" dirty="0" err="1" smtClean="0">
                <a:latin typeface="Times New Roman" pitchFamily="18" charset="0"/>
                <a:cs typeface="Times New Roman" pitchFamily="18" charset="0"/>
              </a:rPr>
              <a:t>days_of_week</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daysOfWeek</a:t>
            </a:r>
            <a:r>
              <a:rPr lang="en-US" sz="1600" dirty="0" smtClean="0">
                <a:latin typeface="Times New Roman" pitchFamily="18" charset="0"/>
                <a:cs typeface="Times New Roman" pitchFamily="18" charset="0"/>
              </a:rPr>
              <a:t>})</a:t>
            </a:r>
          </a:p>
          <a:p>
            <a:pPr>
              <a:buNone/>
            </a:pPr>
            <a:r>
              <a:rPr lang="en-US" sz="1600" dirty="0" smtClean="0"/>
              <a:t>The template to display that list using {{ for }} −</a:t>
            </a:r>
          </a:p>
          <a:p>
            <a:pPr>
              <a:buNone/>
            </a:pPr>
            <a:r>
              <a:rPr lang="en-US" sz="1600" dirty="0" smtClean="0"/>
              <a:t>&lt;html&gt; </a:t>
            </a:r>
          </a:p>
          <a:p>
            <a:pPr>
              <a:buNone/>
            </a:pPr>
            <a:r>
              <a:rPr lang="en-US" sz="1600" dirty="0" smtClean="0"/>
              <a:t>	&lt;body&gt; Hello World!!!&lt;p&gt;Today is {{today}}&lt;/p&gt; </a:t>
            </a:r>
          </a:p>
          <a:p>
            <a:pPr>
              <a:buNone/>
            </a:pPr>
            <a:r>
              <a:rPr lang="en-US" sz="1600" dirty="0" smtClean="0"/>
              <a:t>	We are </a:t>
            </a:r>
          </a:p>
          <a:p>
            <a:pPr>
              <a:buNone/>
            </a:pPr>
            <a:r>
              <a:rPr lang="en-US" sz="1600" dirty="0" smtClean="0"/>
              <a:t>	{% if </a:t>
            </a:r>
            <a:r>
              <a:rPr lang="en-US" sz="1600" dirty="0" err="1" smtClean="0"/>
              <a:t>today.day</a:t>
            </a:r>
            <a:r>
              <a:rPr lang="en-US" sz="1600" dirty="0" smtClean="0"/>
              <a:t> == 1 %} </a:t>
            </a:r>
          </a:p>
          <a:p>
            <a:pPr>
              <a:buNone/>
            </a:pPr>
            <a:r>
              <a:rPr lang="en-US" sz="1600" dirty="0" smtClean="0"/>
              <a:t>	the first day of month. </a:t>
            </a:r>
          </a:p>
          <a:p>
            <a:pPr>
              <a:buNone/>
            </a:pPr>
            <a:r>
              <a:rPr lang="en-US" sz="1600" dirty="0" smtClean="0"/>
              <a:t>	{% </a:t>
            </a:r>
            <a:r>
              <a:rPr lang="en-US" sz="1600" dirty="0" err="1" smtClean="0"/>
              <a:t>elif</a:t>
            </a:r>
            <a:r>
              <a:rPr lang="en-US" sz="1600" dirty="0" smtClean="0"/>
              <a:t> </a:t>
            </a:r>
            <a:r>
              <a:rPr lang="en-US" sz="1600" dirty="0" err="1" smtClean="0"/>
              <a:t>today.day</a:t>
            </a:r>
            <a:r>
              <a:rPr lang="en-US" sz="1600" dirty="0" smtClean="0"/>
              <a:t> == 30 %} </a:t>
            </a:r>
          </a:p>
          <a:p>
            <a:pPr>
              <a:buNone/>
            </a:pPr>
            <a:r>
              <a:rPr lang="en-US" sz="1600" dirty="0" smtClean="0"/>
              <a:t>	the last day of month. </a:t>
            </a:r>
          </a:p>
          <a:p>
            <a:pPr>
              <a:buNone/>
            </a:pPr>
            <a:r>
              <a:rPr lang="en-US" sz="1600" dirty="0" smtClean="0"/>
              <a:t>	{% else %} </a:t>
            </a:r>
          </a:p>
          <a:p>
            <a:pPr>
              <a:buNone/>
            </a:pPr>
            <a:r>
              <a:rPr lang="en-US" sz="1600" dirty="0" smtClean="0"/>
              <a:t>	I don't know. </a:t>
            </a:r>
          </a:p>
          <a:p>
            <a:pPr>
              <a:buNone/>
            </a:pPr>
            <a:r>
              <a:rPr lang="en-US" sz="1600" dirty="0" smtClean="0"/>
              <a:t>	{%</a:t>
            </a:r>
            <a:r>
              <a:rPr lang="en-US" sz="1600" dirty="0" err="1" smtClean="0"/>
              <a:t>endif</a:t>
            </a:r>
            <a:r>
              <a:rPr lang="en-US" sz="1600" dirty="0" smtClean="0"/>
              <a:t>%} </a:t>
            </a:r>
          </a:p>
          <a:p>
            <a:pPr>
              <a:buNone/>
            </a:pPr>
            <a:r>
              <a:rPr lang="en-US" sz="1600" dirty="0" smtClean="0"/>
              <a:t>	&lt;p&gt; </a:t>
            </a:r>
          </a:p>
          <a:p>
            <a:pPr>
              <a:buNone/>
            </a:pPr>
            <a:r>
              <a:rPr lang="en-US" sz="1600" dirty="0" smtClean="0"/>
              <a:t>		{% for day in </a:t>
            </a:r>
            <a:r>
              <a:rPr lang="en-US" sz="1600" dirty="0" err="1" smtClean="0"/>
              <a:t>days_of_week</a:t>
            </a:r>
            <a:r>
              <a:rPr lang="en-US" sz="1600" dirty="0" smtClean="0"/>
              <a:t> %} {{day}}</a:t>
            </a:r>
          </a:p>
          <a:p>
            <a:pPr>
              <a:buNone/>
            </a:pPr>
            <a:r>
              <a:rPr lang="en-US" sz="1600" dirty="0" smtClean="0"/>
              <a:t>	 &lt;/p&gt; </a:t>
            </a:r>
          </a:p>
          <a:p>
            <a:pPr>
              <a:buNone/>
            </a:pPr>
            <a:r>
              <a:rPr lang="en-US" sz="1600" dirty="0" smtClean="0"/>
              <a:t>	{% </a:t>
            </a:r>
            <a:r>
              <a:rPr lang="en-US" sz="1600" dirty="0" err="1" smtClean="0"/>
              <a:t>endfor</a:t>
            </a:r>
            <a:r>
              <a:rPr lang="en-US" sz="1600" dirty="0" smtClean="0"/>
              <a:t> %} </a:t>
            </a:r>
          </a:p>
          <a:p>
            <a:pPr>
              <a:buNone/>
            </a:pPr>
            <a:r>
              <a:rPr lang="en-US" sz="1600" dirty="0" smtClean="0"/>
              <a:t>	&lt;/body&gt; </a:t>
            </a:r>
          </a:p>
          <a:p>
            <a:pPr>
              <a:buNone/>
            </a:pPr>
            <a:r>
              <a:rPr lang="en-US" sz="1600" dirty="0" smtClean="0"/>
              <a:t>&lt;/html&gt;</a:t>
            </a: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dirty="0" smtClean="0">
                <a:latin typeface="Times New Roman" pitchFamily="18" charset="0"/>
                <a:cs typeface="Times New Roman" pitchFamily="18" charset="0"/>
              </a:rPr>
              <a:t>And we should get something like −</a:t>
            </a:r>
          </a:p>
          <a:p>
            <a:pPr>
              <a:buNone/>
            </a:pPr>
            <a:r>
              <a:rPr lang="en-US" sz="1800" dirty="0" smtClean="0">
                <a:latin typeface="Times New Roman" pitchFamily="18" charset="0"/>
                <a:cs typeface="Times New Roman" pitchFamily="18" charset="0"/>
              </a:rPr>
              <a:t>Hello World!!! </a:t>
            </a:r>
          </a:p>
          <a:p>
            <a:pPr>
              <a:buNone/>
            </a:pPr>
            <a:r>
              <a:rPr lang="en-US" sz="1800" dirty="0" smtClean="0">
                <a:latin typeface="Times New Roman" pitchFamily="18" charset="0"/>
                <a:cs typeface="Times New Roman" pitchFamily="18" charset="0"/>
              </a:rPr>
              <a:t>Today is Sept. 11, 2015 </a:t>
            </a:r>
          </a:p>
          <a:p>
            <a:pPr>
              <a:buNone/>
            </a:pPr>
            <a:r>
              <a:rPr lang="en-US" sz="1800" dirty="0" smtClean="0">
                <a:latin typeface="Times New Roman" pitchFamily="18" charset="0"/>
                <a:cs typeface="Times New Roman" pitchFamily="18" charset="0"/>
              </a:rPr>
              <a:t>We are I don't know. </a:t>
            </a:r>
          </a:p>
          <a:p>
            <a:pPr>
              <a:buNone/>
            </a:pPr>
            <a:r>
              <a:rPr lang="en-US" sz="1800" dirty="0" smtClean="0">
                <a:latin typeface="Times New Roman" pitchFamily="18" charset="0"/>
                <a:cs typeface="Times New Roman" pitchFamily="18" charset="0"/>
              </a:rPr>
              <a:t>Mon </a:t>
            </a:r>
          </a:p>
          <a:p>
            <a:pPr>
              <a:buNone/>
            </a:pPr>
            <a:r>
              <a:rPr lang="en-US" sz="1800" dirty="0" smtClean="0">
                <a:latin typeface="Times New Roman" pitchFamily="18" charset="0"/>
                <a:cs typeface="Times New Roman" pitchFamily="18" charset="0"/>
              </a:rPr>
              <a:t>Tue </a:t>
            </a:r>
          </a:p>
          <a:p>
            <a:pPr>
              <a:buNone/>
            </a:pPr>
            <a:r>
              <a:rPr lang="en-US" sz="1800" dirty="0" smtClean="0">
                <a:latin typeface="Times New Roman" pitchFamily="18" charset="0"/>
                <a:cs typeface="Times New Roman" pitchFamily="18" charset="0"/>
              </a:rPr>
              <a:t>Wed </a:t>
            </a:r>
          </a:p>
          <a:p>
            <a:pPr>
              <a:buNone/>
            </a:pPr>
            <a:r>
              <a:rPr lang="en-US" sz="1800" dirty="0" smtClean="0">
                <a:latin typeface="Times New Roman" pitchFamily="18" charset="0"/>
                <a:cs typeface="Times New Roman" pitchFamily="18" charset="0"/>
              </a:rPr>
              <a:t>Thu </a:t>
            </a:r>
          </a:p>
          <a:p>
            <a:pPr>
              <a:buNone/>
            </a:pPr>
            <a:r>
              <a:rPr lang="en-US" sz="1800" dirty="0" smtClean="0">
                <a:latin typeface="Times New Roman" pitchFamily="18" charset="0"/>
                <a:cs typeface="Times New Roman" pitchFamily="18" charset="0"/>
              </a:rPr>
              <a:t>Fri </a:t>
            </a:r>
          </a:p>
          <a:p>
            <a:pPr>
              <a:buNone/>
            </a:pPr>
            <a:r>
              <a:rPr lang="en-US" sz="1800" dirty="0" smtClean="0">
                <a:latin typeface="Times New Roman" pitchFamily="18" charset="0"/>
                <a:cs typeface="Times New Roman" pitchFamily="18" charset="0"/>
              </a:rPr>
              <a:t>Sat</a:t>
            </a:r>
          </a:p>
          <a:p>
            <a:pPr>
              <a:buNone/>
            </a:pPr>
            <a:r>
              <a:rPr lang="en-US" sz="1800" dirty="0" smtClean="0">
                <a:latin typeface="Times New Roman" pitchFamily="18" charset="0"/>
                <a:cs typeface="Times New Roman" pitchFamily="18" charset="0"/>
              </a:rPr>
              <a:t>Sun</a:t>
            </a:r>
          </a:p>
          <a:p>
            <a:pPr>
              <a:buNone/>
            </a:pPr>
            <a:r>
              <a:rPr lang="en-US" sz="1800" b="1" dirty="0" smtClean="0"/>
              <a:t>Block and Extend Tags</a:t>
            </a:r>
          </a:p>
          <a:p>
            <a:r>
              <a:rPr lang="en-US" sz="1800" dirty="0" smtClean="0"/>
              <a:t>A template system cannot be complete without template inheritance. Meaning when you are designing your templates, you should have a main template with holes that the child's template will fill according to his own need, like a page might need a special </a:t>
            </a:r>
            <a:r>
              <a:rPr lang="en-US" sz="1800" dirty="0" err="1" smtClean="0"/>
              <a:t>css</a:t>
            </a:r>
            <a:r>
              <a:rPr lang="en-US" sz="1800" dirty="0" smtClean="0"/>
              <a:t> for the selected tab.</a:t>
            </a:r>
          </a:p>
          <a:p>
            <a:r>
              <a:rPr lang="en-US" sz="1800" dirty="0" smtClean="0"/>
              <a:t>Let’s change the hello.html template to inherit from a main_template.html.</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dirty="0" smtClean="0">
                <a:latin typeface="Times New Roman" pitchFamily="18" charset="0"/>
                <a:cs typeface="Times New Roman" pitchFamily="18" charset="0"/>
              </a:rPr>
              <a:t>Let’s change the hello.html template to inherit from a main_template.html.</a:t>
            </a:r>
          </a:p>
          <a:p>
            <a:pPr>
              <a:buNone/>
            </a:pPr>
            <a:r>
              <a:rPr lang="en-US" sz="1800" b="1" dirty="0" smtClean="0">
                <a:latin typeface="Times New Roman" pitchFamily="18" charset="0"/>
                <a:cs typeface="Times New Roman" pitchFamily="18" charset="0"/>
              </a:rPr>
              <a:t>main_template.html</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&lt;html&gt; </a:t>
            </a:r>
          </a:p>
          <a:p>
            <a:pPr>
              <a:buNone/>
            </a:pPr>
            <a:r>
              <a:rPr lang="en-US" sz="1800" dirty="0" smtClean="0">
                <a:latin typeface="Times New Roman" pitchFamily="18" charset="0"/>
                <a:cs typeface="Times New Roman" pitchFamily="18" charset="0"/>
              </a:rPr>
              <a:t>	&lt;head&gt; </a:t>
            </a:r>
          </a:p>
          <a:p>
            <a:pPr>
              <a:buNone/>
            </a:pPr>
            <a:r>
              <a:rPr lang="en-US" sz="1800" dirty="0" smtClean="0">
                <a:latin typeface="Times New Roman" pitchFamily="18" charset="0"/>
                <a:cs typeface="Times New Roman" pitchFamily="18" charset="0"/>
              </a:rPr>
              <a:t>		&lt;title&gt;</a:t>
            </a:r>
          </a:p>
          <a:p>
            <a:pPr>
              <a:buNone/>
            </a:pPr>
            <a:r>
              <a:rPr lang="en-US" sz="1800" dirty="0" smtClean="0">
                <a:latin typeface="Times New Roman" pitchFamily="18" charset="0"/>
                <a:cs typeface="Times New Roman" pitchFamily="18" charset="0"/>
              </a:rPr>
              <a:t>		 {% block title %}Page Title{% </a:t>
            </a:r>
            <a:r>
              <a:rPr lang="en-US" sz="1800" dirty="0" err="1" smtClean="0">
                <a:latin typeface="Times New Roman" pitchFamily="18" charset="0"/>
                <a:cs typeface="Times New Roman" pitchFamily="18" charset="0"/>
              </a:rPr>
              <a:t>endblock</a:t>
            </a:r>
            <a:r>
              <a:rPr lang="en-US" sz="1800" dirty="0" smtClean="0">
                <a:latin typeface="Times New Roman" pitchFamily="18" charset="0"/>
                <a:cs typeface="Times New Roman" pitchFamily="18" charset="0"/>
              </a:rPr>
              <a:t> %} </a:t>
            </a:r>
          </a:p>
          <a:p>
            <a:pPr>
              <a:buNone/>
            </a:pPr>
            <a:r>
              <a:rPr lang="en-US" sz="1800" dirty="0" smtClean="0">
                <a:latin typeface="Times New Roman" pitchFamily="18" charset="0"/>
                <a:cs typeface="Times New Roman" pitchFamily="18" charset="0"/>
              </a:rPr>
              <a:t>		&lt;/title&gt; </a:t>
            </a:r>
          </a:p>
          <a:p>
            <a:pPr>
              <a:buNone/>
            </a:pPr>
            <a:r>
              <a:rPr lang="en-US" sz="1800" dirty="0" smtClean="0">
                <a:latin typeface="Times New Roman" pitchFamily="18" charset="0"/>
                <a:cs typeface="Times New Roman" pitchFamily="18" charset="0"/>
              </a:rPr>
              <a:t>	&lt;/head&gt; </a:t>
            </a:r>
          </a:p>
          <a:p>
            <a:pPr>
              <a:buNone/>
            </a:pPr>
            <a:r>
              <a:rPr lang="en-US" sz="1800" dirty="0" smtClean="0">
                <a:latin typeface="Times New Roman" pitchFamily="18" charset="0"/>
                <a:cs typeface="Times New Roman" pitchFamily="18" charset="0"/>
              </a:rPr>
              <a:t>	&lt;body&gt; </a:t>
            </a:r>
          </a:p>
          <a:p>
            <a:pPr>
              <a:buNone/>
            </a:pPr>
            <a:r>
              <a:rPr lang="en-US" sz="1800" dirty="0" smtClean="0">
                <a:latin typeface="Times New Roman" pitchFamily="18" charset="0"/>
                <a:cs typeface="Times New Roman" pitchFamily="18" charset="0"/>
              </a:rPr>
              <a:t>		{% block content %} Body content {% </a:t>
            </a:r>
            <a:r>
              <a:rPr lang="en-US" sz="1800" dirty="0" err="1" smtClean="0">
                <a:latin typeface="Times New Roman" pitchFamily="18" charset="0"/>
                <a:cs typeface="Times New Roman" pitchFamily="18" charset="0"/>
              </a:rPr>
              <a:t>endblock</a:t>
            </a:r>
            <a:r>
              <a:rPr lang="en-US" sz="1800" dirty="0" smtClean="0">
                <a:latin typeface="Times New Roman" pitchFamily="18" charset="0"/>
                <a:cs typeface="Times New Roman" pitchFamily="18" charset="0"/>
              </a:rPr>
              <a:t> %} </a:t>
            </a:r>
          </a:p>
          <a:p>
            <a:pPr>
              <a:buNone/>
            </a:pPr>
            <a:r>
              <a:rPr lang="en-US" sz="1800" dirty="0" smtClean="0">
                <a:latin typeface="Times New Roman" pitchFamily="18" charset="0"/>
                <a:cs typeface="Times New Roman" pitchFamily="18" charset="0"/>
              </a:rPr>
              <a:t>	&lt;/body&gt;</a:t>
            </a:r>
          </a:p>
          <a:p>
            <a:pPr>
              <a:buNone/>
            </a:pPr>
            <a:r>
              <a:rPr lang="en-US" sz="1800" dirty="0" smtClean="0">
                <a:latin typeface="Times New Roman" pitchFamily="18" charset="0"/>
                <a:cs typeface="Times New Roman" pitchFamily="18" charset="0"/>
              </a:rPr>
              <a:t> &lt;/html&gt;</a:t>
            </a:r>
          </a:p>
          <a:p>
            <a:pPr>
              <a:buNone/>
            </a:pPr>
            <a:r>
              <a:rPr lang="en-US" sz="1800" b="1" dirty="0" smtClean="0"/>
              <a:t>hello.html</a:t>
            </a:r>
            <a:endParaRPr lang="en-US" sz="1800" dirty="0" smtClean="0"/>
          </a:p>
          <a:p>
            <a:pPr>
              <a:buNone/>
            </a:pPr>
            <a:r>
              <a:rPr lang="en-US" sz="1800" dirty="0" smtClean="0"/>
              <a:t>{% extends "main_template.html" %} </a:t>
            </a:r>
          </a:p>
          <a:p>
            <a:pPr>
              <a:buNone/>
            </a:pPr>
            <a:r>
              <a:rPr lang="en-US" sz="1800" dirty="0" smtClean="0"/>
              <a:t>{% block title %}My Hello Page{% </a:t>
            </a:r>
            <a:r>
              <a:rPr lang="en-US" sz="1800" dirty="0" err="1" smtClean="0"/>
              <a:t>endblock</a:t>
            </a:r>
            <a:r>
              <a:rPr lang="en-US" sz="1800" dirty="0" smtClean="0"/>
              <a:t> %} </a:t>
            </a:r>
          </a:p>
          <a:p>
            <a:pPr>
              <a:buNone/>
            </a:pPr>
            <a:r>
              <a:rPr lang="en-US" sz="1800" dirty="0" smtClean="0"/>
              <a:t>{% block content %}</a:t>
            </a:r>
            <a:endParaRPr lang="en-US" sz="18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Hello World!!!&lt;p&gt;Today is {{today}}&lt;/p&gt; </a:t>
            </a:r>
          </a:p>
          <a:p>
            <a:pPr>
              <a:buNone/>
            </a:pPr>
            <a:r>
              <a:rPr lang="en-US" sz="1800" dirty="0" smtClean="0">
                <a:latin typeface="Times New Roman" pitchFamily="18" charset="0"/>
                <a:cs typeface="Times New Roman" pitchFamily="18" charset="0"/>
              </a:rPr>
              <a:t>We are </a:t>
            </a:r>
          </a:p>
          <a:p>
            <a:pPr>
              <a:buNone/>
            </a:pPr>
            <a:r>
              <a:rPr lang="en-US" sz="1800" dirty="0" smtClean="0">
                <a:latin typeface="Times New Roman" pitchFamily="18" charset="0"/>
                <a:cs typeface="Times New Roman" pitchFamily="18" charset="0"/>
              </a:rPr>
              <a:t>{% if </a:t>
            </a:r>
            <a:r>
              <a:rPr lang="en-US" sz="1800" dirty="0" err="1" smtClean="0">
                <a:latin typeface="Times New Roman" pitchFamily="18" charset="0"/>
                <a:cs typeface="Times New Roman" pitchFamily="18" charset="0"/>
              </a:rPr>
              <a:t>today.day</a:t>
            </a:r>
            <a:r>
              <a:rPr lang="en-US" sz="1800" dirty="0" smtClean="0">
                <a:latin typeface="Times New Roman" pitchFamily="18" charset="0"/>
                <a:cs typeface="Times New Roman" pitchFamily="18" charset="0"/>
              </a:rPr>
              <a:t> == 1 %} </a:t>
            </a:r>
          </a:p>
          <a:p>
            <a:pPr>
              <a:buNone/>
            </a:pPr>
            <a:r>
              <a:rPr lang="en-US" sz="1800" dirty="0" smtClean="0">
                <a:latin typeface="Times New Roman" pitchFamily="18" charset="0"/>
                <a:cs typeface="Times New Roman" pitchFamily="18" charset="0"/>
              </a:rPr>
              <a:t>the first day of month.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elif</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today.day</a:t>
            </a:r>
            <a:r>
              <a:rPr lang="en-US" sz="1800" dirty="0" smtClean="0">
                <a:latin typeface="Times New Roman" pitchFamily="18" charset="0"/>
                <a:cs typeface="Times New Roman" pitchFamily="18" charset="0"/>
              </a:rPr>
              <a:t> == 30 %} </a:t>
            </a:r>
          </a:p>
          <a:p>
            <a:pPr>
              <a:buNone/>
            </a:pPr>
            <a:r>
              <a:rPr lang="en-US" sz="1800" dirty="0" smtClean="0">
                <a:latin typeface="Times New Roman" pitchFamily="18" charset="0"/>
                <a:cs typeface="Times New Roman" pitchFamily="18" charset="0"/>
              </a:rPr>
              <a:t>the last day of month. </a:t>
            </a:r>
          </a:p>
          <a:p>
            <a:pPr>
              <a:buNone/>
            </a:pPr>
            <a:r>
              <a:rPr lang="en-US" sz="1800" dirty="0" smtClean="0">
                <a:latin typeface="Times New Roman" pitchFamily="18" charset="0"/>
                <a:cs typeface="Times New Roman" pitchFamily="18" charset="0"/>
              </a:rPr>
              <a:t>{% else %} </a:t>
            </a:r>
          </a:p>
          <a:p>
            <a:pPr>
              <a:buNone/>
            </a:pPr>
            <a:r>
              <a:rPr lang="en-US" sz="1800" dirty="0" smtClean="0">
                <a:latin typeface="Times New Roman" pitchFamily="18" charset="0"/>
                <a:cs typeface="Times New Roman" pitchFamily="18" charset="0"/>
              </a:rPr>
              <a:t>I don't know. </a:t>
            </a:r>
          </a:p>
          <a:p>
            <a:pPr>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endif</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&lt;p&gt; </a:t>
            </a:r>
          </a:p>
          <a:p>
            <a:pPr>
              <a:buNone/>
            </a:pPr>
            <a:r>
              <a:rPr lang="en-US" sz="1800" dirty="0" smtClean="0">
                <a:latin typeface="Times New Roman" pitchFamily="18" charset="0"/>
                <a:cs typeface="Times New Roman" pitchFamily="18" charset="0"/>
              </a:rPr>
              <a:t>	{% for day in </a:t>
            </a:r>
            <a:r>
              <a:rPr lang="en-US" sz="1800" dirty="0" err="1" smtClean="0">
                <a:latin typeface="Times New Roman" pitchFamily="18" charset="0"/>
                <a:cs typeface="Times New Roman" pitchFamily="18" charset="0"/>
              </a:rPr>
              <a:t>days_of_week</a:t>
            </a:r>
            <a:r>
              <a:rPr lang="en-US" sz="1800" dirty="0" smtClean="0">
                <a:latin typeface="Times New Roman" pitchFamily="18" charset="0"/>
                <a:cs typeface="Times New Roman" pitchFamily="18" charset="0"/>
              </a:rPr>
              <a:t> %} {{day}} </a:t>
            </a:r>
          </a:p>
          <a:p>
            <a:pPr>
              <a:buNone/>
            </a:pPr>
            <a:r>
              <a:rPr lang="en-US" sz="1800" dirty="0" smtClean="0">
                <a:latin typeface="Times New Roman" pitchFamily="18" charset="0"/>
                <a:cs typeface="Times New Roman" pitchFamily="18" charset="0"/>
              </a:rPr>
              <a:t>&lt;/p&gt;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endfor</a:t>
            </a:r>
            <a:r>
              <a:rPr lang="en-US" sz="1800" dirty="0" smtClean="0">
                <a:latin typeface="Times New Roman" pitchFamily="18" charset="0"/>
                <a:cs typeface="Times New Roman" pitchFamily="18" charset="0"/>
              </a:rPr>
              <a:t> %}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endblock</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1700" dirty="0" smtClean="0">
                <a:latin typeface="Times New Roman" pitchFamily="18" charset="0"/>
                <a:cs typeface="Times New Roman" pitchFamily="18" charset="0"/>
              </a:rPr>
              <a:t>In the above example, on calling /</a:t>
            </a:r>
            <a:r>
              <a:rPr lang="en-US" sz="1700" dirty="0" err="1" smtClean="0">
                <a:latin typeface="Times New Roman" pitchFamily="18" charset="0"/>
                <a:cs typeface="Times New Roman" pitchFamily="18" charset="0"/>
              </a:rPr>
              <a:t>myapp</a:t>
            </a:r>
            <a:r>
              <a:rPr lang="en-US" sz="1700" dirty="0" smtClean="0">
                <a:latin typeface="Times New Roman" pitchFamily="18" charset="0"/>
                <a:cs typeface="Times New Roman" pitchFamily="18" charset="0"/>
              </a:rPr>
              <a:t>/hello we will still get the same result as before but now we rely on extends and block to </a:t>
            </a:r>
            <a:r>
              <a:rPr lang="en-US" sz="1700" dirty="0" err="1" smtClean="0">
                <a:latin typeface="Times New Roman" pitchFamily="18" charset="0"/>
                <a:cs typeface="Times New Roman" pitchFamily="18" charset="0"/>
              </a:rPr>
              <a:t>refactor</a:t>
            </a:r>
            <a:r>
              <a:rPr lang="en-US" sz="1700" dirty="0" smtClean="0">
                <a:latin typeface="Times New Roman" pitchFamily="18" charset="0"/>
                <a:cs typeface="Times New Roman" pitchFamily="18" charset="0"/>
              </a:rPr>
              <a:t> our code −</a:t>
            </a:r>
          </a:p>
          <a:p>
            <a:r>
              <a:rPr lang="en-US" sz="1700" dirty="0" smtClean="0">
                <a:latin typeface="Times New Roman" pitchFamily="18" charset="0"/>
                <a:cs typeface="Times New Roman" pitchFamily="18" charset="0"/>
              </a:rPr>
              <a:t>In the main_template.html we define blocks using the tag block. The title block will contain the page title and the content block will have the page main content. In home.html we use extends to inherit from the main_template.html then we fill the block define above (content and title).</a:t>
            </a:r>
          </a:p>
          <a:p>
            <a:r>
              <a:rPr lang="en-US" sz="1700" dirty="0" smtClean="0">
                <a:latin typeface="Times New Roman" pitchFamily="18" charset="0"/>
                <a:cs typeface="Times New Roman" pitchFamily="18" charset="0"/>
              </a:rPr>
              <a:t>Comment Tag</a:t>
            </a:r>
          </a:p>
          <a:p>
            <a:r>
              <a:rPr lang="en-US" sz="1700" dirty="0" smtClean="0">
                <a:latin typeface="Times New Roman" pitchFamily="18" charset="0"/>
                <a:cs typeface="Times New Roman" pitchFamily="18" charset="0"/>
              </a:rPr>
              <a:t>The comment tag helps to define comments into templates, not HTML comments, they won’t appear in HTML page. It can be useful for documentation or just commenting a line of code</a:t>
            </a:r>
          </a:p>
          <a:p>
            <a:pPr algn="ctr">
              <a:buNone/>
            </a:pPr>
            <a:r>
              <a:rPr lang="en-US" sz="2000" dirty="0" err="1" smtClean="0">
                <a:latin typeface="Times New Roman" pitchFamily="18" charset="0"/>
                <a:cs typeface="Times New Roman" pitchFamily="18" charset="0"/>
              </a:rPr>
              <a:t>Django</a:t>
            </a:r>
            <a:r>
              <a:rPr lang="en-US" sz="2000" dirty="0" smtClean="0">
                <a:latin typeface="Times New Roman" pitchFamily="18" charset="0"/>
                <a:cs typeface="Times New Roman" pitchFamily="18" charset="0"/>
              </a:rPr>
              <a:t> - Models</a:t>
            </a:r>
          </a:p>
          <a:p>
            <a:r>
              <a:rPr lang="en-US" sz="1800" dirty="0" smtClean="0"/>
              <a:t>A model is a class that represents table or collection in our DB, and where every attribute of the class is a field of the table or collection. Models are defined in the app/models.py (in our example: </a:t>
            </a:r>
            <a:r>
              <a:rPr lang="en-US" sz="1800" dirty="0" err="1" smtClean="0"/>
              <a:t>myapp</a:t>
            </a:r>
            <a:r>
              <a:rPr lang="en-US" sz="1800" dirty="0" smtClean="0"/>
              <a:t>/models.py)</a:t>
            </a:r>
          </a:p>
          <a:p>
            <a:pPr>
              <a:buNone/>
            </a:pPr>
            <a:r>
              <a:rPr lang="en-US" sz="1800" b="1" dirty="0" smtClean="0"/>
              <a:t>Creating a Model</a:t>
            </a:r>
          </a:p>
          <a:p>
            <a:r>
              <a:rPr lang="en-US" sz="1800" dirty="0" smtClean="0"/>
              <a:t>Following is a </a:t>
            </a:r>
            <a:r>
              <a:rPr lang="en-US" sz="1800" dirty="0" err="1" smtClean="0"/>
              <a:t>Dreamreal</a:t>
            </a:r>
            <a:r>
              <a:rPr lang="en-US" sz="1800" dirty="0" smtClean="0"/>
              <a:t> model created as an example −</a:t>
            </a:r>
          </a:p>
          <a:p>
            <a:pPr>
              <a:buNone/>
            </a:pPr>
            <a:endParaRPr lang="en-US" sz="17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django.db</a:t>
            </a:r>
            <a:r>
              <a:rPr lang="en-US" sz="2000" dirty="0" smtClean="0">
                <a:latin typeface="Times New Roman" pitchFamily="18" charset="0"/>
                <a:cs typeface="Times New Roman" pitchFamily="18" charset="0"/>
              </a:rPr>
              <a:t> import models </a:t>
            </a:r>
          </a:p>
          <a:p>
            <a:pPr>
              <a:buNone/>
            </a:pPr>
            <a:r>
              <a:rPr lang="en-US" sz="2000" dirty="0" smtClean="0">
                <a:latin typeface="Times New Roman" pitchFamily="18" charset="0"/>
                <a:cs typeface="Times New Roman" pitchFamily="18" charset="0"/>
              </a:rPr>
              <a:t>class </a:t>
            </a:r>
            <a:r>
              <a:rPr lang="en-US" sz="2000" dirty="0" err="1" smtClean="0">
                <a:latin typeface="Times New Roman" pitchFamily="18" charset="0"/>
                <a:cs typeface="Times New Roman" pitchFamily="18" charset="0"/>
              </a:rPr>
              <a:t>Dreamreal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models.Model</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website = </a:t>
            </a:r>
            <a:r>
              <a:rPr lang="en-US" sz="2000" dirty="0" err="1" smtClean="0">
                <a:latin typeface="Times New Roman" pitchFamily="18" charset="0"/>
                <a:cs typeface="Times New Roman" pitchFamily="18" charset="0"/>
              </a:rPr>
              <a:t>models.CharField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max_length</a:t>
            </a:r>
            <a:r>
              <a:rPr lang="en-US" sz="2000" dirty="0" smtClean="0">
                <a:latin typeface="Times New Roman" pitchFamily="18" charset="0"/>
                <a:cs typeface="Times New Roman" pitchFamily="18" charset="0"/>
              </a:rPr>
              <a:t> = 50) </a:t>
            </a:r>
          </a:p>
          <a:p>
            <a:pPr>
              <a:buNone/>
            </a:pPr>
            <a:r>
              <a:rPr lang="en-US" sz="2000" dirty="0" smtClean="0">
                <a:latin typeface="Times New Roman" pitchFamily="18" charset="0"/>
                <a:cs typeface="Times New Roman" pitchFamily="18" charset="0"/>
              </a:rPr>
              <a:t>	mail = </a:t>
            </a:r>
            <a:r>
              <a:rPr lang="en-US" sz="2000" dirty="0" err="1" smtClean="0">
                <a:latin typeface="Times New Roman" pitchFamily="18" charset="0"/>
                <a:cs typeface="Times New Roman" pitchFamily="18" charset="0"/>
              </a:rPr>
              <a:t>models.CharField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max_length</a:t>
            </a:r>
            <a:r>
              <a:rPr lang="en-US" sz="2000" dirty="0" smtClean="0">
                <a:latin typeface="Times New Roman" pitchFamily="18" charset="0"/>
                <a:cs typeface="Times New Roman" pitchFamily="18" charset="0"/>
              </a:rPr>
              <a:t> = 50) </a:t>
            </a:r>
          </a:p>
          <a:p>
            <a:pPr>
              <a:buNone/>
            </a:pPr>
            <a:r>
              <a:rPr lang="en-US" sz="2000" dirty="0" smtClean="0">
                <a:latin typeface="Times New Roman" pitchFamily="18" charset="0"/>
                <a:cs typeface="Times New Roman" pitchFamily="18" charset="0"/>
              </a:rPr>
              <a:t>	name = </a:t>
            </a:r>
            <a:r>
              <a:rPr lang="en-US" sz="2000" dirty="0" err="1" smtClean="0">
                <a:latin typeface="Times New Roman" pitchFamily="18" charset="0"/>
                <a:cs typeface="Times New Roman" pitchFamily="18" charset="0"/>
              </a:rPr>
              <a:t>models.CharField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max_length</a:t>
            </a:r>
            <a:r>
              <a:rPr lang="en-US" sz="2000" dirty="0" smtClean="0">
                <a:latin typeface="Times New Roman" pitchFamily="18" charset="0"/>
                <a:cs typeface="Times New Roman" pitchFamily="18" charset="0"/>
              </a:rPr>
              <a:t> = 50)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phonenumber</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models.IntegerField</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class Meta: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db_table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dreamreal</a:t>
            </a:r>
            <a:r>
              <a:rPr lang="en-US" sz="2000" dirty="0" smtClean="0">
                <a:latin typeface="Times New Roman" pitchFamily="18" charset="0"/>
                <a:cs typeface="Times New Roman" pitchFamily="18" charset="0"/>
              </a:rPr>
              <a:t>“</a:t>
            </a:r>
          </a:p>
          <a:p>
            <a:r>
              <a:rPr lang="en-US" sz="2000" dirty="0" smtClean="0"/>
              <a:t>Every model inherits from </a:t>
            </a:r>
            <a:r>
              <a:rPr lang="en-US" sz="2000" dirty="0" err="1" smtClean="0"/>
              <a:t>django.db.models.Model</a:t>
            </a:r>
            <a:r>
              <a:rPr lang="en-US" sz="2000" dirty="0" smtClean="0"/>
              <a:t>.</a:t>
            </a:r>
          </a:p>
          <a:p>
            <a:r>
              <a:rPr lang="en-US" sz="2000" dirty="0" smtClean="0"/>
              <a:t>Our class has 4 attributes (3 </a:t>
            </a:r>
            <a:r>
              <a:rPr lang="en-US" sz="2000" dirty="0" err="1" smtClean="0"/>
              <a:t>CharField</a:t>
            </a:r>
            <a:r>
              <a:rPr lang="en-US" sz="2000" dirty="0" smtClean="0"/>
              <a:t> and 1 Integer), those will be the table fields.</a:t>
            </a:r>
          </a:p>
          <a:p>
            <a:r>
              <a:rPr lang="en-US" sz="2000" dirty="0" smtClean="0"/>
              <a:t>The Meta class with the </a:t>
            </a:r>
            <a:r>
              <a:rPr lang="en-US" sz="2000" dirty="0" err="1" smtClean="0"/>
              <a:t>db_table</a:t>
            </a:r>
            <a:r>
              <a:rPr lang="en-US" sz="2000" dirty="0" smtClean="0"/>
              <a:t> attribute lets us define the actual table or collection name. </a:t>
            </a:r>
            <a:r>
              <a:rPr lang="en-US" sz="2000" dirty="0" err="1" smtClean="0"/>
              <a:t>Django</a:t>
            </a:r>
            <a:r>
              <a:rPr lang="en-US" sz="2000" dirty="0" smtClean="0"/>
              <a:t> names the table or collection automatically: </a:t>
            </a:r>
            <a:r>
              <a:rPr lang="en-US" sz="2000" dirty="0" err="1" smtClean="0"/>
              <a:t>myapp_modelName</a:t>
            </a:r>
            <a:r>
              <a:rPr lang="en-US" sz="2000" dirty="0" smtClean="0"/>
              <a:t>. This class will let you force the name of the table to what you like.</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sz="1800" dirty="0" smtClean="0">
                <a:latin typeface="Times New Roman" pitchFamily="18" charset="0"/>
                <a:cs typeface="Times New Roman" pitchFamily="18" charset="0"/>
              </a:rPr>
              <a:t>After creating your model, you will need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to generate the actual database −</a:t>
            </a:r>
          </a:p>
          <a:p>
            <a:r>
              <a:rPr lang="en-US" sz="1800" dirty="0" smtClean="0">
                <a:latin typeface="Times New Roman" pitchFamily="18" charset="0"/>
                <a:cs typeface="Times New Roman" pitchFamily="18" charset="0"/>
              </a:rPr>
              <a:t>$python manage.py </a:t>
            </a:r>
            <a:r>
              <a:rPr lang="en-US" sz="1800" dirty="0" err="1" smtClean="0">
                <a:latin typeface="Times New Roman" pitchFamily="18" charset="0"/>
                <a:cs typeface="Times New Roman" pitchFamily="18" charset="0"/>
              </a:rPr>
              <a:t>syncdb</a:t>
            </a:r>
            <a:r>
              <a:rPr lang="en-US" sz="1800" dirty="0" smtClean="0">
                <a:latin typeface="Times New Roman" pitchFamily="18" charset="0"/>
                <a:cs typeface="Times New Roman" pitchFamily="18" charset="0"/>
              </a:rPr>
              <a:t> Manipulating Data (CRUD)</a:t>
            </a:r>
          </a:p>
          <a:p>
            <a:r>
              <a:rPr lang="en-US" sz="1800" dirty="0" smtClean="0">
                <a:latin typeface="Times New Roman" pitchFamily="18" charset="0"/>
                <a:cs typeface="Times New Roman" pitchFamily="18" charset="0"/>
              </a:rPr>
              <a:t>Let's create a "</a:t>
            </a:r>
            <a:r>
              <a:rPr lang="en-US" sz="1800" dirty="0" err="1" smtClean="0">
                <a:latin typeface="Times New Roman" pitchFamily="18" charset="0"/>
                <a:cs typeface="Times New Roman" pitchFamily="18" charset="0"/>
              </a:rPr>
              <a:t>crudops</a:t>
            </a:r>
            <a:r>
              <a:rPr lang="en-US" sz="1800" dirty="0" smtClean="0">
                <a:latin typeface="Times New Roman" pitchFamily="18" charset="0"/>
                <a:cs typeface="Times New Roman" pitchFamily="18" charset="0"/>
              </a:rPr>
              <a:t>" view to see how we can do CRUD operations on models. Our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/views.py will then look like −</a:t>
            </a:r>
          </a:p>
          <a:p>
            <a:pPr>
              <a:buNone/>
            </a:pPr>
            <a:r>
              <a:rPr lang="en-US" sz="1800" b="1" dirty="0" err="1" smtClean="0"/>
              <a:t>myapp</a:t>
            </a:r>
            <a:r>
              <a:rPr lang="en-US" sz="1800" b="1" dirty="0" smtClean="0"/>
              <a:t>/views.py</a:t>
            </a:r>
            <a:endParaRPr lang="en-US" sz="1800" dirty="0" smtClean="0"/>
          </a:p>
          <a:p>
            <a:pPr>
              <a:buNone/>
            </a:pPr>
            <a:r>
              <a:rPr lang="en-US" sz="1800" dirty="0" smtClean="0"/>
              <a:t>from </a:t>
            </a:r>
            <a:r>
              <a:rPr lang="en-US" sz="1800" dirty="0" err="1" smtClean="0"/>
              <a:t>myapp.models</a:t>
            </a:r>
            <a:r>
              <a:rPr lang="en-US" sz="1800" dirty="0" smtClean="0"/>
              <a:t> import </a:t>
            </a:r>
            <a:r>
              <a:rPr lang="en-US" sz="1800" dirty="0" err="1" smtClean="0"/>
              <a:t>Dreamreal</a:t>
            </a:r>
            <a:r>
              <a:rPr lang="en-US" sz="1800" dirty="0" smtClean="0"/>
              <a:t> </a:t>
            </a:r>
          </a:p>
          <a:p>
            <a:pPr>
              <a:buNone/>
            </a:pPr>
            <a:r>
              <a:rPr lang="en-US" sz="1800" dirty="0" smtClean="0"/>
              <a:t>from </a:t>
            </a:r>
            <a:r>
              <a:rPr lang="en-US" sz="1800" dirty="0" err="1" smtClean="0"/>
              <a:t>django.http</a:t>
            </a:r>
            <a:r>
              <a:rPr lang="en-US" sz="1800" dirty="0" smtClean="0"/>
              <a:t> import </a:t>
            </a:r>
            <a:r>
              <a:rPr lang="en-US" sz="1800" dirty="0" err="1" smtClean="0"/>
              <a:t>HttpResponse</a:t>
            </a:r>
            <a:r>
              <a:rPr lang="en-US" sz="1800" dirty="0" smtClean="0"/>
              <a:t> </a:t>
            </a:r>
          </a:p>
          <a:p>
            <a:pPr>
              <a:buNone/>
            </a:pPr>
            <a:r>
              <a:rPr lang="en-US" sz="1800" dirty="0" smtClean="0"/>
              <a:t>def </a:t>
            </a:r>
            <a:r>
              <a:rPr lang="en-US" sz="1800" dirty="0" err="1" smtClean="0"/>
              <a:t>crudops</a:t>
            </a:r>
            <a:r>
              <a:rPr lang="en-US" sz="1800" dirty="0" smtClean="0"/>
              <a:t>(request): #Creating an entry </a:t>
            </a:r>
          </a:p>
          <a:p>
            <a:pPr>
              <a:buNone/>
            </a:pPr>
            <a:r>
              <a:rPr lang="en-US" sz="1800" dirty="0" smtClean="0"/>
              <a:t>	</a:t>
            </a:r>
            <a:r>
              <a:rPr lang="en-US" sz="1800" dirty="0" err="1" smtClean="0"/>
              <a:t>dreamreal</a:t>
            </a:r>
            <a:r>
              <a:rPr lang="en-US" sz="1800" dirty="0" smtClean="0"/>
              <a:t> = </a:t>
            </a:r>
            <a:r>
              <a:rPr lang="en-US" sz="1800" dirty="0" err="1" smtClean="0"/>
              <a:t>Dreamreal</a:t>
            </a:r>
            <a:r>
              <a:rPr lang="en-US" sz="1800" dirty="0" smtClean="0"/>
              <a:t>( website = "www.polo.com", mail = "sorex@polo.com", name = "</a:t>
            </a:r>
            <a:r>
              <a:rPr lang="en-US" sz="1800" dirty="0" err="1" smtClean="0"/>
              <a:t>sorex</a:t>
            </a:r>
            <a:r>
              <a:rPr lang="en-US" sz="1800" dirty="0" smtClean="0"/>
              <a:t>", </a:t>
            </a:r>
            <a:r>
              <a:rPr lang="en-US" sz="1800" dirty="0" err="1" smtClean="0"/>
              <a:t>phonenumber</a:t>
            </a:r>
            <a:r>
              <a:rPr lang="en-US" sz="1800" dirty="0" smtClean="0"/>
              <a:t> = "002376970" ) </a:t>
            </a:r>
          </a:p>
          <a:p>
            <a:pPr>
              <a:buNone/>
            </a:pPr>
            <a:endParaRPr lang="en-US" sz="1800" dirty="0" smtClean="0"/>
          </a:p>
          <a:p>
            <a:pPr>
              <a:buNone/>
            </a:pPr>
            <a:r>
              <a:rPr lang="en-US" sz="1800" dirty="0" smtClean="0"/>
              <a:t>	</a:t>
            </a:r>
            <a:r>
              <a:rPr lang="en-US" sz="1800" dirty="0" err="1" smtClean="0"/>
              <a:t>dreamreal.save</a:t>
            </a:r>
            <a:r>
              <a:rPr lang="en-US" sz="1800" dirty="0" smtClean="0"/>
              <a:t>() #Read ALL entries </a:t>
            </a:r>
          </a:p>
          <a:p>
            <a:pPr>
              <a:buNone/>
            </a:pPr>
            <a:r>
              <a:rPr lang="en-US" sz="1800" dirty="0" smtClean="0"/>
              <a:t>	objects = </a:t>
            </a:r>
            <a:r>
              <a:rPr lang="en-US" sz="1800" dirty="0" err="1" smtClean="0"/>
              <a:t>Dreamreal.objects.all</a:t>
            </a:r>
            <a:r>
              <a:rPr lang="en-US" sz="1800" dirty="0" smtClean="0"/>
              <a:t>() </a:t>
            </a:r>
          </a:p>
          <a:p>
            <a:pPr>
              <a:buNone/>
            </a:pPr>
            <a:r>
              <a:rPr lang="en-US" sz="1800" dirty="0" smtClean="0"/>
              <a:t>	res ='Printing all </a:t>
            </a:r>
            <a:r>
              <a:rPr lang="en-US" sz="1800" dirty="0" err="1" smtClean="0"/>
              <a:t>Dreamreal</a:t>
            </a:r>
            <a:r>
              <a:rPr lang="en-US" sz="1800" dirty="0" smtClean="0"/>
              <a:t> entries in the DB : &lt;</a:t>
            </a:r>
            <a:r>
              <a:rPr lang="en-US" sz="1800" dirty="0" err="1" smtClean="0"/>
              <a:t>br</a:t>
            </a:r>
            <a:r>
              <a:rPr lang="en-US" sz="1800" dirty="0" smtClean="0"/>
              <a:t>&gt;' </a:t>
            </a:r>
          </a:p>
          <a:p>
            <a:pPr>
              <a:buNone/>
            </a:pPr>
            <a:r>
              <a:rPr lang="en-US" sz="1800" dirty="0" smtClean="0"/>
              <a:t>	for </a:t>
            </a:r>
            <a:r>
              <a:rPr lang="en-US" sz="1800" dirty="0" err="1" smtClean="0"/>
              <a:t>elt</a:t>
            </a:r>
            <a:r>
              <a:rPr lang="en-US" sz="1800" dirty="0" smtClean="0"/>
              <a:t> in objects: </a:t>
            </a:r>
          </a:p>
          <a:p>
            <a:pPr>
              <a:buNone/>
            </a:pPr>
            <a:r>
              <a:rPr lang="en-US" sz="1800" dirty="0" smtClean="0"/>
              <a:t>		res += elt.name+"&lt;</a:t>
            </a:r>
            <a:r>
              <a:rPr lang="en-US" sz="1800" dirty="0" err="1" smtClean="0"/>
              <a:t>br</a:t>
            </a:r>
            <a:r>
              <a:rPr lang="en-US" sz="1800" dirty="0" smtClean="0"/>
              <a:t>&gt;“</a:t>
            </a:r>
          </a:p>
          <a:p>
            <a:pPr>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1800" b="1" dirty="0" smtClean="0">
                <a:latin typeface="Times New Roman" pitchFamily="18" charset="0"/>
                <a:cs typeface="Times New Roman" pitchFamily="18" charset="0"/>
              </a:rPr>
              <a:t>Portability</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All the codes of the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framework are written in Python, which runs on many platforms. Which leads to run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too in many platforms such as Linux, Windows and Mac OS.</a:t>
            </a:r>
          </a:p>
          <a:p>
            <a:pPr>
              <a:buNone/>
            </a:pPr>
            <a:endParaRPr lang="en-US" sz="1800" b="1"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MVC Pattern</a:t>
            </a:r>
          </a:p>
          <a:p>
            <a:r>
              <a:rPr lang="en-US" sz="1800" dirty="0" smtClean="0">
                <a:latin typeface="Times New Roman" pitchFamily="18" charset="0"/>
                <a:cs typeface="Times New Roman" pitchFamily="18" charset="0"/>
              </a:rPr>
              <a:t>When talking about applications that provides UI (web or desktop), we usually talk about MVC architecture. And as the name suggests, MVC pattern is based on three components: Model, View, and Controller.</a:t>
            </a:r>
          </a:p>
          <a:p>
            <a:pPr>
              <a:buNone/>
            </a:pPr>
            <a:r>
              <a:rPr lang="en-US" sz="1800" b="1" dirty="0" smtClean="0">
                <a:latin typeface="Times New Roman" pitchFamily="18" charset="0"/>
                <a:cs typeface="Times New Roman" pitchFamily="18" charset="0"/>
              </a:rPr>
              <a:t>DJANGO MVC - MVT Pattern</a:t>
            </a:r>
          </a:p>
          <a:p>
            <a:r>
              <a:rPr lang="en-US" sz="1800" dirty="0" smtClean="0">
                <a:latin typeface="Times New Roman" pitchFamily="18" charset="0"/>
                <a:cs typeface="Times New Roman" pitchFamily="18" charset="0"/>
              </a:rPr>
              <a:t>The Model-View-Template (MVT) is slightly different from MVC. In fact the main difference between the two patterns is that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itself takes care of the Controller part (Software Code that controls the interactions between the Model and View), leaving us with the template. The template is a HTML file mixed with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Template Language (DTL).</a:t>
            </a:r>
          </a:p>
          <a:p>
            <a:r>
              <a:rPr lang="en-US" sz="1800" dirty="0" smtClean="0">
                <a:latin typeface="Times New Roman" pitchFamily="18" charset="0"/>
                <a:cs typeface="Times New Roman" pitchFamily="18" charset="0"/>
              </a:rPr>
              <a:t>The following diagram illustrates how each of the components of the MVT pattern interacts with each other to serve a user request −</a:t>
            </a: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sz="2000" dirty="0" smtClean="0">
                <a:latin typeface="Times New Roman" pitchFamily="18" charset="0"/>
                <a:cs typeface="Times New Roman" pitchFamily="18" charset="0"/>
              </a:rPr>
              <a:t>	#Read a specific entry: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sorex</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Dreamreal.objects.get</a:t>
            </a:r>
            <a:r>
              <a:rPr lang="en-US" sz="2000" dirty="0" smtClean="0">
                <a:latin typeface="Times New Roman" pitchFamily="18" charset="0"/>
                <a:cs typeface="Times New Roman" pitchFamily="18" charset="0"/>
              </a:rPr>
              <a:t>(name = "</a:t>
            </a:r>
            <a:r>
              <a:rPr lang="en-US" sz="2000" dirty="0" err="1" smtClean="0">
                <a:latin typeface="Times New Roman" pitchFamily="18" charset="0"/>
                <a:cs typeface="Times New Roman" pitchFamily="18" charset="0"/>
              </a:rPr>
              <a:t>sorex</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res += 'Printing One entry &lt;</a:t>
            </a:r>
            <a:r>
              <a:rPr lang="en-US" sz="2000" dirty="0" err="1" smtClean="0">
                <a:latin typeface="Times New Roman" pitchFamily="18" charset="0"/>
                <a:cs typeface="Times New Roman" pitchFamily="18" charset="0"/>
              </a:rPr>
              <a:t>br</a:t>
            </a:r>
            <a:r>
              <a:rPr lang="en-US" sz="2000" dirty="0" smtClean="0">
                <a:latin typeface="Times New Roman" pitchFamily="18" charset="0"/>
                <a:cs typeface="Times New Roman" pitchFamily="18" charset="0"/>
              </a:rPr>
              <a:t>&gt;' </a:t>
            </a:r>
          </a:p>
          <a:p>
            <a:pPr>
              <a:buNone/>
            </a:pPr>
            <a:r>
              <a:rPr lang="en-US" sz="2000" dirty="0" smtClean="0">
                <a:latin typeface="Times New Roman" pitchFamily="18" charset="0"/>
                <a:cs typeface="Times New Roman" pitchFamily="18" charset="0"/>
              </a:rPr>
              <a:t>	res += sorex.name</a:t>
            </a:r>
          </a:p>
          <a:p>
            <a:pPr>
              <a:buNone/>
            </a:pPr>
            <a:r>
              <a:rPr lang="en-US" sz="2000" dirty="0" smtClean="0"/>
              <a:t>	#Delete an entry </a:t>
            </a:r>
          </a:p>
          <a:p>
            <a:pPr>
              <a:buNone/>
            </a:pPr>
            <a:r>
              <a:rPr lang="en-US" sz="2000" dirty="0" smtClean="0"/>
              <a:t>	res += '&lt;</a:t>
            </a:r>
            <a:r>
              <a:rPr lang="en-US" sz="2000" dirty="0" err="1" smtClean="0"/>
              <a:t>br</a:t>
            </a:r>
            <a:r>
              <a:rPr lang="en-US" sz="2000" dirty="0" smtClean="0"/>
              <a:t>&gt; Deleting an entry &lt;</a:t>
            </a:r>
            <a:r>
              <a:rPr lang="en-US" sz="2000" dirty="0" err="1" smtClean="0"/>
              <a:t>br</a:t>
            </a:r>
            <a:r>
              <a:rPr lang="en-US" sz="2000" dirty="0" smtClean="0"/>
              <a:t>&gt;' </a:t>
            </a:r>
          </a:p>
          <a:p>
            <a:pPr>
              <a:buNone/>
            </a:pPr>
            <a:r>
              <a:rPr lang="en-US" sz="2000" dirty="0" smtClean="0"/>
              <a:t>	</a:t>
            </a:r>
            <a:r>
              <a:rPr lang="en-US" sz="2000" dirty="0" err="1" smtClean="0"/>
              <a:t>sorex.delete</a:t>
            </a:r>
            <a:r>
              <a:rPr lang="en-US" sz="2000" dirty="0" smtClean="0"/>
              <a:t>() </a:t>
            </a:r>
          </a:p>
          <a:p>
            <a:pPr>
              <a:buNone/>
            </a:pPr>
            <a:r>
              <a:rPr lang="en-US" sz="2000" dirty="0" smtClean="0"/>
              <a:t>	#Update </a:t>
            </a:r>
          </a:p>
          <a:p>
            <a:pPr>
              <a:buNone/>
            </a:pPr>
            <a:r>
              <a:rPr lang="en-US" sz="2000" dirty="0" smtClean="0"/>
              <a:t>	</a:t>
            </a:r>
            <a:r>
              <a:rPr lang="en-US" sz="2000" dirty="0" err="1" smtClean="0"/>
              <a:t>dreamreal</a:t>
            </a:r>
            <a:r>
              <a:rPr lang="en-US" sz="2000" dirty="0" smtClean="0"/>
              <a:t> = </a:t>
            </a:r>
            <a:r>
              <a:rPr lang="en-US" sz="2000" dirty="0" err="1" smtClean="0"/>
              <a:t>Dreamreal</a:t>
            </a:r>
            <a:r>
              <a:rPr lang="en-US" sz="2000" dirty="0" smtClean="0"/>
              <a:t>( website = "www.polo.com", mail = "sorex@polo.com", name = "</a:t>
            </a:r>
            <a:r>
              <a:rPr lang="en-US" sz="2000" dirty="0" err="1" smtClean="0"/>
              <a:t>sorex</a:t>
            </a:r>
            <a:r>
              <a:rPr lang="en-US" sz="2000" dirty="0" smtClean="0"/>
              <a:t>", </a:t>
            </a:r>
            <a:r>
              <a:rPr lang="en-US" sz="2000" dirty="0" err="1" smtClean="0"/>
              <a:t>phonenumber</a:t>
            </a:r>
            <a:r>
              <a:rPr lang="en-US" sz="2000" dirty="0" smtClean="0"/>
              <a:t> = "002376970" </a:t>
            </a:r>
          </a:p>
          <a:p>
            <a:pPr>
              <a:buNone/>
            </a:pPr>
            <a:r>
              <a:rPr lang="en-US" sz="2000" dirty="0" smtClean="0"/>
              <a:t>	)</a:t>
            </a:r>
          </a:p>
          <a:p>
            <a:pPr>
              <a:buNone/>
            </a:pPr>
            <a:r>
              <a:rPr lang="en-US" sz="2000" dirty="0" smtClean="0"/>
              <a:t>	</a:t>
            </a:r>
            <a:r>
              <a:rPr lang="en-US" sz="2000" dirty="0" err="1" smtClean="0"/>
              <a:t>dreamreal.save</a:t>
            </a:r>
            <a:r>
              <a:rPr lang="en-US" sz="2000" dirty="0" smtClean="0"/>
              <a:t>() </a:t>
            </a:r>
          </a:p>
          <a:p>
            <a:pPr>
              <a:buNone/>
            </a:pPr>
            <a:r>
              <a:rPr lang="en-US" sz="2000" dirty="0" smtClean="0"/>
              <a:t>	res += 'Updating entry&lt;</a:t>
            </a:r>
            <a:r>
              <a:rPr lang="en-US" sz="2000" dirty="0" err="1" smtClean="0"/>
              <a:t>br</a:t>
            </a:r>
            <a:r>
              <a:rPr lang="en-US" sz="2000" dirty="0" smtClean="0"/>
              <a:t>&gt;' </a:t>
            </a:r>
          </a:p>
          <a:p>
            <a:pPr>
              <a:buNone/>
            </a:pPr>
            <a:r>
              <a:rPr lang="en-US" sz="2000" dirty="0" smtClean="0"/>
              <a:t>	</a:t>
            </a:r>
            <a:r>
              <a:rPr lang="en-US" sz="2000" dirty="0" err="1" smtClean="0"/>
              <a:t>dreamreal</a:t>
            </a:r>
            <a:r>
              <a:rPr lang="en-US" sz="2000" dirty="0" smtClean="0"/>
              <a:t> = </a:t>
            </a:r>
            <a:r>
              <a:rPr lang="en-US" sz="2000" dirty="0" err="1" smtClean="0"/>
              <a:t>Dreamreal.objects.get</a:t>
            </a:r>
            <a:r>
              <a:rPr lang="en-US" sz="2000" dirty="0" smtClean="0"/>
              <a:t>(name = '</a:t>
            </a:r>
            <a:r>
              <a:rPr lang="en-US" sz="2000" dirty="0" err="1" smtClean="0"/>
              <a:t>sorex</a:t>
            </a:r>
            <a:r>
              <a:rPr lang="en-US" sz="2000" dirty="0" smtClean="0"/>
              <a:t>') </a:t>
            </a:r>
          </a:p>
          <a:p>
            <a:pPr>
              <a:buNone/>
            </a:pPr>
            <a:r>
              <a:rPr lang="en-US" sz="2000" dirty="0" smtClean="0"/>
              <a:t>	dreamreal.name = '</a:t>
            </a:r>
            <a:r>
              <a:rPr lang="en-US" sz="2000" dirty="0" err="1" smtClean="0"/>
              <a:t>thierry</a:t>
            </a:r>
            <a:r>
              <a:rPr lang="en-US" sz="2000" dirty="0" smtClean="0"/>
              <a:t>' </a:t>
            </a:r>
            <a:r>
              <a:rPr lang="en-US" sz="2000" dirty="0" err="1" smtClean="0"/>
              <a:t>dreamreal.save</a:t>
            </a:r>
            <a:r>
              <a:rPr lang="en-US" sz="2000" dirty="0" smtClean="0"/>
              <a:t>() </a:t>
            </a:r>
          </a:p>
          <a:p>
            <a:pPr>
              <a:buNone/>
            </a:pPr>
            <a:r>
              <a:rPr lang="en-US" sz="2000" dirty="0" smtClean="0"/>
              <a:t>	return </a:t>
            </a:r>
            <a:r>
              <a:rPr lang="en-US" sz="2000" dirty="0" err="1" smtClean="0"/>
              <a:t>HttpResponse</a:t>
            </a:r>
            <a:r>
              <a:rPr lang="en-US" sz="2000" dirty="0" smtClean="0"/>
              <a:t>(res)</a:t>
            </a:r>
            <a:endParaRPr lang="en-US" sz="20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800" dirty="0" smtClean="0">
                <a:latin typeface="Times New Roman" pitchFamily="18" charset="0"/>
                <a:cs typeface="Times New Roman" pitchFamily="18" charset="0"/>
              </a:rPr>
              <a:t>Other Data Manipulation</a:t>
            </a:r>
          </a:p>
          <a:p>
            <a:r>
              <a:rPr lang="en-US" sz="1800" dirty="0" smtClean="0">
                <a:latin typeface="Times New Roman" pitchFamily="18" charset="0"/>
                <a:cs typeface="Times New Roman" pitchFamily="18" charset="0"/>
              </a:rPr>
              <a:t>Let's explore other manipulations we can do on Models. Note that the CRUD operations were done on instances of our model, now we will be working directly with the class representing our model.</a:t>
            </a:r>
          </a:p>
          <a:p>
            <a:r>
              <a:rPr lang="en-US" sz="1800" dirty="0" smtClean="0">
                <a:latin typeface="Times New Roman" pitchFamily="18" charset="0"/>
                <a:cs typeface="Times New Roman" pitchFamily="18" charset="0"/>
              </a:rPr>
              <a:t>Let's create a '</a:t>
            </a:r>
            <a:r>
              <a:rPr lang="en-US" sz="1800" dirty="0" err="1" smtClean="0">
                <a:latin typeface="Times New Roman" pitchFamily="18" charset="0"/>
                <a:cs typeface="Times New Roman" pitchFamily="18" charset="0"/>
              </a:rPr>
              <a:t>datamanipulation</a:t>
            </a:r>
            <a:r>
              <a:rPr lang="en-US" sz="1800" dirty="0" smtClean="0">
                <a:latin typeface="Times New Roman" pitchFamily="18" charset="0"/>
                <a:cs typeface="Times New Roman" pitchFamily="18" charset="0"/>
              </a:rPr>
              <a:t>' view in </a:t>
            </a:r>
            <a:r>
              <a:rPr lang="en-US" sz="1800" b="1" dirty="0" err="1" smtClean="0">
                <a:latin typeface="Times New Roman" pitchFamily="18" charset="0"/>
                <a:cs typeface="Times New Roman" pitchFamily="18" charset="0"/>
              </a:rPr>
              <a:t>myapp</a:t>
            </a:r>
            <a:r>
              <a:rPr lang="en-US" sz="1800" b="1" dirty="0" smtClean="0">
                <a:latin typeface="Times New Roman" pitchFamily="18" charset="0"/>
                <a:cs typeface="Times New Roman" pitchFamily="18" charset="0"/>
              </a:rPr>
              <a:t>/views.py</a:t>
            </a:r>
          </a:p>
          <a:p>
            <a:pPr>
              <a:buNone/>
            </a:pPr>
            <a:r>
              <a:rPr lang="en-US" sz="1800" dirty="0" smtClean="0"/>
              <a:t>from </a:t>
            </a:r>
            <a:r>
              <a:rPr lang="en-US" sz="1800" dirty="0" err="1" smtClean="0"/>
              <a:t>myapp.models</a:t>
            </a:r>
            <a:r>
              <a:rPr lang="en-US" sz="1800" dirty="0" smtClean="0"/>
              <a:t> import </a:t>
            </a:r>
            <a:r>
              <a:rPr lang="en-US" sz="1800" dirty="0" err="1" smtClean="0"/>
              <a:t>Dreamreal</a:t>
            </a:r>
            <a:r>
              <a:rPr lang="en-US" sz="1800" dirty="0" smtClean="0"/>
              <a:t> </a:t>
            </a:r>
          </a:p>
          <a:p>
            <a:pPr>
              <a:buNone/>
            </a:pPr>
            <a:r>
              <a:rPr lang="en-US" sz="1800" dirty="0" smtClean="0"/>
              <a:t>from </a:t>
            </a:r>
            <a:r>
              <a:rPr lang="en-US" sz="1800" dirty="0" err="1" smtClean="0"/>
              <a:t>django.http</a:t>
            </a:r>
            <a:r>
              <a:rPr lang="en-US" sz="1800" dirty="0" smtClean="0"/>
              <a:t> import </a:t>
            </a:r>
            <a:r>
              <a:rPr lang="en-US" sz="1800" dirty="0" err="1" smtClean="0"/>
              <a:t>HttpResponse</a:t>
            </a:r>
            <a:r>
              <a:rPr lang="en-US" sz="1800" dirty="0" smtClean="0"/>
              <a:t> </a:t>
            </a:r>
          </a:p>
          <a:p>
            <a:pPr>
              <a:buNone/>
            </a:pPr>
            <a:r>
              <a:rPr lang="en-US" sz="1800" dirty="0" smtClean="0"/>
              <a:t>def </a:t>
            </a:r>
            <a:r>
              <a:rPr lang="en-US" sz="1800" dirty="0" err="1" smtClean="0"/>
              <a:t>datamanipulation</a:t>
            </a:r>
            <a:r>
              <a:rPr lang="en-US" sz="1800" dirty="0" smtClean="0"/>
              <a:t>(request): </a:t>
            </a:r>
          </a:p>
          <a:p>
            <a:pPr>
              <a:buNone/>
            </a:pPr>
            <a:r>
              <a:rPr lang="en-US" sz="1800" dirty="0" smtClean="0"/>
              <a:t>	res = '' </a:t>
            </a:r>
          </a:p>
          <a:p>
            <a:pPr>
              <a:buNone/>
            </a:pPr>
            <a:r>
              <a:rPr lang="en-US" sz="1800" dirty="0" smtClean="0"/>
              <a:t>	#Filtering data: </a:t>
            </a:r>
          </a:p>
          <a:p>
            <a:pPr>
              <a:buNone/>
            </a:pPr>
            <a:r>
              <a:rPr lang="en-US" sz="1800" dirty="0" smtClean="0"/>
              <a:t>	</a:t>
            </a:r>
            <a:r>
              <a:rPr lang="en-US" sz="1800" dirty="0" err="1" smtClean="0"/>
              <a:t>qs</a:t>
            </a:r>
            <a:r>
              <a:rPr lang="en-US" sz="1800" dirty="0" smtClean="0"/>
              <a:t> = </a:t>
            </a:r>
            <a:r>
              <a:rPr lang="en-US" sz="1800" dirty="0" err="1" smtClean="0"/>
              <a:t>Dreamreal.objects.filter</a:t>
            </a:r>
            <a:r>
              <a:rPr lang="en-US" sz="1800" dirty="0" smtClean="0"/>
              <a:t>(name = "</a:t>
            </a:r>
            <a:r>
              <a:rPr lang="en-US" sz="1800" dirty="0" err="1" smtClean="0"/>
              <a:t>paul</a:t>
            </a:r>
            <a:r>
              <a:rPr lang="en-US" sz="1800" dirty="0" smtClean="0"/>
              <a:t>") res += "Found : %s results&lt;</a:t>
            </a:r>
            <a:r>
              <a:rPr lang="en-US" sz="1800" dirty="0" err="1" smtClean="0"/>
              <a:t>br</a:t>
            </a:r>
            <a:r>
              <a:rPr lang="en-US" sz="1800" dirty="0" smtClean="0"/>
              <a:t>&gt;"%</a:t>
            </a:r>
            <a:r>
              <a:rPr lang="en-US" sz="1800" dirty="0" err="1" smtClean="0"/>
              <a:t>len</a:t>
            </a:r>
            <a:r>
              <a:rPr lang="en-US" sz="1800" dirty="0" smtClean="0"/>
              <a:t>(</a:t>
            </a:r>
            <a:r>
              <a:rPr lang="en-US" sz="1800" dirty="0" err="1" smtClean="0"/>
              <a:t>qs</a:t>
            </a:r>
            <a:r>
              <a:rPr lang="en-US" sz="1800" dirty="0" smtClean="0"/>
              <a:t>) </a:t>
            </a:r>
          </a:p>
          <a:p>
            <a:pPr>
              <a:buNone/>
            </a:pPr>
            <a:r>
              <a:rPr lang="en-US" sz="1800" dirty="0" smtClean="0"/>
              <a:t>	#Ordering results </a:t>
            </a:r>
          </a:p>
          <a:p>
            <a:pPr>
              <a:buNone/>
            </a:pPr>
            <a:r>
              <a:rPr lang="en-US" sz="1800" dirty="0" smtClean="0"/>
              <a:t>	</a:t>
            </a:r>
            <a:r>
              <a:rPr lang="en-US" sz="1800" dirty="0" err="1" smtClean="0"/>
              <a:t>qs</a:t>
            </a:r>
            <a:r>
              <a:rPr lang="en-US" sz="1800" dirty="0" smtClean="0"/>
              <a:t> = </a:t>
            </a:r>
            <a:r>
              <a:rPr lang="en-US" sz="1800" dirty="0" err="1" smtClean="0"/>
              <a:t>Dreamreal.objects.order_by</a:t>
            </a:r>
            <a:r>
              <a:rPr lang="en-US" sz="1800" dirty="0" smtClean="0"/>
              <a:t>("name") </a:t>
            </a:r>
          </a:p>
          <a:p>
            <a:pPr>
              <a:buNone/>
            </a:pPr>
            <a:r>
              <a:rPr lang="en-US" sz="1800" dirty="0" smtClean="0"/>
              <a:t>	for </a:t>
            </a:r>
            <a:r>
              <a:rPr lang="en-US" sz="1800" dirty="0" err="1" smtClean="0"/>
              <a:t>elt</a:t>
            </a:r>
            <a:r>
              <a:rPr lang="en-US" sz="1800" dirty="0" smtClean="0"/>
              <a:t> in </a:t>
            </a:r>
            <a:r>
              <a:rPr lang="en-US" sz="1800" dirty="0" err="1" smtClean="0"/>
              <a:t>qs</a:t>
            </a:r>
            <a:r>
              <a:rPr lang="en-US" sz="1800" dirty="0" smtClean="0"/>
              <a:t>: </a:t>
            </a:r>
          </a:p>
          <a:p>
            <a:pPr>
              <a:buNone/>
            </a:pPr>
            <a:r>
              <a:rPr lang="en-US" sz="1800" dirty="0" smtClean="0"/>
              <a:t>		res += elt.name + '&lt;</a:t>
            </a:r>
            <a:r>
              <a:rPr lang="en-US" sz="1800" dirty="0" err="1" smtClean="0"/>
              <a:t>br</a:t>
            </a:r>
            <a:r>
              <a:rPr lang="en-US" sz="1800" dirty="0" smtClean="0"/>
              <a:t>&gt;' </a:t>
            </a:r>
          </a:p>
          <a:p>
            <a:pPr>
              <a:buNone/>
            </a:pPr>
            <a:r>
              <a:rPr lang="en-US" sz="1800" dirty="0" smtClean="0"/>
              <a:t>	return </a:t>
            </a:r>
            <a:r>
              <a:rPr lang="en-US" sz="1800" dirty="0" err="1" smtClean="0"/>
              <a:t>HttpResponse</a:t>
            </a:r>
            <a:r>
              <a:rPr lang="en-US" sz="1800" dirty="0" smtClean="0"/>
              <a:t>(res)</a:t>
            </a: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1800" dirty="0" smtClean="0">
                <a:latin typeface="Times New Roman" pitchFamily="18" charset="0"/>
                <a:cs typeface="Times New Roman" pitchFamily="18" charset="0"/>
              </a:rPr>
              <a:t>Linking Models</a:t>
            </a:r>
          </a:p>
          <a:p>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ORM offers 3 ways to link models −</a:t>
            </a:r>
          </a:p>
          <a:p>
            <a:r>
              <a:rPr lang="en-US" sz="1800" dirty="0" smtClean="0">
                <a:latin typeface="Times New Roman" pitchFamily="18" charset="0"/>
                <a:cs typeface="Times New Roman" pitchFamily="18" charset="0"/>
              </a:rPr>
              <a:t>One of the first case we will see here is the one-to-many relationships. As you can see in the above example, </a:t>
            </a:r>
            <a:r>
              <a:rPr lang="en-US" sz="1800" dirty="0" err="1" smtClean="0">
                <a:latin typeface="Times New Roman" pitchFamily="18" charset="0"/>
                <a:cs typeface="Times New Roman" pitchFamily="18" charset="0"/>
              </a:rPr>
              <a:t>Dreamreal</a:t>
            </a:r>
            <a:r>
              <a:rPr lang="en-US" sz="1800" dirty="0" smtClean="0">
                <a:latin typeface="Times New Roman" pitchFamily="18" charset="0"/>
                <a:cs typeface="Times New Roman" pitchFamily="18" charset="0"/>
              </a:rPr>
              <a:t> company can have multiple online websites. Defining that relation is done by using </a:t>
            </a:r>
            <a:r>
              <a:rPr lang="en-US" sz="1800" dirty="0" err="1" smtClean="0">
                <a:latin typeface="Times New Roman" pitchFamily="18" charset="0"/>
                <a:cs typeface="Times New Roman" pitchFamily="18" charset="0"/>
              </a:rPr>
              <a:t>django.db.models.ForeignKey</a:t>
            </a:r>
            <a:r>
              <a:rPr lang="en-US" sz="1800" dirty="0" smtClean="0">
                <a:latin typeface="Times New Roman" pitchFamily="18" charset="0"/>
                <a:cs typeface="Times New Roman" pitchFamily="18" charset="0"/>
              </a:rPr>
              <a:t> −</a:t>
            </a:r>
          </a:p>
          <a:p>
            <a:pPr>
              <a:buNone/>
            </a:pPr>
            <a:r>
              <a:rPr lang="en-US" sz="1800" b="1" dirty="0" err="1" smtClean="0"/>
              <a:t>myapp</a:t>
            </a:r>
            <a:r>
              <a:rPr lang="en-US" sz="1800" b="1" dirty="0" smtClean="0"/>
              <a:t>/models.py</a:t>
            </a:r>
            <a:endParaRPr lang="en-US" sz="1800" dirty="0" smtClean="0"/>
          </a:p>
          <a:p>
            <a:pPr>
              <a:buNone/>
            </a:pPr>
            <a:r>
              <a:rPr lang="en-US" sz="1800" dirty="0" smtClean="0"/>
              <a:t>from </a:t>
            </a:r>
            <a:r>
              <a:rPr lang="en-US" sz="1800" dirty="0" err="1" smtClean="0"/>
              <a:t>django.db</a:t>
            </a:r>
            <a:r>
              <a:rPr lang="en-US" sz="1800" dirty="0" smtClean="0"/>
              <a:t> import models </a:t>
            </a:r>
          </a:p>
          <a:p>
            <a:pPr>
              <a:buNone/>
            </a:pPr>
            <a:r>
              <a:rPr lang="en-US" sz="1800" dirty="0" smtClean="0"/>
              <a:t>class </a:t>
            </a:r>
            <a:r>
              <a:rPr lang="en-US" sz="1800" dirty="0" err="1" smtClean="0"/>
              <a:t>Dreamreal</a:t>
            </a:r>
            <a:r>
              <a:rPr lang="en-US" sz="1800" dirty="0" smtClean="0"/>
              <a:t>(</a:t>
            </a:r>
            <a:r>
              <a:rPr lang="en-US" sz="1800" dirty="0" err="1" smtClean="0"/>
              <a:t>models.Model</a:t>
            </a:r>
            <a:r>
              <a:rPr lang="en-US" sz="1800" dirty="0" smtClean="0"/>
              <a:t>): </a:t>
            </a:r>
          </a:p>
          <a:p>
            <a:pPr>
              <a:buNone/>
            </a:pPr>
            <a:r>
              <a:rPr lang="en-US" sz="1800" dirty="0" smtClean="0"/>
              <a:t>	website = </a:t>
            </a:r>
            <a:r>
              <a:rPr lang="en-US" sz="1800" dirty="0" err="1" smtClean="0"/>
              <a:t>models.CharField</a:t>
            </a:r>
            <a:r>
              <a:rPr lang="en-US" sz="1800" dirty="0" smtClean="0"/>
              <a:t>(</a:t>
            </a:r>
            <a:r>
              <a:rPr lang="en-US" sz="1800" dirty="0" err="1" smtClean="0"/>
              <a:t>max_length</a:t>
            </a:r>
            <a:r>
              <a:rPr lang="en-US" sz="1800" dirty="0" smtClean="0"/>
              <a:t> = 50) </a:t>
            </a:r>
          </a:p>
          <a:p>
            <a:pPr>
              <a:buNone/>
            </a:pPr>
            <a:r>
              <a:rPr lang="en-US" sz="1800" dirty="0" smtClean="0"/>
              <a:t>	mail = </a:t>
            </a:r>
            <a:r>
              <a:rPr lang="en-US" sz="1800" dirty="0" err="1" smtClean="0"/>
              <a:t>models.CharField</a:t>
            </a:r>
            <a:r>
              <a:rPr lang="en-US" sz="1800" dirty="0" smtClean="0"/>
              <a:t>(</a:t>
            </a:r>
            <a:r>
              <a:rPr lang="en-US" sz="1800" dirty="0" err="1" smtClean="0"/>
              <a:t>max_length</a:t>
            </a:r>
            <a:r>
              <a:rPr lang="en-US" sz="1800" dirty="0" smtClean="0"/>
              <a:t> = 50) </a:t>
            </a:r>
          </a:p>
          <a:p>
            <a:pPr>
              <a:buNone/>
            </a:pPr>
            <a:r>
              <a:rPr lang="en-US" sz="1800" dirty="0" smtClean="0"/>
              <a:t>	name = </a:t>
            </a:r>
            <a:r>
              <a:rPr lang="en-US" sz="1800" dirty="0" err="1" smtClean="0"/>
              <a:t>models.CharField</a:t>
            </a:r>
            <a:r>
              <a:rPr lang="en-US" sz="1800" dirty="0" smtClean="0"/>
              <a:t>(</a:t>
            </a:r>
            <a:r>
              <a:rPr lang="en-US" sz="1800" dirty="0" err="1" smtClean="0"/>
              <a:t>max_length</a:t>
            </a:r>
            <a:r>
              <a:rPr lang="en-US" sz="1800" dirty="0" smtClean="0"/>
              <a:t> = 50) </a:t>
            </a:r>
          </a:p>
          <a:p>
            <a:pPr>
              <a:buNone/>
            </a:pPr>
            <a:r>
              <a:rPr lang="en-US" sz="1800" dirty="0" smtClean="0"/>
              <a:t>	</a:t>
            </a:r>
            <a:r>
              <a:rPr lang="en-US" sz="1800" dirty="0" err="1" smtClean="0"/>
              <a:t>phonenumber</a:t>
            </a:r>
            <a:r>
              <a:rPr lang="en-US" sz="1800" dirty="0" smtClean="0"/>
              <a:t> = </a:t>
            </a:r>
            <a:r>
              <a:rPr lang="en-US" sz="1800" dirty="0" err="1" smtClean="0"/>
              <a:t>models.IntegerField</a:t>
            </a:r>
            <a:r>
              <a:rPr lang="en-US" sz="1800" dirty="0" smtClean="0"/>
              <a:t>() </a:t>
            </a:r>
          </a:p>
          <a:p>
            <a:pPr>
              <a:buNone/>
            </a:pPr>
            <a:r>
              <a:rPr lang="en-US" sz="1800" dirty="0" smtClean="0"/>
              <a:t>	online = </a:t>
            </a:r>
            <a:r>
              <a:rPr lang="en-US" sz="1800" dirty="0" err="1" smtClean="0"/>
              <a:t>models.ForeignKey</a:t>
            </a:r>
            <a:r>
              <a:rPr lang="en-US" sz="1800" dirty="0" smtClean="0"/>
              <a:t>('Online', default = 1) </a:t>
            </a:r>
          </a:p>
          <a:p>
            <a:pPr>
              <a:buNone/>
            </a:pPr>
            <a:r>
              <a:rPr lang="en-US" sz="1800" dirty="0" smtClean="0"/>
              <a:t>	class Meta: </a:t>
            </a:r>
          </a:p>
          <a:p>
            <a:pPr>
              <a:buNone/>
            </a:pPr>
            <a:r>
              <a:rPr lang="en-US" sz="1800" dirty="0" smtClean="0"/>
              <a:t>		</a:t>
            </a:r>
            <a:r>
              <a:rPr lang="en-US" sz="1800" dirty="0" err="1" smtClean="0"/>
              <a:t>db_table</a:t>
            </a:r>
            <a:r>
              <a:rPr lang="en-US" sz="1800" dirty="0" smtClean="0"/>
              <a:t> = "</a:t>
            </a:r>
            <a:r>
              <a:rPr lang="en-US" sz="1800" dirty="0" err="1" smtClean="0"/>
              <a:t>dreamreal</a:t>
            </a:r>
            <a:r>
              <a:rPr lang="en-US" sz="1800" dirty="0" smtClean="0"/>
              <a:t>" </a:t>
            </a:r>
            <a:br>
              <a:rPr lang="en-US" sz="1800" dirty="0" smtClean="0"/>
            </a:b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txBody>
          <a:bodyPr>
            <a:normAutofit/>
          </a:bodyPr>
          <a:lstStyle/>
          <a:p>
            <a:pPr>
              <a:buNone/>
            </a:pPr>
            <a:r>
              <a:rPr lang="en-US" sz="1600" dirty="0" smtClean="0">
                <a:latin typeface="Times New Roman" pitchFamily="18" charset="0"/>
                <a:cs typeface="Times New Roman" pitchFamily="18" charset="0"/>
              </a:rPr>
              <a:t>As you can see in our update </a:t>
            </a:r>
            <a:r>
              <a:rPr lang="en-US" sz="1600" dirty="0" err="1" smtClean="0">
                <a:latin typeface="Times New Roman" pitchFamily="18" charset="0"/>
                <a:cs typeface="Times New Roman" pitchFamily="18" charset="0"/>
              </a:rPr>
              <a:t>dmyapp</a:t>
            </a:r>
            <a:r>
              <a:rPr lang="en-US" sz="1600" dirty="0" smtClean="0">
                <a:latin typeface="Times New Roman" pitchFamily="18" charset="0"/>
                <a:cs typeface="Times New Roman" pitchFamily="18" charset="0"/>
              </a:rPr>
              <a:t>/models.py, we added the online model and linked it to our </a:t>
            </a:r>
            <a:r>
              <a:rPr lang="en-US" sz="1600" dirty="0" err="1" smtClean="0">
                <a:latin typeface="Times New Roman" pitchFamily="18" charset="0"/>
                <a:cs typeface="Times New Roman" pitchFamily="18" charset="0"/>
              </a:rPr>
              <a:t>Dreamreal</a:t>
            </a:r>
            <a:r>
              <a:rPr lang="en-US" sz="1600" dirty="0" smtClean="0">
                <a:latin typeface="Times New Roman" pitchFamily="18" charset="0"/>
                <a:cs typeface="Times New Roman" pitchFamily="18" charset="0"/>
              </a:rPr>
              <a:t> model.</a:t>
            </a:r>
          </a:p>
          <a:p>
            <a:r>
              <a:rPr lang="en-US" sz="1600" dirty="0" smtClean="0">
                <a:latin typeface="Times New Roman" pitchFamily="18" charset="0"/>
                <a:cs typeface="Times New Roman" pitchFamily="18" charset="0"/>
              </a:rPr>
              <a:t>Let's check how all of this is working via manage.py shell −</a:t>
            </a:r>
          </a:p>
          <a:p>
            <a:r>
              <a:rPr lang="en-US" sz="1600" dirty="0" smtClean="0">
                <a:latin typeface="Times New Roman" pitchFamily="18" charset="0"/>
                <a:cs typeface="Times New Roman" pitchFamily="18" charset="0"/>
              </a:rPr>
              <a:t>First let’s create some companies (</a:t>
            </a:r>
            <a:r>
              <a:rPr lang="en-US" sz="1600" dirty="0" err="1" smtClean="0">
                <a:latin typeface="Times New Roman" pitchFamily="18" charset="0"/>
                <a:cs typeface="Times New Roman" pitchFamily="18" charset="0"/>
              </a:rPr>
              <a:t>Dreamreal</a:t>
            </a:r>
            <a:r>
              <a:rPr lang="en-US" sz="1600" dirty="0" smtClean="0">
                <a:latin typeface="Times New Roman" pitchFamily="18" charset="0"/>
                <a:cs typeface="Times New Roman" pitchFamily="18" charset="0"/>
              </a:rPr>
              <a:t> entries) for testing in our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shell −</a:t>
            </a:r>
          </a:p>
          <a:p>
            <a:pPr>
              <a:buNone/>
            </a:pPr>
            <a:r>
              <a:rPr lang="en-US" sz="1600" dirty="0" smtClean="0">
                <a:latin typeface="Times New Roman" pitchFamily="18" charset="0"/>
                <a:cs typeface="Times New Roman" pitchFamily="18" charset="0"/>
              </a:rPr>
              <a:t>$python manage.py shell </a:t>
            </a:r>
          </a:p>
          <a:p>
            <a:pPr>
              <a:buNone/>
            </a:pPr>
            <a:r>
              <a:rPr lang="en-US" sz="1600" dirty="0" smtClean="0">
                <a:latin typeface="Times New Roman" pitchFamily="18" charset="0"/>
                <a:cs typeface="Times New Roman" pitchFamily="18" charset="0"/>
              </a:rPr>
              <a:t>&gt;&gt;&gt; from </a:t>
            </a:r>
            <a:r>
              <a:rPr lang="en-US" sz="1600" dirty="0" err="1" smtClean="0">
                <a:latin typeface="Times New Roman" pitchFamily="18" charset="0"/>
                <a:cs typeface="Times New Roman" pitchFamily="18" charset="0"/>
              </a:rPr>
              <a:t>myapp.models</a:t>
            </a:r>
            <a:r>
              <a:rPr lang="en-US" sz="1600" dirty="0" smtClean="0">
                <a:latin typeface="Times New Roman" pitchFamily="18" charset="0"/>
                <a:cs typeface="Times New Roman" pitchFamily="18" charset="0"/>
              </a:rPr>
              <a:t> import </a:t>
            </a:r>
            <a:r>
              <a:rPr lang="en-US" sz="1600" dirty="0" err="1" smtClean="0">
                <a:latin typeface="Times New Roman" pitchFamily="18" charset="0"/>
                <a:cs typeface="Times New Roman" pitchFamily="18" charset="0"/>
              </a:rPr>
              <a:t>Dreamreal</a:t>
            </a:r>
            <a:r>
              <a:rPr lang="en-US" sz="1600" dirty="0" smtClean="0">
                <a:latin typeface="Times New Roman" pitchFamily="18" charset="0"/>
                <a:cs typeface="Times New Roman" pitchFamily="18" charset="0"/>
              </a:rPr>
              <a:t>, Online </a:t>
            </a:r>
          </a:p>
          <a:p>
            <a:pPr>
              <a:buNone/>
            </a:pPr>
            <a:r>
              <a:rPr lang="en-US" sz="1600" dirty="0" smtClean="0">
                <a:latin typeface="Times New Roman" pitchFamily="18" charset="0"/>
                <a:cs typeface="Times New Roman" pitchFamily="18" charset="0"/>
              </a:rPr>
              <a:t>&gt;&gt;&gt; dr1 = </a:t>
            </a:r>
            <a:r>
              <a:rPr lang="en-US" sz="1600" dirty="0" err="1" smtClean="0">
                <a:latin typeface="Times New Roman" pitchFamily="18" charset="0"/>
                <a:cs typeface="Times New Roman" pitchFamily="18" charset="0"/>
              </a:rPr>
              <a:t>Dreamreal</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&gt;&gt;&gt; dr1.website = 'company1.com‘</a:t>
            </a:r>
          </a:p>
          <a:p>
            <a:pPr>
              <a:buNone/>
            </a:pPr>
            <a:r>
              <a:rPr lang="en-US" sz="1600" dirty="0" smtClean="0">
                <a:latin typeface="Times New Roman" pitchFamily="18" charset="0"/>
                <a:cs typeface="Times New Roman" pitchFamily="18" charset="0"/>
              </a:rPr>
              <a:t> &gt;&gt;&gt; dr1.name = 'company1' </a:t>
            </a:r>
          </a:p>
          <a:p>
            <a:pPr>
              <a:buNone/>
            </a:pPr>
            <a:r>
              <a:rPr lang="en-US" sz="1600" dirty="0" smtClean="0">
                <a:latin typeface="Times New Roman" pitchFamily="18" charset="0"/>
                <a:cs typeface="Times New Roman" pitchFamily="18" charset="0"/>
              </a:rPr>
              <a:t>&gt;&gt;&gt; dr1.mail = 'contact@company1' </a:t>
            </a:r>
          </a:p>
          <a:p>
            <a:pPr>
              <a:buNone/>
            </a:pPr>
            <a:r>
              <a:rPr lang="en-US" sz="1600" dirty="0" smtClean="0">
                <a:latin typeface="Times New Roman" pitchFamily="18" charset="0"/>
                <a:cs typeface="Times New Roman" pitchFamily="18" charset="0"/>
              </a:rPr>
              <a:t>&gt;&gt;&gt; dr1.phonenumber = '12345' </a:t>
            </a:r>
          </a:p>
          <a:p>
            <a:pPr>
              <a:buNone/>
            </a:pPr>
            <a:r>
              <a:rPr lang="en-US" sz="1600" dirty="0" smtClean="0">
                <a:latin typeface="Times New Roman" pitchFamily="18" charset="0"/>
                <a:cs typeface="Times New Roman" pitchFamily="18" charset="0"/>
              </a:rPr>
              <a:t>&gt;&gt;&gt; dr1.save() </a:t>
            </a:r>
          </a:p>
          <a:p>
            <a:pPr>
              <a:buNone/>
            </a:pPr>
            <a:r>
              <a:rPr lang="en-US" sz="1600" dirty="0" smtClean="0">
                <a:latin typeface="Times New Roman" pitchFamily="18" charset="0"/>
                <a:cs typeface="Times New Roman" pitchFamily="18" charset="0"/>
              </a:rPr>
              <a:t>&gt;&gt;&gt; dr2 = </a:t>
            </a:r>
            <a:r>
              <a:rPr lang="en-US" sz="1600" dirty="0" err="1" smtClean="0">
                <a:latin typeface="Times New Roman" pitchFamily="18" charset="0"/>
                <a:cs typeface="Times New Roman" pitchFamily="18" charset="0"/>
              </a:rPr>
              <a:t>Dreamreal</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&gt;&gt;&gt; dr1.website = 'company2.com' </a:t>
            </a:r>
          </a:p>
          <a:p>
            <a:pPr>
              <a:buNone/>
            </a:pPr>
            <a:r>
              <a:rPr lang="en-US" sz="1600" dirty="0" smtClean="0">
                <a:latin typeface="Times New Roman" pitchFamily="18" charset="0"/>
                <a:cs typeface="Times New Roman" pitchFamily="18" charset="0"/>
              </a:rPr>
              <a:t>&gt;&gt;&gt; dr2.website = 'company2.com' </a:t>
            </a:r>
          </a:p>
          <a:p>
            <a:pPr>
              <a:buNone/>
            </a:pPr>
            <a:r>
              <a:rPr lang="en-US" sz="1600" dirty="0" smtClean="0">
                <a:latin typeface="Times New Roman" pitchFamily="18" charset="0"/>
                <a:cs typeface="Times New Roman" pitchFamily="18" charset="0"/>
              </a:rPr>
              <a:t>&gt;&gt;&gt; dr2.name = 'company2' </a:t>
            </a:r>
          </a:p>
          <a:p>
            <a:pPr>
              <a:buNone/>
            </a:pPr>
            <a:r>
              <a:rPr lang="en-US" sz="1600" dirty="0" smtClean="0">
                <a:latin typeface="Times New Roman" pitchFamily="18" charset="0"/>
                <a:cs typeface="Times New Roman" pitchFamily="18" charset="0"/>
              </a:rPr>
              <a:t>&gt;&gt;&gt; dr2.mail = 'contact@company2' </a:t>
            </a:r>
          </a:p>
          <a:p>
            <a:pPr>
              <a:buNone/>
            </a:pPr>
            <a:r>
              <a:rPr lang="en-US" sz="1600" dirty="0" smtClean="0">
                <a:latin typeface="Times New Roman" pitchFamily="18" charset="0"/>
                <a:cs typeface="Times New Roman" pitchFamily="18" charset="0"/>
              </a:rPr>
              <a:t>&gt;&gt;&gt; dr2.phonenumber = '56789' </a:t>
            </a:r>
          </a:p>
          <a:p>
            <a:pPr>
              <a:buNone/>
            </a:pPr>
            <a:r>
              <a:rPr lang="en-US" sz="1600" dirty="0" smtClean="0">
                <a:latin typeface="Times New Roman" pitchFamily="18" charset="0"/>
                <a:cs typeface="Times New Roman" pitchFamily="18" charset="0"/>
              </a:rPr>
              <a:t>&gt;&gt;&gt; dr2.save()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000" dirty="0" smtClean="0">
                <a:latin typeface="Times New Roman" pitchFamily="18" charset="0"/>
                <a:cs typeface="Times New Roman" pitchFamily="18" charset="0"/>
              </a:rPr>
              <a:t>Now some hosted domains −</a:t>
            </a:r>
          </a:p>
          <a:p>
            <a:pPr>
              <a:buNone/>
            </a:pPr>
            <a:r>
              <a:rPr lang="en-US" sz="2000" dirty="0" smtClean="0">
                <a:latin typeface="Times New Roman" pitchFamily="18" charset="0"/>
                <a:cs typeface="Times New Roman" pitchFamily="18" charset="0"/>
              </a:rPr>
              <a:t>&gt;&gt;&gt; on1 = Online()</a:t>
            </a:r>
          </a:p>
          <a:p>
            <a:pPr>
              <a:buNone/>
            </a:pPr>
            <a:r>
              <a:rPr lang="en-US" sz="2000" dirty="0" smtClean="0">
                <a:latin typeface="Times New Roman" pitchFamily="18" charset="0"/>
                <a:cs typeface="Times New Roman" pitchFamily="18" charset="0"/>
              </a:rPr>
              <a:t> &gt;&gt;&gt; on1.company = dr1</a:t>
            </a:r>
          </a:p>
          <a:p>
            <a:pPr>
              <a:buNone/>
            </a:pPr>
            <a:r>
              <a:rPr lang="en-US" sz="2000" dirty="0" smtClean="0">
                <a:latin typeface="Times New Roman" pitchFamily="18" charset="0"/>
                <a:cs typeface="Times New Roman" pitchFamily="18" charset="0"/>
              </a:rPr>
              <a:t> &gt;&gt;&gt; on1.domain = "site1.com" </a:t>
            </a:r>
          </a:p>
          <a:p>
            <a:pPr>
              <a:buNone/>
            </a:pPr>
            <a:r>
              <a:rPr lang="en-US" sz="2000" dirty="0" smtClean="0">
                <a:latin typeface="Times New Roman" pitchFamily="18" charset="0"/>
                <a:cs typeface="Times New Roman" pitchFamily="18" charset="0"/>
              </a:rPr>
              <a:t>&gt;&gt;&gt; on2 = Online()</a:t>
            </a:r>
          </a:p>
          <a:p>
            <a:pPr>
              <a:buNone/>
            </a:pPr>
            <a:r>
              <a:rPr lang="en-US" sz="2000" dirty="0" smtClean="0">
                <a:latin typeface="Times New Roman" pitchFamily="18" charset="0"/>
                <a:cs typeface="Times New Roman" pitchFamily="18" charset="0"/>
              </a:rPr>
              <a:t> &gt;&gt;&gt; on2.company = dr1</a:t>
            </a:r>
          </a:p>
          <a:p>
            <a:pPr>
              <a:buNone/>
            </a:pPr>
            <a:r>
              <a:rPr lang="en-US" sz="2000" dirty="0" smtClean="0">
                <a:latin typeface="Times New Roman" pitchFamily="18" charset="0"/>
                <a:cs typeface="Times New Roman" pitchFamily="18" charset="0"/>
              </a:rPr>
              <a:t> &gt;&gt;&gt; on2.domain = "site2.com" </a:t>
            </a:r>
          </a:p>
          <a:p>
            <a:pPr>
              <a:buNone/>
            </a:pPr>
            <a:r>
              <a:rPr lang="en-US" sz="2000" dirty="0" smtClean="0">
                <a:latin typeface="Times New Roman" pitchFamily="18" charset="0"/>
                <a:cs typeface="Times New Roman" pitchFamily="18" charset="0"/>
              </a:rPr>
              <a:t>&gt;&gt;&gt; on3 = Online() </a:t>
            </a:r>
          </a:p>
          <a:p>
            <a:pPr>
              <a:buNone/>
            </a:pPr>
            <a:r>
              <a:rPr lang="en-US" sz="2000" dirty="0" smtClean="0">
                <a:latin typeface="Times New Roman" pitchFamily="18" charset="0"/>
                <a:cs typeface="Times New Roman" pitchFamily="18" charset="0"/>
              </a:rPr>
              <a:t>&gt;&gt;&gt; on3.domain = "site3.com“</a:t>
            </a:r>
          </a:p>
          <a:p>
            <a:pPr>
              <a:buNone/>
            </a:pPr>
            <a:r>
              <a:rPr lang="en-US" sz="2000" dirty="0" smtClean="0">
                <a:latin typeface="Times New Roman" pitchFamily="18" charset="0"/>
                <a:cs typeface="Times New Roman" pitchFamily="18" charset="0"/>
              </a:rPr>
              <a:t> &gt;&gt;&gt; dr2 = </a:t>
            </a:r>
            <a:r>
              <a:rPr lang="en-US" sz="2000" dirty="0" err="1" smtClean="0">
                <a:latin typeface="Times New Roman" pitchFamily="18" charset="0"/>
                <a:cs typeface="Times New Roman" pitchFamily="18" charset="0"/>
              </a:rPr>
              <a:t>Dreamreal.objects.all</a:t>
            </a:r>
            <a:r>
              <a:rPr lang="en-US" sz="2000" dirty="0" smtClean="0">
                <a:latin typeface="Times New Roman" pitchFamily="18" charset="0"/>
                <a:cs typeface="Times New Roman" pitchFamily="18" charset="0"/>
              </a:rPr>
              <a:t>()[2]</a:t>
            </a:r>
          </a:p>
          <a:p>
            <a:pPr>
              <a:buNone/>
            </a:pPr>
            <a:r>
              <a:rPr lang="en-US" sz="2000" dirty="0" smtClean="0">
                <a:latin typeface="Times New Roman" pitchFamily="18" charset="0"/>
                <a:cs typeface="Times New Roman" pitchFamily="18" charset="0"/>
              </a:rPr>
              <a:t> &gt;&gt;&gt; on3.company = dr2 </a:t>
            </a:r>
          </a:p>
          <a:p>
            <a:pPr>
              <a:buNone/>
            </a:pPr>
            <a:r>
              <a:rPr lang="en-US" sz="2000" dirty="0" smtClean="0">
                <a:latin typeface="Times New Roman" pitchFamily="18" charset="0"/>
                <a:cs typeface="Times New Roman" pitchFamily="18" charset="0"/>
              </a:rPr>
              <a:t>&gt;&gt;&gt; on1.save() </a:t>
            </a:r>
          </a:p>
          <a:p>
            <a:pPr>
              <a:buNone/>
            </a:pPr>
            <a:r>
              <a:rPr lang="en-US" sz="2000" dirty="0" smtClean="0">
                <a:latin typeface="Times New Roman" pitchFamily="18" charset="0"/>
                <a:cs typeface="Times New Roman" pitchFamily="18" charset="0"/>
              </a:rPr>
              <a:t>&gt;&gt;&gt; on2.save() </a:t>
            </a:r>
          </a:p>
          <a:p>
            <a:pPr>
              <a:buNone/>
            </a:pPr>
            <a:r>
              <a:rPr lang="en-US" sz="2000" dirty="0" smtClean="0">
                <a:latin typeface="Times New Roman" pitchFamily="18" charset="0"/>
                <a:cs typeface="Times New Roman" pitchFamily="18" charset="0"/>
              </a:rPr>
              <a:t>&gt;&gt;&gt; on3.save()</a:t>
            </a:r>
            <a:endParaRPr lang="en-US" sz="20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2000" dirty="0" smtClean="0">
                <a:latin typeface="Times New Roman" pitchFamily="18" charset="0"/>
                <a:cs typeface="Times New Roman" pitchFamily="18" charset="0"/>
              </a:rPr>
              <a:t>Accessing attribute of the hosting company (</a:t>
            </a:r>
            <a:r>
              <a:rPr lang="en-US" sz="2000" dirty="0" err="1" smtClean="0">
                <a:latin typeface="Times New Roman" pitchFamily="18" charset="0"/>
                <a:cs typeface="Times New Roman" pitchFamily="18" charset="0"/>
              </a:rPr>
              <a:t>Dreamreal</a:t>
            </a:r>
            <a:r>
              <a:rPr lang="en-US" sz="2000" dirty="0" smtClean="0">
                <a:latin typeface="Times New Roman" pitchFamily="18" charset="0"/>
                <a:cs typeface="Times New Roman" pitchFamily="18" charset="0"/>
              </a:rPr>
              <a:t> entry) from an online </a:t>
            </a:r>
          </a:p>
          <a:p>
            <a:pPr>
              <a:buNone/>
            </a:pPr>
            <a:r>
              <a:rPr lang="en-US" sz="2000" dirty="0" smtClean="0">
                <a:latin typeface="Times New Roman" pitchFamily="18" charset="0"/>
                <a:cs typeface="Times New Roman" pitchFamily="18" charset="0"/>
              </a:rPr>
              <a:t>domain is simple −</a:t>
            </a:r>
          </a:p>
          <a:p>
            <a:pPr>
              <a:buNone/>
            </a:pPr>
            <a:r>
              <a:rPr lang="en-US" sz="2000" dirty="0" smtClean="0">
                <a:latin typeface="Times New Roman" pitchFamily="18" charset="0"/>
                <a:cs typeface="Times New Roman" pitchFamily="18" charset="0"/>
              </a:rPr>
              <a:t>&gt;&gt;&gt; on1.company.name </a:t>
            </a:r>
          </a:p>
          <a:p>
            <a:pPr>
              <a:buNone/>
            </a:pPr>
            <a:r>
              <a:rPr lang="en-US" sz="2000" dirty="0" smtClean="0">
                <a:latin typeface="Times New Roman" pitchFamily="18" charset="0"/>
                <a:cs typeface="Times New Roman" pitchFamily="18" charset="0"/>
              </a:rPr>
              <a:t>And if we want to know all the online domain hosted by a Company in </a:t>
            </a:r>
          </a:p>
          <a:p>
            <a:pPr>
              <a:buNone/>
            </a:pPr>
            <a:r>
              <a:rPr lang="en-US" sz="2000" dirty="0" err="1" smtClean="0">
                <a:latin typeface="Times New Roman" pitchFamily="18" charset="0"/>
                <a:cs typeface="Times New Roman" pitchFamily="18" charset="0"/>
              </a:rPr>
              <a:t>Dreamreal</a:t>
            </a:r>
            <a:r>
              <a:rPr lang="en-US" sz="2000" dirty="0" smtClean="0">
                <a:latin typeface="Times New Roman" pitchFamily="18" charset="0"/>
                <a:cs typeface="Times New Roman" pitchFamily="18" charset="0"/>
              </a:rPr>
              <a:t> we will use the code −</a:t>
            </a:r>
          </a:p>
          <a:p>
            <a:pPr>
              <a:buNone/>
            </a:pPr>
            <a:r>
              <a:rPr lang="en-US" sz="2000" dirty="0" smtClean="0">
                <a:latin typeface="Times New Roman" pitchFamily="18" charset="0"/>
                <a:cs typeface="Times New Roman" pitchFamily="18" charset="0"/>
              </a:rPr>
              <a:t>&gt;&gt;&gt; dr1.online_set.all()</a:t>
            </a:r>
          </a:p>
          <a:p>
            <a:r>
              <a:rPr lang="en-US" sz="2000" dirty="0" smtClean="0"/>
              <a:t>To get a </a:t>
            </a:r>
            <a:r>
              <a:rPr lang="en-US" sz="2000" dirty="0" err="1" smtClean="0"/>
              <a:t>QuerySet</a:t>
            </a:r>
            <a:r>
              <a:rPr lang="en-US" sz="2000" dirty="0" smtClean="0"/>
              <a:t>, note that all manipulating method we have seen before (filter, all, exclude, </a:t>
            </a:r>
            <a:r>
              <a:rPr lang="en-US" sz="2000" dirty="0" err="1" smtClean="0"/>
              <a:t>order_by</a:t>
            </a:r>
            <a:r>
              <a:rPr lang="en-US" sz="2000" dirty="0" smtClean="0"/>
              <a:t>....)</a:t>
            </a:r>
          </a:p>
          <a:p>
            <a:r>
              <a:rPr lang="en-US" sz="2000" dirty="0" smtClean="0"/>
              <a:t>You can also access the linked model attributes for filtering operations, let's say you want to get all online domains where the </a:t>
            </a:r>
            <a:r>
              <a:rPr lang="en-US" sz="2000" dirty="0" err="1" smtClean="0"/>
              <a:t>Dreamreal</a:t>
            </a:r>
            <a:r>
              <a:rPr lang="en-US" sz="2000" dirty="0" smtClean="0"/>
              <a:t> name contains 'company' −</a:t>
            </a:r>
          </a:p>
          <a:p>
            <a:r>
              <a:rPr lang="en-US" sz="2000" dirty="0" smtClean="0"/>
              <a:t>&gt;&gt;&gt; </a:t>
            </a:r>
            <a:r>
              <a:rPr lang="en-US" sz="2000" dirty="0" err="1" smtClean="0"/>
              <a:t>Online.objects.filter</a:t>
            </a:r>
            <a:r>
              <a:rPr lang="en-US" sz="2000" dirty="0" smtClean="0"/>
              <a:t>(</a:t>
            </a:r>
            <a:r>
              <a:rPr lang="en-US" sz="2000" dirty="0" err="1" smtClean="0"/>
              <a:t>company__name__contains</a:t>
            </a:r>
            <a:r>
              <a:rPr lang="en-US" sz="2000" dirty="0" smtClean="0"/>
              <a:t> = 'company'</a:t>
            </a:r>
            <a:endParaRPr lang="en-US" sz="20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a:buNone/>
            </a:pPr>
            <a:r>
              <a:rPr lang="en-US" sz="2000" dirty="0" err="1" smtClean="0">
                <a:latin typeface="Times New Roman" pitchFamily="18" charset="0"/>
                <a:cs typeface="Times New Roman" pitchFamily="18" charset="0"/>
              </a:rPr>
              <a:t>Django</a:t>
            </a:r>
            <a:r>
              <a:rPr lang="en-US" sz="2000" dirty="0" smtClean="0">
                <a:latin typeface="Times New Roman" pitchFamily="18" charset="0"/>
                <a:cs typeface="Times New Roman" pitchFamily="18" charset="0"/>
              </a:rPr>
              <a:t> - Page Redirection : </a:t>
            </a:r>
            <a:r>
              <a:rPr lang="en-US" sz="2000" dirty="0" smtClean="0"/>
              <a:t>Page redirection is needed for many reasons in web application. You might want to redirect a user to another page when a specific action occurs, or basically in case of error. For example, when a user logs in to your website, he is often redirected either to the main home page or to his personal dashboard. In </a:t>
            </a:r>
            <a:r>
              <a:rPr lang="en-US" sz="2000" dirty="0" err="1" smtClean="0"/>
              <a:t>Django</a:t>
            </a:r>
            <a:r>
              <a:rPr lang="en-US" sz="2000" dirty="0" smtClean="0"/>
              <a:t>, redirection is accomplished using the 'redirect' method. </a:t>
            </a:r>
          </a:p>
          <a:p>
            <a:pPr>
              <a:buNone/>
            </a:pPr>
            <a:r>
              <a:rPr lang="en-US" sz="2000" dirty="0" smtClean="0"/>
              <a:t>The 'redirect' method takes as argument: The URL you want to be redirected </a:t>
            </a:r>
          </a:p>
          <a:p>
            <a:pPr>
              <a:buNone/>
            </a:pPr>
            <a:r>
              <a:rPr lang="en-US" sz="2000" dirty="0" smtClean="0"/>
              <a:t>to as string A view's name.</a:t>
            </a:r>
          </a:p>
          <a:p>
            <a:pPr>
              <a:buNone/>
            </a:pPr>
            <a:r>
              <a:rPr lang="en-US" sz="2000" dirty="0" smtClean="0"/>
              <a:t>The </a:t>
            </a:r>
            <a:r>
              <a:rPr lang="en-US" sz="2000" dirty="0" err="1" smtClean="0"/>
              <a:t>myapp</a:t>
            </a:r>
            <a:r>
              <a:rPr lang="en-US" sz="2000" dirty="0" smtClean="0"/>
              <a:t>/views looks like the following so far −</a:t>
            </a:r>
          </a:p>
          <a:p>
            <a:pPr>
              <a:buNone/>
            </a:pPr>
            <a:r>
              <a:rPr lang="en-US" sz="2000" dirty="0" smtClean="0"/>
              <a:t>def hello(request): </a:t>
            </a:r>
          </a:p>
          <a:p>
            <a:pPr>
              <a:buNone/>
            </a:pPr>
            <a:r>
              <a:rPr lang="en-US" sz="2000" dirty="0" smtClean="0"/>
              <a:t>	today = </a:t>
            </a:r>
            <a:r>
              <a:rPr lang="en-US" sz="2000" dirty="0" err="1" smtClean="0"/>
              <a:t>datetime.datetime.now</a:t>
            </a:r>
            <a:r>
              <a:rPr lang="en-US" sz="2000" dirty="0" smtClean="0"/>
              <a:t>().date() </a:t>
            </a:r>
          </a:p>
          <a:p>
            <a:pPr>
              <a:buNone/>
            </a:pPr>
            <a:r>
              <a:rPr lang="en-US" sz="2000" dirty="0" smtClean="0"/>
              <a:t>	</a:t>
            </a:r>
            <a:r>
              <a:rPr lang="en-US" sz="2000" dirty="0" err="1" smtClean="0"/>
              <a:t>daysOfWeek</a:t>
            </a:r>
            <a:r>
              <a:rPr lang="en-US" sz="2000" dirty="0" smtClean="0"/>
              <a:t> = ['Mon', 'Tue', 'Wed', 'Thu', 'Fri', 'Sat', 'Sun'] </a:t>
            </a:r>
          </a:p>
          <a:p>
            <a:pPr>
              <a:buNone/>
            </a:pPr>
            <a:r>
              <a:rPr lang="en-US" sz="2000" dirty="0" smtClean="0"/>
              <a:t>	return render(request, "hello.html", {"today" : today, "</a:t>
            </a:r>
            <a:r>
              <a:rPr lang="en-US" sz="2000" dirty="0" err="1" smtClean="0"/>
              <a:t>days_of_week</a:t>
            </a:r>
            <a:r>
              <a:rPr lang="en-US" sz="2000" dirty="0" smtClean="0"/>
              <a:t>" : </a:t>
            </a:r>
            <a:r>
              <a:rPr lang="en-US" sz="2000" dirty="0" err="1" smtClean="0"/>
              <a:t>daysOfWeek</a:t>
            </a:r>
            <a:r>
              <a:rPr lang="en-US" sz="2000" dirty="0" smtClean="0"/>
              <a:t>}) </a:t>
            </a:r>
          </a:p>
          <a:p>
            <a:pPr>
              <a:buNone/>
            </a:pPr>
            <a:r>
              <a:rPr lang="en-US" sz="2000" dirty="0" smtClean="0"/>
              <a:t>def </a:t>
            </a:r>
            <a:r>
              <a:rPr lang="en-US" sz="2000" dirty="0" err="1" smtClean="0"/>
              <a:t>viewArticle</a:t>
            </a:r>
            <a:r>
              <a:rPr lang="en-US" sz="2000" dirty="0" smtClean="0"/>
              <a:t>(request, </a:t>
            </a:r>
            <a:r>
              <a:rPr lang="en-US" sz="2000" dirty="0" err="1" smtClean="0"/>
              <a:t>articleId</a:t>
            </a:r>
            <a:r>
              <a:rPr lang="en-US" sz="2000" dirty="0" smtClean="0"/>
              <a:t>): </a:t>
            </a:r>
          </a:p>
          <a:p>
            <a:pPr>
              <a:buNone/>
            </a:pPr>
            <a:r>
              <a:rPr lang="en-US" sz="2000" dirty="0" smtClean="0"/>
              <a:t>	""" A view that display an article based on his ID""" </a:t>
            </a:r>
          </a:p>
          <a:p>
            <a:pPr>
              <a:buNone/>
            </a:pPr>
            <a:r>
              <a:rPr lang="en-US" sz="2000" dirty="0" smtClean="0"/>
              <a:t>	text = "Displaying article Number : %s" %</a:t>
            </a:r>
            <a:r>
              <a:rPr lang="en-US" sz="2000" dirty="0" err="1" smtClean="0"/>
              <a:t>articleId</a:t>
            </a:r>
            <a:r>
              <a:rPr lang="en-US" sz="2000" dirty="0" smtClean="0"/>
              <a:t> </a:t>
            </a:r>
          </a:p>
          <a:p>
            <a:pPr>
              <a:buNone/>
            </a:pPr>
            <a:r>
              <a:rPr lang="en-US" sz="2000" dirty="0" smtClean="0"/>
              <a:t>	return </a:t>
            </a:r>
            <a:r>
              <a:rPr lang="en-US" sz="2000" dirty="0" err="1" smtClean="0"/>
              <a:t>HttpResponse</a:t>
            </a:r>
            <a:r>
              <a:rPr lang="en-US" sz="2000" dirty="0" smtClean="0"/>
              <a:t>(text)</a:t>
            </a:r>
          </a:p>
          <a:p>
            <a:pPr>
              <a:buNone/>
            </a:pP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pPr>
              <a:buNone/>
            </a:pPr>
            <a:r>
              <a:rPr lang="en-US" sz="1800" dirty="0" smtClean="0">
                <a:latin typeface="Times New Roman" pitchFamily="18" charset="0"/>
                <a:cs typeface="Times New Roman" pitchFamily="18" charset="0"/>
              </a:rPr>
              <a:t>def </a:t>
            </a:r>
            <a:r>
              <a:rPr lang="en-US" sz="1800" dirty="0" err="1" smtClean="0">
                <a:latin typeface="Times New Roman" pitchFamily="18" charset="0"/>
                <a:cs typeface="Times New Roman" pitchFamily="18" charset="0"/>
              </a:rPr>
              <a:t>viewArticles</a:t>
            </a:r>
            <a:r>
              <a:rPr lang="en-US" sz="1800" dirty="0" smtClean="0">
                <a:latin typeface="Times New Roman" pitchFamily="18" charset="0"/>
                <a:cs typeface="Times New Roman" pitchFamily="18" charset="0"/>
              </a:rPr>
              <a:t>(request, year, month): </a:t>
            </a:r>
          </a:p>
          <a:p>
            <a:pPr>
              <a:buNone/>
            </a:pPr>
            <a:r>
              <a:rPr lang="en-US" sz="1800" dirty="0" smtClean="0">
                <a:latin typeface="Times New Roman" pitchFamily="18" charset="0"/>
                <a:cs typeface="Times New Roman" pitchFamily="18" charset="0"/>
              </a:rPr>
              <a:t>	text = "Displaying articles of : %s/%s"%(year, month) </a:t>
            </a:r>
          </a:p>
          <a:p>
            <a:pPr>
              <a:buNone/>
            </a:pPr>
            <a:r>
              <a:rPr lang="en-US" sz="1800" dirty="0" smtClean="0">
                <a:latin typeface="Times New Roman" pitchFamily="18" charset="0"/>
                <a:cs typeface="Times New Roman" pitchFamily="18" charset="0"/>
              </a:rPr>
              <a:t>	return </a:t>
            </a:r>
            <a:r>
              <a:rPr lang="en-US" sz="1800" dirty="0" err="1" smtClean="0">
                <a:latin typeface="Times New Roman" pitchFamily="18" charset="0"/>
                <a:cs typeface="Times New Roman" pitchFamily="18" charset="0"/>
              </a:rPr>
              <a:t>HttpResponse</a:t>
            </a:r>
            <a:r>
              <a:rPr lang="en-US" sz="1800" dirty="0" smtClean="0">
                <a:latin typeface="Times New Roman" pitchFamily="18" charset="0"/>
                <a:cs typeface="Times New Roman" pitchFamily="18" charset="0"/>
              </a:rPr>
              <a:t>(text)</a:t>
            </a:r>
          </a:p>
          <a:p>
            <a:pPr>
              <a:buNone/>
            </a:pPr>
            <a:r>
              <a:rPr lang="en-US" sz="1800" dirty="0" smtClean="0"/>
              <a:t>Let's change the hello view to redirect to djangoproject.com and our </a:t>
            </a:r>
            <a:r>
              <a:rPr lang="en-US" sz="1800" dirty="0" err="1" smtClean="0"/>
              <a:t>viewArticle</a:t>
            </a:r>
            <a:r>
              <a:rPr lang="en-US" sz="1800" dirty="0" smtClean="0"/>
              <a:t> to redirect to our internal '/</a:t>
            </a:r>
            <a:r>
              <a:rPr lang="en-US" sz="1800" dirty="0" err="1" smtClean="0"/>
              <a:t>myapp</a:t>
            </a:r>
            <a:r>
              <a:rPr lang="en-US" sz="1800" dirty="0" smtClean="0"/>
              <a:t>/articles'. To do so the </a:t>
            </a:r>
            <a:r>
              <a:rPr lang="en-US" sz="1800" dirty="0" err="1" smtClean="0"/>
              <a:t>myapp</a:t>
            </a:r>
            <a:r>
              <a:rPr lang="en-US" sz="1800" dirty="0" smtClean="0"/>
              <a:t>/view.py will change to −</a:t>
            </a:r>
          </a:p>
          <a:p>
            <a:pPr>
              <a:buNone/>
            </a:pPr>
            <a:r>
              <a:rPr lang="en-US" sz="1800" dirty="0" smtClean="0"/>
              <a:t>from </a:t>
            </a:r>
            <a:r>
              <a:rPr lang="en-US" sz="1800" dirty="0" err="1" smtClean="0"/>
              <a:t>django.shortcuts</a:t>
            </a:r>
            <a:r>
              <a:rPr lang="en-US" sz="1800" dirty="0" smtClean="0"/>
              <a:t> import render, redirect </a:t>
            </a:r>
          </a:p>
          <a:p>
            <a:pPr>
              <a:buNone/>
            </a:pPr>
            <a:r>
              <a:rPr lang="en-US" sz="1800" dirty="0" smtClean="0"/>
              <a:t>from </a:t>
            </a:r>
            <a:r>
              <a:rPr lang="en-US" sz="1800" dirty="0" err="1" smtClean="0"/>
              <a:t>django.http</a:t>
            </a:r>
            <a:r>
              <a:rPr lang="en-US" sz="1800" dirty="0" smtClean="0"/>
              <a:t> import </a:t>
            </a:r>
            <a:r>
              <a:rPr lang="en-US" sz="1800" dirty="0" err="1" smtClean="0"/>
              <a:t>HttpResponse</a:t>
            </a:r>
            <a:r>
              <a:rPr lang="en-US" sz="1800" dirty="0" smtClean="0"/>
              <a:t> </a:t>
            </a:r>
          </a:p>
          <a:p>
            <a:pPr>
              <a:buNone/>
            </a:pPr>
            <a:r>
              <a:rPr lang="en-US" sz="1800" dirty="0" smtClean="0"/>
              <a:t>import </a:t>
            </a:r>
            <a:r>
              <a:rPr lang="en-US" sz="1800" dirty="0" err="1" smtClean="0"/>
              <a:t>datetime</a:t>
            </a:r>
            <a:r>
              <a:rPr lang="en-US" sz="1800" dirty="0" smtClean="0"/>
              <a:t> </a:t>
            </a:r>
          </a:p>
          <a:p>
            <a:pPr>
              <a:buNone/>
            </a:pPr>
            <a:r>
              <a:rPr lang="en-US" sz="1800" dirty="0" smtClean="0"/>
              <a:t># Create your views here. </a:t>
            </a:r>
          </a:p>
          <a:p>
            <a:pPr>
              <a:buNone/>
            </a:pPr>
            <a:r>
              <a:rPr lang="en-US" sz="1800" dirty="0" smtClean="0"/>
              <a:t>def hello(request): </a:t>
            </a:r>
          </a:p>
          <a:p>
            <a:pPr>
              <a:buNone/>
            </a:pPr>
            <a:r>
              <a:rPr lang="en-US" sz="1800" dirty="0" smtClean="0"/>
              <a:t>	today = </a:t>
            </a:r>
            <a:r>
              <a:rPr lang="en-US" sz="1800" dirty="0" err="1" smtClean="0"/>
              <a:t>datetime.datetime.now</a:t>
            </a:r>
            <a:r>
              <a:rPr lang="en-US" sz="1800" dirty="0" smtClean="0"/>
              <a:t>().date() </a:t>
            </a:r>
          </a:p>
          <a:p>
            <a:pPr>
              <a:buNone/>
            </a:pPr>
            <a:r>
              <a:rPr lang="en-US" sz="1800" dirty="0" smtClean="0"/>
              <a:t>	</a:t>
            </a:r>
            <a:r>
              <a:rPr lang="en-US" sz="1800" dirty="0" err="1" smtClean="0"/>
              <a:t>daysOfWeek</a:t>
            </a:r>
            <a:r>
              <a:rPr lang="en-US" sz="1800" dirty="0" smtClean="0"/>
              <a:t> = ['Mon', 'Tue', 'Wed', 'Thu', 'Fri', 'Sat', 'Sun'] </a:t>
            </a:r>
          </a:p>
          <a:p>
            <a:pPr>
              <a:buNone/>
            </a:pPr>
            <a:r>
              <a:rPr lang="en-US" sz="1800" dirty="0" smtClean="0"/>
              <a:t>	return redirect("https://www.djangoproject.com")</a:t>
            </a:r>
          </a:p>
          <a:p>
            <a:pPr>
              <a:buNone/>
            </a:pPr>
            <a:r>
              <a:rPr lang="en-US" sz="1800" dirty="0" smtClean="0"/>
              <a:t>def </a:t>
            </a:r>
            <a:r>
              <a:rPr lang="en-US" sz="1800" dirty="0" err="1" smtClean="0"/>
              <a:t>viewArticle</a:t>
            </a:r>
            <a:r>
              <a:rPr lang="en-US" sz="1800" dirty="0" smtClean="0"/>
              <a:t>(request, </a:t>
            </a:r>
            <a:r>
              <a:rPr lang="en-US" sz="1800" dirty="0" err="1" smtClean="0"/>
              <a:t>articleId</a:t>
            </a:r>
            <a:r>
              <a:rPr lang="en-US" sz="1800" dirty="0" smtClean="0"/>
              <a:t>): </a:t>
            </a:r>
          </a:p>
          <a:p>
            <a:pPr>
              <a:buNone/>
            </a:pPr>
            <a:r>
              <a:rPr lang="en-US" sz="1800" dirty="0" smtClean="0"/>
              <a:t>	""" A view that display an article based on his ID""" </a:t>
            </a:r>
          </a:p>
          <a:p>
            <a:pPr>
              <a:buNone/>
            </a:pPr>
            <a:r>
              <a:rPr lang="en-US" sz="1800" dirty="0" smtClean="0"/>
              <a:t>	text = "Displaying article Number : %s" %</a:t>
            </a:r>
            <a:r>
              <a:rPr lang="en-US" sz="1800" dirty="0" err="1" smtClean="0"/>
              <a:t>articleId</a:t>
            </a:r>
            <a:r>
              <a:rPr lang="en-US" sz="1800" dirty="0" smtClean="0"/>
              <a:t> </a:t>
            </a:r>
          </a:p>
          <a:p>
            <a:pPr>
              <a:buNone/>
            </a:pPr>
            <a:r>
              <a:rPr lang="en-US" sz="1800" dirty="0" smtClean="0"/>
              <a:t>	return redirect(</a:t>
            </a:r>
            <a:r>
              <a:rPr lang="en-US" sz="1800" dirty="0" err="1" smtClean="0"/>
              <a:t>viewArticles</a:t>
            </a:r>
            <a:r>
              <a:rPr lang="en-US" sz="1800" dirty="0" smtClean="0"/>
              <a:t>, year = "2045", month = "02")</a:t>
            </a:r>
            <a:endParaRPr lang="en-US" sz="18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000" dirty="0" smtClean="0">
                <a:latin typeface="Times New Roman" pitchFamily="18" charset="0"/>
                <a:cs typeface="Times New Roman" pitchFamily="18" charset="0"/>
              </a:rPr>
              <a:t>def </a:t>
            </a:r>
            <a:r>
              <a:rPr lang="en-US" sz="2000" dirty="0" err="1" smtClean="0">
                <a:latin typeface="Times New Roman" pitchFamily="18" charset="0"/>
                <a:cs typeface="Times New Roman" pitchFamily="18" charset="0"/>
              </a:rPr>
              <a:t>viewArticles</a:t>
            </a:r>
            <a:r>
              <a:rPr lang="en-US" sz="2000" dirty="0" smtClean="0">
                <a:latin typeface="Times New Roman" pitchFamily="18" charset="0"/>
                <a:cs typeface="Times New Roman" pitchFamily="18" charset="0"/>
              </a:rPr>
              <a:t>(request, year, month): </a:t>
            </a:r>
          </a:p>
          <a:p>
            <a:pPr>
              <a:buNone/>
            </a:pPr>
            <a:r>
              <a:rPr lang="en-US" sz="2000" dirty="0" smtClean="0">
                <a:latin typeface="Times New Roman" pitchFamily="18" charset="0"/>
                <a:cs typeface="Times New Roman" pitchFamily="18" charset="0"/>
              </a:rPr>
              <a:t>	text = "Displaying articles of : %s/%s"%(year, month) </a:t>
            </a:r>
          </a:p>
          <a:p>
            <a:pPr>
              <a:buNone/>
            </a:pPr>
            <a:r>
              <a:rPr lang="en-US" sz="2000" dirty="0" smtClean="0">
                <a:latin typeface="Times New Roman" pitchFamily="18" charset="0"/>
                <a:cs typeface="Times New Roman" pitchFamily="18" charset="0"/>
              </a:rPr>
              <a:t>	return </a:t>
            </a:r>
            <a:r>
              <a:rPr lang="en-US" sz="2000" dirty="0" err="1" smtClean="0">
                <a:latin typeface="Times New Roman" pitchFamily="18" charset="0"/>
                <a:cs typeface="Times New Roman" pitchFamily="18" charset="0"/>
              </a:rPr>
              <a:t>HttpResponse</a:t>
            </a:r>
            <a:r>
              <a:rPr lang="en-US" sz="2000" dirty="0" smtClean="0">
                <a:latin typeface="Times New Roman" pitchFamily="18" charset="0"/>
                <a:cs typeface="Times New Roman" pitchFamily="18" charset="0"/>
              </a:rPr>
              <a:t>(text)</a:t>
            </a:r>
          </a:p>
          <a:p>
            <a:pPr>
              <a:buNone/>
            </a:pPr>
            <a:r>
              <a:rPr lang="en-US" sz="2000" dirty="0" smtClean="0"/>
              <a:t>In the above example, first we imported redirect from </a:t>
            </a:r>
            <a:r>
              <a:rPr lang="en-US" sz="2000" dirty="0" err="1" smtClean="0"/>
              <a:t>django.shortcuts</a:t>
            </a:r>
            <a:r>
              <a:rPr lang="en-US" sz="2000" dirty="0" smtClean="0"/>
              <a:t> and </a:t>
            </a:r>
          </a:p>
          <a:p>
            <a:pPr>
              <a:buNone/>
            </a:pPr>
            <a:r>
              <a:rPr lang="en-US" sz="2000" dirty="0" smtClean="0"/>
              <a:t>for redirection to the </a:t>
            </a:r>
            <a:r>
              <a:rPr lang="en-US" sz="2000" dirty="0" err="1" smtClean="0"/>
              <a:t>Django</a:t>
            </a:r>
            <a:r>
              <a:rPr lang="en-US" sz="2000" dirty="0" smtClean="0"/>
              <a:t> official website we just pass the full URL to the </a:t>
            </a:r>
          </a:p>
          <a:p>
            <a:pPr>
              <a:buNone/>
            </a:pPr>
            <a:r>
              <a:rPr lang="en-US" sz="2000" dirty="0" smtClean="0"/>
              <a:t>'redirect' method as string, and for the second example (the </a:t>
            </a:r>
            <a:r>
              <a:rPr lang="en-US" sz="2000" dirty="0" err="1" smtClean="0"/>
              <a:t>viewArticle</a:t>
            </a:r>
            <a:r>
              <a:rPr lang="en-US" sz="2000" dirty="0" smtClean="0"/>
              <a:t> view) </a:t>
            </a:r>
          </a:p>
          <a:p>
            <a:pPr>
              <a:buNone/>
            </a:pPr>
            <a:r>
              <a:rPr lang="en-US" sz="2000" dirty="0" smtClean="0"/>
              <a:t>the 'redirect' method takes the view name and his parameters as arguments.</a:t>
            </a:r>
          </a:p>
          <a:p>
            <a:pPr>
              <a:buNone/>
            </a:pPr>
            <a:r>
              <a:rPr lang="en-US" sz="2000" dirty="0" smtClean="0"/>
              <a:t>Accessing /</a:t>
            </a:r>
            <a:r>
              <a:rPr lang="en-US" sz="2000" dirty="0" err="1" smtClean="0"/>
              <a:t>myapp</a:t>
            </a:r>
            <a:r>
              <a:rPr lang="en-US" sz="2000" dirty="0" smtClean="0"/>
              <a:t>/hello, will give you the following screen −</a:t>
            </a:r>
          </a:p>
          <a:p>
            <a:pPr>
              <a:buNone/>
            </a:pPr>
            <a:endParaRPr lang="en-US" sz="2000" dirty="0">
              <a:latin typeface="Times New Roman" pitchFamily="18" charset="0"/>
              <a:cs typeface="Times New Roman" pitchFamily="18" charset="0"/>
            </a:endParaRPr>
          </a:p>
        </p:txBody>
      </p:sp>
      <p:pic>
        <p:nvPicPr>
          <p:cNvPr id="9218" name="Picture 2" descr="C:\Users\papa\Desktop\django_page_redirection_example1.jpg"/>
          <p:cNvPicPr>
            <a:picLocks noChangeAspect="1" noChangeArrowheads="1"/>
          </p:cNvPicPr>
          <p:nvPr/>
        </p:nvPicPr>
        <p:blipFill>
          <a:blip r:embed="rId2"/>
          <a:srcRect/>
          <a:stretch>
            <a:fillRect/>
          </a:stretch>
        </p:blipFill>
        <p:spPr bwMode="auto">
          <a:xfrm>
            <a:off x="1828800" y="3733800"/>
            <a:ext cx="5716588" cy="152400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800" dirty="0" smtClean="0">
                <a:latin typeface="Times New Roman" pitchFamily="18" charset="0"/>
                <a:cs typeface="Times New Roman" pitchFamily="18" charset="0"/>
              </a:rPr>
              <a:t>And accessing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/article/42, will give you the following screen −</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t>It is also possible to specify whether the 'redirect' is temporary or permanent by</a:t>
            </a:r>
          </a:p>
          <a:p>
            <a:pPr>
              <a:buNone/>
            </a:pPr>
            <a:r>
              <a:rPr lang="en-US" sz="1800" dirty="0" smtClean="0"/>
              <a:t>adding permanent = True parameter. The user will see no difference, but these are </a:t>
            </a:r>
          </a:p>
          <a:p>
            <a:pPr>
              <a:buNone/>
            </a:pPr>
            <a:r>
              <a:rPr lang="en-US" sz="1800" dirty="0" smtClean="0"/>
              <a:t>details that search engines take into account when ranking of your website.</a:t>
            </a:r>
          </a:p>
          <a:p>
            <a:pPr>
              <a:buNone/>
            </a:pPr>
            <a:r>
              <a:rPr lang="en-US" sz="1800" dirty="0" smtClean="0"/>
              <a:t>Also remember that 'name' parameter we defined in our url.py while mapping the URLs −</a:t>
            </a:r>
          </a:p>
          <a:p>
            <a:pPr>
              <a:buNone/>
            </a:pPr>
            <a:r>
              <a:rPr lang="en-US" sz="1800" dirty="0" err="1" smtClean="0"/>
              <a:t>url</a:t>
            </a:r>
            <a:r>
              <a:rPr lang="en-US" sz="1800" dirty="0" smtClean="0"/>
              <a:t>(</a:t>
            </a:r>
            <a:r>
              <a:rPr lang="en-US" sz="1800" dirty="0" err="1" smtClean="0"/>
              <a:t>r'^articles</a:t>
            </a:r>
            <a:r>
              <a:rPr lang="en-US" sz="1800" dirty="0" smtClean="0"/>
              <a:t>/(?P\d{2})/(?P\d{4})/', '</a:t>
            </a:r>
            <a:r>
              <a:rPr lang="en-US" sz="1800" dirty="0" err="1" smtClean="0"/>
              <a:t>viewArticles</a:t>
            </a:r>
            <a:r>
              <a:rPr lang="en-US" sz="1800" dirty="0" smtClean="0"/>
              <a:t>', name = 'articles'),</a:t>
            </a:r>
          </a:p>
          <a:p>
            <a:pPr>
              <a:buNone/>
            </a:pPr>
            <a:r>
              <a:rPr lang="en-US" sz="1800" dirty="0" smtClean="0"/>
              <a:t>That name (here article) can be used as argument for the 'redirect' method, then our </a:t>
            </a:r>
            <a:r>
              <a:rPr lang="en-US" sz="1800" dirty="0" err="1" smtClean="0"/>
              <a:t>viewArticle</a:t>
            </a:r>
            <a:r>
              <a:rPr lang="en-US" sz="1800" dirty="0" smtClean="0"/>
              <a:t> redirection can be changed from −</a:t>
            </a: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dirty="0"/>
          </a:p>
        </p:txBody>
      </p:sp>
      <p:pic>
        <p:nvPicPr>
          <p:cNvPr id="10242" name="Picture 2" descr="C:\Users\papa\Desktop\django_page_redirection_example2.jpg"/>
          <p:cNvPicPr>
            <a:picLocks noChangeAspect="1" noChangeArrowheads="1"/>
          </p:cNvPicPr>
          <p:nvPr/>
        </p:nvPicPr>
        <p:blipFill>
          <a:blip r:embed="rId2"/>
          <a:srcRect/>
          <a:stretch>
            <a:fillRect/>
          </a:stretch>
        </p:blipFill>
        <p:spPr bwMode="auto">
          <a:xfrm>
            <a:off x="1828800" y="1066800"/>
            <a:ext cx="5716588" cy="18097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The developer provides the Model, the view and the template then just maps it to a URL and </a:t>
            </a:r>
            <a:r>
              <a:rPr lang="en-US" sz="2000" dirty="0" err="1" smtClean="0">
                <a:latin typeface="Times New Roman" pitchFamily="18" charset="0"/>
                <a:cs typeface="Times New Roman" pitchFamily="18" charset="0"/>
              </a:rPr>
              <a:t>Django</a:t>
            </a:r>
            <a:r>
              <a:rPr lang="en-US" sz="2000" dirty="0" smtClean="0">
                <a:latin typeface="Times New Roman" pitchFamily="18" charset="0"/>
                <a:cs typeface="Times New Roman" pitchFamily="18" charset="0"/>
              </a:rPr>
              <a:t> does the magic to serve it to the user.</a:t>
            </a:r>
          </a:p>
          <a:p>
            <a:pPr>
              <a:buNone/>
            </a:pPr>
            <a:r>
              <a:rPr lang="en-US" sz="2000" b="1" dirty="0" err="1" smtClean="0">
                <a:latin typeface="Times New Roman" pitchFamily="18" charset="0"/>
                <a:cs typeface="Times New Roman" pitchFamily="18" charset="0"/>
              </a:rPr>
              <a:t>Django</a:t>
            </a:r>
            <a:r>
              <a:rPr lang="en-US" sz="2000" b="1" dirty="0" smtClean="0">
                <a:latin typeface="Times New Roman" pitchFamily="18" charset="0"/>
                <a:cs typeface="Times New Roman" pitchFamily="18" charset="0"/>
              </a:rPr>
              <a:t> - Creating a Project</a:t>
            </a:r>
          </a:p>
          <a:p>
            <a:pPr>
              <a:buNone/>
            </a:pPr>
            <a:r>
              <a:rPr lang="en-US" sz="2000" dirty="0" smtClean="0">
                <a:latin typeface="Times New Roman" pitchFamily="18" charset="0"/>
                <a:cs typeface="Times New Roman" pitchFamily="18" charset="0"/>
              </a:rPr>
              <a:t>Whether you are on Windows or Linux, just get a terminal or a </a:t>
            </a:r>
            <a:r>
              <a:rPr lang="en-US" sz="2000" b="1" dirty="0" err="1" smtClean="0">
                <a:latin typeface="Times New Roman" pitchFamily="18" charset="0"/>
                <a:cs typeface="Times New Roman" pitchFamily="18" charset="0"/>
              </a:rPr>
              <a:t>cmd</a:t>
            </a:r>
            <a:r>
              <a:rPr lang="en-US" sz="2000" dirty="0" smtClean="0">
                <a:latin typeface="Times New Roman" pitchFamily="18" charset="0"/>
                <a:cs typeface="Times New Roman" pitchFamily="18" charset="0"/>
              </a:rPr>
              <a:t> prompt </a:t>
            </a:r>
          </a:p>
          <a:p>
            <a:pPr>
              <a:buNone/>
            </a:pPr>
            <a:r>
              <a:rPr lang="en-US" sz="2000" dirty="0" smtClean="0">
                <a:latin typeface="Times New Roman" pitchFamily="18" charset="0"/>
                <a:cs typeface="Times New Roman" pitchFamily="18" charset="0"/>
              </a:rPr>
              <a:t>and navigate to the place you want your project to be created, then use this </a:t>
            </a:r>
          </a:p>
          <a:p>
            <a:pPr>
              <a:buNone/>
            </a:pPr>
            <a:r>
              <a:rPr lang="en-US" sz="2000" dirty="0" smtClean="0">
                <a:latin typeface="Times New Roman" pitchFamily="18" charset="0"/>
                <a:cs typeface="Times New Roman" pitchFamily="18" charset="0"/>
              </a:rPr>
              <a:t>code −</a:t>
            </a:r>
          </a:p>
          <a:p>
            <a:pPr>
              <a:buNone/>
            </a:pP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django</a:t>
            </a:r>
            <a:r>
              <a:rPr lang="en-US" sz="2000" dirty="0" smtClean="0">
                <a:latin typeface="Times New Roman" pitchFamily="18" charset="0"/>
                <a:cs typeface="Times New Roman" pitchFamily="18" charset="0"/>
              </a:rPr>
              <a:t>-admin </a:t>
            </a:r>
            <a:r>
              <a:rPr lang="en-US" sz="2000" dirty="0" err="1" smtClean="0">
                <a:latin typeface="Times New Roman" pitchFamily="18" charset="0"/>
                <a:cs typeface="Times New Roman" pitchFamily="18" charset="0"/>
              </a:rPr>
              <a:t>startproject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myproject</a:t>
            </a:r>
            <a:endParaRPr lang="en-US" sz="2000" dirty="0">
              <a:latin typeface="Times New Roman" pitchFamily="18" charset="0"/>
              <a:cs typeface="Times New Roman" pitchFamily="18" charset="0"/>
            </a:endParaRPr>
          </a:p>
        </p:txBody>
      </p:sp>
      <p:pic>
        <p:nvPicPr>
          <p:cNvPr id="1026" name="Picture 2" descr="C:\Users\papa\Desktop\django_mvc_mvt_pattern.jpg"/>
          <p:cNvPicPr>
            <a:picLocks noChangeAspect="1" noChangeArrowheads="1"/>
          </p:cNvPicPr>
          <p:nvPr/>
        </p:nvPicPr>
        <p:blipFill>
          <a:blip r:embed="rId2"/>
          <a:srcRect/>
          <a:stretch>
            <a:fillRect/>
          </a:stretch>
        </p:blipFill>
        <p:spPr bwMode="auto">
          <a:xfrm>
            <a:off x="1600200" y="609600"/>
            <a:ext cx="6934200" cy="287956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def </a:t>
            </a:r>
            <a:r>
              <a:rPr lang="en-US" sz="1800" dirty="0" err="1" smtClean="0">
                <a:latin typeface="Times New Roman" pitchFamily="18" charset="0"/>
                <a:cs typeface="Times New Roman" pitchFamily="18" charset="0"/>
              </a:rPr>
              <a:t>viewArticle</a:t>
            </a:r>
            <a:r>
              <a:rPr lang="en-US" sz="1800" dirty="0" smtClean="0">
                <a:latin typeface="Times New Roman" pitchFamily="18" charset="0"/>
                <a:cs typeface="Times New Roman" pitchFamily="18" charset="0"/>
              </a:rPr>
              <a:t>(request, </a:t>
            </a:r>
            <a:r>
              <a:rPr lang="en-US" sz="1800" dirty="0" err="1" smtClean="0">
                <a:latin typeface="Times New Roman" pitchFamily="18" charset="0"/>
                <a:cs typeface="Times New Roman" pitchFamily="18" charset="0"/>
              </a:rPr>
              <a:t>articleId</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 A view that display an article based on his ID""" </a:t>
            </a:r>
          </a:p>
          <a:p>
            <a:pPr>
              <a:buNone/>
            </a:pPr>
            <a:r>
              <a:rPr lang="en-US" sz="1800" dirty="0" smtClean="0">
                <a:latin typeface="Times New Roman" pitchFamily="18" charset="0"/>
                <a:cs typeface="Times New Roman" pitchFamily="18" charset="0"/>
              </a:rPr>
              <a:t>	text = "Displaying article Number : %s" %</a:t>
            </a:r>
            <a:r>
              <a:rPr lang="en-US" sz="1800" dirty="0" err="1" smtClean="0">
                <a:latin typeface="Times New Roman" pitchFamily="18" charset="0"/>
                <a:cs typeface="Times New Roman" pitchFamily="18" charset="0"/>
              </a:rPr>
              <a:t>articleId</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return redirect(</a:t>
            </a:r>
            <a:r>
              <a:rPr lang="en-US" sz="1800" dirty="0" err="1" smtClean="0">
                <a:latin typeface="Times New Roman" pitchFamily="18" charset="0"/>
                <a:cs typeface="Times New Roman" pitchFamily="18" charset="0"/>
              </a:rPr>
              <a:t>viewArticles</a:t>
            </a:r>
            <a:r>
              <a:rPr lang="en-US" sz="1800" dirty="0" smtClean="0">
                <a:latin typeface="Times New Roman" pitchFamily="18" charset="0"/>
                <a:cs typeface="Times New Roman" pitchFamily="18" charset="0"/>
              </a:rPr>
              <a:t>, year = "2045", month = "02")</a:t>
            </a:r>
          </a:p>
          <a:p>
            <a:pPr>
              <a:buNone/>
            </a:pPr>
            <a:r>
              <a:rPr lang="en-US" sz="1800" b="1" dirty="0" smtClean="0"/>
              <a:t>To</a:t>
            </a:r>
            <a:r>
              <a:rPr lang="en-US" sz="1800" dirty="0" smtClean="0"/>
              <a:t> −</a:t>
            </a:r>
          </a:p>
          <a:p>
            <a:pPr>
              <a:buNone/>
            </a:pPr>
            <a:r>
              <a:rPr lang="en-US" sz="1800" dirty="0" smtClean="0"/>
              <a:t>def </a:t>
            </a:r>
            <a:r>
              <a:rPr lang="en-US" sz="1800" dirty="0" err="1" smtClean="0"/>
              <a:t>viewArticle</a:t>
            </a:r>
            <a:r>
              <a:rPr lang="en-US" sz="1800" dirty="0" smtClean="0"/>
              <a:t>(request, </a:t>
            </a:r>
            <a:r>
              <a:rPr lang="en-US" sz="1800" dirty="0" err="1" smtClean="0"/>
              <a:t>articleId</a:t>
            </a:r>
            <a:r>
              <a:rPr lang="en-US" sz="1800" dirty="0" smtClean="0"/>
              <a:t>): </a:t>
            </a:r>
          </a:p>
          <a:p>
            <a:pPr>
              <a:buNone/>
            </a:pPr>
            <a:r>
              <a:rPr lang="en-US" sz="1800" dirty="0" smtClean="0"/>
              <a:t>	""" A view that display an article based on his ID""" </a:t>
            </a:r>
          </a:p>
          <a:p>
            <a:pPr>
              <a:buNone/>
            </a:pPr>
            <a:r>
              <a:rPr lang="en-US" sz="1800" dirty="0" smtClean="0"/>
              <a:t>	text = "Displaying article Number : %s" %</a:t>
            </a:r>
            <a:r>
              <a:rPr lang="en-US" sz="1800" dirty="0" err="1" smtClean="0"/>
              <a:t>articleId</a:t>
            </a:r>
            <a:r>
              <a:rPr lang="en-US" sz="1800" dirty="0" smtClean="0"/>
              <a:t> </a:t>
            </a:r>
          </a:p>
          <a:p>
            <a:pPr>
              <a:buNone/>
            </a:pPr>
            <a:r>
              <a:rPr lang="en-US" sz="1800" dirty="0" smtClean="0"/>
              <a:t>	return redirect(articles, year = "2045", month = "02")</a:t>
            </a:r>
          </a:p>
          <a:p>
            <a:pPr>
              <a:buNone/>
            </a:pPr>
            <a:r>
              <a:rPr lang="en-US" sz="1800" b="1" dirty="0" smtClean="0"/>
              <a:t>Note</a:t>
            </a:r>
            <a:r>
              <a:rPr lang="en-US" sz="1800" dirty="0" smtClean="0"/>
              <a:t> − There is also a function to generate URLs; it is used in the same way as redirect; the 'reverse' method (</a:t>
            </a:r>
            <a:r>
              <a:rPr lang="en-US" sz="1800" dirty="0" err="1" smtClean="0"/>
              <a:t>django.core.urlresolvers.reverse</a:t>
            </a:r>
            <a:r>
              <a:rPr lang="en-US" sz="1800" dirty="0" smtClean="0"/>
              <a:t>). This function does not return a </a:t>
            </a:r>
            <a:r>
              <a:rPr lang="en-US" sz="1800" dirty="0" err="1" smtClean="0"/>
              <a:t>HttpResponseRedirect</a:t>
            </a:r>
            <a:r>
              <a:rPr lang="en-US" sz="1800" dirty="0" smtClean="0"/>
              <a:t> object, but simply a string containing the URL to the view compiled with any passed argument.</a:t>
            </a:r>
            <a:endParaRPr lang="en-US" sz="18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err="1" smtClean="0"/>
              <a:t>Django</a:t>
            </a:r>
            <a:r>
              <a:rPr lang="en-US" dirty="0" smtClean="0"/>
              <a:t> - Sending E-mails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comes with a ready and easy-to-use light engine </a:t>
            </a:r>
          </a:p>
          <a:p>
            <a:pPr>
              <a:buNone/>
            </a:pPr>
            <a:r>
              <a:rPr lang="en-US" sz="1800" dirty="0" smtClean="0">
                <a:latin typeface="Times New Roman" pitchFamily="18" charset="0"/>
                <a:cs typeface="Times New Roman" pitchFamily="18" charset="0"/>
              </a:rPr>
              <a:t>to send e-mail. Similar to Python you just need an import </a:t>
            </a:r>
          </a:p>
          <a:p>
            <a:pPr>
              <a:buNone/>
            </a:pPr>
            <a:r>
              <a:rPr lang="en-US" sz="1800" dirty="0" smtClean="0">
                <a:latin typeface="Times New Roman" pitchFamily="18" charset="0"/>
                <a:cs typeface="Times New Roman" pitchFamily="18" charset="0"/>
              </a:rPr>
              <a:t>of </a:t>
            </a:r>
            <a:r>
              <a:rPr lang="en-US" sz="1800" dirty="0" err="1" smtClean="0">
                <a:latin typeface="Times New Roman" pitchFamily="18" charset="0"/>
                <a:cs typeface="Times New Roman" pitchFamily="18" charset="0"/>
              </a:rPr>
              <a:t>smtplib</a:t>
            </a:r>
            <a:r>
              <a:rPr lang="en-US" sz="1800" dirty="0" smtClean="0">
                <a:latin typeface="Times New Roman" pitchFamily="18" charset="0"/>
                <a:cs typeface="Times New Roman" pitchFamily="18" charset="0"/>
              </a:rPr>
              <a:t>. In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you just need to import </a:t>
            </a:r>
          </a:p>
          <a:p>
            <a:pPr>
              <a:buNone/>
            </a:pPr>
            <a:r>
              <a:rPr lang="en-US" sz="1800" dirty="0" err="1" smtClean="0">
                <a:latin typeface="Times New Roman" pitchFamily="18" charset="0"/>
                <a:cs typeface="Times New Roman" pitchFamily="18" charset="0"/>
              </a:rPr>
              <a:t>django.core.mail</a:t>
            </a:r>
            <a:r>
              <a:rPr lang="en-US" sz="1800" dirty="0" smtClean="0">
                <a:latin typeface="Times New Roman" pitchFamily="18" charset="0"/>
                <a:cs typeface="Times New Roman" pitchFamily="18" charset="0"/>
              </a:rPr>
              <a:t>. To start sending e-mail, edit your </a:t>
            </a:r>
          </a:p>
          <a:p>
            <a:pPr>
              <a:buNone/>
            </a:pPr>
            <a:r>
              <a:rPr lang="en-US" sz="1800" dirty="0" smtClean="0">
                <a:latin typeface="Times New Roman" pitchFamily="18" charset="0"/>
                <a:cs typeface="Times New Roman" pitchFamily="18" charset="0"/>
              </a:rPr>
              <a:t>project settings.py file and set the following options −</a:t>
            </a:r>
          </a:p>
          <a:p>
            <a:r>
              <a:rPr lang="en-US" sz="1800" b="1" dirty="0" smtClean="0">
                <a:latin typeface="Times New Roman" pitchFamily="18" charset="0"/>
                <a:cs typeface="Times New Roman" pitchFamily="18" charset="0"/>
              </a:rPr>
              <a:t>EMAIL_HOST</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smtp</a:t>
            </a:r>
            <a:r>
              <a:rPr lang="en-US" sz="1800" dirty="0" smtClean="0">
                <a:latin typeface="Times New Roman" pitchFamily="18" charset="0"/>
                <a:cs typeface="Times New Roman" pitchFamily="18" charset="0"/>
              </a:rPr>
              <a:t> server.</a:t>
            </a:r>
          </a:p>
          <a:p>
            <a:r>
              <a:rPr lang="en-US" sz="1800" b="1" dirty="0" smtClean="0">
                <a:latin typeface="Times New Roman" pitchFamily="18" charset="0"/>
                <a:cs typeface="Times New Roman" pitchFamily="18" charset="0"/>
              </a:rPr>
              <a:t>EMAIL_HOST_USER</a:t>
            </a:r>
            <a:r>
              <a:rPr lang="en-US" sz="1800" dirty="0" smtClean="0">
                <a:latin typeface="Times New Roman" pitchFamily="18" charset="0"/>
                <a:cs typeface="Times New Roman" pitchFamily="18" charset="0"/>
              </a:rPr>
              <a:t> − Login credential for the </a:t>
            </a:r>
            <a:r>
              <a:rPr lang="en-US" sz="1800" dirty="0" err="1" smtClean="0">
                <a:latin typeface="Times New Roman" pitchFamily="18" charset="0"/>
                <a:cs typeface="Times New Roman" pitchFamily="18" charset="0"/>
              </a:rPr>
              <a:t>smtp</a:t>
            </a:r>
            <a:r>
              <a:rPr lang="en-US" sz="1800" dirty="0" smtClean="0">
                <a:latin typeface="Times New Roman" pitchFamily="18" charset="0"/>
                <a:cs typeface="Times New Roman" pitchFamily="18" charset="0"/>
              </a:rPr>
              <a:t> server.</a:t>
            </a:r>
          </a:p>
          <a:p>
            <a:r>
              <a:rPr lang="en-US" sz="1800" b="1" dirty="0" smtClean="0">
                <a:latin typeface="Times New Roman" pitchFamily="18" charset="0"/>
                <a:cs typeface="Times New Roman" pitchFamily="18" charset="0"/>
              </a:rPr>
              <a:t>EMAIL_HOST_PASSWORD</a:t>
            </a:r>
            <a:r>
              <a:rPr lang="en-US" sz="1800" dirty="0" smtClean="0">
                <a:latin typeface="Times New Roman" pitchFamily="18" charset="0"/>
                <a:cs typeface="Times New Roman" pitchFamily="18" charset="0"/>
              </a:rPr>
              <a:t> − Password credential for the </a:t>
            </a:r>
            <a:r>
              <a:rPr lang="en-US" sz="1800" dirty="0" err="1" smtClean="0">
                <a:latin typeface="Times New Roman" pitchFamily="18" charset="0"/>
                <a:cs typeface="Times New Roman" pitchFamily="18" charset="0"/>
              </a:rPr>
              <a:t>smtp</a:t>
            </a:r>
            <a:r>
              <a:rPr lang="en-US" sz="1800" dirty="0" smtClean="0">
                <a:latin typeface="Times New Roman" pitchFamily="18" charset="0"/>
                <a:cs typeface="Times New Roman" pitchFamily="18" charset="0"/>
              </a:rPr>
              <a:t> server.</a:t>
            </a:r>
          </a:p>
          <a:p>
            <a:r>
              <a:rPr lang="en-US" sz="1800" b="1" dirty="0" smtClean="0">
                <a:latin typeface="Times New Roman" pitchFamily="18" charset="0"/>
                <a:cs typeface="Times New Roman" pitchFamily="18" charset="0"/>
              </a:rPr>
              <a:t>EMAIL_PORT</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smtp</a:t>
            </a:r>
            <a:r>
              <a:rPr lang="en-US" sz="1800" dirty="0" smtClean="0">
                <a:latin typeface="Times New Roman" pitchFamily="18" charset="0"/>
                <a:cs typeface="Times New Roman" pitchFamily="18" charset="0"/>
              </a:rPr>
              <a:t> server port.</a:t>
            </a:r>
          </a:p>
          <a:p>
            <a:r>
              <a:rPr lang="en-US" sz="1800" b="1" dirty="0" smtClean="0">
                <a:latin typeface="Times New Roman" pitchFamily="18" charset="0"/>
                <a:cs typeface="Times New Roman" pitchFamily="18" charset="0"/>
              </a:rPr>
              <a:t>EMAIL_USE_TLS or _SSL</a:t>
            </a:r>
            <a:r>
              <a:rPr lang="en-US" sz="1800" dirty="0" smtClean="0">
                <a:latin typeface="Times New Roman" pitchFamily="18" charset="0"/>
                <a:cs typeface="Times New Roman" pitchFamily="18" charset="0"/>
              </a:rPr>
              <a:t> − True if secure connection.</a:t>
            </a:r>
          </a:p>
          <a:p>
            <a:pPr>
              <a:buNone/>
            </a:pPr>
            <a:r>
              <a:rPr lang="en-US" sz="1800" b="1" dirty="0" smtClean="0"/>
              <a:t>Sending a Simple E-mail</a:t>
            </a:r>
          </a:p>
          <a:p>
            <a:pPr>
              <a:buNone/>
            </a:pPr>
            <a:r>
              <a:rPr lang="en-US" sz="1800" dirty="0" smtClean="0"/>
              <a:t>Let's create a "</a:t>
            </a:r>
            <a:r>
              <a:rPr lang="en-US" sz="1800" dirty="0" err="1" smtClean="0"/>
              <a:t>sendSimpleEmail</a:t>
            </a:r>
            <a:r>
              <a:rPr lang="en-US" sz="1800" dirty="0" smtClean="0"/>
              <a:t>" view to send a simple e-mail.</a:t>
            </a:r>
          </a:p>
          <a:p>
            <a:pPr>
              <a:buNone/>
            </a:pPr>
            <a:r>
              <a:rPr lang="en-US" sz="1800" dirty="0" smtClean="0"/>
              <a:t>from </a:t>
            </a:r>
            <a:r>
              <a:rPr lang="en-US" sz="1800" dirty="0" err="1" smtClean="0"/>
              <a:t>django.core.mail</a:t>
            </a:r>
            <a:r>
              <a:rPr lang="en-US" sz="1800" dirty="0" smtClean="0"/>
              <a:t> import </a:t>
            </a:r>
            <a:r>
              <a:rPr lang="en-US" sz="1800" dirty="0" err="1" smtClean="0"/>
              <a:t>send_mail</a:t>
            </a:r>
            <a:r>
              <a:rPr lang="en-US" sz="1800" dirty="0" smtClean="0"/>
              <a:t> </a:t>
            </a:r>
          </a:p>
          <a:p>
            <a:pPr>
              <a:buNone/>
            </a:pPr>
            <a:r>
              <a:rPr lang="en-US" sz="1800" dirty="0" smtClean="0"/>
              <a:t>from </a:t>
            </a:r>
            <a:r>
              <a:rPr lang="en-US" sz="1800" dirty="0" err="1" smtClean="0"/>
              <a:t>django.http</a:t>
            </a:r>
            <a:r>
              <a:rPr lang="en-US" sz="1800" dirty="0" smtClean="0"/>
              <a:t> import </a:t>
            </a:r>
            <a:r>
              <a:rPr lang="en-US" sz="1800" dirty="0" err="1" smtClean="0"/>
              <a:t>HttpResponse</a:t>
            </a: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def </a:t>
            </a:r>
            <a:r>
              <a:rPr lang="en-US" sz="1800" dirty="0" err="1" smtClean="0">
                <a:latin typeface="Times New Roman" pitchFamily="18" charset="0"/>
                <a:cs typeface="Times New Roman" pitchFamily="18" charset="0"/>
              </a:rPr>
              <a:t>sendSimpleEmail</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request,emailto</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res = </a:t>
            </a:r>
            <a:r>
              <a:rPr lang="en-US" sz="1800" dirty="0" err="1" smtClean="0">
                <a:latin typeface="Times New Roman" pitchFamily="18" charset="0"/>
                <a:cs typeface="Times New Roman" pitchFamily="18" charset="0"/>
              </a:rPr>
              <a:t>send_mail</a:t>
            </a:r>
            <a:r>
              <a:rPr lang="en-US" sz="1800" dirty="0" smtClean="0">
                <a:latin typeface="Times New Roman" pitchFamily="18" charset="0"/>
                <a:cs typeface="Times New Roman" pitchFamily="18" charset="0"/>
              </a:rPr>
              <a:t>("hello </a:t>
            </a:r>
            <a:r>
              <a:rPr lang="en-US" sz="1800" dirty="0" err="1" smtClean="0">
                <a:latin typeface="Times New Roman" pitchFamily="18" charset="0"/>
                <a:cs typeface="Times New Roman" pitchFamily="18" charset="0"/>
              </a:rPr>
              <a:t>paul</a:t>
            </a:r>
            <a:r>
              <a:rPr lang="en-US" sz="1800" dirty="0" smtClean="0">
                <a:latin typeface="Times New Roman" pitchFamily="18" charset="0"/>
                <a:cs typeface="Times New Roman" pitchFamily="18" charset="0"/>
              </a:rPr>
              <a:t>", "comment </a:t>
            </a:r>
            <a:r>
              <a:rPr lang="en-US" sz="1800" dirty="0" err="1" smtClean="0">
                <a:latin typeface="Times New Roman" pitchFamily="18" charset="0"/>
                <a:cs typeface="Times New Roman" pitchFamily="18" charset="0"/>
              </a:rPr>
              <a:t>tu</a:t>
            </a:r>
            <a:r>
              <a:rPr lang="en-US" sz="1800" dirty="0" smtClean="0">
                <a:latin typeface="Times New Roman" pitchFamily="18" charset="0"/>
                <a:cs typeface="Times New Roman" pitchFamily="18" charset="0"/>
              </a:rPr>
              <a:t> vas?", "paul@polo.com", 	[</a:t>
            </a:r>
            <a:r>
              <a:rPr lang="en-US" sz="1800" dirty="0" err="1" smtClean="0">
                <a:latin typeface="Times New Roman" pitchFamily="18" charset="0"/>
                <a:cs typeface="Times New Roman" pitchFamily="18" charset="0"/>
              </a:rPr>
              <a:t>emailto</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return </a:t>
            </a:r>
            <a:r>
              <a:rPr lang="en-US" sz="1800" dirty="0" err="1" smtClean="0">
                <a:latin typeface="Times New Roman" pitchFamily="18" charset="0"/>
                <a:cs typeface="Times New Roman" pitchFamily="18" charset="0"/>
              </a:rPr>
              <a:t>HttpResponse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s'%res</a:t>
            </a:r>
            <a:r>
              <a:rPr lang="en-US" sz="1800" dirty="0" smtClean="0">
                <a:latin typeface="Times New Roman" pitchFamily="18" charset="0"/>
                <a:cs typeface="Times New Roman" pitchFamily="18" charset="0"/>
              </a:rPr>
              <a:t>)</a:t>
            </a:r>
          </a:p>
          <a:p>
            <a:pPr>
              <a:buNone/>
            </a:pPr>
            <a:endParaRPr lang="en-US" sz="1800" dirty="0" smtClean="0"/>
          </a:p>
          <a:p>
            <a:pPr>
              <a:buNone/>
            </a:pPr>
            <a:r>
              <a:rPr lang="en-US" sz="1800" dirty="0" smtClean="0"/>
              <a:t>Here is the details of the parameters of </a:t>
            </a:r>
            <a:r>
              <a:rPr lang="en-US" sz="1800" dirty="0" err="1" smtClean="0"/>
              <a:t>send_mail</a:t>
            </a:r>
            <a:r>
              <a:rPr lang="en-US" sz="1800" dirty="0" smtClean="0"/>
              <a:t> −</a:t>
            </a:r>
          </a:p>
          <a:p>
            <a:r>
              <a:rPr lang="en-US" sz="1800" b="1" dirty="0" smtClean="0"/>
              <a:t>subject</a:t>
            </a:r>
            <a:r>
              <a:rPr lang="en-US" sz="1800" dirty="0" smtClean="0"/>
              <a:t> − E-mail subject.</a:t>
            </a:r>
          </a:p>
          <a:p>
            <a:r>
              <a:rPr lang="en-US" sz="1800" b="1" dirty="0" smtClean="0"/>
              <a:t>message</a:t>
            </a:r>
            <a:r>
              <a:rPr lang="en-US" sz="1800" dirty="0" smtClean="0"/>
              <a:t> − E-mail body.</a:t>
            </a:r>
          </a:p>
          <a:p>
            <a:r>
              <a:rPr lang="en-US" sz="1800" b="1" dirty="0" err="1" smtClean="0"/>
              <a:t>from_email</a:t>
            </a:r>
            <a:r>
              <a:rPr lang="en-US" sz="1800" dirty="0" smtClean="0"/>
              <a:t> − E-mail from.</a:t>
            </a:r>
          </a:p>
          <a:p>
            <a:r>
              <a:rPr lang="en-US" sz="1800" b="1" dirty="0" err="1" smtClean="0"/>
              <a:t>recipient_list</a:t>
            </a:r>
            <a:r>
              <a:rPr lang="en-US" sz="1800" dirty="0" smtClean="0"/>
              <a:t> − List of receivers’ e-mail address.</a:t>
            </a:r>
          </a:p>
          <a:p>
            <a:r>
              <a:rPr lang="en-US" sz="1800" b="1" dirty="0" err="1" smtClean="0"/>
              <a:t>fail_silently</a:t>
            </a:r>
            <a:r>
              <a:rPr lang="en-US" sz="1800" dirty="0" smtClean="0"/>
              <a:t> − </a:t>
            </a:r>
            <a:r>
              <a:rPr lang="en-US" sz="1800" dirty="0" err="1" smtClean="0"/>
              <a:t>Bool</a:t>
            </a:r>
            <a:r>
              <a:rPr lang="en-US" sz="1800" dirty="0" smtClean="0"/>
              <a:t>, if false </a:t>
            </a:r>
            <a:r>
              <a:rPr lang="en-US" sz="1800" dirty="0" err="1" smtClean="0"/>
              <a:t>send_mail</a:t>
            </a:r>
            <a:r>
              <a:rPr lang="en-US" sz="1800" dirty="0" smtClean="0"/>
              <a:t> will raise an exception in case of error.</a:t>
            </a:r>
          </a:p>
          <a:p>
            <a:r>
              <a:rPr lang="en-US" sz="1800" b="1" dirty="0" err="1" smtClean="0"/>
              <a:t>auth_user</a:t>
            </a:r>
            <a:r>
              <a:rPr lang="en-US" sz="1800" dirty="0" smtClean="0"/>
              <a:t> − User login if not set in settings.py.</a:t>
            </a:r>
          </a:p>
          <a:p>
            <a:r>
              <a:rPr lang="en-US" sz="1800" b="1" dirty="0" err="1" smtClean="0"/>
              <a:t>auth_password</a:t>
            </a:r>
            <a:r>
              <a:rPr lang="en-US" sz="1800" dirty="0" smtClean="0"/>
              <a:t> − User password if not set in settings.py.</a:t>
            </a:r>
          </a:p>
          <a:p>
            <a:r>
              <a:rPr lang="en-US" sz="1800" b="1" dirty="0" smtClean="0"/>
              <a:t>connection</a:t>
            </a:r>
            <a:r>
              <a:rPr lang="en-US" sz="1800" dirty="0" smtClean="0"/>
              <a:t> − E-mail backend.</a:t>
            </a:r>
          </a:p>
          <a:p>
            <a:r>
              <a:rPr lang="en-US" sz="1800" b="1" dirty="0" err="1" smtClean="0"/>
              <a:t>html_message</a:t>
            </a:r>
            <a:r>
              <a:rPr lang="en-US" sz="1800" dirty="0" smtClean="0"/>
              <a:t> − (new in </a:t>
            </a:r>
            <a:r>
              <a:rPr lang="en-US" sz="1800" dirty="0" err="1" smtClean="0"/>
              <a:t>Django</a:t>
            </a:r>
            <a:r>
              <a:rPr lang="en-US" sz="1800" dirty="0" smtClean="0"/>
              <a:t> 1.7) if present, the e-mail will be multipart/alternative.</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sz="2000" dirty="0" smtClean="0">
                <a:latin typeface="Times New Roman" pitchFamily="18" charset="0"/>
                <a:cs typeface="Times New Roman" pitchFamily="18" charset="0"/>
              </a:rPr>
              <a:t>Let's create a URL to access our view −</a:t>
            </a:r>
          </a:p>
          <a:p>
            <a:pPr>
              <a:buNone/>
            </a:pP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django.conf.urls</a:t>
            </a:r>
            <a:r>
              <a:rPr lang="en-US" sz="2000" dirty="0" smtClean="0">
                <a:latin typeface="Times New Roman" pitchFamily="18" charset="0"/>
                <a:cs typeface="Times New Roman" pitchFamily="18" charset="0"/>
              </a:rPr>
              <a:t> import patterns,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urlpatterns</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paterns</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myapp.views</a:t>
            </a:r>
            <a:r>
              <a:rPr lang="en-US" sz="2000" dirty="0" smtClean="0">
                <a:latin typeface="Times New Roman" pitchFamily="18" charset="0"/>
                <a:cs typeface="Times New Roman" pitchFamily="18" charset="0"/>
              </a:rPr>
              <a:t>',</a:t>
            </a:r>
          </a:p>
          <a:p>
            <a:pPr>
              <a:buNone/>
            </a:pP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r'^simpleemail</a:t>
            </a:r>
            <a:r>
              <a:rPr lang="en-US" sz="2000" dirty="0" smtClean="0">
                <a:latin typeface="Times New Roman" pitchFamily="18" charset="0"/>
                <a:cs typeface="Times New Roman" pitchFamily="18" charset="0"/>
              </a:rPr>
              <a:t>/(?P&lt;</a:t>
            </a:r>
            <a:r>
              <a:rPr lang="en-US" sz="2000" dirty="0" err="1" smtClean="0">
                <a:latin typeface="Times New Roman" pitchFamily="18" charset="0"/>
                <a:cs typeface="Times New Roman" pitchFamily="18" charset="0"/>
              </a:rPr>
              <a:t>emailto</a:t>
            </a:r>
            <a:r>
              <a:rPr lang="en-US" sz="2000" dirty="0" smtClean="0">
                <a:latin typeface="Times New Roman" pitchFamily="18" charset="0"/>
                <a:cs typeface="Times New Roman" pitchFamily="18" charset="0"/>
              </a:rPr>
              <a:t>&gt; [\w.%+-]+@[A-Za-z0-9.-]+\.[A-</a:t>
            </a:r>
            <a:r>
              <a:rPr lang="en-US" sz="2000" dirty="0" err="1" smtClean="0">
                <a:latin typeface="Times New Roman" pitchFamily="18" charset="0"/>
                <a:cs typeface="Times New Roman" pitchFamily="18" charset="0"/>
              </a:rPr>
              <a:t>Za</a:t>
            </a:r>
            <a:r>
              <a:rPr lang="en-US" sz="2000" dirty="0" smtClean="0">
                <a:latin typeface="Times New Roman" pitchFamily="18" charset="0"/>
                <a:cs typeface="Times New Roman" pitchFamily="18" charset="0"/>
              </a:rPr>
              <a:t>-z]{2,4})/', '</a:t>
            </a:r>
            <a:r>
              <a:rPr lang="en-US" sz="2000" dirty="0" err="1" smtClean="0">
                <a:latin typeface="Times New Roman" pitchFamily="18" charset="0"/>
                <a:cs typeface="Times New Roman" pitchFamily="18" charset="0"/>
              </a:rPr>
              <a:t>sendSimpleEmail</a:t>
            </a:r>
            <a:r>
              <a:rPr lang="en-US" sz="2000" dirty="0" smtClean="0">
                <a:latin typeface="Times New Roman" pitchFamily="18" charset="0"/>
                <a:cs typeface="Times New Roman" pitchFamily="18" charset="0"/>
              </a:rPr>
              <a:t>' , name ='</a:t>
            </a:r>
            <a:r>
              <a:rPr lang="en-US" sz="2000" dirty="0" err="1" smtClean="0">
                <a:latin typeface="Times New Roman" pitchFamily="18" charset="0"/>
                <a:cs typeface="Times New Roman" pitchFamily="18" charset="0"/>
              </a:rPr>
              <a:t>sendSimpleEmail</a:t>
            </a:r>
            <a:r>
              <a:rPr lang="en-US" sz="2000" dirty="0" smtClean="0">
                <a:latin typeface="Times New Roman" pitchFamily="18" charset="0"/>
                <a:cs typeface="Times New Roman" pitchFamily="18" charset="0"/>
              </a:rPr>
              <a:t>'),)</a:t>
            </a:r>
          </a:p>
          <a:p>
            <a:pPr>
              <a:buNone/>
            </a:pPr>
            <a:r>
              <a:rPr lang="en-US" sz="2000" dirty="0" smtClean="0"/>
              <a:t>So when accessing /</a:t>
            </a:r>
            <a:r>
              <a:rPr lang="en-US" sz="2000" dirty="0" err="1" smtClean="0"/>
              <a:t>myapp</a:t>
            </a:r>
            <a:r>
              <a:rPr lang="en-US" sz="2000" dirty="0" smtClean="0"/>
              <a:t>/</a:t>
            </a:r>
            <a:r>
              <a:rPr lang="en-US" sz="2000" dirty="0" err="1" smtClean="0"/>
              <a:t>simpleemail</a:t>
            </a:r>
            <a:r>
              <a:rPr lang="en-US" sz="2000" dirty="0" smtClean="0"/>
              <a:t>/polo@gmail.com, you will get the following page −</a:t>
            </a:r>
          </a:p>
          <a:p>
            <a:pPr>
              <a:buNone/>
            </a:pPr>
            <a:endParaRPr lang="en-US" sz="2000" dirty="0">
              <a:latin typeface="Times New Roman" pitchFamily="18" charset="0"/>
              <a:cs typeface="Times New Roman" pitchFamily="18" charset="0"/>
            </a:endParaRPr>
          </a:p>
        </p:txBody>
      </p:sp>
      <p:pic>
        <p:nvPicPr>
          <p:cNvPr id="11266" name="Picture 2" descr="C:\Users\papa\Desktop\sending_simple_email.jpg"/>
          <p:cNvPicPr>
            <a:picLocks noChangeAspect="1" noChangeArrowheads="1"/>
          </p:cNvPicPr>
          <p:nvPr/>
        </p:nvPicPr>
        <p:blipFill>
          <a:blip r:embed="rId2"/>
          <a:srcRect/>
          <a:stretch>
            <a:fillRect/>
          </a:stretch>
        </p:blipFill>
        <p:spPr bwMode="auto">
          <a:xfrm>
            <a:off x="1828800" y="3352800"/>
            <a:ext cx="5716588" cy="273367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a:buNone/>
            </a:pPr>
            <a:r>
              <a:rPr lang="en-US" sz="1800" dirty="0" smtClean="0">
                <a:latin typeface="Times New Roman" pitchFamily="18" charset="0"/>
                <a:cs typeface="Times New Roman" pitchFamily="18" charset="0"/>
              </a:rPr>
              <a:t>Sending Multiple Mails with </a:t>
            </a:r>
            <a:r>
              <a:rPr lang="en-US" sz="1800" dirty="0" err="1" smtClean="0">
                <a:latin typeface="Times New Roman" pitchFamily="18" charset="0"/>
                <a:cs typeface="Times New Roman" pitchFamily="18" charset="0"/>
              </a:rPr>
              <a:t>send_mass_mail</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method returns the number of messages successfully delivered. This is same as </a:t>
            </a:r>
            <a:r>
              <a:rPr lang="en-US" sz="1800" dirty="0" err="1" smtClean="0">
                <a:latin typeface="Times New Roman" pitchFamily="18" charset="0"/>
                <a:cs typeface="Times New Roman" pitchFamily="18" charset="0"/>
              </a:rPr>
              <a:t>send_mail</a:t>
            </a:r>
            <a:r>
              <a:rPr lang="en-US" sz="1800" dirty="0" smtClean="0">
                <a:latin typeface="Times New Roman" pitchFamily="18" charset="0"/>
                <a:cs typeface="Times New Roman" pitchFamily="18" charset="0"/>
              </a:rPr>
              <a:t> but takes an extra parameter; </a:t>
            </a:r>
            <a:r>
              <a:rPr lang="en-US" sz="1800" dirty="0" err="1" smtClean="0">
                <a:latin typeface="Times New Roman" pitchFamily="18" charset="0"/>
                <a:cs typeface="Times New Roman" pitchFamily="18" charset="0"/>
              </a:rPr>
              <a:t>datatuple</a:t>
            </a:r>
            <a:r>
              <a:rPr lang="en-US" sz="1800" dirty="0" smtClean="0">
                <a:latin typeface="Times New Roman" pitchFamily="18" charset="0"/>
                <a:cs typeface="Times New Roman" pitchFamily="18" charset="0"/>
              </a:rPr>
              <a:t>, our </a:t>
            </a:r>
            <a:r>
              <a:rPr lang="en-US" sz="1800" dirty="0" err="1" smtClean="0">
                <a:latin typeface="Times New Roman" pitchFamily="18" charset="0"/>
                <a:cs typeface="Times New Roman" pitchFamily="18" charset="0"/>
              </a:rPr>
              <a:t>sendMassEmail</a:t>
            </a:r>
            <a:r>
              <a:rPr lang="en-US" sz="1800" dirty="0" smtClean="0">
                <a:latin typeface="Times New Roman" pitchFamily="18" charset="0"/>
                <a:cs typeface="Times New Roman" pitchFamily="18" charset="0"/>
              </a:rPr>
              <a:t> view will then be −</a:t>
            </a:r>
          </a:p>
          <a:p>
            <a:pPr>
              <a:buNone/>
            </a:pP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django.core.mail</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send_mass_mail</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django.http</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HttpResponse</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def </a:t>
            </a:r>
            <a:r>
              <a:rPr lang="en-US" sz="2000" dirty="0" err="1" smtClean="0">
                <a:latin typeface="Times New Roman" pitchFamily="18" charset="0"/>
                <a:cs typeface="Times New Roman" pitchFamily="18" charset="0"/>
              </a:rPr>
              <a:t>sendMassEmail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request,emailto</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msg1 = ('subject 1', 'message 1', 'polo@polo.com', [emailto1]) </a:t>
            </a:r>
          </a:p>
          <a:p>
            <a:pPr>
              <a:buNone/>
            </a:pPr>
            <a:r>
              <a:rPr lang="en-US" sz="2000" dirty="0" smtClean="0">
                <a:latin typeface="Times New Roman" pitchFamily="18" charset="0"/>
                <a:cs typeface="Times New Roman" pitchFamily="18" charset="0"/>
              </a:rPr>
              <a:t>	msg2 = ('subject 2', 'message 2', 'polo@polo.com', [emailto2]) </a:t>
            </a:r>
          </a:p>
          <a:p>
            <a:pPr>
              <a:buNone/>
            </a:pPr>
            <a:r>
              <a:rPr lang="en-US" sz="2000" dirty="0" smtClean="0">
                <a:latin typeface="Times New Roman" pitchFamily="18" charset="0"/>
                <a:cs typeface="Times New Roman" pitchFamily="18" charset="0"/>
              </a:rPr>
              <a:t>	res = </a:t>
            </a:r>
            <a:r>
              <a:rPr lang="en-US" sz="2000" dirty="0" err="1" smtClean="0">
                <a:latin typeface="Times New Roman" pitchFamily="18" charset="0"/>
                <a:cs typeface="Times New Roman" pitchFamily="18" charset="0"/>
              </a:rPr>
              <a:t>send_mass_mail</a:t>
            </a:r>
            <a:r>
              <a:rPr lang="en-US" sz="2000" dirty="0" smtClean="0">
                <a:latin typeface="Times New Roman" pitchFamily="18" charset="0"/>
                <a:cs typeface="Times New Roman" pitchFamily="18" charset="0"/>
              </a:rPr>
              <a:t>((msg1, msg2), </a:t>
            </a:r>
            <a:r>
              <a:rPr lang="en-US" sz="2000" dirty="0" err="1" smtClean="0">
                <a:latin typeface="Times New Roman" pitchFamily="18" charset="0"/>
                <a:cs typeface="Times New Roman" pitchFamily="18" charset="0"/>
              </a:rPr>
              <a:t>fail_silently</a:t>
            </a:r>
            <a:r>
              <a:rPr lang="en-US" sz="2000" dirty="0" smtClean="0">
                <a:latin typeface="Times New Roman" pitchFamily="18" charset="0"/>
                <a:cs typeface="Times New Roman" pitchFamily="18" charset="0"/>
              </a:rPr>
              <a:t> = False) </a:t>
            </a:r>
          </a:p>
          <a:p>
            <a:pPr>
              <a:buNone/>
            </a:pPr>
            <a:r>
              <a:rPr lang="en-US" sz="2000" dirty="0" smtClean="0">
                <a:latin typeface="Times New Roman" pitchFamily="18" charset="0"/>
                <a:cs typeface="Times New Roman" pitchFamily="18" charset="0"/>
              </a:rPr>
              <a:t>	return </a:t>
            </a:r>
            <a:r>
              <a:rPr lang="en-US" sz="2000" dirty="0" err="1" smtClean="0">
                <a:latin typeface="Times New Roman" pitchFamily="18" charset="0"/>
                <a:cs typeface="Times New Roman" pitchFamily="18" charset="0"/>
              </a:rPr>
              <a:t>HttpResponse</a:t>
            </a:r>
            <a:r>
              <a:rPr lang="en-US" sz="2000"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s</a:t>
            </a:r>
            <a:r>
              <a:rPr lang="en-US" sz="2000" dirty="0" err="1" smtClean="0">
                <a:latin typeface="Times New Roman" pitchFamily="18" charset="0"/>
                <a:cs typeface="Times New Roman" pitchFamily="18" charset="0"/>
              </a:rPr>
              <a:t>'%res</a:t>
            </a:r>
            <a:r>
              <a:rPr lang="en-US" sz="2000" dirty="0" smtClean="0">
                <a:latin typeface="Times New Roman" pitchFamily="18" charset="0"/>
                <a:cs typeface="Times New Roman" pitchFamily="18" charset="0"/>
              </a:rPr>
              <a:t>)</a:t>
            </a:r>
          </a:p>
          <a:p>
            <a:pPr>
              <a:buNone/>
            </a:pPr>
            <a:r>
              <a:rPr lang="en-US" sz="2000" dirty="0" smtClean="0"/>
              <a:t>Let's create a URL to access our view −</a:t>
            </a:r>
          </a:p>
          <a:p>
            <a:pPr>
              <a:buNone/>
            </a:pPr>
            <a:r>
              <a:rPr lang="en-US" sz="2000" dirty="0" smtClean="0"/>
              <a:t>from </a:t>
            </a:r>
            <a:r>
              <a:rPr lang="en-US" sz="2000" dirty="0" err="1" smtClean="0"/>
              <a:t>django.conf.urls</a:t>
            </a:r>
            <a:r>
              <a:rPr lang="en-US" sz="2000" dirty="0" smtClean="0"/>
              <a:t> import patterns, </a:t>
            </a:r>
            <a:r>
              <a:rPr lang="en-US" sz="2000" dirty="0" err="1" smtClean="0"/>
              <a:t>url</a:t>
            </a:r>
            <a:r>
              <a:rPr lang="en-US" sz="2000" dirty="0" smtClean="0"/>
              <a:t> </a:t>
            </a:r>
          </a:p>
          <a:p>
            <a:pPr>
              <a:buNone/>
            </a:pPr>
            <a:r>
              <a:rPr lang="en-US" sz="2000" dirty="0" err="1" smtClean="0"/>
              <a:t>urlpatterns</a:t>
            </a:r>
            <a:r>
              <a:rPr lang="en-US" sz="2000" dirty="0" smtClean="0"/>
              <a:t> = </a:t>
            </a:r>
            <a:r>
              <a:rPr lang="en-US" sz="2000" dirty="0" err="1" smtClean="0"/>
              <a:t>paterns</a:t>
            </a:r>
            <a:r>
              <a:rPr lang="en-US" sz="2000" dirty="0" smtClean="0"/>
              <a:t>('</a:t>
            </a:r>
            <a:r>
              <a:rPr lang="en-US" sz="2000" dirty="0" err="1" smtClean="0"/>
              <a:t>myapp.views</a:t>
            </a:r>
            <a:r>
              <a:rPr lang="en-US" sz="2000" dirty="0" smtClean="0"/>
              <a:t>', </a:t>
            </a:r>
            <a:r>
              <a:rPr lang="en-US" sz="2000" dirty="0" err="1" smtClean="0"/>
              <a:t>url</a:t>
            </a:r>
            <a:r>
              <a:rPr lang="en-US" sz="2000" dirty="0" smtClean="0"/>
              <a:t>(</a:t>
            </a:r>
            <a:r>
              <a:rPr lang="en-US" sz="2000" dirty="0" err="1" smtClean="0"/>
              <a:t>r'^massEmail</a:t>
            </a:r>
            <a:r>
              <a:rPr lang="en-US" sz="2000" dirty="0" smtClean="0"/>
              <a:t>/(?P&lt;emailto1&gt; [\w.%+-]+@[A-Za-z0-9.-]+\.[A-</a:t>
            </a:r>
            <a:r>
              <a:rPr lang="en-US" sz="2000" dirty="0" err="1" smtClean="0"/>
              <a:t>Za</a:t>
            </a:r>
            <a:r>
              <a:rPr lang="en-US" sz="2000" dirty="0" smtClean="0"/>
              <a:t>-z]{2,4})/(?P&lt;emailto2&gt; [\w.%+-]+@[A-Za-z0-9.-]+\.[A-</a:t>
            </a:r>
            <a:r>
              <a:rPr lang="en-US" sz="2000" dirty="0" err="1" smtClean="0"/>
              <a:t>Za</a:t>
            </a:r>
            <a:r>
              <a:rPr lang="en-US" sz="2000" dirty="0" smtClean="0"/>
              <a:t>-z]{2,4})', '</a:t>
            </a:r>
            <a:r>
              <a:rPr lang="en-US" sz="2000" dirty="0" err="1" smtClean="0"/>
              <a:t>sendMassEmail</a:t>
            </a:r>
            <a:r>
              <a:rPr lang="en-US" sz="2000" dirty="0" smtClean="0"/>
              <a:t>' , name = '</a:t>
            </a:r>
            <a:r>
              <a:rPr lang="en-US" sz="2000" dirty="0" err="1" smtClean="0"/>
              <a:t>sendMassEmail</a:t>
            </a:r>
            <a:r>
              <a:rPr lang="en-US" sz="2000" dirty="0" smtClean="0"/>
              <a:t>'),)</a:t>
            </a:r>
            <a:br>
              <a:rPr lang="en-US" sz="2000" dirty="0" smtClean="0"/>
            </a:br>
            <a:endParaRPr lang="en-US" sz="2000" dirty="0" smtClean="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When accessing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massemail</a:t>
            </a:r>
            <a:r>
              <a:rPr lang="en-US" sz="1800" dirty="0" smtClean="0">
                <a:latin typeface="Times New Roman" pitchFamily="18" charset="0"/>
                <a:cs typeface="Times New Roman" pitchFamily="18" charset="0"/>
              </a:rPr>
              <a:t>/polo@gmail.com/sorex@gmail.com/, we get −</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err="1" smtClean="0"/>
              <a:t>send_mass_mail</a:t>
            </a:r>
            <a:r>
              <a:rPr lang="en-US" sz="1800" dirty="0" smtClean="0"/>
              <a:t> parameters details are −</a:t>
            </a:r>
          </a:p>
          <a:p>
            <a:r>
              <a:rPr lang="en-US" sz="1800" b="1" dirty="0" err="1" smtClean="0"/>
              <a:t>datatuples</a:t>
            </a:r>
            <a:r>
              <a:rPr lang="en-US" sz="1800" dirty="0" smtClean="0"/>
              <a:t> − A </a:t>
            </a:r>
            <a:r>
              <a:rPr lang="en-US" sz="1800" dirty="0" err="1" smtClean="0"/>
              <a:t>tuple</a:t>
            </a:r>
            <a:r>
              <a:rPr lang="en-US" sz="1800" dirty="0" smtClean="0"/>
              <a:t> where each element is like (subject, message, </a:t>
            </a:r>
            <a:r>
              <a:rPr lang="en-US" sz="1800" dirty="0" err="1" smtClean="0"/>
              <a:t>from_email</a:t>
            </a:r>
            <a:r>
              <a:rPr lang="en-US" sz="1800" dirty="0" smtClean="0"/>
              <a:t>, </a:t>
            </a:r>
            <a:r>
              <a:rPr lang="en-US" sz="1800" dirty="0" err="1" smtClean="0"/>
              <a:t>recipient_list</a:t>
            </a:r>
            <a:r>
              <a:rPr lang="en-US" sz="1800" dirty="0" smtClean="0"/>
              <a:t>).</a:t>
            </a:r>
          </a:p>
          <a:p>
            <a:r>
              <a:rPr lang="en-US" sz="1800" b="1" dirty="0" err="1" smtClean="0"/>
              <a:t>fail_silently</a:t>
            </a:r>
            <a:r>
              <a:rPr lang="en-US" sz="1800" dirty="0" smtClean="0"/>
              <a:t> − </a:t>
            </a:r>
            <a:r>
              <a:rPr lang="en-US" sz="1800" dirty="0" err="1" smtClean="0"/>
              <a:t>Bool</a:t>
            </a:r>
            <a:r>
              <a:rPr lang="en-US" sz="1800" dirty="0" smtClean="0"/>
              <a:t>, if false </a:t>
            </a:r>
            <a:r>
              <a:rPr lang="en-US" sz="1800" dirty="0" err="1" smtClean="0"/>
              <a:t>send_mail</a:t>
            </a:r>
            <a:r>
              <a:rPr lang="en-US" sz="1800" dirty="0" smtClean="0"/>
              <a:t> will raise an exception in case of error.</a:t>
            </a:r>
          </a:p>
          <a:p>
            <a:r>
              <a:rPr lang="en-US" sz="1800" b="1" dirty="0" err="1" smtClean="0"/>
              <a:t>auth_user</a:t>
            </a:r>
            <a:r>
              <a:rPr lang="en-US" sz="1800" dirty="0" smtClean="0"/>
              <a:t> − User login if not set in settings.py.</a:t>
            </a:r>
          </a:p>
          <a:p>
            <a:r>
              <a:rPr lang="en-US" sz="1800" b="1" dirty="0" err="1" smtClean="0"/>
              <a:t>auth_password</a:t>
            </a:r>
            <a:r>
              <a:rPr lang="en-US" sz="1800" dirty="0" smtClean="0"/>
              <a:t> − User password if not set in settings.py.</a:t>
            </a:r>
          </a:p>
          <a:p>
            <a:r>
              <a:rPr lang="en-US" sz="1800" b="1" dirty="0" smtClean="0"/>
              <a:t>connection</a:t>
            </a:r>
            <a:r>
              <a:rPr lang="en-US" sz="1800" dirty="0" smtClean="0"/>
              <a:t> − E-mail backend.</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12290" name="Picture 2" descr="C:\Users\papa\Desktop\sending_multiple_mails.jpg"/>
          <p:cNvPicPr>
            <a:picLocks noChangeAspect="1" noChangeArrowheads="1"/>
          </p:cNvPicPr>
          <p:nvPr/>
        </p:nvPicPr>
        <p:blipFill>
          <a:blip r:embed="rId2"/>
          <a:srcRect/>
          <a:stretch>
            <a:fillRect/>
          </a:stretch>
        </p:blipFill>
        <p:spPr bwMode="auto">
          <a:xfrm>
            <a:off x="1676400" y="1066800"/>
            <a:ext cx="5716588" cy="257175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1800" dirty="0" smtClean="0">
                <a:latin typeface="Times New Roman" pitchFamily="18" charset="0"/>
                <a:cs typeface="Times New Roman" pitchFamily="18" charset="0"/>
              </a:rPr>
              <a:t>As you can see in the above image, two messages were sent successfully.</a:t>
            </a:r>
          </a:p>
          <a:p>
            <a:r>
              <a:rPr lang="en-US" sz="1800" b="1" dirty="0" smtClean="0">
                <a:latin typeface="Times New Roman" pitchFamily="18" charset="0"/>
                <a:cs typeface="Times New Roman" pitchFamily="18" charset="0"/>
              </a:rPr>
              <a:t>Note</a:t>
            </a:r>
            <a:r>
              <a:rPr lang="en-US" sz="1800" dirty="0" smtClean="0">
                <a:latin typeface="Times New Roman" pitchFamily="18" charset="0"/>
                <a:cs typeface="Times New Roman" pitchFamily="18" charset="0"/>
              </a:rPr>
              <a:t> − In this example we are using Python </a:t>
            </a:r>
            <a:r>
              <a:rPr lang="en-US" sz="1800" dirty="0" err="1" smtClean="0">
                <a:latin typeface="Times New Roman" pitchFamily="18" charset="0"/>
                <a:cs typeface="Times New Roman" pitchFamily="18" charset="0"/>
              </a:rPr>
              <a:t>smtp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debuggingserver</a:t>
            </a:r>
            <a:r>
              <a:rPr lang="en-US" sz="1800" dirty="0" smtClean="0">
                <a:latin typeface="Times New Roman" pitchFamily="18" charset="0"/>
                <a:cs typeface="Times New Roman" pitchFamily="18" charset="0"/>
              </a:rPr>
              <a:t>, that you can launch using −</a:t>
            </a:r>
          </a:p>
          <a:p>
            <a:r>
              <a:rPr lang="en-US" sz="1800" dirty="0" smtClean="0">
                <a:latin typeface="Times New Roman" pitchFamily="18" charset="0"/>
                <a:cs typeface="Times New Roman" pitchFamily="18" charset="0"/>
              </a:rPr>
              <a:t>$python -m </a:t>
            </a:r>
            <a:r>
              <a:rPr lang="en-US" sz="1800" dirty="0" err="1" smtClean="0">
                <a:latin typeface="Times New Roman" pitchFamily="18" charset="0"/>
                <a:cs typeface="Times New Roman" pitchFamily="18" charset="0"/>
              </a:rPr>
              <a:t>smtpd</a:t>
            </a:r>
            <a:r>
              <a:rPr lang="en-US" sz="1800" dirty="0" smtClean="0">
                <a:latin typeface="Times New Roman" pitchFamily="18" charset="0"/>
                <a:cs typeface="Times New Roman" pitchFamily="18" charset="0"/>
              </a:rPr>
              <a:t> -n -c </a:t>
            </a:r>
            <a:r>
              <a:rPr lang="en-US" sz="1800" dirty="0" err="1" smtClean="0">
                <a:latin typeface="Times New Roman" pitchFamily="18" charset="0"/>
                <a:cs typeface="Times New Roman" pitchFamily="18" charset="0"/>
              </a:rPr>
              <a:t>DebuggingServer</a:t>
            </a:r>
            <a:r>
              <a:rPr lang="en-US" sz="1800" dirty="0" smtClean="0">
                <a:latin typeface="Times New Roman" pitchFamily="18" charset="0"/>
                <a:cs typeface="Times New Roman" pitchFamily="18" charset="0"/>
              </a:rPr>
              <a:t> localhost:1025 </a:t>
            </a:r>
          </a:p>
          <a:p>
            <a:pPr>
              <a:buNone/>
            </a:pPr>
            <a:r>
              <a:rPr lang="en-US" sz="1800" dirty="0" smtClean="0">
                <a:latin typeface="Times New Roman" pitchFamily="18" charset="0"/>
                <a:cs typeface="Times New Roman" pitchFamily="18" charset="0"/>
              </a:rPr>
              <a:t>This means all your sent e-mails will be printed on </a:t>
            </a:r>
            <a:r>
              <a:rPr lang="en-US" sz="1800" dirty="0" err="1" smtClean="0">
                <a:latin typeface="Times New Roman" pitchFamily="18" charset="0"/>
                <a:cs typeface="Times New Roman" pitchFamily="18" charset="0"/>
              </a:rPr>
              <a:t>stdout</a:t>
            </a:r>
            <a:r>
              <a:rPr lang="en-US" sz="1800" dirty="0" smtClean="0">
                <a:latin typeface="Times New Roman" pitchFamily="18" charset="0"/>
                <a:cs typeface="Times New Roman" pitchFamily="18" charset="0"/>
              </a:rPr>
              <a:t>, and the dummy server is </a:t>
            </a:r>
          </a:p>
          <a:p>
            <a:pPr>
              <a:buNone/>
            </a:pPr>
            <a:r>
              <a:rPr lang="en-US" sz="1800" dirty="0" smtClean="0">
                <a:latin typeface="Times New Roman" pitchFamily="18" charset="0"/>
                <a:cs typeface="Times New Roman" pitchFamily="18" charset="0"/>
              </a:rPr>
              <a:t>running on localhost:1025</a:t>
            </a:r>
            <a:r>
              <a:rPr lang="en-US" dirty="0" smtClean="0"/>
              <a:t>.</a:t>
            </a:r>
          </a:p>
          <a:p>
            <a:r>
              <a:rPr lang="en-US" sz="1800" b="1" dirty="0" smtClean="0">
                <a:latin typeface="Times New Roman" pitchFamily="18" charset="0"/>
                <a:cs typeface="Times New Roman" pitchFamily="18" charset="0"/>
              </a:rPr>
              <a:t>Sending e-mails to </a:t>
            </a:r>
            <a:r>
              <a:rPr lang="en-US" sz="1800" b="1" dirty="0" err="1" smtClean="0">
                <a:latin typeface="Times New Roman" pitchFamily="18" charset="0"/>
                <a:cs typeface="Times New Roman" pitchFamily="18" charset="0"/>
              </a:rPr>
              <a:t>admins</a:t>
            </a:r>
            <a:r>
              <a:rPr lang="en-US" sz="1800" b="1" dirty="0" smtClean="0">
                <a:latin typeface="Times New Roman" pitchFamily="18" charset="0"/>
                <a:cs typeface="Times New Roman" pitchFamily="18" charset="0"/>
              </a:rPr>
              <a:t> and managers using </a:t>
            </a:r>
            <a:r>
              <a:rPr lang="en-US" sz="1800" b="1" dirty="0" err="1" smtClean="0">
                <a:latin typeface="Times New Roman" pitchFamily="18" charset="0"/>
                <a:cs typeface="Times New Roman" pitchFamily="18" charset="0"/>
              </a:rPr>
              <a:t>mail_admins</a:t>
            </a:r>
            <a:r>
              <a:rPr lang="en-US" sz="1800" b="1" dirty="0" smtClean="0">
                <a:latin typeface="Times New Roman" pitchFamily="18" charset="0"/>
                <a:cs typeface="Times New Roman" pitchFamily="18" charset="0"/>
              </a:rPr>
              <a:t> and </a:t>
            </a:r>
            <a:r>
              <a:rPr lang="en-US" sz="1800" b="1" dirty="0" err="1" smtClean="0">
                <a:latin typeface="Times New Roman" pitchFamily="18" charset="0"/>
                <a:cs typeface="Times New Roman" pitchFamily="18" charset="0"/>
              </a:rPr>
              <a:t>mail_managers</a:t>
            </a:r>
            <a:r>
              <a:rPr lang="en-US" sz="1800" b="1" dirty="0" smtClean="0">
                <a:latin typeface="Times New Roman" pitchFamily="18" charset="0"/>
                <a:cs typeface="Times New Roman" pitchFamily="18" charset="0"/>
              </a:rPr>
              <a:t> methods</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These methods send e-mails to site administrators as defined in the ADMINS option of the settings.py file, and to site managers as defined in MANAGERS option of the settings.py file. Let's assume our ADMINS and MANAGERS options look like −</a:t>
            </a:r>
          </a:p>
          <a:p>
            <a:r>
              <a:rPr lang="en-US" sz="1800" b="1" dirty="0" smtClean="0">
                <a:latin typeface="Times New Roman" pitchFamily="18" charset="0"/>
                <a:cs typeface="Times New Roman" pitchFamily="18" charset="0"/>
              </a:rPr>
              <a:t>ADMINS</a:t>
            </a:r>
            <a:r>
              <a:rPr lang="en-US" sz="1800" dirty="0" smtClean="0">
                <a:latin typeface="Times New Roman" pitchFamily="18" charset="0"/>
                <a:cs typeface="Times New Roman" pitchFamily="18" charset="0"/>
              </a:rPr>
              <a:t> = (('polo', 'polo@polo.com'),)</a:t>
            </a:r>
          </a:p>
          <a:p>
            <a:r>
              <a:rPr lang="en-US" sz="1800" b="1" dirty="0" smtClean="0">
                <a:latin typeface="Times New Roman" pitchFamily="18" charset="0"/>
                <a:cs typeface="Times New Roman" pitchFamily="18" charset="0"/>
              </a:rPr>
              <a:t>MANAGERS</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popoli</a:t>
            </a:r>
            <a:r>
              <a:rPr lang="en-US" sz="1800" dirty="0" smtClean="0">
                <a:latin typeface="Times New Roman" pitchFamily="18" charset="0"/>
                <a:cs typeface="Times New Roman" pitchFamily="18" charset="0"/>
              </a:rPr>
              <a:t>', 'popoli@polo.com'),)</a:t>
            </a:r>
          </a:p>
          <a:p>
            <a:pPr>
              <a:buNone/>
            </a:pPr>
            <a:endParaRPr lang="en-US" dirty="0" smtClean="0"/>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django.core.mail</a:t>
            </a:r>
            <a:r>
              <a:rPr lang="en-US" sz="1800" dirty="0" smtClean="0">
                <a:latin typeface="Times New Roman" pitchFamily="18" charset="0"/>
                <a:cs typeface="Times New Roman" pitchFamily="18" charset="0"/>
              </a:rPr>
              <a:t> import </a:t>
            </a:r>
            <a:r>
              <a:rPr lang="en-US" sz="1800" dirty="0" err="1" smtClean="0">
                <a:latin typeface="Times New Roman" pitchFamily="18" charset="0"/>
                <a:cs typeface="Times New Roman" pitchFamily="18" charset="0"/>
              </a:rPr>
              <a:t>mail_admins</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django.http</a:t>
            </a:r>
            <a:r>
              <a:rPr lang="en-US" sz="1800" dirty="0" smtClean="0">
                <a:latin typeface="Times New Roman" pitchFamily="18" charset="0"/>
                <a:cs typeface="Times New Roman" pitchFamily="18" charset="0"/>
              </a:rPr>
              <a:t> import </a:t>
            </a:r>
            <a:r>
              <a:rPr lang="en-US" sz="1800" dirty="0" err="1" smtClean="0">
                <a:latin typeface="Times New Roman" pitchFamily="18" charset="0"/>
                <a:cs typeface="Times New Roman" pitchFamily="18" charset="0"/>
              </a:rPr>
              <a:t>HttpResponse</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def </a:t>
            </a:r>
            <a:r>
              <a:rPr lang="en-US" sz="1800" dirty="0" err="1" smtClean="0">
                <a:latin typeface="Times New Roman" pitchFamily="18" charset="0"/>
                <a:cs typeface="Times New Roman" pitchFamily="18" charset="0"/>
              </a:rPr>
              <a:t>sendAdminsEmail</a:t>
            </a:r>
            <a:r>
              <a:rPr lang="en-US" sz="1800" dirty="0" smtClean="0">
                <a:latin typeface="Times New Roman" pitchFamily="18" charset="0"/>
                <a:cs typeface="Times New Roman" pitchFamily="18" charset="0"/>
              </a:rPr>
              <a:t>(request): </a:t>
            </a:r>
          </a:p>
          <a:p>
            <a:pPr>
              <a:buNone/>
            </a:pPr>
            <a:r>
              <a:rPr lang="en-US" sz="1800" dirty="0" smtClean="0">
                <a:latin typeface="Times New Roman" pitchFamily="18" charset="0"/>
                <a:cs typeface="Times New Roman" pitchFamily="18" charset="0"/>
              </a:rPr>
              <a:t>	res = </a:t>
            </a:r>
            <a:r>
              <a:rPr lang="en-US" sz="1800" dirty="0" err="1" smtClean="0">
                <a:latin typeface="Times New Roman" pitchFamily="18" charset="0"/>
                <a:cs typeface="Times New Roman" pitchFamily="18" charset="0"/>
              </a:rPr>
              <a:t>mail_admins</a:t>
            </a:r>
            <a:r>
              <a:rPr lang="en-US" sz="1800" dirty="0" smtClean="0">
                <a:latin typeface="Times New Roman" pitchFamily="18" charset="0"/>
                <a:cs typeface="Times New Roman" pitchFamily="18" charset="0"/>
              </a:rPr>
              <a:t>('my subject', 'site is going down.') </a:t>
            </a:r>
          </a:p>
          <a:p>
            <a:pPr>
              <a:buNone/>
            </a:pPr>
            <a:r>
              <a:rPr lang="en-US" sz="1800" dirty="0" smtClean="0">
                <a:latin typeface="Times New Roman" pitchFamily="18" charset="0"/>
                <a:cs typeface="Times New Roman" pitchFamily="18" charset="0"/>
              </a:rPr>
              <a:t>	return </a:t>
            </a:r>
            <a:r>
              <a:rPr lang="en-US" sz="1800" dirty="0" err="1" smtClean="0">
                <a:latin typeface="Times New Roman" pitchFamily="18" charset="0"/>
                <a:cs typeface="Times New Roman" pitchFamily="18" charset="0"/>
              </a:rPr>
              <a:t>HttpResponse</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s</a:t>
            </a:r>
            <a:r>
              <a:rPr lang="en-US" sz="1800" dirty="0" err="1" smtClean="0">
                <a:latin typeface="Times New Roman" pitchFamily="18" charset="0"/>
                <a:cs typeface="Times New Roman" pitchFamily="18" charset="0"/>
              </a:rPr>
              <a:t>'%res</a:t>
            </a:r>
            <a:r>
              <a:rPr lang="en-US" sz="1800" dirty="0" smtClean="0">
                <a:latin typeface="Times New Roman" pitchFamily="18" charset="0"/>
                <a:cs typeface="Times New Roman" pitchFamily="18" charset="0"/>
              </a:rPr>
              <a:t>)</a:t>
            </a:r>
          </a:p>
          <a:p>
            <a:pPr>
              <a:buNone/>
            </a:pPr>
            <a:r>
              <a:rPr lang="en-US" sz="1800" dirty="0" smtClean="0"/>
              <a:t>The above code will send an e-mail to every admin defined in the ADMINS section.</a:t>
            </a:r>
          </a:p>
          <a:p>
            <a:pPr>
              <a:buNone/>
            </a:pPr>
            <a:r>
              <a:rPr lang="en-US" sz="1800" dirty="0" smtClean="0"/>
              <a:t>from </a:t>
            </a:r>
            <a:r>
              <a:rPr lang="en-US" sz="1800" dirty="0" err="1" smtClean="0"/>
              <a:t>django.core.mail</a:t>
            </a:r>
            <a:r>
              <a:rPr lang="en-US" sz="1800" dirty="0" smtClean="0"/>
              <a:t> import </a:t>
            </a:r>
            <a:r>
              <a:rPr lang="en-US" sz="1800" dirty="0" err="1" smtClean="0"/>
              <a:t>mail_managers</a:t>
            </a:r>
            <a:r>
              <a:rPr lang="en-US" sz="1800" dirty="0" smtClean="0"/>
              <a:t> </a:t>
            </a:r>
          </a:p>
          <a:p>
            <a:pPr>
              <a:buNone/>
            </a:pPr>
            <a:r>
              <a:rPr lang="en-US" sz="1800" dirty="0" smtClean="0"/>
              <a:t>from </a:t>
            </a:r>
            <a:r>
              <a:rPr lang="en-US" sz="1800" dirty="0" err="1" smtClean="0"/>
              <a:t>django.http</a:t>
            </a:r>
            <a:r>
              <a:rPr lang="en-US" sz="1800" dirty="0" smtClean="0"/>
              <a:t> import </a:t>
            </a:r>
            <a:r>
              <a:rPr lang="en-US" sz="1800" dirty="0" err="1" smtClean="0"/>
              <a:t>HttpResponse</a:t>
            </a:r>
            <a:r>
              <a:rPr lang="en-US" sz="1800" dirty="0" smtClean="0"/>
              <a:t> </a:t>
            </a:r>
          </a:p>
          <a:p>
            <a:pPr>
              <a:buNone/>
            </a:pPr>
            <a:r>
              <a:rPr lang="en-US" sz="1800" dirty="0" smtClean="0"/>
              <a:t>def </a:t>
            </a:r>
            <a:r>
              <a:rPr lang="en-US" sz="1800" dirty="0" err="1" smtClean="0"/>
              <a:t>sendManagersEmail</a:t>
            </a:r>
            <a:r>
              <a:rPr lang="en-US" sz="1800" dirty="0" smtClean="0"/>
              <a:t>(request): </a:t>
            </a:r>
          </a:p>
          <a:p>
            <a:pPr>
              <a:buNone/>
            </a:pPr>
            <a:r>
              <a:rPr lang="en-US" sz="1800" dirty="0" smtClean="0"/>
              <a:t>	res = </a:t>
            </a:r>
            <a:r>
              <a:rPr lang="en-US" sz="1800" dirty="0" err="1" smtClean="0"/>
              <a:t>mail_managers</a:t>
            </a:r>
            <a:r>
              <a:rPr lang="en-US" sz="1800" dirty="0" smtClean="0"/>
              <a:t>('my subject 2', 'Change date on the site.') </a:t>
            </a:r>
          </a:p>
          <a:p>
            <a:pPr>
              <a:buNone/>
            </a:pPr>
            <a:r>
              <a:rPr lang="en-US" sz="1800" dirty="0" smtClean="0"/>
              <a:t>	return </a:t>
            </a:r>
            <a:r>
              <a:rPr lang="en-US" sz="1800" dirty="0" err="1" smtClean="0"/>
              <a:t>HttpResponse</a:t>
            </a:r>
            <a:r>
              <a:rPr lang="en-US" sz="1800" dirty="0" smtClean="0"/>
              <a:t>('</a:t>
            </a:r>
            <a:r>
              <a:rPr lang="en-US" sz="1800" b="1" dirty="0" smtClean="0"/>
              <a:t>%</a:t>
            </a:r>
            <a:r>
              <a:rPr lang="en-US" sz="1800" b="1" dirty="0" err="1" smtClean="0"/>
              <a:t>s</a:t>
            </a:r>
            <a:r>
              <a:rPr lang="en-US" sz="1800" dirty="0" err="1" smtClean="0"/>
              <a:t>'%res</a:t>
            </a:r>
            <a:r>
              <a:rPr lang="en-US" sz="1800" dirty="0" smtClean="0"/>
              <a:t>)</a:t>
            </a:r>
          </a:p>
          <a:p>
            <a:pPr>
              <a:buNone/>
            </a:pPr>
            <a:r>
              <a:rPr lang="en-US" sz="1800" dirty="0" smtClean="0"/>
              <a:t>The above code will send an e-mail to every manager defined in the MANAGERS </a:t>
            </a:r>
          </a:p>
          <a:p>
            <a:pPr>
              <a:buNone/>
            </a:pPr>
            <a:r>
              <a:rPr lang="en-US" sz="1800" dirty="0" smtClean="0"/>
              <a:t>section.</a:t>
            </a:r>
          </a:p>
          <a:p>
            <a:pPr>
              <a:buNone/>
            </a:pPr>
            <a:r>
              <a:rPr lang="en-US" sz="1800" dirty="0" smtClean="0"/>
              <a:t>Parameters details −</a:t>
            </a:r>
          </a:p>
          <a:p>
            <a:r>
              <a:rPr lang="en-US" sz="1800" b="1" dirty="0" smtClean="0"/>
              <a:t>Subject</a:t>
            </a:r>
            <a:r>
              <a:rPr lang="en-US" sz="1800" dirty="0" smtClean="0"/>
              <a:t> − E-mail subject.</a:t>
            </a:r>
          </a:p>
          <a:p>
            <a:r>
              <a:rPr lang="en-US" sz="1800" b="1" dirty="0" smtClean="0"/>
              <a:t>message</a:t>
            </a:r>
            <a:r>
              <a:rPr lang="en-US" sz="1800" dirty="0" smtClean="0"/>
              <a:t> − E-mail body.</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1800" b="1" dirty="0" err="1" smtClean="0">
                <a:latin typeface="Times New Roman" pitchFamily="18" charset="0"/>
                <a:cs typeface="Times New Roman" pitchFamily="18" charset="0"/>
              </a:rPr>
              <a:t>fail_silently</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Bool</a:t>
            </a:r>
            <a:r>
              <a:rPr lang="en-US" sz="1800" dirty="0" smtClean="0">
                <a:latin typeface="Times New Roman" pitchFamily="18" charset="0"/>
                <a:cs typeface="Times New Roman" pitchFamily="18" charset="0"/>
              </a:rPr>
              <a:t>, if false </a:t>
            </a:r>
            <a:r>
              <a:rPr lang="en-US" sz="1800" dirty="0" err="1" smtClean="0">
                <a:latin typeface="Times New Roman" pitchFamily="18" charset="0"/>
                <a:cs typeface="Times New Roman" pitchFamily="18" charset="0"/>
              </a:rPr>
              <a:t>send_mail</a:t>
            </a:r>
            <a:r>
              <a:rPr lang="en-US" sz="1800" dirty="0" smtClean="0">
                <a:latin typeface="Times New Roman" pitchFamily="18" charset="0"/>
                <a:cs typeface="Times New Roman" pitchFamily="18" charset="0"/>
              </a:rPr>
              <a:t> will raise an exception in case of error.</a:t>
            </a:r>
          </a:p>
          <a:p>
            <a:r>
              <a:rPr lang="en-US" sz="1800" b="1" dirty="0" smtClean="0">
                <a:latin typeface="Times New Roman" pitchFamily="18" charset="0"/>
                <a:cs typeface="Times New Roman" pitchFamily="18" charset="0"/>
              </a:rPr>
              <a:t>connection</a:t>
            </a:r>
            <a:r>
              <a:rPr lang="en-US" sz="1800" dirty="0" smtClean="0">
                <a:latin typeface="Times New Roman" pitchFamily="18" charset="0"/>
                <a:cs typeface="Times New Roman" pitchFamily="18" charset="0"/>
              </a:rPr>
              <a:t> − E-mail backend.</a:t>
            </a:r>
          </a:p>
          <a:p>
            <a:r>
              <a:rPr lang="en-US" sz="1800" b="1" dirty="0" err="1" smtClean="0">
                <a:latin typeface="Times New Roman" pitchFamily="18" charset="0"/>
                <a:cs typeface="Times New Roman" pitchFamily="18" charset="0"/>
              </a:rPr>
              <a:t>html_message</a:t>
            </a:r>
            <a:r>
              <a:rPr lang="en-US" sz="1800" dirty="0" smtClean="0">
                <a:latin typeface="Times New Roman" pitchFamily="18" charset="0"/>
                <a:cs typeface="Times New Roman" pitchFamily="18" charset="0"/>
              </a:rPr>
              <a:t> − (new in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1.7) if present, the e-mail will be multipart/alternative.</a:t>
            </a:r>
          </a:p>
          <a:p>
            <a:pPr>
              <a:buNone/>
            </a:pPr>
            <a:r>
              <a:rPr lang="en-US" sz="2000" b="1" dirty="0" smtClean="0">
                <a:latin typeface="Times New Roman" pitchFamily="18" charset="0"/>
                <a:cs typeface="Times New Roman" pitchFamily="18" charset="0"/>
              </a:rPr>
              <a:t>Sending HTML E-mail</a:t>
            </a:r>
          </a:p>
          <a:p>
            <a:pPr>
              <a:buNone/>
            </a:pPr>
            <a:r>
              <a:rPr lang="en-US" sz="2000" dirty="0" smtClean="0">
                <a:latin typeface="Times New Roman" pitchFamily="18" charset="0"/>
                <a:cs typeface="Times New Roman" pitchFamily="18" charset="0"/>
              </a:rPr>
              <a:t>Sending HTML message in </a:t>
            </a:r>
            <a:r>
              <a:rPr lang="en-US" sz="2000" dirty="0" err="1" smtClean="0">
                <a:latin typeface="Times New Roman" pitchFamily="18" charset="0"/>
                <a:cs typeface="Times New Roman" pitchFamily="18" charset="0"/>
              </a:rPr>
              <a:t>Django</a:t>
            </a:r>
            <a:r>
              <a:rPr lang="en-US" sz="2000" dirty="0" smtClean="0">
                <a:latin typeface="Times New Roman" pitchFamily="18" charset="0"/>
                <a:cs typeface="Times New Roman" pitchFamily="18" charset="0"/>
              </a:rPr>
              <a:t> &gt;= 1.7 is as easy as −</a:t>
            </a:r>
          </a:p>
          <a:p>
            <a:pPr>
              <a:buNone/>
            </a:pP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django.core.mail</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send_mail</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django.http</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HttpResponse</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res = </a:t>
            </a:r>
            <a:r>
              <a:rPr lang="en-US" sz="2000" dirty="0" err="1" smtClean="0">
                <a:latin typeface="Times New Roman" pitchFamily="18" charset="0"/>
                <a:cs typeface="Times New Roman" pitchFamily="18" charset="0"/>
              </a:rPr>
              <a:t>send_mail</a:t>
            </a:r>
            <a:r>
              <a:rPr lang="en-US" sz="2000" dirty="0" smtClean="0">
                <a:latin typeface="Times New Roman" pitchFamily="18" charset="0"/>
                <a:cs typeface="Times New Roman" pitchFamily="18" charset="0"/>
              </a:rPr>
              <a:t>("hello </a:t>
            </a:r>
            <a:r>
              <a:rPr lang="en-US" sz="2000" dirty="0" err="1" smtClean="0">
                <a:latin typeface="Times New Roman" pitchFamily="18" charset="0"/>
                <a:cs typeface="Times New Roman" pitchFamily="18" charset="0"/>
              </a:rPr>
              <a:t>paul</a:t>
            </a:r>
            <a:r>
              <a:rPr lang="en-US" sz="2000" dirty="0" smtClean="0">
                <a:latin typeface="Times New Roman" pitchFamily="18" charset="0"/>
                <a:cs typeface="Times New Roman" pitchFamily="18" charset="0"/>
              </a:rPr>
              <a:t>", "comment </a:t>
            </a:r>
            <a:r>
              <a:rPr lang="en-US" sz="2000" dirty="0" err="1" smtClean="0">
                <a:latin typeface="Times New Roman" pitchFamily="18" charset="0"/>
                <a:cs typeface="Times New Roman" pitchFamily="18" charset="0"/>
              </a:rPr>
              <a:t>tu</a:t>
            </a:r>
            <a:r>
              <a:rPr lang="en-US" sz="2000" dirty="0" smtClean="0">
                <a:latin typeface="Times New Roman" pitchFamily="18" charset="0"/>
                <a:cs typeface="Times New Roman" pitchFamily="18" charset="0"/>
              </a:rPr>
              <a:t> vas?", "paul@polo.com", ["polo@gmail.com"], </a:t>
            </a:r>
            <a:r>
              <a:rPr lang="en-US" sz="2000" dirty="0" err="1" smtClean="0">
                <a:latin typeface="Times New Roman" pitchFamily="18" charset="0"/>
                <a:cs typeface="Times New Roman" pitchFamily="18" charset="0"/>
              </a:rPr>
              <a:t>html_message</a:t>
            </a:r>
            <a:r>
              <a:rPr lang="en-US" sz="2000" dirty="0" smtClean="0">
                <a:latin typeface="Times New Roman" pitchFamily="18" charset="0"/>
                <a:cs typeface="Times New Roman" pitchFamily="18" charset="0"/>
              </a:rPr>
              <a:t>=")</a:t>
            </a:r>
          </a:p>
          <a:p>
            <a:pPr>
              <a:buNone/>
            </a:pPr>
            <a:r>
              <a:rPr lang="en-US" sz="2000" dirty="0" smtClean="0"/>
              <a:t>This will produce a multipart/alternative e-mail.</a:t>
            </a:r>
          </a:p>
          <a:p>
            <a:pPr>
              <a:buNone/>
            </a:pPr>
            <a:r>
              <a:rPr lang="en-US" sz="2000" dirty="0" smtClean="0"/>
              <a:t>But for </a:t>
            </a:r>
            <a:r>
              <a:rPr lang="en-US" sz="2000" dirty="0" err="1" smtClean="0"/>
              <a:t>Django</a:t>
            </a:r>
            <a:r>
              <a:rPr lang="en-US" sz="2000" dirty="0" smtClean="0"/>
              <a:t> &lt; 1.7 sending HTML messages is done via the </a:t>
            </a:r>
          </a:p>
          <a:p>
            <a:pPr>
              <a:buNone/>
            </a:pPr>
            <a:r>
              <a:rPr lang="en-US" sz="2000" dirty="0" err="1" smtClean="0"/>
              <a:t>django.core.mail.EmailMessage</a:t>
            </a:r>
            <a:r>
              <a:rPr lang="en-US" sz="2000" dirty="0" smtClean="0"/>
              <a:t> class then calling 'send' on the object −</a:t>
            </a:r>
          </a:p>
          <a:p>
            <a:pPr>
              <a:buNone/>
            </a:pPr>
            <a:r>
              <a:rPr lang="en-US" sz="2000" dirty="0" smtClean="0"/>
              <a:t>Let's create a "</a:t>
            </a:r>
            <a:r>
              <a:rPr lang="en-US" sz="2000" dirty="0" err="1" smtClean="0"/>
              <a:t>sendHTMLEmail</a:t>
            </a:r>
            <a:r>
              <a:rPr lang="en-US" sz="2000" dirty="0" smtClean="0"/>
              <a:t>" view to send an HTML e-mail.</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38800"/>
          </a:xfrm>
        </p:spPr>
        <p:txBody>
          <a:bodyPr>
            <a:normAutofit/>
          </a:bodyPr>
          <a:lstStyle/>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django.core.mail</a:t>
            </a:r>
            <a:r>
              <a:rPr lang="en-US" sz="1800" dirty="0" smtClean="0">
                <a:latin typeface="Times New Roman" pitchFamily="18" charset="0"/>
                <a:cs typeface="Times New Roman" pitchFamily="18" charset="0"/>
              </a:rPr>
              <a:t> import </a:t>
            </a:r>
            <a:r>
              <a:rPr lang="en-US" sz="1800" dirty="0" err="1" smtClean="0">
                <a:latin typeface="Times New Roman" pitchFamily="18" charset="0"/>
                <a:cs typeface="Times New Roman" pitchFamily="18" charset="0"/>
              </a:rPr>
              <a:t>EmailMessage</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django.http</a:t>
            </a:r>
            <a:r>
              <a:rPr lang="en-US" sz="1800" dirty="0" smtClean="0">
                <a:latin typeface="Times New Roman" pitchFamily="18" charset="0"/>
                <a:cs typeface="Times New Roman" pitchFamily="18" charset="0"/>
              </a:rPr>
              <a:t> import </a:t>
            </a:r>
            <a:r>
              <a:rPr lang="en-US" sz="1800" dirty="0" err="1" smtClean="0">
                <a:latin typeface="Times New Roman" pitchFamily="18" charset="0"/>
                <a:cs typeface="Times New Roman" pitchFamily="18" charset="0"/>
              </a:rPr>
              <a:t>HttpResponse</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def </a:t>
            </a:r>
            <a:r>
              <a:rPr lang="en-US" sz="1800" dirty="0" err="1" smtClean="0">
                <a:latin typeface="Times New Roman" pitchFamily="18" charset="0"/>
                <a:cs typeface="Times New Roman" pitchFamily="18" charset="0"/>
              </a:rPr>
              <a:t>sendHTMLEmail</a:t>
            </a:r>
            <a:r>
              <a:rPr lang="en-US" sz="1800" dirty="0" smtClean="0">
                <a:latin typeface="Times New Roman" pitchFamily="18" charset="0"/>
                <a:cs typeface="Times New Roman" pitchFamily="18" charset="0"/>
              </a:rPr>
              <a:t>(request , </a:t>
            </a:r>
            <a:r>
              <a:rPr lang="en-US" sz="1800" dirty="0" err="1" smtClean="0">
                <a:latin typeface="Times New Roman" pitchFamily="18" charset="0"/>
                <a:cs typeface="Times New Roman" pitchFamily="18" charset="0"/>
              </a:rPr>
              <a:t>emailto</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html_content</a:t>
            </a:r>
            <a:r>
              <a:rPr lang="en-US" sz="1800" dirty="0" smtClean="0">
                <a:latin typeface="Times New Roman" pitchFamily="18" charset="0"/>
                <a:cs typeface="Times New Roman" pitchFamily="18" charset="0"/>
              </a:rPr>
              <a:t> = "&lt;strong&gt;Comment </a:t>
            </a:r>
            <a:r>
              <a:rPr lang="en-US" sz="1800" dirty="0" err="1" smtClean="0">
                <a:latin typeface="Times New Roman" pitchFamily="18" charset="0"/>
                <a:cs typeface="Times New Roman" pitchFamily="18" charset="0"/>
              </a:rPr>
              <a:t>tu</a:t>
            </a:r>
            <a:r>
              <a:rPr lang="en-US" sz="1800" dirty="0" smtClean="0">
                <a:latin typeface="Times New Roman" pitchFamily="18" charset="0"/>
                <a:cs typeface="Times New Roman" pitchFamily="18" charset="0"/>
              </a:rPr>
              <a:t> vas?&lt;/strong&gt;" email = </a:t>
            </a:r>
            <a:r>
              <a:rPr lang="en-US" sz="1800" dirty="0" err="1" smtClean="0">
                <a:latin typeface="Times New Roman" pitchFamily="18" charset="0"/>
                <a:cs typeface="Times New Roman" pitchFamily="18" charset="0"/>
              </a:rPr>
              <a:t>EmailMessage</a:t>
            </a:r>
            <a:r>
              <a:rPr lang="en-US" sz="1800" dirty="0" smtClean="0">
                <a:latin typeface="Times New Roman" pitchFamily="18" charset="0"/>
                <a:cs typeface="Times New Roman" pitchFamily="18" charset="0"/>
              </a:rPr>
              <a:t>("my subject", </a:t>
            </a:r>
            <a:r>
              <a:rPr lang="en-US" sz="1800" dirty="0" err="1" smtClean="0">
                <a:latin typeface="Times New Roman" pitchFamily="18" charset="0"/>
                <a:cs typeface="Times New Roman" pitchFamily="18" charset="0"/>
              </a:rPr>
              <a:t>html_content</a:t>
            </a:r>
            <a:r>
              <a:rPr lang="en-US" sz="1800" dirty="0" smtClean="0">
                <a:latin typeface="Times New Roman" pitchFamily="18" charset="0"/>
                <a:cs typeface="Times New Roman" pitchFamily="18" charset="0"/>
              </a:rPr>
              <a:t>, "paul@polo.com", [</a:t>
            </a:r>
            <a:r>
              <a:rPr lang="en-US" sz="1800" dirty="0" err="1" smtClean="0">
                <a:latin typeface="Times New Roman" pitchFamily="18" charset="0"/>
                <a:cs typeface="Times New Roman" pitchFamily="18" charset="0"/>
              </a:rPr>
              <a:t>emailto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email.content_subtype</a:t>
            </a:r>
            <a:r>
              <a:rPr lang="en-US" sz="1800" dirty="0" smtClean="0">
                <a:latin typeface="Times New Roman" pitchFamily="18" charset="0"/>
                <a:cs typeface="Times New Roman" pitchFamily="18" charset="0"/>
              </a:rPr>
              <a:t> = "html" res = </a:t>
            </a:r>
            <a:r>
              <a:rPr lang="en-US" sz="1800" dirty="0" err="1" smtClean="0">
                <a:latin typeface="Times New Roman" pitchFamily="18" charset="0"/>
                <a:cs typeface="Times New Roman" pitchFamily="18" charset="0"/>
              </a:rPr>
              <a:t>email.send</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return </a:t>
            </a:r>
            <a:r>
              <a:rPr lang="en-US" sz="1800" dirty="0" err="1" smtClean="0">
                <a:latin typeface="Times New Roman" pitchFamily="18" charset="0"/>
                <a:cs typeface="Times New Roman" pitchFamily="18" charset="0"/>
              </a:rPr>
              <a:t>HttpResponse</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s</a:t>
            </a:r>
            <a:r>
              <a:rPr lang="en-US" sz="1800" dirty="0" err="1" smtClean="0">
                <a:latin typeface="Times New Roman" pitchFamily="18" charset="0"/>
                <a:cs typeface="Times New Roman" pitchFamily="18" charset="0"/>
              </a:rPr>
              <a:t>'%res</a:t>
            </a:r>
            <a:r>
              <a:rPr lang="en-US" sz="1800" dirty="0" smtClean="0">
                <a:latin typeface="Times New Roman" pitchFamily="18" charset="0"/>
                <a:cs typeface="Times New Roman" pitchFamily="18" charset="0"/>
              </a:rPr>
              <a:t>)</a:t>
            </a:r>
          </a:p>
          <a:p>
            <a:pPr>
              <a:buNone/>
            </a:pPr>
            <a:r>
              <a:rPr lang="en-US" sz="1800" dirty="0" smtClean="0"/>
              <a:t>Parameters details for the </a:t>
            </a:r>
            <a:r>
              <a:rPr lang="en-US" sz="1800" dirty="0" err="1" smtClean="0"/>
              <a:t>EmailMessage</a:t>
            </a:r>
            <a:r>
              <a:rPr lang="en-US" sz="1800" dirty="0" smtClean="0"/>
              <a:t> class creation −</a:t>
            </a:r>
          </a:p>
          <a:p>
            <a:r>
              <a:rPr lang="en-US" sz="1800" b="1" dirty="0" smtClean="0"/>
              <a:t>Subject</a:t>
            </a:r>
            <a:r>
              <a:rPr lang="en-US" sz="1800" dirty="0" smtClean="0"/>
              <a:t> − E-mail subject.</a:t>
            </a:r>
          </a:p>
          <a:p>
            <a:r>
              <a:rPr lang="en-US" sz="1800" b="1" dirty="0" smtClean="0"/>
              <a:t>message</a:t>
            </a:r>
            <a:r>
              <a:rPr lang="en-US" sz="1800" dirty="0" smtClean="0"/>
              <a:t> − E-mail body in HTML.</a:t>
            </a:r>
          </a:p>
          <a:p>
            <a:r>
              <a:rPr lang="en-US" sz="1800" b="1" dirty="0" err="1" smtClean="0"/>
              <a:t>from_email</a:t>
            </a:r>
            <a:r>
              <a:rPr lang="en-US" sz="1800" dirty="0" smtClean="0"/>
              <a:t> − E-mail from.</a:t>
            </a:r>
          </a:p>
          <a:p>
            <a:r>
              <a:rPr lang="en-US" sz="1800" b="1" dirty="0" smtClean="0"/>
              <a:t>to</a:t>
            </a:r>
            <a:r>
              <a:rPr lang="en-US" sz="1800" dirty="0" smtClean="0"/>
              <a:t> − List of receivers’ e-mail address.</a:t>
            </a:r>
          </a:p>
          <a:p>
            <a:r>
              <a:rPr lang="en-US" sz="1800" b="1" dirty="0" smtClean="0"/>
              <a:t>bcc</a:t>
            </a:r>
            <a:r>
              <a:rPr lang="en-US" sz="1800" dirty="0" smtClean="0"/>
              <a:t> − List of “Bcc” receivers’ e-mail address.</a:t>
            </a:r>
          </a:p>
          <a:p>
            <a:r>
              <a:rPr lang="en-US" sz="1800" b="1" dirty="0" smtClean="0"/>
              <a:t>connection</a:t>
            </a:r>
            <a:r>
              <a:rPr lang="en-US" sz="1800" dirty="0" smtClean="0"/>
              <a:t> − E-mail backend.</a:t>
            </a:r>
          </a:p>
          <a:p>
            <a:pPr>
              <a:buNone/>
            </a:pPr>
            <a:r>
              <a:rPr lang="en-US" sz="1800" dirty="0" smtClean="0"/>
              <a:t>from </a:t>
            </a:r>
            <a:r>
              <a:rPr lang="en-US" sz="1800" dirty="0" err="1" smtClean="0"/>
              <a:t>django.conf.urls</a:t>
            </a:r>
            <a:r>
              <a:rPr lang="en-US" sz="1800" dirty="0" smtClean="0"/>
              <a:t> import patterns, </a:t>
            </a:r>
            <a:r>
              <a:rPr lang="en-US" sz="1800" dirty="0" err="1" smtClean="0"/>
              <a:t>url</a:t>
            </a:r>
            <a:r>
              <a:rPr lang="en-US" sz="1800" dirty="0" smtClean="0"/>
              <a:t> </a:t>
            </a:r>
          </a:p>
          <a:p>
            <a:pPr>
              <a:buNone/>
            </a:pPr>
            <a:r>
              <a:rPr lang="en-US" sz="1800" dirty="0" err="1" smtClean="0"/>
              <a:t>urlpatterns</a:t>
            </a:r>
            <a:r>
              <a:rPr lang="en-US" sz="1800" dirty="0" smtClean="0"/>
              <a:t> = </a:t>
            </a:r>
            <a:r>
              <a:rPr lang="en-US" sz="1800" dirty="0" err="1" smtClean="0"/>
              <a:t>paterns</a:t>
            </a:r>
            <a:r>
              <a:rPr lang="en-US" sz="1800" dirty="0" smtClean="0"/>
              <a:t>('</a:t>
            </a:r>
            <a:r>
              <a:rPr lang="en-US" sz="1800" dirty="0" err="1" smtClean="0"/>
              <a:t>myapp.views</a:t>
            </a:r>
            <a:r>
              <a:rPr lang="en-US" sz="1800" dirty="0" smtClean="0"/>
              <a:t>', </a:t>
            </a:r>
            <a:r>
              <a:rPr lang="en-US" sz="1800" dirty="0" err="1" smtClean="0"/>
              <a:t>url</a:t>
            </a:r>
            <a:r>
              <a:rPr lang="en-US" sz="1800" dirty="0" smtClean="0"/>
              <a:t>(</a:t>
            </a:r>
            <a:r>
              <a:rPr lang="en-US" sz="1800" dirty="0" err="1" smtClean="0"/>
              <a:t>r'^htmlemail</a:t>
            </a:r>
            <a:r>
              <a:rPr lang="en-US" sz="1800" dirty="0" smtClean="0"/>
              <a:t>/(?P&lt;</a:t>
            </a:r>
            <a:r>
              <a:rPr lang="en-US" sz="1800" dirty="0" err="1" smtClean="0"/>
              <a:t>emailto</a:t>
            </a:r>
            <a:r>
              <a:rPr lang="en-US" sz="1800" dirty="0" smtClean="0"/>
              <a:t>&gt; [\w.%+-]+@[A-Za-z0-9.-]+\.[A-</a:t>
            </a:r>
            <a:r>
              <a:rPr lang="en-US" sz="1800" dirty="0" err="1" smtClean="0"/>
              <a:t>Za</a:t>
            </a:r>
            <a:r>
              <a:rPr lang="en-US" sz="1800" dirty="0" smtClean="0"/>
              <a:t>-z]{2,4})/', '</a:t>
            </a:r>
            <a:r>
              <a:rPr lang="en-US" sz="1800" dirty="0" err="1" smtClean="0"/>
              <a:t>sendHTMLEmail</a:t>
            </a:r>
            <a:r>
              <a:rPr lang="en-US" sz="1800" dirty="0" smtClean="0"/>
              <a:t>' , name = '</a:t>
            </a:r>
            <a:r>
              <a:rPr lang="en-US" sz="1800" dirty="0" err="1" smtClean="0"/>
              <a:t>sendHTMLEmail</a:t>
            </a:r>
            <a:r>
              <a:rPr lang="en-US" sz="1800" dirty="0" smtClean="0"/>
              <a:t>'),)</a:t>
            </a:r>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800" dirty="0" smtClean="0">
                <a:latin typeface="Times New Roman" pitchFamily="18" charset="0"/>
                <a:cs typeface="Times New Roman" pitchFamily="18" charset="0"/>
              </a:rPr>
              <a:t>This will create a "</a:t>
            </a:r>
            <a:r>
              <a:rPr lang="en-US" sz="1800" dirty="0" err="1" smtClean="0">
                <a:latin typeface="Times New Roman" pitchFamily="18" charset="0"/>
                <a:cs typeface="Times New Roman" pitchFamily="18" charset="0"/>
              </a:rPr>
              <a:t>myproject</a:t>
            </a:r>
            <a:r>
              <a:rPr lang="en-US" sz="1800" dirty="0" smtClean="0">
                <a:latin typeface="Times New Roman" pitchFamily="18" charset="0"/>
                <a:cs typeface="Times New Roman" pitchFamily="18" charset="0"/>
              </a:rPr>
              <a:t>" folder with the following structure −</a:t>
            </a:r>
          </a:p>
          <a:p>
            <a:r>
              <a:rPr lang="en-US" sz="1800" dirty="0" err="1" smtClean="0">
                <a:latin typeface="Times New Roman" pitchFamily="18" charset="0"/>
                <a:cs typeface="Times New Roman" pitchFamily="18" charset="0"/>
              </a:rPr>
              <a:t>myproject</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manage.py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myproject</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__</a:t>
            </a:r>
            <a:r>
              <a:rPr lang="en-US" sz="1800" dirty="0" err="1" smtClean="0">
                <a:latin typeface="Times New Roman" pitchFamily="18" charset="0"/>
                <a:cs typeface="Times New Roman" pitchFamily="18" charset="0"/>
              </a:rPr>
              <a:t>init__.py</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settings.py </a:t>
            </a:r>
          </a:p>
          <a:p>
            <a:pPr>
              <a:buNone/>
            </a:pPr>
            <a:r>
              <a:rPr lang="en-US" sz="1800" dirty="0" smtClean="0">
                <a:latin typeface="Times New Roman" pitchFamily="18" charset="0"/>
                <a:cs typeface="Times New Roman" pitchFamily="18" charset="0"/>
              </a:rPr>
              <a:t>		urls.py </a:t>
            </a:r>
          </a:p>
          <a:p>
            <a:pPr>
              <a:buNone/>
            </a:pPr>
            <a:r>
              <a:rPr lang="en-US" sz="1800" dirty="0" smtClean="0">
                <a:latin typeface="Times New Roman" pitchFamily="18" charset="0"/>
                <a:cs typeface="Times New Roman" pitchFamily="18" charset="0"/>
              </a:rPr>
              <a:t>		wsgi.py</a:t>
            </a:r>
          </a:p>
          <a:p>
            <a:pPr>
              <a:buNone/>
            </a:pPr>
            <a:r>
              <a:rPr lang="en-US" sz="1800" b="1" dirty="0" smtClean="0">
                <a:latin typeface="Times New Roman" pitchFamily="18" charset="0"/>
                <a:cs typeface="Times New Roman" pitchFamily="18" charset="0"/>
              </a:rPr>
              <a:t>The Project Structure</a:t>
            </a:r>
          </a:p>
          <a:p>
            <a:pPr>
              <a:buNone/>
            </a:pPr>
            <a:r>
              <a:rPr lang="en-US" sz="1800" dirty="0" smtClean="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myproject</a:t>
            </a:r>
            <a:r>
              <a:rPr lang="en-US" sz="1800" dirty="0" smtClean="0">
                <a:latin typeface="Times New Roman" pitchFamily="18" charset="0"/>
                <a:cs typeface="Times New Roman" pitchFamily="18" charset="0"/>
              </a:rPr>
              <a:t>” folder is just your project container, it actually contains two elements −</a:t>
            </a:r>
          </a:p>
          <a:p>
            <a:r>
              <a:rPr lang="en-US" sz="1800" b="1" dirty="0" smtClean="0">
                <a:latin typeface="Times New Roman" pitchFamily="18" charset="0"/>
                <a:cs typeface="Times New Roman" pitchFamily="18" charset="0"/>
              </a:rPr>
              <a:t>manage.py</a:t>
            </a:r>
            <a:r>
              <a:rPr lang="en-US" sz="1800" dirty="0" smtClean="0">
                <a:latin typeface="Times New Roman" pitchFamily="18" charset="0"/>
                <a:cs typeface="Times New Roman" pitchFamily="18" charset="0"/>
              </a:rPr>
              <a:t> − This file is kind of your project local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-admin for interacting with your project via command line (start the development server, sync db...). To get a full list of command accessible via manage.py you can use the code −</a:t>
            </a: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1800" dirty="0" smtClean="0">
                <a:latin typeface="Times New Roman" pitchFamily="18" charset="0"/>
                <a:cs typeface="Times New Roman" pitchFamily="18" charset="0"/>
              </a:rPr>
              <a:t>When accessing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htmlemail</a:t>
            </a:r>
            <a:r>
              <a:rPr lang="en-US" sz="1800" dirty="0" smtClean="0">
                <a:latin typeface="Times New Roman" pitchFamily="18" charset="0"/>
                <a:cs typeface="Times New Roman" pitchFamily="18" charset="0"/>
              </a:rPr>
              <a:t>/polo@gmail.com, we get −</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b="1" dirty="0" smtClean="0"/>
              <a:t>Sending E-mail with Attachment</a:t>
            </a:r>
          </a:p>
          <a:p>
            <a:r>
              <a:rPr lang="en-US" sz="1800" dirty="0" smtClean="0"/>
              <a:t>This is done by using the 'attach' method on the </a:t>
            </a:r>
            <a:r>
              <a:rPr lang="en-US" sz="1800" dirty="0" err="1" smtClean="0"/>
              <a:t>EmailMessage</a:t>
            </a:r>
            <a:r>
              <a:rPr lang="en-US" sz="1800" dirty="0" smtClean="0"/>
              <a:t> object.</a:t>
            </a:r>
          </a:p>
          <a:p>
            <a:r>
              <a:rPr lang="en-US" sz="1800" dirty="0" smtClean="0"/>
              <a:t>A view to send an e-mail with attachment will be −</a:t>
            </a:r>
          </a:p>
          <a:p>
            <a:pPr>
              <a:buNone/>
            </a:pPr>
            <a:r>
              <a:rPr lang="en-US" sz="1800" dirty="0" smtClean="0"/>
              <a:t>from </a:t>
            </a:r>
            <a:r>
              <a:rPr lang="en-US" sz="1800" dirty="0" err="1" smtClean="0"/>
              <a:t>django.core.mail</a:t>
            </a:r>
            <a:r>
              <a:rPr lang="en-US" sz="1800" dirty="0" smtClean="0"/>
              <a:t> import </a:t>
            </a:r>
            <a:r>
              <a:rPr lang="en-US" sz="1800" dirty="0" err="1" smtClean="0"/>
              <a:t>EmailMessage</a:t>
            </a:r>
            <a:r>
              <a:rPr lang="en-US" sz="1800" dirty="0" smtClean="0"/>
              <a:t> </a:t>
            </a:r>
          </a:p>
          <a:p>
            <a:pPr>
              <a:buNone/>
            </a:pPr>
            <a:r>
              <a:rPr lang="en-US" sz="1800" dirty="0" smtClean="0"/>
              <a:t>from </a:t>
            </a:r>
            <a:r>
              <a:rPr lang="en-US" sz="1800" dirty="0" err="1" smtClean="0"/>
              <a:t>django.http</a:t>
            </a:r>
            <a:r>
              <a:rPr lang="en-US" sz="1800" dirty="0" smtClean="0"/>
              <a:t> import </a:t>
            </a:r>
            <a:r>
              <a:rPr lang="en-US" sz="1800" dirty="0" err="1" smtClean="0"/>
              <a:t>HttpResponse</a:t>
            </a:r>
            <a:endParaRPr lang="en-US" sz="1800" dirty="0" smtClean="0"/>
          </a:p>
          <a:p>
            <a:pPr>
              <a:buNone/>
            </a:pPr>
            <a:endParaRPr lang="en-US" sz="1800" dirty="0" smtClean="0"/>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13314" name="Picture 2" descr="C:\Users\papa\Desktop\sending_html_email.jpg"/>
          <p:cNvPicPr>
            <a:picLocks noChangeAspect="1" noChangeArrowheads="1"/>
          </p:cNvPicPr>
          <p:nvPr/>
        </p:nvPicPr>
        <p:blipFill>
          <a:blip r:embed="rId2"/>
          <a:srcRect/>
          <a:stretch>
            <a:fillRect/>
          </a:stretch>
        </p:blipFill>
        <p:spPr bwMode="auto">
          <a:xfrm>
            <a:off x="1447800" y="914400"/>
            <a:ext cx="6324600" cy="2514600"/>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000" dirty="0" smtClean="0">
                <a:latin typeface="Times New Roman" pitchFamily="18" charset="0"/>
                <a:cs typeface="Times New Roman" pitchFamily="18" charset="0"/>
              </a:rPr>
              <a:t>def </a:t>
            </a:r>
            <a:r>
              <a:rPr lang="en-US" sz="2000" dirty="0" err="1" smtClean="0">
                <a:latin typeface="Times New Roman" pitchFamily="18" charset="0"/>
                <a:cs typeface="Times New Roman" pitchFamily="18" charset="0"/>
              </a:rPr>
              <a:t>sendEmailWithAttach</a:t>
            </a:r>
            <a:r>
              <a:rPr lang="en-US" sz="2000" dirty="0" smtClean="0">
                <a:latin typeface="Times New Roman" pitchFamily="18" charset="0"/>
                <a:cs typeface="Times New Roman" pitchFamily="18" charset="0"/>
              </a:rPr>
              <a:t>(request, </a:t>
            </a:r>
            <a:r>
              <a:rPr lang="en-US" sz="2000" dirty="0" err="1" smtClean="0">
                <a:latin typeface="Times New Roman" pitchFamily="18" charset="0"/>
                <a:cs typeface="Times New Roman" pitchFamily="18" charset="0"/>
              </a:rPr>
              <a:t>emailto</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html_content</a:t>
            </a:r>
            <a:r>
              <a:rPr lang="en-US" sz="2000" dirty="0" smtClean="0">
                <a:latin typeface="Times New Roman" pitchFamily="18" charset="0"/>
                <a:cs typeface="Times New Roman" pitchFamily="18" charset="0"/>
              </a:rPr>
              <a:t> = "</a:t>
            </a:r>
            <a:r>
              <a:rPr lang="en-US" sz="2000" b="1" dirty="0" smtClean="0">
                <a:latin typeface="Times New Roman" pitchFamily="18" charset="0"/>
                <a:cs typeface="Times New Roman" pitchFamily="18" charset="0"/>
              </a:rPr>
              <a:t>Comment </a:t>
            </a:r>
            <a:r>
              <a:rPr lang="en-US" sz="2000" b="1" dirty="0" err="1" smtClean="0">
                <a:latin typeface="Times New Roman" pitchFamily="18" charset="0"/>
                <a:cs typeface="Times New Roman" pitchFamily="18" charset="0"/>
              </a:rPr>
              <a:t>tu</a:t>
            </a:r>
            <a:r>
              <a:rPr lang="en-US" sz="2000" b="1" dirty="0" smtClean="0">
                <a:latin typeface="Times New Roman" pitchFamily="18" charset="0"/>
                <a:cs typeface="Times New Roman" pitchFamily="18" charset="0"/>
              </a:rPr>
              <a:t> vas?</a:t>
            </a:r>
            <a:r>
              <a:rPr lang="en-US" sz="2000" dirty="0" smtClean="0">
                <a:latin typeface="Times New Roman" pitchFamily="18" charset="0"/>
                <a:cs typeface="Times New Roman" pitchFamily="18" charset="0"/>
              </a:rPr>
              <a:t>" email = </a:t>
            </a:r>
            <a:r>
              <a:rPr lang="en-US" sz="2000" dirty="0" err="1" smtClean="0">
                <a:latin typeface="Times New Roman" pitchFamily="18" charset="0"/>
                <a:cs typeface="Times New Roman" pitchFamily="18" charset="0"/>
              </a:rPr>
              <a:t>EmailMessage</a:t>
            </a:r>
            <a:r>
              <a:rPr lang="en-US" sz="2000" dirty="0" smtClean="0">
                <a:latin typeface="Times New Roman" pitchFamily="18" charset="0"/>
                <a:cs typeface="Times New Roman" pitchFamily="18" charset="0"/>
              </a:rPr>
              <a:t>("my subject", </a:t>
            </a:r>
            <a:r>
              <a:rPr lang="en-US" sz="2000" dirty="0" err="1" smtClean="0">
                <a:latin typeface="Times New Roman" pitchFamily="18" charset="0"/>
                <a:cs typeface="Times New Roman" pitchFamily="18" charset="0"/>
              </a:rPr>
              <a:t>html_content</a:t>
            </a:r>
            <a:r>
              <a:rPr lang="en-US" sz="2000" dirty="0" smtClean="0">
                <a:latin typeface="Times New Roman" pitchFamily="18" charset="0"/>
                <a:cs typeface="Times New Roman" pitchFamily="18" charset="0"/>
              </a:rPr>
              <a:t>, "paul@polo.com", </a:t>
            </a:r>
            <a:r>
              <a:rPr lang="en-US" sz="2000" dirty="0" err="1" smtClean="0">
                <a:latin typeface="Times New Roman" pitchFamily="18" charset="0"/>
                <a:cs typeface="Times New Roman" pitchFamily="18" charset="0"/>
              </a:rPr>
              <a:t>emailto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email.content_subtype</a:t>
            </a:r>
            <a:r>
              <a:rPr lang="en-US" sz="2000" dirty="0" smtClean="0">
                <a:latin typeface="Times New Roman" pitchFamily="18" charset="0"/>
                <a:cs typeface="Times New Roman" pitchFamily="18" charset="0"/>
              </a:rPr>
              <a:t> = "html" </a:t>
            </a:r>
            <a:r>
              <a:rPr lang="en-US" sz="2000" dirty="0" err="1" smtClean="0">
                <a:latin typeface="Times New Roman" pitchFamily="18" charset="0"/>
                <a:cs typeface="Times New Roman" pitchFamily="18" charset="0"/>
              </a:rPr>
              <a:t>fd</a:t>
            </a:r>
            <a:r>
              <a:rPr lang="en-US" sz="2000" dirty="0" smtClean="0">
                <a:latin typeface="Times New Roman" pitchFamily="18" charset="0"/>
                <a:cs typeface="Times New Roman" pitchFamily="18" charset="0"/>
              </a:rPr>
              <a:t> = open('manage.py', 'r') </a:t>
            </a:r>
            <a:r>
              <a:rPr lang="en-US" sz="2000" dirty="0" err="1" smtClean="0">
                <a:latin typeface="Times New Roman" pitchFamily="18" charset="0"/>
                <a:cs typeface="Times New Roman" pitchFamily="18" charset="0"/>
              </a:rPr>
              <a:t>email.attach</a:t>
            </a:r>
            <a:r>
              <a:rPr lang="en-US" sz="2000" dirty="0" smtClean="0">
                <a:latin typeface="Times New Roman" pitchFamily="18" charset="0"/>
                <a:cs typeface="Times New Roman" pitchFamily="18" charset="0"/>
              </a:rPr>
              <a:t>('manage.py', </a:t>
            </a:r>
            <a:r>
              <a:rPr lang="en-US" sz="2000" dirty="0" err="1" smtClean="0">
                <a:latin typeface="Times New Roman" pitchFamily="18" charset="0"/>
                <a:cs typeface="Times New Roman" pitchFamily="18" charset="0"/>
              </a:rPr>
              <a:t>fd.read</a:t>
            </a:r>
            <a:r>
              <a:rPr lang="en-US" sz="2000" dirty="0" smtClean="0">
                <a:latin typeface="Times New Roman" pitchFamily="18" charset="0"/>
                <a:cs typeface="Times New Roman" pitchFamily="18" charset="0"/>
              </a:rPr>
              <a:t>(), 'text/plain') res = </a:t>
            </a:r>
            <a:r>
              <a:rPr lang="en-US" sz="2000" dirty="0" err="1" smtClean="0">
                <a:latin typeface="Times New Roman" pitchFamily="18" charset="0"/>
                <a:cs typeface="Times New Roman" pitchFamily="18" charset="0"/>
              </a:rPr>
              <a:t>email.send</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return </a:t>
            </a:r>
            <a:r>
              <a:rPr lang="en-US" sz="2000" dirty="0" err="1" smtClean="0">
                <a:latin typeface="Times New Roman" pitchFamily="18" charset="0"/>
                <a:cs typeface="Times New Roman" pitchFamily="18" charset="0"/>
              </a:rPr>
              <a:t>HttpResponse</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s</a:t>
            </a:r>
            <a:r>
              <a:rPr lang="en-US" sz="2000" dirty="0" err="1" smtClean="0">
                <a:latin typeface="Times New Roman" pitchFamily="18" charset="0"/>
                <a:cs typeface="Times New Roman" pitchFamily="18" charset="0"/>
              </a:rPr>
              <a:t>'%res</a:t>
            </a:r>
            <a:r>
              <a:rPr lang="en-US" sz="2000" dirty="0" smtClean="0">
                <a:latin typeface="Times New Roman" pitchFamily="18" charset="0"/>
                <a:cs typeface="Times New Roman" pitchFamily="18" charset="0"/>
              </a:rPr>
              <a:t>)</a:t>
            </a:r>
          </a:p>
          <a:p>
            <a:pPr>
              <a:buNone/>
            </a:pPr>
            <a:r>
              <a:rPr lang="en-US" sz="2000" dirty="0" smtClean="0"/>
              <a:t>Details on attach arguments −</a:t>
            </a:r>
          </a:p>
          <a:p>
            <a:r>
              <a:rPr lang="en-US" sz="2000" b="1" dirty="0" smtClean="0"/>
              <a:t>filename</a:t>
            </a:r>
            <a:r>
              <a:rPr lang="en-US" sz="2000" dirty="0" smtClean="0"/>
              <a:t> − The name of the file to attach.</a:t>
            </a:r>
          </a:p>
          <a:p>
            <a:r>
              <a:rPr lang="en-US" sz="2000" b="1" dirty="0" smtClean="0"/>
              <a:t>content</a:t>
            </a:r>
            <a:r>
              <a:rPr lang="en-US" sz="2000" dirty="0" smtClean="0"/>
              <a:t> − The content of the file to attach.</a:t>
            </a:r>
          </a:p>
          <a:p>
            <a:r>
              <a:rPr lang="en-US" sz="2000" b="1" dirty="0" err="1" smtClean="0"/>
              <a:t>mimetype</a:t>
            </a:r>
            <a:r>
              <a:rPr lang="en-US" sz="2000" dirty="0" smtClean="0"/>
              <a:t> − The attachment's content mime type.</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Django</a:t>
            </a:r>
            <a:r>
              <a:rPr lang="en-US" dirty="0" smtClean="0"/>
              <a:t> - Generic Views</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sz="1600" dirty="0" smtClean="0">
                <a:latin typeface="Times New Roman" pitchFamily="18" charset="0"/>
                <a:cs typeface="Times New Roman" pitchFamily="18" charset="0"/>
              </a:rPr>
              <a:t>Unlike classic views, generic views are classes not functions.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offers a set of classes for generic views in </a:t>
            </a:r>
            <a:r>
              <a:rPr lang="en-US" sz="1600" dirty="0" err="1" smtClean="0">
                <a:latin typeface="Times New Roman" pitchFamily="18" charset="0"/>
                <a:cs typeface="Times New Roman" pitchFamily="18" charset="0"/>
              </a:rPr>
              <a:t>django.views.generic</a:t>
            </a:r>
            <a:r>
              <a:rPr lang="en-US" sz="1600" dirty="0" smtClean="0">
                <a:latin typeface="Times New Roman" pitchFamily="18" charset="0"/>
                <a:cs typeface="Times New Roman" pitchFamily="18" charset="0"/>
              </a:rPr>
              <a:t>, and every generic view is one of those classes or a class that inherits from one of them.</a:t>
            </a:r>
          </a:p>
          <a:p>
            <a:pPr>
              <a:buNone/>
            </a:pPr>
            <a:r>
              <a:rPr lang="en-US" sz="1600" dirty="0" smtClean="0">
                <a:latin typeface="Times New Roman" pitchFamily="18" charset="0"/>
                <a:cs typeface="Times New Roman" pitchFamily="18" charset="0"/>
              </a:rPr>
              <a:t>There are 10+ generic classes −</a:t>
            </a:r>
          </a:p>
          <a:p>
            <a:pPr>
              <a:buNone/>
            </a:pPr>
            <a:r>
              <a:rPr lang="en-US" sz="1600" dirty="0" smtClean="0"/>
              <a:t>&gt;&gt;&gt; import </a:t>
            </a:r>
            <a:r>
              <a:rPr lang="en-US" sz="1600" dirty="0" err="1" smtClean="0"/>
              <a:t>django.views.generic</a:t>
            </a:r>
            <a:r>
              <a:rPr lang="en-US" sz="1600" dirty="0" smtClean="0"/>
              <a:t> </a:t>
            </a:r>
          </a:p>
          <a:p>
            <a:pPr>
              <a:buNone/>
            </a:pPr>
            <a:r>
              <a:rPr lang="en-US" sz="1600" dirty="0" smtClean="0"/>
              <a:t>&gt;&gt;&gt; dir(</a:t>
            </a:r>
            <a:r>
              <a:rPr lang="en-US" sz="1600" dirty="0" err="1" smtClean="0"/>
              <a:t>django.views.generic</a:t>
            </a:r>
            <a:r>
              <a:rPr lang="en-US" sz="1600" dirty="0" smtClean="0"/>
              <a:t>) </a:t>
            </a:r>
          </a:p>
          <a:p>
            <a:pPr>
              <a:buNone/>
            </a:pPr>
            <a:r>
              <a:rPr lang="en-US" sz="1600" dirty="0" smtClean="0"/>
              <a:t>['</a:t>
            </a:r>
            <a:r>
              <a:rPr lang="en-US" sz="1600" dirty="0" err="1" smtClean="0"/>
              <a:t>ArchiveIndexView</a:t>
            </a:r>
            <a:r>
              <a:rPr lang="en-US" sz="1600" dirty="0" smtClean="0"/>
              <a:t>', '</a:t>
            </a:r>
            <a:r>
              <a:rPr lang="en-US" sz="1600" dirty="0" err="1" smtClean="0"/>
              <a:t>CreateView</a:t>
            </a:r>
            <a:r>
              <a:rPr lang="en-US" sz="1600" dirty="0" smtClean="0"/>
              <a:t>', '</a:t>
            </a:r>
            <a:r>
              <a:rPr lang="en-US" sz="1600" dirty="0" err="1" smtClean="0"/>
              <a:t>DateDetailView</a:t>
            </a:r>
            <a:r>
              <a:rPr lang="en-US" sz="1600" dirty="0" smtClean="0"/>
              <a:t>', '</a:t>
            </a:r>
            <a:r>
              <a:rPr lang="en-US" sz="1600" dirty="0" err="1" smtClean="0"/>
              <a:t>DayArchiveView</a:t>
            </a:r>
            <a:r>
              <a:rPr lang="en-US" sz="1600" dirty="0" smtClean="0"/>
              <a:t>', '</a:t>
            </a:r>
            <a:r>
              <a:rPr lang="en-US" sz="1600" dirty="0" err="1" smtClean="0"/>
              <a:t>DeleteView</a:t>
            </a:r>
            <a:r>
              <a:rPr lang="en-US" sz="1600" dirty="0" smtClean="0"/>
              <a:t>', '</a:t>
            </a:r>
            <a:r>
              <a:rPr lang="en-US" sz="1600" dirty="0" err="1" smtClean="0"/>
              <a:t>DetailView</a:t>
            </a:r>
            <a:r>
              <a:rPr lang="en-US" sz="1600" dirty="0" smtClean="0"/>
              <a:t>', </a:t>
            </a:r>
          </a:p>
          <a:p>
            <a:pPr>
              <a:buNone/>
            </a:pPr>
            <a:r>
              <a:rPr lang="en-US" sz="1600" dirty="0" smtClean="0"/>
              <a:t>'</a:t>
            </a:r>
            <a:r>
              <a:rPr lang="en-US" sz="1600" dirty="0" err="1" smtClean="0"/>
              <a:t>FormView</a:t>
            </a:r>
            <a:r>
              <a:rPr lang="en-US" sz="1600" dirty="0" smtClean="0"/>
              <a:t>', '</a:t>
            </a:r>
            <a:r>
              <a:rPr lang="en-US" sz="1600" dirty="0" err="1" smtClean="0"/>
              <a:t>GenericViewError</a:t>
            </a:r>
            <a:r>
              <a:rPr lang="en-US" sz="1600" dirty="0" smtClean="0"/>
              <a:t>', '</a:t>
            </a:r>
            <a:r>
              <a:rPr lang="en-US" sz="1600" dirty="0" err="1" smtClean="0"/>
              <a:t>ListView</a:t>
            </a:r>
            <a:r>
              <a:rPr lang="en-US" sz="1600" dirty="0" smtClean="0"/>
              <a:t>', '</a:t>
            </a:r>
            <a:r>
              <a:rPr lang="en-US" sz="1600" dirty="0" err="1" smtClean="0"/>
              <a:t>MonthArchiveView</a:t>
            </a:r>
            <a:r>
              <a:rPr lang="en-US" sz="1600" dirty="0" smtClean="0"/>
              <a:t>', '</a:t>
            </a:r>
            <a:r>
              <a:rPr lang="en-US" sz="1600" dirty="0" err="1" smtClean="0"/>
              <a:t>RedirectView</a:t>
            </a:r>
            <a:r>
              <a:rPr lang="en-US" sz="1600" dirty="0" smtClean="0"/>
              <a:t>', '</a:t>
            </a:r>
            <a:r>
              <a:rPr lang="en-US" sz="1600" dirty="0" err="1" smtClean="0"/>
              <a:t>TemplateView</a:t>
            </a:r>
            <a:r>
              <a:rPr lang="en-US" sz="1600" dirty="0" smtClean="0"/>
              <a:t>', </a:t>
            </a:r>
          </a:p>
          <a:p>
            <a:pPr>
              <a:buNone/>
            </a:pPr>
            <a:r>
              <a:rPr lang="en-US" sz="1600" dirty="0" smtClean="0"/>
              <a:t>'</a:t>
            </a:r>
            <a:r>
              <a:rPr lang="en-US" sz="1600" dirty="0" err="1" smtClean="0"/>
              <a:t>TodayArchiveView</a:t>
            </a:r>
            <a:r>
              <a:rPr lang="en-US" sz="1600" dirty="0" smtClean="0"/>
              <a:t>', '</a:t>
            </a:r>
            <a:r>
              <a:rPr lang="en-US" sz="1600" dirty="0" err="1" smtClean="0"/>
              <a:t>UpdateView</a:t>
            </a:r>
            <a:r>
              <a:rPr lang="en-US" sz="1600" dirty="0" smtClean="0"/>
              <a:t>', 'View', '</a:t>
            </a:r>
            <a:r>
              <a:rPr lang="en-US" sz="1600" dirty="0" err="1" smtClean="0"/>
              <a:t>WeekArchiveView</a:t>
            </a:r>
            <a:r>
              <a:rPr lang="en-US" sz="1600" dirty="0" smtClean="0"/>
              <a:t>', '</a:t>
            </a:r>
            <a:r>
              <a:rPr lang="en-US" sz="1600" dirty="0" err="1" smtClean="0"/>
              <a:t>YearArchiveView</a:t>
            </a:r>
            <a:r>
              <a:rPr lang="en-US" sz="1600" dirty="0" smtClean="0"/>
              <a:t>', '__</a:t>
            </a:r>
            <a:r>
              <a:rPr lang="en-US" sz="1600" dirty="0" err="1" smtClean="0"/>
              <a:t>builtins</a:t>
            </a:r>
            <a:r>
              <a:rPr lang="en-US" sz="1600" dirty="0" smtClean="0"/>
              <a:t>__', </a:t>
            </a:r>
          </a:p>
          <a:p>
            <a:pPr>
              <a:buNone/>
            </a:pPr>
            <a:r>
              <a:rPr lang="en-US" sz="1600" dirty="0" smtClean="0"/>
              <a:t>'__doc__', '__file__', '__name__', '__package__', '__path__', 'base', 'dates', 'detail', 'edit', 'list']</a:t>
            </a:r>
          </a:p>
          <a:p>
            <a:pPr>
              <a:buNone/>
            </a:pPr>
            <a:endParaRPr lang="en-US" sz="1600" dirty="0" smtClean="0"/>
          </a:p>
          <a:p>
            <a:pPr>
              <a:buNone/>
            </a:pPr>
            <a:r>
              <a:rPr lang="en-US" sz="1600" dirty="0" smtClean="0"/>
              <a:t>This you can use for your generic view. Let's look at some example to see how it works.</a:t>
            </a:r>
          </a:p>
          <a:p>
            <a:pPr>
              <a:buNone/>
            </a:pPr>
            <a:r>
              <a:rPr lang="en-US" sz="1800" b="1" dirty="0" smtClean="0"/>
              <a:t>Static Pages</a:t>
            </a:r>
          </a:p>
          <a:p>
            <a:r>
              <a:rPr lang="en-US" sz="1600" dirty="0" smtClean="0"/>
              <a:t>Let's publish a static page from the “static.html” template.</a:t>
            </a:r>
          </a:p>
          <a:p>
            <a:r>
              <a:rPr lang="en-US" sz="1600" dirty="0" smtClean="0"/>
              <a:t>Our static.html −</a:t>
            </a:r>
          </a:p>
          <a:p>
            <a:pPr>
              <a:buNone/>
            </a:pPr>
            <a:endParaRPr lang="en-US" sz="16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a:buNone/>
            </a:pPr>
            <a:r>
              <a:rPr lang="en-US" sz="1800" dirty="0" smtClean="0">
                <a:latin typeface="Times New Roman" pitchFamily="18" charset="0"/>
                <a:cs typeface="Times New Roman" pitchFamily="18" charset="0"/>
              </a:rPr>
              <a:t>&lt;html&gt; </a:t>
            </a:r>
          </a:p>
          <a:p>
            <a:pPr>
              <a:buNone/>
            </a:pPr>
            <a:r>
              <a:rPr lang="en-US" sz="1800" dirty="0" smtClean="0">
                <a:latin typeface="Times New Roman" pitchFamily="18" charset="0"/>
                <a:cs typeface="Times New Roman" pitchFamily="18" charset="0"/>
              </a:rPr>
              <a:t>	&lt;body&gt; </a:t>
            </a:r>
          </a:p>
          <a:p>
            <a:pPr>
              <a:buNone/>
            </a:pPr>
            <a:r>
              <a:rPr lang="en-US" sz="1800" dirty="0" smtClean="0">
                <a:latin typeface="Times New Roman" pitchFamily="18" charset="0"/>
                <a:cs typeface="Times New Roman" pitchFamily="18" charset="0"/>
              </a:rPr>
              <a:t>		This is a static page!!! </a:t>
            </a:r>
          </a:p>
          <a:p>
            <a:pPr>
              <a:buNone/>
            </a:pPr>
            <a:r>
              <a:rPr lang="en-US" sz="1800" dirty="0" smtClean="0">
                <a:latin typeface="Times New Roman" pitchFamily="18" charset="0"/>
                <a:cs typeface="Times New Roman" pitchFamily="18" charset="0"/>
              </a:rPr>
              <a:t>	&lt;/body&gt; </a:t>
            </a:r>
          </a:p>
          <a:p>
            <a:pPr>
              <a:buNone/>
            </a:pPr>
            <a:r>
              <a:rPr lang="en-US" sz="1800" dirty="0" smtClean="0">
                <a:latin typeface="Times New Roman" pitchFamily="18" charset="0"/>
                <a:cs typeface="Times New Roman" pitchFamily="18" charset="0"/>
              </a:rPr>
              <a:t>&lt;/html&gt;</a:t>
            </a:r>
          </a:p>
          <a:p>
            <a:pPr>
              <a:buNone/>
            </a:pPr>
            <a:r>
              <a:rPr lang="en-US" sz="1800" dirty="0" smtClean="0">
                <a:latin typeface="Times New Roman" pitchFamily="18" charset="0"/>
                <a:cs typeface="Times New Roman" pitchFamily="18" charset="0"/>
              </a:rPr>
              <a:t>If we did that the way we learned before, we would have to change the </a:t>
            </a:r>
            <a:r>
              <a:rPr lang="en-US" sz="1800" b="1" dirty="0" err="1" smtClean="0">
                <a:latin typeface="Times New Roman" pitchFamily="18" charset="0"/>
                <a:cs typeface="Times New Roman" pitchFamily="18" charset="0"/>
              </a:rPr>
              <a:t>myapp</a:t>
            </a:r>
            <a:r>
              <a:rPr lang="en-US" sz="1800" b="1" dirty="0" smtClean="0">
                <a:latin typeface="Times New Roman" pitchFamily="18" charset="0"/>
                <a:cs typeface="Times New Roman" pitchFamily="18" charset="0"/>
              </a:rPr>
              <a:t>/views.py</a:t>
            </a:r>
            <a:r>
              <a:rPr lang="en-US" sz="1800" dirty="0" smtClean="0">
                <a:latin typeface="Times New Roman" pitchFamily="18" charset="0"/>
                <a:cs typeface="Times New Roman" pitchFamily="18" charset="0"/>
              </a:rPr>
              <a:t> to be −</a:t>
            </a:r>
          </a:p>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django.shortcuts</a:t>
            </a:r>
            <a:r>
              <a:rPr lang="en-US" sz="1800" dirty="0" smtClean="0">
                <a:latin typeface="Times New Roman" pitchFamily="18" charset="0"/>
                <a:cs typeface="Times New Roman" pitchFamily="18" charset="0"/>
              </a:rPr>
              <a:t> import render </a:t>
            </a:r>
          </a:p>
          <a:p>
            <a:pPr>
              <a:buNone/>
            </a:pPr>
            <a:r>
              <a:rPr lang="en-US" sz="1800" dirty="0" smtClean="0">
                <a:latin typeface="Times New Roman" pitchFamily="18" charset="0"/>
                <a:cs typeface="Times New Roman" pitchFamily="18" charset="0"/>
              </a:rPr>
              <a:t>def static(request): </a:t>
            </a:r>
          </a:p>
          <a:p>
            <a:pPr>
              <a:buNone/>
            </a:pPr>
            <a:r>
              <a:rPr lang="en-US" sz="1800" dirty="0" smtClean="0">
                <a:latin typeface="Times New Roman" pitchFamily="18" charset="0"/>
                <a:cs typeface="Times New Roman" pitchFamily="18" charset="0"/>
              </a:rPr>
              <a:t>	return render(request, 'static.html', {})</a:t>
            </a:r>
          </a:p>
          <a:p>
            <a:pPr>
              <a:buNone/>
            </a:pPr>
            <a:r>
              <a:rPr lang="en-US" sz="1800" dirty="0" smtClean="0"/>
              <a:t>and </a:t>
            </a:r>
            <a:r>
              <a:rPr lang="en-US" sz="1800" b="1" dirty="0" err="1" smtClean="0"/>
              <a:t>myapp</a:t>
            </a:r>
            <a:r>
              <a:rPr lang="en-US" sz="1800" b="1" dirty="0" smtClean="0"/>
              <a:t>/urls.py</a:t>
            </a:r>
            <a:r>
              <a:rPr lang="en-US" sz="1800" dirty="0" smtClean="0"/>
              <a:t> to be −</a:t>
            </a:r>
          </a:p>
          <a:p>
            <a:pPr>
              <a:buNone/>
            </a:pPr>
            <a:r>
              <a:rPr lang="en-US" sz="1800" dirty="0" smtClean="0"/>
              <a:t>from </a:t>
            </a:r>
            <a:r>
              <a:rPr lang="en-US" sz="1800" dirty="0" err="1" smtClean="0"/>
              <a:t>django.conf.urls</a:t>
            </a:r>
            <a:r>
              <a:rPr lang="en-US" sz="1800" dirty="0" smtClean="0"/>
              <a:t> import patterns, </a:t>
            </a:r>
            <a:r>
              <a:rPr lang="en-US" sz="1800" dirty="0" err="1" smtClean="0"/>
              <a:t>url</a:t>
            </a:r>
            <a:r>
              <a:rPr lang="en-US" sz="1800" dirty="0" smtClean="0"/>
              <a:t> </a:t>
            </a:r>
          </a:p>
          <a:p>
            <a:pPr>
              <a:buNone/>
            </a:pPr>
            <a:r>
              <a:rPr lang="en-US" sz="1800" dirty="0" err="1" smtClean="0"/>
              <a:t>urlpatterns</a:t>
            </a:r>
            <a:r>
              <a:rPr lang="en-US" sz="1800" dirty="0" smtClean="0"/>
              <a:t> = patterns("</a:t>
            </a:r>
            <a:r>
              <a:rPr lang="en-US" sz="1800" dirty="0" err="1" smtClean="0"/>
              <a:t>myapp.views</a:t>
            </a:r>
            <a:r>
              <a:rPr lang="en-US" sz="1800" dirty="0" smtClean="0"/>
              <a:t>", </a:t>
            </a:r>
            <a:r>
              <a:rPr lang="en-US" sz="1800" dirty="0" err="1" smtClean="0"/>
              <a:t>url</a:t>
            </a:r>
            <a:r>
              <a:rPr lang="en-US" sz="1800" dirty="0" smtClean="0"/>
              <a:t>(</a:t>
            </a:r>
            <a:r>
              <a:rPr lang="en-US" sz="1800" dirty="0" err="1" smtClean="0"/>
              <a:t>r'^static</a:t>
            </a:r>
            <a:r>
              <a:rPr lang="en-US" sz="1800" dirty="0" smtClean="0"/>
              <a:t>/', 'static', name = 'static'),)</a:t>
            </a:r>
          </a:p>
          <a:p>
            <a:pPr>
              <a:buNone/>
            </a:pPr>
            <a:r>
              <a:rPr lang="en-US" sz="1800" dirty="0" smtClean="0"/>
              <a:t>The best way is to use generic views. For that, our </a:t>
            </a:r>
            <a:r>
              <a:rPr lang="en-US" sz="1800" dirty="0" err="1" smtClean="0"/>
              <a:t>myapp</a:t>
            </a:r>
            <a:r>
              <a:rPr lang="en-US" sz="1800" dirty="0" smtClean="0"/>
              <a:t>/views.py will become −</a:t>
            </a:r>
          </a:p>
          <a:p>
            <a:pPr>
              <a:buNone/>
            </a:pPr>
            <a:r>
              <a:rPr lang="en-US" sz="1800" dirty="0" smtClean="0"/>
              <a:t>from </a:t>
            </a:r>
            <a:r>
              <a:rPr lang="en-US" sz="1800" dirty="0" err="1" smtClean="0"/>
              <a:t>django.views.generic</a:t>
            </a:r>
            <a:r>
              <a:rPr lang="en-US" sz="1800" dirty="0" smtClean="0"/>
              <a:t> import </a:t>
            </a:r>
            <a:r>
              <a:rPr lang="en-US" sz="1800" dirty="0" err="1" smtClean="0"/>
              <a:t>TemplateView</a:t>
            </a:r>
            <a:r>
              <a:rPr lang="en-US" sz="1800" dirty="0" smtClean="0"/>
              <a:t> </a:t>
            </a:r>
          </a:p>
          <a:p>
            <a:pPr>
              <a:buNone/>
            </a:pPr>
            <a:r>
              <a:rPr lang="en-US" sz="1800" dirty="0" smtClean="0"/>
              <a:t>class </a:t>
            </a:r>
            <a:r>
              <a:rPr lang="en-US" sz="1800" dirty="0" err="1" smtClean="0"/>
              <a:t>StaticView</a:t>
            </a:r>
            <a:r>
              <a:rPr lang="en-US" sz="1800" dirty="0" smtClean="0"/>
              <a:t>(</a:t>
            </a:r>
            <a:r>
              <a:rPr lang="en-US" sz="1800" dirty="0" err="1" smtClean="0"/>
              <a:t>TemplateView</a:t>
            </a:r>
            <a:r>
              <a:rPr lang="en-US" sz="1800" dirty="0" smtClean="0"/>
              <a:t>): </a:t>
            </a:r>
          </a:p>
          <a:p>
            <a:pPr>
              <a:buNone/>
            </a:pPr>
            <a:r>
              <a:rPr lang="en-US" sz="1800" dirty="0" smtClean="0"/>
              <a:t>	</a:t>
            </a:r>
            <a:r>
              <a:rPr lang="en-US" sz="1800" dirty="0" err="1" smtClean="0"/>
              <a:t>template_name</a:t>
            </a:r>
            <a:r>
              <a:rPr lang="en-US" sz="1800" dirty="0" smtClean="0"/>
              <a:t> = "static.html" </a:t>
            </a:r>
            <a:br>
              <a:rPr lang="en-US" sz="1800" dirty="0" smtClean="0"/>
            </a:br>
            <a:endParaRPr lang="en-US" sz="18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sz="1600" dirty="0" smtClean="0">
                <a:latin typeface="Times New Roman" pitchFamily="18" charset="0"/>
                <a:cs typeface="Times New Roman" pitchFamily="18" charset="0"/>
              </a:rPr>
              <a:t>And our </a:t>
            </a:r>
            <a:r>
              <a:rPr lang="en-US" sz="1600" dirty="0" err="1" smtClean="0">
                <a:latin typeface="Times New Roman" pitchFamily="18" charset="0"/>
                <a:cs typeface="Times New Roman" pitchFamily="18" charset="0"/>
              </a:rPr>
              <a:t>myapp</a:t>
            </a:r>
            <a:r>
              <a:rPr lang="en-US" sz="1600" dirty="0" smtClean="0">
                <a:latin typeface="Times New Roman" pitchFamily="18" charset="0"/>
                <a:cs typeface="Times New Roman" pitchFamily="18" charset="0"/>
              </a:rPr>
              <a:t>/urls.py we will be −</a:t>
            </a:r>
          </a:p>
          <a:p>
            <a:pPr>
              <a:buNone/>
            </a:pPr>
            <a:r>
              <a:rPr lang="en-US" sz="1600" dirty="0" smtClean="0">
                <a:latin typeface="Times New Roman" pitchFamily="18" charset="0"/>
                <a:cs typeface="Times New Roman" pitchFamily="18" charset="0"/>
              </a:rPr>
              <a:t>from </a:t>
            </a:r>
            <a:r>
              <a:rPr lang="en-US" sz="1600" dirty="0" err="1" smtClean="0">
                <a:latin typeface="Times New Roman" pitchFamily="18" charset="0"/>
                <a:cs typeface="Times New Roman" pitchFamily="18" charset="0"/>
              </a:rPr>
              <a:t>myapp.views</a:t>
            </a:r>
            <a:r>
              <a:rPr lang="en-US" sz="1600" dirty="0" smtClean="0">
                <a:latin typeface="Times New Roman" pitchFamily="18" charset="0"/>
                <a:cs typeface="Times New Roman" pitchFamily="18" charset="0"/>
              </a:rPr>
              <a:t> import </a:t>
            </a:r>
            <a:r>
              <a:rPr lang="en-US" sz="1600" dirty="0" err="1" smtClean="0">
                <a:latin typeface="Times New Roman" pitchFamily="18" charset="0"/>
                <a:cs typeface="Times New Roman" pitchFamily="18" charset="0"/>
              </a:rPr>
              <a:t>StaticView</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from </a:t>
            </a:r>
            <a:r>
              <a:rPr lang="en-US" sz="1600" dirty="0" err="1" smtClean="0">
                <a:latin typeface="Times New Roman" pitchFamily="18" charset="0"/>
                <a:cs typeface="Times New Roman" pitchFamily="18" charset="0"/>
              </a:rPr>
              <a:t>django.conf.urls</a:t>
            </a:r>
            <a:r>
              <a:rPr lang="en-US" sz="1600" dirty="0" smtClean="0">
                <a:latin typeface="Times New Roman" pitchFamily="18" charset="0"/>
                <a:cs typeface="Times New Roman" pitchFamily="18" charset="0"/>
              </a:rPr>
              <a:t> import patterns</a:t>
            </a:r>
          </a:p>
          <a:p>
            <a:pPr>
              <a:buNone/>
            </a:pPr>
            <a:r>
              <a:rPr lang="en-US" sz="1600" dirty="0" err="1" smtClean="0">
                <a:latin typeface="Times New Roman" pitchFamily="18" charset="0"/>
                <a:cs typeface="Times New Roman" pitchFamily="18" charset="0"/>
              </a:rPr>
              <a:t>urlpatterns</a:t>
            </a:r>
            <a:r>
              <a:rPr lang="en-US" sz="1600" dirty="0" smtClean="0">
                <a:latin typeface="Times New Roman" pitchFamily="18" charset="0"/>
                <a:cs typeface="Times New Roman" pitchFamily="18" charset="0"/>
              </a:rPr>
              <a:t> = patterns("</a:t>
            </a:r>
            <a:r>
              <a:rPr lang="en-US" sz="1600" dirty="0" err="1" smtClean="0">
                <a:latin typeface="Times New Roman" pitchFamily="18" charset="0"/>
                <a:cs typeface="Times New Roman" pitchFamily="18" charset="0"/>
              </a:rPr>
              <a:t>myapp.views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r'^static</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StaticView.as_view</a:t>
            </a:r>
            <a:r>
              <a:rPr lang="en-US" sz="1600" dirty="0" smtClean="0">
                <a:latin typeface="Times New Roman" pitchFamily="18" charset="0"/>
                <a:cs typeface="Times New Roman" pitchFamily="18" charset="0"/>
              </a:rPr>
              <a:t>()),)</a:t>
            </a:r>
          </a:p>
          <a:p>
            <a:pPr>
              <a:buNone/>
            </a:pPr>
            <a:r>
              <a:rPr lang="en-US" sz="1600" dirty="0" smtClean="0"/>
              <a:t>When accessing /</a:t>
            </a:r>
            <a:r>
              <a:rPr lang="en-US" sz="1600" dirty="0" err="1" smtClean="0"/>
              <a:t>myapp</a:t>
            </a:r>
            <a:r>
              <a:rPr lang="en-US" sz="1600" dirty="0" smtClean="0"/>
              <a:t>/static you get −</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sz="1600" dirty="0" smtClean="0"/>
              <a:t>For the same result we can also, do the following −</a:t>
            </a:r>
          </a:p>
          <a:p>
            <a:r>
              <a:rPr lang="en-US" sz="1600" dirty="0" smtClean="0"/>
              <a:t>No change in the views.py</a:t>
            </a:r>
          </a:p>
          <a:p>
            <a:r>
              <a:rPr lang="en-US" sz="1600" dirty="0" smtClean="0"/>
              <a:t>Change the url.py file to be −</a:t>
            </a:r>
          </a:p>
          <a:p>
            <a:pPr>
              <a:buNone/>
            </a:pPr>
            <a:endParaRPr lang="en-US" sz="1600" dirty="0" smtClean="0"/>
          </a:p>
          <a:p>
            <a:pPr>
              <a:buNone/>
            </a:pPr>
            <a:endParaRPr lang="en-US" sz="1600" dirty="0">
              <a:latin typeface="Times New Roman" pitchFamily="18" charset="0"/>
              <a:cs typeface="Times New Roman" pitchFamily="18" charset="0"/>
            </a:endParaRPr>
          </a:p>
        </p:txBody>
      </p:sp>
      <p:pic>
        <p:nvPicPr>
          <p:cNvPr id="14338" name="Picture 2" descr="C:\Users\papa\Desktop\static_page.jpg"/>
          <p:cNvPicPr>
            <a:picLocks noChangeAspect="1" noChangeArrowheads="1"/>
          </p:cNvPicPr>
          <p:nvPr/>
        </p:nvPicPr>
        <p:blipFill>
          <a:blip r:embed="rId2"/>
          <a:srcRect/>
          <a:stretch>
            <a:fillRect/>
          </a:stretch>
        </p:blipFill>
        <p:spPr bwMode="auto">
          <a:xfrm>
            <a:off x="1495425" y="2516188"/>
            <a:ext cx="5716588" cy="198120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django.views.generic</a:t>
            </a:r>
            <a:r>
              <a:rPr lang="en-US" sz="1800" dirty="0" smtClean="0">
                <a:latin typeface="Times New Roman" pitchFamily="18" charset="0"/>
                <a:cs typeface="Times New Roman" pitchFamily="18" charset="0"/>
              </a:rPr>
              <a:t> import </a:t>
            </a:r>
            <a:r>
              <a:rPr lang="en-US" sz="1800" dirty="0" err="1" smtClean="0">
                <a:latin typeface="Times New Roman" pitchFamily="18" charset="0"/>
                <a:cs typeface="Times New Roman" pitchFamily="18" charset="0"/>
              </a:rPr>
              <a:t>TemplateView</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django.conf.urls</a:t>
            </a:r>
            <a:r>
              <a:rPr lang="en-US" sz="1800" dirty="0" smtClean="0">
                <a:latin typeface="Times New Roman" pitchFamily="18" charset="0"/>
                <a:cs typeface="Times New Roman" pitchFamily="18" charset="0"/>
              </a:rPr>
              <a:t> import patterns,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 </a:t>
            </a:r>
          </a:p>
          <a:p>
            <a:pPr>
              <a:buNone/>
            </a:pPr>
            <a:r>
              <a:rPr lang="en-US" sz="1800" dirty="0" err="1" smtClean="0">
                <a:latin typeface="Times New Roman" pitchFamily="18" charset="0"/>
                <a:cs typeface="Times New Roman" pitchFamily="18" charset="0"/>
              </a:rPr>
              <a:t>urlpatterns</a:t>
            </a:r>
            <a:r>
              <a:rPr lang="en-US" sz="1800" dirty="0" smtClean="0">
                <a:latin typeface="Times New Roman" pitchFamily="18" charset="0"/>
                <a:cs typeface="Times New Roman" pitchFamily="18" charset="0"/>
              </a:rPr>
              <a:t> = patterns("</a:t>
            </a:r>
            <a:r>
              <a:rPr lang="en-US" sz="1800" dirty="0" err="1" smtClean="0">
                <a:latin typeface="Times New Roman" pitchFamily="18" charset="0"/>
                <a:cs typeface="Times New Roman" pitchFamily="18" charset="0"/>
              </a:rPr>
              <a:t>myapp.views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r'^static</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TemplateView.as_view</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template_name</a:t>
            </a:r>
            <a:r>
              <a:rPr lang="en-US" sz="1800" dirty="0" smtClean="0">
                <a:latin typeface="Times New Roman" pitchFamily="18" charset="0"/>
                <a:cs typeface="Times New Roman" pitchFamily="18" charset="0"/>
              </a:rPr>
              <a:t> = 'static.html')),)</a:t>
            </a:r>
          </a:p>
          <a:p>
            <a:pPr>
              <a:buNone/>
            </a:pPr>
            <a:r>
              <a:rPr lang="en-US" sz="1800" dirty="0" smtClean="0"/>
              <a:t>As you can see, you just need to change the url.py file in the second method.</a:t>
            </a:r>
          </a:p>
          <a:p>
            <a:pPr>
              <a:buNone/>
            </a:pPr>
            <a:r>
              <a:rPr lang="en-US" sz="1800" b="1" dirty="0" smtClean="0"/>
              <a:t>List and Display Data from DB</a:t>
            </a:r>
          </a:p>
          <a:p>
            <a:r>
              <a:rPr lang="en-US" sz="1800" dirty="0" smtClean="0"/>
              <a:t>We are going to list all entries in our </a:t>
            </a:r>
            <a:r>
              <a:rPr lang="en-US" sz="1800" dirty="0" err="1" smtClean="0"/>
              <a:t>Dreamreal</a:t>
            </a:r>
            <a:r>
              <a:rPr lang="en-US" sz="1800" dirty="0" smtClean="0"/>
              <a:t> model. Doing so is made easy by using the </a:t>
            </a:r>
            <a:r>
              <a:rPr lang="en-US" sz="1800" dirty="0" err="1" smtClean="0"/>
              <a:t>ListView</a:t>
            </a:r>
            <a:r>
              <a:rPr lang="en-US" sz="1800" dirty="0" smtClean="0"/>
              <a:t> generic view class. Edit the url.py file and update it as −</a:t>
            </a:r>
          </a:p>
          <a:p>
            <a:pPr>
              <a:buNone/>
            </a:pPr>
            <a:r>
              <a:rPr lang="en-US" sz="1800" dirty="0" smtClean="0"/>
              <a:t>from </a:t>
            </a:r>
            <a:r>
              <a:rPr lang="en-US" sz="1800" dirty="0" err="1" smtClean="0"/>
              <a:t>django.views.generic</a:t>
            </a:r>
            <a:r>
              <a:rPr lang="en-US" sz="1800" dirty="0" smtClean="0"/>
              <a:t> import </a:t>
            </a:r>
            <a:r>
              <a:rPr lang="en-US" sz="1800" dirty="0" err="1" smtClean="0"/>
              <a:t>ListView</a:t>
            </a:r>
            <a:r>
              <a:rPr lang="en-US" sz="1800" dirty="0" smtClean="0"/>
              <a:t> </a:t>
            </a:r>
          </a:p>
          <a:p>
            <a:pPr>
              <a:buNone/>
            </a:pPr>
            <a:r>
              <a:rPr lang="en-US" sz="1800" dirty="0" smtClean="0"/>
              <a:t>from </a:t>
            </a:r>
            <a:r>
              <a:rPr lang="en-US" sz="1800" dirty="0" err="1" smtClean="0"/>
              <a:t>django.conf.urls</a:t>
            </a:r>
            <a:r>
              <a:rPr lang="en-US" sz="1800" dirty="0" smtClean="0"/>
              <a:t> import patterns, </a:t>
            </a:r>
            <a:r>
              <a:rPr lang="en-US" sz="1800" dirty="0" err="1" smtClean="0"/>
              <a:t>url</a:t>
            </a:r>
            <a:r>
              <a:rPr lang="en-US" sz="1800" dirty="0" smtClean="0"/>
              <a:t> </a:t>
            </a:r>
          </a:p>
          <a:p>
            <a:pPr>
              <a:buNone/>
            </a:pPr>
            <a:r>
              <a:rPr lang="en-US" sz="1800" dirty="0" err="1" smtClean="0"/>
              <a:t>urlpatterns</a:t>
            </a:r>
            <a:r>
              <a:rPr lang="en-US" sz="1800" dirty="0" smtClean="0"/>
              <a:t> = patterns( </a:t>
            </a:r>
          </a:p>
          <a:p>
            <a:pPr>
              <a:buNone/>
            </a:pPr>
            <a:r>
              <a:rPr lang="en-US" sz="1800" dirty="0" smtClean="0"/>
              <a:t>		"</a:t>
            </a:r>
            <a:r>
              <a:rPr lang="en-US" sz="1800" dirty="0" err="1" smtClean="0"/>
              <a:t>myapp.views</a:t>
            </a:r>
            <a:r>
              <a:rPr lang="en-US" sz="1800" dirty="0" smtClean="0"/>
              <a:t>", </a:t>
            </a:r>
            <a:r>
              <a:rPr lang="en-US" sz="1800" dirty="0" err="1" smtClean="0"/>
              <a:t>url</a:t>
            </a:r>
            <a:r>
              <a:rPr lang="en-US" sz="1800" dirty="0" smtClean="0"/>
              <a:t>(</a:t>
            </a:r>
            <a:r>
              <a:rPr lang="en-US" sz="1800" dirty="0" err="1" smtClean="0"/>
              <a:t>r'^dreamreals</a:t>
            </a:r>
            <a:r>
              <a:rPr lang="en-US" sz="1800" dirty="0" smtClean="0"/>
              <a:t>/', </a:t>
            </a:r>
            <a:r>
              <a:rPr lang="en-US" sz="1800" dirty="0" err="1" smtClean="0"/>
              <a:t>ListView.as_view</a:t>
            </a:r>
            <a:r>
              <a:rPr lang="en-US" sz="1800" dirty="0" smtClean="0"/>
              <a:t>(model = </a:t>
            </a:r>
            <a:r>
              <a:rPr lang="en-US" sz="1800" dirty="0" err="1" smtClean="0"/>
              <a:t>Dreamreal</a:t>
            </a:r>
            <a:r>
              <a:rPr lang="en-US" sz="1800" dirty="0" smtClean="0"/>
              <a:t>, 	</a:t>
            </a:r>
            <a:r>
              <a:rPr lang="en-US" sz="1800" dirty="0" err="1" smtClean="0"/>
              <a:t>template_name</a:t>
            </a:r>
            <a:r>
              <a:rPr lang="en-US" sz="1800" dirty="0" smtClean="0"/>
              <a:t> = "dreamreal_list.html")), </a:t>
            </a:r>
          </a:p>
          <a:p>
            <a:pPr>
              <a:buNone/>
            </a:pPr>
            <a:r>
              <a:rPr lang="en-US" sz="1800" dirty="0" smtClean="0"/>
              <a:t>)</a:t>
            </a:r>
          </a:p>
          <a:p>
            <a:pPr>
              <a:buNone/>
            </a:pPr>
            <a:endParaRPr lang="en-US" sz="1800" dirty="0" smtClean="0"/>
          </a:p>
          <a:p>
            <a:pPr>
              <a:buNone/>
            </a:pPr>
            <a:r>
              <a:rPr lang="en-US" sz="1800" dirty="0" smtClean="0"/>
              <a:t>Important to note at this point is that the variable pass by the generic view to the template is </a:t>
            </a:r>
            <a:r>
              <a:rPr lang="en-US" sz="1800" dirty="0" err="1" smtClean="0"/>
              <a:t>object_list</a:t>
            </a:r>
            <a:r>
              <a:rPr lang="en-US" sz="1800" dirty="0" smtClean="0"/>
              <a:t>. If you want to name it yourself, you will need to add a </a:t>
            </a:r>
            <a:r>
              <a:rPr lang="en-US" sz="1800" dirty="0" err="1" smtClean="0"/>
              <a:t>context_object_name</a:t>
            </a:r>
            <a:r>
              <a:rPr lang="en-US" sz="1800" dirty="0" smtClean="0"/>
              <a:t> argument to the </a:t>
            </a:r>
            <a:r>
              <a:rPr lang="en-US" sz="1800" dirty="0" err="1" smtClean="0"/>
              <a:t>as_view</a:t>
            </a:r>
            <a:r>
              <a:rPr lang="en-US" sz="1800" dirty="0" smtClean="0"/>
              <a:t> method. Then the url.py will become −</a:t>
            </a:r>
          </a:p>
          <a:p>
            <a:pPr>
              <a:buNone/>
            </a:pPr>
            <a:endParaRPr lang="en-US" sz="1800" dirty="0" smtClean="0"/>
          </a:p>
          <a:p>
            <a:pPr>
              <a:buNone/>
            </a:pPr>
            <a:endParaRPr lang="en-US" sz="1800"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600" dirty="0" smtClean="0">
                <a:latin typeface="Times New Roman" pitchFamily="18" charset="0"/>
                <a:cs typeface="Times New Roman" pitchFamily="18" charset="0"/>
              </a:rPr>
              <a:t>from </a:t>
            </a:r>
            <a:r>
              <a:rPr lang="en-US" sz="1600" dirty="0" err="1" smtClean="0">
                <a:latin typeface="Times New Roman" pitchFamily="18" charset="0"/>
                <a:cs typeface="Times New Roman" pitchFamily="18" charset="0"/>
              </a:rPr>
              <a:t>django.views.generic</a:t>
            </a:r>
            <a:r>
              <a:rPr lang="en-US" sz="1600" dirty="0" smtClean="0">
                <a:latin typeface="Times New Roman" pitchFamily="18" charset="0"/>
                <a:cs typeface="Times New Roman" pitchFamily="18" charset="0"/>
              </a:rPr>
              <a:t> import </a:t>
            </a:r>
            <a:r>
              <a:rPr lang="en-US" sz="1600" dirty="0" err="1" smtClean="0">
                <a:latin typeface="Times New Roman" pitchFamily="18" charset="0"/>
                <a:cs typeface="Times New Roman" pitchFamily="18" charset="0"/>
              </a:rPr>
              <a:t>ListView</a:t>
            </a:r>
            <a:r>
              <a:rPr lang="en-US" sz="1600" dirty="0" smtClean="0">
                <a:latin typeface="Times New Roman" pitchFamily="18" charset="0"/>
                <a:cs typeface="Times New Roman" pitchFamily="18" charset="0"/>
              </a:rPr>
              <a:t> f</a:t>
            </a:r>
          </a:p>
          <a:p>
            <a:pPr>
              <a:buNone/>
            </a:pPr>
            <a:r>
              <a:rPr lang="en-US" sz="1600" dirty="0" err="1" smtClean="0">
                <a:latin typeface="Times New Roman" pitchFamily="18" charset="0"/>
                <a:cs typeface="Times New Roman" pitchFamily="18" charset="0"/>
              </a:rPr>
              <a:t>rom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django.conf.urls</a:t>
            </a:r>
            <a:r>
              <a:rPr lang="en-US" sz="1600" dirty="0" smtClean="0">
                <a:latin typeface="Times New Roman" pitchFamily="18" charset="0"/>
                <a:cs typeface="Times New Roman" pitchFamily="18" charset="0"/>
              </a:rPr>
              <a:t> import patterns, </a:t>
            </a:r>
            <a:r>
              <a:rPr lang="en-US" sz="1600" dirty="0" err="1" smtClean="0">
                <a:latin typeface="Times New Roman" pitchFamily="18" charset="0"/>
                <a:cs typeface="Times New Roman" pitchFamily="18" charset="0"/>
              </a:rPr>
              <a:t>url</a:t>
            </a:r>
            <a:r>
              <a:rPr lang="en-US" sz="1600" dirty="0" smtClean="0">
                <a:latin typeface="Times New Roman" pitchFamily="18" charset="0"/>
                <a:cs typeface="Times New Roman" pitchFamily="18" charset="0"/>
              </a:rPr>
              <a:t> </a:t>
            </a:r>
          </a:p>
          <a:p>
            <a:pPr>
              <a:buNone/>
            </a:pPr>
            <a:r>
              <a:rPr lang="en-US" sz="1600" dirty="0" err="1" smtClean="0">
                <a:latin typeface="Times New Roman" pitchFamily="18" charset="0"/>
                <a:cs typeface="Times New Roman" pitchFamily="18" charset="0"/>
              </a:rPr>
              <a:t>urlpatterns</a:t>
            </a:r>
            <a:r>
              <a:rPr lang="en-US" sz="1600" dirty="0" smtClean="0">
                <a:latin typeface="Times New Roman" pitchFamily="18" charset="0"/>
                <a:cs typeface="Times New Roman" pitchFamily="18" charset="0"/>
              </a:rPr>
              <a:t> = patterns("</a:t>
            </a:r>
            <a:r>
              <a:rPr lang="en-US" sz="1600" dirty="0" err="1" smtClean="0">
                <a:latin typeface="Times New Roman" pitchFamily="18" charset="0"/>
                <a:cs typeface="Times New Roman" pitchFamily="18" charset="0"/>
              </a:rPr>
              <a:t>myapp.views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url</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r'^dreamreals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ListView.as_view</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template_name</a:t>
            </a:r>
            <a:r>
              <a:rPr lang="en-US" sz="1600" dirty="0" smtClean="0">
                <a:latin typeface="Times New Roman" pitchFamily="18" charset="0"/>
                <a:cs typeface="Times New Roman" pitchFamily="18" charset="0"/>
              </a:rPr>
              <a:t> = "dreamreal_list.html")), model = </a:t>
            </a:r>
            <a:r>
              <a:rPr lang="en-US" sz="1600" dirty="0" err="1" smtClean="0">
                <a:latin typeface="Times New Roman" pitchFamily="18" charset="0"/>
                <a:cs typeface="Times New Roman" pitchFamily="18" charset="0"/>
              </a:rPr>
              <a:t>Dreamreal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context_object_name</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dreamreals_objects</a:t>
            </a:r>
            <a:r>
              <a:rPr lang="en-US" sz="1600" dirty="0" smtClean="0">
                <a:latin typeface="Times New Roman" pitchFamily="18" charset="0"/>
                <a:cs typeface="Times New Roman" pitchFamily="18" charset="0"/>
              </a:rPr>
              <a:t>” ,)</a:t>
            </a:r>
          </a:p>
          <a:p>
            <a:pPr>
              <a:buNone/>
            </a:pPr>
            <a:r>
              <a:rPr lang="en-US" sz="1600" dirty="0" smtClean="0"/>
              <a:t>The associated template will then be −</a:t>
            </a:r>
          </a:p>
          <a:p>
            <a:pPr>
              <a:buNone/>
            </a:pPr>
            <a:r>
              <a:rPr lang="en-US" sz="1600" dirty="0" smtClean="0"/>
              <a:t>{% extends "main_template.html" %} </a:t>
            </a:r>
          </a:p>
          <a:p>
            <a:pPr>
              <a:buNone/>
            </a:pPr>
            <a:r>
              <a:rPr lang="en-US" sz="1600" dirty="0" smtClean="0"/>
              <a:t>{% block content %} </a:t>
            </a:r>
            <a:r>
              <a:rPr lang="en-US" sz="1600" dirty="0" err="1" smtClean="0"/>
              <a:t>Dreamreals</a:t>
            </a:r>
            <a:r>
              <a:rPr lang="en-US" sz="1600" dirty="0" smtClean="0"/>
              <a:t>:&lt;p&gt; </a:t>
            </a:r>
          </a:p>
          <a:p>
            <a:pPr>
              <a:buNone/>
            </a:pPr>
            <a:r>
              <a:rPr lang="en-US" sz="1600" dirty="0" smtClean="0"/>
              <a:t>{% for </a:t>
            </a:r>
            <a:r>
              <a:rPr lang="en-US" sz="1600" dirty="0" err="1" smtClean="0"/>
              <a:t>dr</a:t>
            </a:r>
            <a:r>
              <a:rPr lang="en-US" sz="1600" dirty="0" smtClean="0"/>
              <a:t> in </a:t>
            </a:r>
            <a:r>
              <a:rPr lang="en-US" sz="1600" dirty="0" err="1" smtClean="0"/>
              <a:t>object_list</a:t>
            </a:r>
            <a:r>
              <a:rPr lang="en-US" sz="1600" dirty="0" smtClean="0"/>
              <a:t> %} </a:t>
            </a:r>
          </a:p>
          <a:p>
            <a:pPr>
              <a:buNone/>
            </a:pPr>
            <a:r>
              <a:rPr lang="en-US" sz="1600" dirty="0" smtClean="0"/>
              <a:t>{{dr.name}}&lt;/p&gt; </a:t>
            </a:r>
          </a:p>
          <a:p>
            <a:pPr>
              <a:buNone/>
            </a:pPr>
            <a:r>
              <a:rPr lang="en-US" sz="1600" dirty="0" smtClean="0"/>
              <a:t>{% </a:t>
            </a:r>
            <a:r>
              <a:rPr lang="en-US" sz="1600" dirty="0" err="1" smtClean="0"/>
              <a:t>endfor</a:t>
            </a:r>
            <a:r>
              <a:rPr lang="en-US" sz="1600" dirty="0" smtClean="0"/>
              <a:t> %} {% </a:t>
            </a:r>
            <a:r>
              <a:rPr lang="en-US" sz="1600" dirty="0" err="1" smtClean="0"/>
              <a:t>endblock</a:t>
            </a:r>
            <a:r>
              <a:rPr lang="en-US" sz="1600" dirty="0" smtClean="0"/>
              <a:t> %}</a:t>
            </a:r>
          </a:p>
          <a:p>
            <a:pPr>
              <a:buNone/>
            </a:pPr>
            <a:r>
              <a:rPr lang="en-US" sz="1600" dirty="0" smtClean="0"/>
              <a:t>Accessing /</a:t>
            </a:r>
            <a:r>
              <a:rPr lang="en-US" sz="1600" dirty="0" err="1" smtClean="0"/>
              <a:t>myapp</a:t>
            </a:r>
            <a:r>
              <a:rPr lang="en-US" sz="1600" dirty="0" smtClean="0"/>
              <a:t>/</a:t>
            </a:r>
            <a:r>
              <a:rPr lang="en-US" sz="1600" dirty="0" err="1" smtClean="0"/>
              <a:t>dreamreals</a:t>
            </a:r>
            <a:r>
              <a:rPr lang="en-US" sz="1600" dirty="0" smtClean="0"/>
              <a:t>/ will produce the following page −</a:t>
            </a:r>
          </a:p>
          <a:p>
            <a:pPr>
              <a:buNone/>
            </a:pPr>
            <a:endParaRPr lang="en-US" sz="1600" dirty="0">
              <a:latin typeface="Times New Roman" pitchFamily="18" charset="0"/>
              <a:cs typeface="Times New Roman" pitchFamily="18" charset="0"/>
            </a:endParaRPr>
          </a:p>
        </p:txBody>
      </p:sp>
      <p:pic>
        <p:nvPicPr>
          <p:cNvPr id="15362" name="Picture 2" descr="C:\Users\papa\Desktop\list_display_data_from_db.jpg"/>
          <p:cNvPicPr>
            <a:picLocks noChangeAspect="1" noChangeArrowheads="1"/>
          </p:cNvPicPr>
          <p:nvPr/>
        </p:nvPicPr>
        <p:blipFill>
          <a:blip r:embed="rId2"/>
          <a:srcRect/>
          <a:stretch>
            <a:fillRect/>
          </a:stretch>
        </p:blipFill>
        <p:spPr bwMode="auto">
          <a:xfrm>
            <a:off x="1676400" y="3886201"/>
            <a:ext cx="5716588" cy="2057400"/>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ctr">
              <a:buNone/>
            </a:pPr>
            <a:r>
              <a:rPr lang="en-US" sz="2000" dirty="0" err="1" smtClean="0">
                <a:latin typeface="Times New Roman" pitchFamily="18" charset="0"/>
                <a:cs typeface="Times New Roman" pitchFamily="18" charset="0"/>
              </a:rPr>
              <a:t>Django</a:t>
            </a:r>
            <a:r>
              <a:rPr lang="en-US" sz="2000" dirty="0" smtClean="0">
                <a:latin typeface="Times New Roman" pitchFamily="18" charset="0"/>
                <a:cs typeface="Times New Roman" pitchFamily="18" charset="0"/>
              </a:rPr>
              <a:t> - Form Processing</a:t>
            </a:r>
          </a:p>
          <a:p>
            <a:pPr algn="just">
              <a:buNone/>
            </a:pPr>
            <a:r>
              <a:rPr lang="en-US" sz="2000" dirty="0" smtClean="0"/>
              <a:t>Creating forms in </a:t>
            </a:r>
            <a:r>
              <a:rPr lang="en-US" sz="2000" dirty="0" err="1" smtClean="0"/>
              <a:t>Django</a:t>
            </a:r>
            <a:r>
              <a:rPr lang="en-US" sz="2000" dirty="0" smtClean="0"/>
              <a:t>, is really similar to creating a model. Here again, we just need to inherit from </a:t>
            </a:r>
            <a:r>
              <a:rPr lang="en-US" sz="2000" dirty="0" err="1" smtClean="0"/>
              <a:t>Django</a:t>
            </a:r>
            <a:r>
              <a:rPr lang="en-US" sz="2000" dirty="0" smtClean="0"/>
              <a:t> class and the class attributes will be the form fields. Let's add a </a:t>
            </a:r>
            <a:r>
              <a:rPr lang="en-US" sz="2000" b="1" dirty="0" smtClean="0"/>
              <a:t>forms.py</a:t>
            </a:r>
            <a:r>
              <a:rPr lang="en-US" sz="2000" dirty="0" smtClean="0"/>
              <a:t> file in </a:t>
            </a:r>
            <a:r>
              <a:rPr lang="en-US" sz="2000" dirty="0" err="1" smtClean="0"/>
              <a:t>myapp</a:t>
            </a:r>
            <a:r>
              <a:rPr lang="en-US" sz="2000" dirty="0" smtClean="0"/>
              <a:t> folder to contain our app forms. We will create a login form.</a:t>
            </a:r>
          </a:p>
          <a:p>
            <a:pPr>
              <a:buNone/>
            </a:pPr>
            <a:r>
              <a:rPr lang="en-US" sz="2000" b="1" dirty="0" err="1" smtClean="0"/>
              <a:t>myapp</a:t>
            </a:r>
            <a:r>
              <a:rPr lang="en-US" sz="2000" b="1" dirty="0" smtClean="0"/>
              <a:t>/forms.py</a:t>
            </a:r>
            <a:endParaRPr lang="en-US" sz="2000" dirty="0" smtClean="0"/>
          </a:p>
          <a:p>
            <a:pPr>
              <a:buNone/>
            </a:pPr>
            <a:r>
              <a:rPr lang="en-US" sz="2000" dirty="0" smtClean="0"/>
              <a:t>#-*- coding: utf-8 -*- </a:t>
            </a:r>
          </a:p>
          <a:p>
            <a:pPr>
              <a:buNone/>
            </a:pPr>
            <a:r>
              <a:rPr lang="en-US" sz="2000" dirty="0" smtClean="0"/>
              <a:t>from </a:t>
            </a:r>
            <a:r>
              <a:rPr lang="en-US" sz="2000" dirty="0" err="1" smtClean="0"/>
              <a:t>django</a:t>
            </a:r>
            <a:r>
              <a:rPr lang="en-US" sz="2000" dirty="0" smtClean="0"/>
              <a:t> import forms </a:t>
            </a:r>
          </a:p>
          <a:p>
            <a:pPr>
              <a:buNone/>
            </a:pPr>
            <a:r>
              <a:rPr lang="en-US" sz="2000" dirty="0" smtClean="0"/>
              <a:t>class </a:t>
            </a:r>
            <a:r>
              <a:rPr lang="en-US" sz="2000" dirty="0" err="1" smtClean="0"/>
              <a:t>LoginForm</a:t>
            </a:r>
            <a:r>
              <a:rPr lang="en-US" sz="2000" dirty="0" smtClean="0"/>
              <a:t>(</a:t>
            </a:r>
            <a:r>
              <a:rPr lang="en-US" sz="2000" dirty="0" err="1" smtClean="0"/>
              <a:t>forms.Form</a:t>
            </a:r>
            <a:r>
              <a:rPr lang="en-US" sz="2000" dirty="0" smtClean="0"/>
              <a:t>): </a:t>
            </a:r>
          </a:p>
          <a:p>
            <a:pPr>
              <a:buNone/>
            </a:pPr>
            <a:r>
              <a:rPr lang="en-US" sz="2000" dirty="0" smtClean="0"/>
              <a:t>	user = </a:t>
            </a:r>
            <a:r>
              <a:rPr lang="en-US" sz="2000" dirty="0" err="1" smtClean="0"/>
              <a:t>forms.CharField</a:t>
            </a:r>
            <a:r>
              <a:rPr lang="en-US" sz="2000" dirty="0" smtClean="0"/>
              <a:t>(</a:t>
            </a:r>
            <a:r>
              <a:rPr lang="en-US" sz="2000" dirty="0" err="1" smtClean="0"/>
              <a:t>max_length</a:t>
            </a:r>
            <a:r>
              <a:rPr lang="en-US" sz="2000" dirty="0" smtClean="0"/>
              <a:t> = 100) </a:t>
            </a:r>
          </a:p>
          <a:p>
            <a:pPr>
              <a:buNone/>
            </a:pPr>
            <a:r>
              <a:rPr lang="en-US" sz="2000" dirty="0" smtClean="0"/>
              <a:t>	password = </a:t>
            </a:r>
            <a:r>
              <a:rPr lang="en-US" sz="2000" dirty="0" err="1" smtClean="0"/>
              <a:t>forms.CharField</a:t>
            </a:r>
            <a:r>
              <a:rPr lang="en-US" sz="2000" dirty="0" smtClean="0"/>
              <a:t>(widget = </a:t>
            </a:r>
            <a:r>
              <a:rPr lang="en-US" sz="2000" dirty="0" err="1" smtClean="0"/>
              <a:t>forms.PasswordInput</a:t>
            </a:r>
            <a:r>
              <a:rPr lang="en-US" sz="2000" dirty="0" smtClean="0"/>
              <a:t>())</a:t>
            </a:r>
          </a:p>
          <a:p>
            <a:pPr>
              <a:buNone/>
            </a:pPr>
            <a:r>
              <a:rPr lang="en-US" sz="2000" dirty="0" smtClean="0"/>
              <a:t>As seen above, the field type can take "widget" argument for html rendering; </a:t>
            </a:r>
          </a:p>
          <a:p>
            <a:pPr>
              <a:buNone/>
            </a:pPr>
            <a:r>
              <a:rPr lang="en-US" sz="2000" dirty="0" smtClean="0"/>
              <a:t>in our case, we want the password to be hidden, not displayed. Many others </a:t>
            </a:r>
          </a:p>
          <a:p>
            <a:pPr>
              <a:buNone/>
            </a:pPr>
            <a:r>
              <a:rPr lang="en-US" sz="2000" dirty="0" smtClean="0"/>
              <a:t>widget are present in </a:t>
            </a:r>
            <a:r>
              <a:rPr lang="en-US" sz="2000" dirty="0" err="1" smtClean="0"/>
              <a:t>Django</a:t>
            </a:r>
            <a:r>
              <a:rPr lang="en-US" sz="2000" dirty="0" smtClean="0"/>
              <a:t>: </a:t>
            </a:r>
            <a:r>
              <a:rPr lang="en-US" sz="2000" b="1" dirty="0" err="1" smtClean="0"/>
              <a:t>DateInput</a:t>
            </a:r>
            <a:r>
              <a:rPr lang="en-US" sz="2000" dirty="0" smtClean="0"/>
              <a:t> for dates, </a:t>
            </a:r>
            <a:r>
              <a:rPr lang="en-US" sz="2000" b="1" dirty="0" err="1" smtClean="0"/>
              <a:t>CheckboxInput</a:t>
            </a:r>
            <a:r>
              <a:rPr lang="en-US" sz="2000" dirty="0" smtClean="0"/>
              <a:t> for </a:t>
            </a:r>
          </a:p>
          <a:p>
            <a:pPr>
              <a:buNone/>
            </a:pPr>
            <a:r>
              <a:rPr lang="en-US" sz="2000" dirty="0" smtClean="0"/>
              <a:t>checkboxes, etc.</a:t>
            </a:r>
            <a:endParaRPr lang="en-US" sz="2000" dirty="0" smtClean="0">
              <a:latin typeface="Times New Roman" pitchFamily="18" charset="0"/>
              <a:cs typeface="Times New Roman" pitchFamily="18" charset="0"/>
            </a:endParaRPr>
          </a:p>
          <a:p>
            <a:pPr algn="just">
              <a:buNone/>
            </a:pPr>
            <a:endParaRPr lang="en-US" dirty="0" smtClean="0"/>
          </a:p>
          <a:p>
            <a:pPr>
              <a:buNone/>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sz="1800" dirty="0" smtClean="0">
                <a:latin typeface="Times New Roman" pitchFamily="18" charset="0"/>
                <a:cs typeface="Times New Roman" pitchFamily="18" charset="0"/>
              </a:rPr>
              <a:t>Using Form in a View</a:t>
            </a:r>
          </a:p>
          <a:p>
            <a:r>
              <a:rPr lang="en-US" sz="1800" dirty="0" smtClean="0">
                <a:latin typeface="Times New Roman" pitchFamily="18" charset="0"/>
                <a:cs typeface="Times New Roman" pitchFamily="18" charset="0"/>
              </a:rPr>
              <a:t>There are two kinds of HTTP requests, GET and POST. In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the request object passed as parameter to your view has an attribute called "method" where the type of the request is set, and all data passed via POST can be accessed via the request.POST dictionary.</a:t>
            </a:r>
          </a:p>
          <a:p>
            <a:r>
              <a:rPr lang="en-US" sz="1800" dirty="0" smtClean="0">
                <a:latin typeface="Times New Roman" pitchFamily="18" charset="0"/>
                <a:cs typeface="Times New Roman" pitchFamily="18" charset="0"/>
              </a:rPr>
              <a:t>Let's create a login view in our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/views.py −</a:t>
            </a:r>
          </a:p>
          <a:p>
            <a:pPr>
              <a:buNone/>
            </a:pPr>
            <a:r>
              <a:rPr lang="en-US" sz="1800" dirty="0" smtClean="0"/>
              <a:t>#-*- coding: utf-8 -*- </a:t>
            </a:r>
          </a:p>
          <a:p>
            <a:pPr>
              <a:buNone/>
            </a:pPr>
            <a:r>
              <a:rPr lang="en-US" sz="1800" dirty="0" smtClean="0"/>
              <a:t>from </a:t>
            </a:r>
            <a:r>
              <a:rPr lang="en-US" sz="1800" dirty="0" err="1" smtClean="0"/>
              <a:t>myapp.forms</a:t>
            </a:r>
            <a:r>
              <a:rPr lang="en-US" sz="1800" dirty="0" smtClean="0"/>
              <a:t> import </a:t>
            </a:r>
            <a:r>
              <a:rPr lang="en-US" sz="1800" dirty="0" err="1" smtClean="0"/>
              <a:t>LoginForm</a:t>
            </a:r>
            <a:r>
              <a:rPr lang="en-US" sz="1800" dirty="0" smtClean="0"/>
              <a:t> </a:t>
            </a:r>
          </a:p>
          <a:p>
            <a:pPr>
              <a:buNone/>
            </a:pPr>
            <a:r>
              <a:rPr lang="en-US" sz="1800" dirty="0" smtClean="0"/>
              <a:t>def login(request): </a:t>
            </a:r>
          </a:p>
          <a:p>
            <a:pPr>
              <a:buNone/>
            </a:pPr>
            <a:r>
              <a:rPr lang="en-US" sz="1800" dirty="0" smtClean="0"/>
              <a:t>	username = "not logged in" 	</a:t>
            </a:r>
          </a:p>
          <a:p>
            <a:pPr>
              <a:buNone/>
            </a:pPr>
            <a:r>
              <a:rPr lang="en-US" sz="1800" dirty="0" smtClean="0"/>
              <a:t>	if </a:t>
            </a:r>
            <a:r>
              <a:rPr lang="en-US" sz="1800" dirty="0" err="1" smtClean="0"/>
              <a:t>request.method</a:t>
            </a:r>
            <a:r>
              <a:rPr lang="en-US" sz="1800" dirty="0" smtClean="0"/>
              <a:t> == "POST": </a:t>
            </a:r>
          </a:p>
          <a:p>
            <a:pPr>
              <a:buNone/>
            </a:pPr>
            <a:r>
              <a:rPr lang="en-US" sz="1800" dirty="0" smtClean="0"/>
              <a:t>		#Get the posted form </a:t>
            </a:r>
          </a:p>
          <a:p>
            <a:pPr>
              <a:buNone/>
            </a:pPr>
            <a:r>
              <a:rPr lang="en-US" sz="1800" dirty="0" smtClean="0"/>
              <a:t>		</a:t>
            </a:r>
            <a:r>
              <a:rPr lang="en-US" sz="1800" dirty="0" err="1" smtClean="0"/>
              <a:t>MyLoginForm</a:t>
            </a:r>
            <a:r>
              <a:rPr lang="en-US" sz="1800" dirty="0" smtClean="0"/>
              <a:t> = </a:t>
            </a:r>
            <a:r>
              <a:rPr lang="en-US" sz="1800" dirty="0" err="1" smtClean="0"/>
              <a:t>LoginForm</a:t>
            </a:r>
            <a:r>
              <a:rPr lang="en-US" sz="1800" dirty="0" smtClean="0"/>
              <a:t>(request.POST) </a:t>
            </a:r>
          </a:p>
          <a:p>
            <a:pPr>
              <a:buNone/>
            </a:pPr>
            <a:r>
              <a:rPr lang="en-US" sz="1800" dirty="0" smtClean="0"/>
              <a:t>		if </a:t>
            </a:r>
            <a:r>
              <a:rPr lang="en-US" sz="1800" dirty="0" err="1" smtClean="0"/>
              <a:t>MyLoginForm.is_valid</a:t>
            </a:r>
            <a:r>
              <a:rPr lang="en-US" sz="1800" dirty="0" smtClean="0"/>
              <a:t>(): </a:t>
            </a:r>
          </a:p>
          <a:p>
            <a:pPr>
              <a:buNone/>
            </a:pPr>
            <a:r>
              <a:rPr lang="en-US" sz="1800" dirty="0" smtClean="0"/>
              <a:t>			username = </a:t>
            </a:r>
            <a:r>
              <a:rPr lang="en-US" sz="1800" dirty="0" err="1" smtClean="0"/>
              <a:t>MyLoginForm.cleaned_data</a:t>
            </a:r>
            <a:r>
              <a:rPr lang="en-US" sz="1800" dirty="0" smtClean="0"/>
              <a:t>['username'] </a:t>
            </a:r>
          </a:p>
          <a:p>
            <a:pPr>
              <a:buNone/>
            </a:pPr>
            <a:r>
              <a:rPr lang="en-US" sz="1800" dirty="0" smtClean="0"/>
              <a:t>		else:</a:t>
            </a:r>
          </a:p>
          <a:p>
            <a:pPr>
              <a:buNone/>
            </a:pPr>
            <a:r>
              <a:rPr lang="en-US" sz="1800" dirty="0" smtClean="0"/>
              <a:t>		 	</a:t>
            </a:r>
            <a:r>
              <a:rPr lang="en-US" sz="1800" dirty="0" err="1" smtClean="0"/>
              <a:t>MyLoginForm</a:t>
            </a:r>
            <a:r>
              <a:rPr lang="en-US" sz="1800" dirty="0" smtClean="0"/>
              <a:t> = </a:t>
            </a:r>
            <a:r>
              <a:rPr lang="en-US" sz="1800" dirty="0" err="1" smtClean="0"/>
              <a:t>Loginform</a:t>
            </a:r>
            <a:r>
              <a:rPr lang="en-US" sz="1800" dirty="0" smtClean="0"/>
              <a:t>() return render(request, 			'loggedin.html', {"username" : username})</a:t>
            </a: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The view will display the result of the login form posted through the </a:t>
            </a:r>
            <a:r>
              <a:rPr lang="en-US" sz="1800" b="1" dirty="0" smtClean="0">
                <a:latin typeface="Times New Roman" pitchFamily="18" charset="0"/>
                <a:cs typeface="Times New Roman" pitchFamily="18" charset="0"/>
              </a:rPr>
              <a:t>loggedin.html</a:t>
            </a:r>
            <a:r>
              <a:rPr lang="en-US" sz="1800" dirty="0" smtClean="0">
                <a:latin typeface="Times New Roman" pitchFamily="18" charset="0"/>
                <a:cs typeface="Times New Roman" pitchFamily="18" charset="0"/>
              </a:rPr>
              <a:t>. To test it, we will first need the login form template. Let's call it login.html.</a:t>
            </a:r>
          </a:p>
          <a:p>
            <a:pPr>
              <a:buNone/>
            </a:pPr>
            <a:r>
              <a:rPr lang="en-US" sz="1800" dirty="0" smtClean="0"/>
              <a:t>&lt;html&gt; </a:t>
            </a:r>
          </a:p>
          <a:p>
            <a:pPr>
              <a:buNone/>
            </a:pPr>
            <a:r>
              <a:rPr lang="en-US" sz="1800" dirty="0" smtClean="0"/>
              <a:t>	&lt;body&gt; </a:t>
            </a:r>
          </a:p>
          <a:p>
            <a:pPr>
              <a:buNone/>
            </a:pPr>
            <a:r>
              <a:rPr lang="en-US" sz="1800" dirty="0" smtClean="0"/>
              <a:t>		&lt;form name = "form" action = "{% </a:t>
            </a:r>
            <a:r>
              <a:rPr lang="en-US" sz="1800" dirty="0" err="1" smtClean="0"/>
              <a:t>url</a:t>
            </a:r>
            <a:r>
              <a:rPr lang="en-US" sz="1800" dirty="0" smtClean="0"/>
              <a:t> "</a:t>
            </a:r>
            <a:r>
              <a:rPr lang="en-US" sz="1800" dirty="0" err="1" smtClean="0"/>
              <a:t>myapp.views.login</a:t>
            </a:r>
            <a:r>
              <a:rPr lang="en-US" sz="1800" dirty="0" smtClean="0"/>
              <a:t>" %}" </a:t>
            </a:r>
          </a:p>
          <a:p>
            <a:pPr>
              <a:buNone/>
            </a:pPr>
            <a:r>
              <a:rPr lang="en-US" sz="1800" dirty="0" smtClean="0"/>
              <a:t>		method = "POST" &gt;{% </a:t>
            </a:r>
            <a:r>
              <a:rPr lang="en-US" sz="1800" dirty="0" err="1" smtClean="0"/>
              <a:t>csrf_token</a:t>
            </a:r>
            <a:r>
              <a:rPr lang="en-US" sz="1800" dirty="0" smtClean="0"/>
              <a:t> %} </a:t>
            </a:r>
          </a:p>
          <a:p>
            <a:pPr>
              <a:buNone/>
            </a:pPr>
            <a:r>
              <a:rPr lang="en-US" sz="1800" dirty="0" smtClean="0"/>
              <a:t>		&lt;div style = "max-width:470px;"&gt; </a:t>
            </a:r>
          </a:p>
          <a:p>
            <a:pPr>
              <a:buNone/>
            </a:pPr>
            <a:r>
              <a:rPr lang="en-US" sz="1800" dirty="0" smtClean="0"/>
              <a:t>		&lt;center&gt; &lt;input type = "text" style = "margin-left:20%;" placeholder = 	"</a:t>
            </a:r>
            <a:r>
              <a:rPr lang="en-US" sz="1800" dirty="0" err="1" smtClean="0"/>
              <a:t>Identifiant</a:t>
            </a:r>
            <a:r>
              <a:rPr lang="en-US" sz="1800" dirty="0" smtClean="0"/>
              <a:t>" name = "username" /&gt;</a:t>
            </a:r>
          </a:p>
          <a:p>
            <a:pPr>
              <a:buNone/>
            </a:pPr>
            <a:r>
              <a:rPr lang="en-US" sz="1800" dirty="0" smtClean="0"/>
              <a:t>		 &lt;/center&gt; </a:t>
            </a:r>
          </a:p>
          <a:p>
            <a:pPr>
              <a:buNone/>
            </a:pPr>
            <a:r>
              <a:rPr lang="en-US" sz="1800" dirty="0" smtClean="0"/>
              <a:t>		&lt;/div&gt; </a:t>
            </a:r>
          </a:p>
          <a:p>
            <a:pPr>
              <a:buNone/>
            </a:pPr>
            <a:r>
              <a:rPr lang="en-US" sz="1800" dirty="0" smtClean="0"/>
              <a:t>		&lt;</a:t>
            </a:r>
            <a:r>
              <a:rPr lang="en-US" sz="1800" dirty="0" err="1" smtClean="0"/>
              <a:t>br</a:t>
            </a:r>
            <a:r>
              <a:rPr lang="en-US" sz="1800" dirty="0" smtClean="0"/>
              <a:t>&gt; </a:t>
            </a:r>
          </a:p>
          <a:p>
            <a:pPr>
              <a:buNone/>
            </a:pPr>
            <a:r>
              <a:rPr lang="en-US" sz="1800" dirty="0" smtClean="0"/>
              <a:t>		&lt;div style = "max-width:470px;"&gt; </a:t>
            </a:r>
          </a:p>
          <a:p>
            <a:pPr>
              <a:buNone/>
            </a:pPr>
            <a:r>
              <a:rPr lang="en-US" sz="1800" dirty="0" smtClean="0"/>
              <a:t>		&lt;center&gt; &lt;input type = "password" style = "margin-left:20%;" placeholder = 	"password" name = "password" /&gt; &lt;/center&gt;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62600"/>
          </a:xfrm>
        </p:spPr>
        <p:txBody>
          <a:bodyPr/>
          <a:lstStyle/>
          <a:p>
            <a:r>
              <a:rPr lang="en-US" sz="1800" dirty="0" smtClean="0">
                <a:latin typeface="Times New Roman" pitchFamily="18" charset="0"/>
                <a:cs typeface="Times New Roman" pitchFamily="18" charset="0"/>
              </a:rPr>
              <a:t>$ python manage.py help </a:t>
            </a:r>
            <a:r>
              <a:rPr lang="en-US" sz="1800" b="1" dirty="0" smtClean="0">
                <a:latin typeface="Times New Roman" pitchFamily="18" charset="0"/>
                <a:cs typeface="Times New Roman" pitchFamily="18" charset="0"/>
              </a:rPr>
              <a:t>The “</a:t>
            </a:r>
            <a:r>
              <a:rPr lang="en-US" sz="1800" b="1" dirty="0" err="1" smtClean="0">
                <a:latin typeface="Times New Roman" pitchFamily="18" charset="0"/>
                <a:cs typeface="Times New Roman" pitchFamily="18" charset="0"/>
              </a:rPr>
              <a:t>myproject</a:t>
            </a:r>
            <a:r>
              <a:rPr lang="en-US" sz="1800" b="1" dirty="0" smtClean="0">
                <a:latin typeface="Times New Roman" pitchFamily="18" charset="0"/>
                <a:cs typeface="Times New Roman" pitchFamily="18" charset="0"/>
              </a:rPr>
              <a:t>” subfolder</a:t>
            </a:r>
            <a:r>
              <a:rPr lang="en-US" sz="1800" dirty="0" smtClean="0">
                <a:latin typeface="Times New Roman" pitchFamily="18" charset="0"/>
                <a:cs typeface="Times New Roman" pitchFamily="18" charset="0"/>
              </a:rPr>
              <a:t> − This folder is the actual python package of your project. It contains four files −</a:t>
            </a:r>
          </a:p>
          <a:p>
            <a:pPr lvl="1"/>
            <a:r>
              <a:rPr lang="en-US" sz="1800" b="1" dirty="0" smtClean="0">
                <a:latin typeface="Times New Roman" pitchFamily="18" charset="0"/>
                <a:cs typeface="Times New Roman" pitchFamily="18" charset="0"/>
              </a:rPr>
              <a:t>__</a:t>
            </a:r>
            <a:r>
              <a:rPr lang="en-US" sz="1800" b="1" dirty="0" err="1" smtClean="0">
                <a:latin typeface="Times New Roman" pitchFamily="18" charset="0"/>
                <a:cs typeface="Times New Roman" pitchFamily="18" charset="0"/>
              </a:rPr>
              <a:t>init__.py</a:t>
            </a:r>
            <a:r>
              <a:rPr lang="en-US" sz="1800" dirty="0" smtClean="0">
                <a:latin typeface="Times New Roman" pitchFamily="18" charset="0"/>
                <a:cs typeface="Times New Roman" pitchFamily="18" charset="0"/>
              </a:rPr>
              <a:t> − Just for python, treat this folder as package.</a:t>
            </a:r>
          </a:p>
          <a:p>
            <a:pPr lvl="1"/>
            <a:r>
              <a:rPr lang="en-US" sz="1800" b="1" dirty="0" smtClean="0">
                <a:latin typeface="Times New Roman" pitchFamily="18" charset="0"/>
                <a:cs typeface="Times New Roman" pitchFamily="18" charset="0"/>
              </a:rPr>
              <a:t>settings.py</a:t>
            </a:r>
            <a:r>
              <a:rPr lang="en-US" sz="1800" dirty="0" smtClean="0">
                <a:latin typeface="Times New Roman" pitchFamily="18" charset="0"/>
                <a:cs typeface="Times New Roman" pitchFamily="18" charset="0"/>
              </a:rPr>
              <a:t> − As the name indicates, your project settings.</a:t>
            </a:r>
          </a:p>
          <a:p>
            <a:pPr lvl="1"/>
            <a:r>
              <a:rPr lang="en-US" sz="1800" b="1" dirty="0" smtClean="0">
                <a:latin typeface="Times New Roman" pitchFamily="18" charset="0"/>
                <a:cs typeface="Times New Roman" pitchFamily="18" charset="0"/>
              </a:rPr>
              <a:t>urls.py</a:t>
            </a:r>
            <a:r>
              <a:rPr lang="en-US" sz="1800" dirty="0" smtClean="0">
                <a:latin typeface="Times New Roman" pitchFamily="18" charset="0"/>
                <a:cs typeface="Times New Roman" pitchFamily="18" charset="0"/>
              </a:rPr>
              <a:t> − All links of your project and the function to call. A kind of </a:t>
            </a:r>
            <a:r>
              <a:rPr lang="en-US" sz="1800" dirty="0" err="1" smtClean="0">
                <a:latin typeface="Times New Roman" pitchFamily="18" charset="0"/>
                <a:cs typeface="Times New Roman" pitchFamily="18" charset="0"/>
              </a:rPr>
              <a:t>ToC</a:t>
            </a:r>
            <a:r>
              <a:rPr lang="en-US" sz="1800" dirty="0" smtClean="0">
                <a:latin typeface="Times New Roman" pitchFamily="18" charset="0"/>
                <a:cs typeface="Times New Roman" pitchFamily="18" charset="0"/>
              </a:rPr>
              <a:t> of your project.</a:t>
            </a:r>
          </a:p>
          <a:p>
            <a:pPr lvl="1"/>
            <a:r>
              <a:rPr lang="en-US" sz="1800" b="1" dirty="0" smtClean="0">
                <a:latin typeface="Times New Roman" pitchFamily="18" charset="0"/>
                <a:cs typeface="Times New Roman" pitchFamily="18" charset="0"/>
              </a:rPr>
              <a:t>wsgi.py</a:t>
            </a:r>
            <a:r>
              <a:rPr lang="en-US" sz="1800" dirty="0" smtClean="0">
                <a:latin typeface="Times New Roman" pitchFamily="18" charset="0"/>
                <a:cs typeface="Times New Roman" pitchFamily="18" charset="0"/>
              </a:rPr>
              <a:t> − If you need to deploy your project over WSGI.</a:t>
            </a:r>
          </a:p>
          <a:p>
            <a:pPr>
              <a:buNone/>
            </a:pPr>
            <a:r>
              <a:rPr lang="en-US" sz="2000" dirty="0" smtClean="0">
                <a:latin typeface="Times New Roman" pitchFamily="18" charset="0"/>
                <a:cs typeface="Times New Roman" pitchFamily="18" charset="0"/>
              </a:rPr>
              <a:t>Setting Up Your Project</a:t>
            </a:r>
          </a:p>
          <a:p>
            <a:r>
              <a:rPr lang="en-US" sz="2000" dirty="0" smtClean="0">
                <a:latin typeface="Times New Roman" pitchFamily="18" charset="0"/>
                <a:cs typeface="Times New Roman" pitchFamily="18" charset="0"/>
              </a:rPr>
              <a:t>Your project is set up in the subfolder </a:t>
            </a:r>
            <a:r>
              <a:rPr lang="en-US" sz="2000" dirty="0" err="1" smtClean="0">
                <a:latin typeface="Times New Roman" pitchFamily="18" charset="0"/>
                <a:cs typeface="Times New Roman" pitchFamily="18" charset="0"/>
              </a:rPr>
              <a:t>myproject</a:t>
            </a:r>
            <a:r>
              <a:rPr lang="en-US" sz="2000" dirty="0" smtClean="0">
                <a:latin typeface="Times New Roman" pitchFamily="18" charset="0"/>
                <a:cs typeface="Times New Roman" pitchFamily="18" charset="0"/>
              </a:rPr>
              <a:t>/settings.py. Following are some important options you might need to set −</a:t>
            </a:r>
          </a:p>
          <a:p>
            <a:r>
              <a:rPr lang="en-US" sz="2000" dirty="0" smtClean="0">
                <a:latin typeface="Times New Roman" pitchFamily="18" charset="0"/>
                <a:cs typeface="Times New Roman" pitchFamily="18" charset="0"/>
              </a:rPr>
              <a:t>DEBUG = True</a:t>
            </a:r>
          </a:p>
          <a:p>
            <a:pPr>
              <a:buNone/>
            </a:pPr>
            <a:r>
              <a:rPr lang="en-US" sz="2000" dirty="0" smtClean="0"/>
              <a:t>This option lets you set if your project is in debug mode or not. Debug mode </a:t>
            </a:r>
          </a:p>
          <a:p>
            <a:pPr>
              <a:buNone/>
            </a:pPr>
            <a:r>
              <a:rPr lang="en-US" sz="2000" dirty="0" smtClean="0"/>
              <a:t>lets you get more information about your project's error. Never set it to ‘True’ </a:t>
            </a:r>
          </a:p>
          <a:p>
            <a:pPr>
              <a:buNone/>
            </a:pPr>
            <a:r>
              <a:rPr lang="en-US" sz="2000" dirty="0" smtClean="0"/>
              <a:t>for a live project. However, this has to be set to ‘True’ if you want the </a:t>
            </a:r>
            <a:r>
              <a:rPr lang="en-US" sz="2000" dirty="0" err="1" smtClean="0"/>
              <a:t>Django</a:t>
            </a:r>
            <a:r>
              <a:rPr lang="en-US" sz="2000" dirty="0" smtClean="0"/>
              <a:t> </a:t>
            </a:r>
          </a:p>
          <a:p>
            <a:pPr>
              <a:buNone/>
            </a:pPr>
            <a:r>
              <a:rPr lang="en-US" sz="2000" dirty="0" smtClean="0"/>
              <a:t>light server to serve static files. Do it only in the development mode.</a:t>
            </a:r>
            <a:endParaRPr lang="en-US" sz="2000" dirty="0">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800" dirty="0" smtClean="0">
                <a:latin typeface="Times New Roman" pitchFamily="18" charset="0"/>
                <a:cs typeface="Times New Roman" pitchFamily="18" charset="0"/>
              </a:rPr>
              <a:t>&lt;/div&gt; &lt;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 &lt;div style = "max-width:470px;"&gt;</a:t>
            </a:r>
          </a:p>
          <a:p>
            <a:pPr>
              <a:buNone/>
            </a:pPr>
            <a:r>
              <a:rPr lang="en-US" sz="1800" dirty="0" smtClean="0">
                <a:latin typeface="Times New Roman" pitchFamily="18" charset="0"/>
                <a:cs typeface="Times New Roman" pitchFamily="18" charset="0"/>
              </a:rPr>
              <a:t> &lt;center&gt; &lt;button style = "border:0px; background-color:#4285F4; margin-top:8%; height:35px; width:80%;margin-left:19%;" type = "submit" value = "Login" &gt; &lt;strong&gt;Login&lt;/strong&gt; </a:t>
            </a:r>
          </a:p>
          <a:p>
            <a:pPr>
              <a:buNone/>
            </a:pPr>
            <a:r>
              <a:rPr lang="en-US" sz="1800" dirty="0" smtClean="0">
                <a:latin typeface="Times New Roman" pitchFamily="18" charset="0"/>
                <a:cs typeface="Times New Roman" pitchFamily="18" charset="0"/>
              </a:rPr>
              <a:t>&lt;/button&gt; </a:t>
            </a:r>
          </a:p>
          <a:p>
            <a:pPr>
              <a:buNone/>
            </a:pPr>
            <a:r>
              <a:rPr lang="en-US" sz="1800" dirty="0" smtClean="0">
                <a:latin typeface="Times New Roman" pitchFamily="18" charset="0"/>
                <a:cs typeface="Times New Roman" pitchFamily="18" charset="0"/>
              </a:rPr>
              <a:t>&lt;/center&gt; </a:t>
            </a:r>
          </a:p>
          <a:p>
            <a:pPr>
              <a:buNone/>
            </a:pPr>
            <a:r>
              <a:rPr lang="en-US" sz="1800" dirty="0" smtClean="0">
                <a:latin typeface="Times New Roman" pitchFamily="18" charset="0"/>
                <a:cs typeface="Times New Roman" pitchFamily="18" charset="0"/>
              </a:rPr>
              <a:t>&lt;/div&gt; </a:t>
            </a:r>
          </a:p>
          <a:p>
            <a:pPr>
              <a:buNone/>
            </a:pPr>
            <a:r>
              <a:rPr lang="en-US" sz="1800" dirty="0" smtClean="0">
                <a:latin typeface="Times New Roman" pitchFamily="18" charset="0"/>
                <a:cs typeface="Times New Roman" pitchFamily="18" charset="0"/>
              </a:rPr>
              <a:t>&lt;/form&gt; </a:t>
            </a:r>
          </a:p>
          <a:p>
            <a:pPr>
              <a:buNone/>
            </a:pPr>
            <a:r>
              <a:rPr lang="en-US" sz="1800" dirty="0" smtClean="0">
                <a:latin typeface="Times New Roman" pitchFamily="18" charset="0"/>
                <a:cs typeface="Times New Roman" pitchFamily="18" charset="0"/>
              </a:rPr>
              <a:t>&lt;/body&gt; </a:t>
            </a:r>
          </a:p>
          <a:p>
            <a:pPr>
              <a:buNone/>
            </a:pPr>
            <a:r>
              <a:rPr lang="en-US" sz="1800" dirty="0" smtClean="0">
                <a:latin typeface="Times New Roman" pitchFamily="18" charset="0"/>
                <a:cs typeface="Times New Roman" pitchFamily="18" charset="0"/>
              </a:rPr>
              <a:t>&lt;/html&gt;</a:t>
            </a:r>
          </a:p>
          <a:p>
            <a:pPr>
              <a:buNone/>
            </a:pPr>
            <a:r>
              <a:rPr lang="en-US" sz="1800" dirty="0" smtClean="0"/>
              <a:t>The template will display a login form and post the result to our login view above. You </a:t>
            </a:r>
          </a:p>
          <a:p>
            <a:pPr>
              <a:buNone/>
            </a:pPr>
            <a:r>
              <a:rPr lang="en-US" sz="1800" dirty="0" smtClean="0"/>
              <a:t>have probably noticed the tag in the template, which is just to prevent Cross-site </a:t>
            </a:r>
          </a:p>
          <a:p>
            <a:pPr>
              <a:buNone/>
            </a:pPr>
            <a:r>
              <a:rPr lang="en-US" sz="1800" dirty="0" smtClean="0"/>
              <a:t>Request Forgery (CSRF) attack on your site.</a:t>
            </a:r>
          </a:p>
          <a:p>
            <a:pPr>
              <a:buNone/>
            </a:pPr>
            <a:r>
              <a:rPr lang="en-US" sz="1800" dirty="0" smtClean="0"/>
              <a:t>	{% </a:t>
            </a:r>
            <a:r>
              <a:rPr lang="en-US" sz="1800" dirty="0" err="1" smtClean="0"/>
              <a:t>csrf_token</a:t>
            </a:r>
            <a:r>
              <a:rPr lang="en-US" sz="1800" dirty="0" smtClean="0"/>
              <a:t> %}</a:t>
            </a: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dirty="0" smtClean="0">
                <a:latin typeface="Times New Roman" pitchFamily="18" charset="0"/>
                <a:cs typeface="Times New Roman" pitchFamily="18" charset="0"/>
              </a:rPr>
              <a:t>Once we have the login template, we need the </a:t>
            </a:r>
          </a:p>
          <a:p>
            <a:pPr>
              <a:buNone/>
            </a:pPr>
            <a:r>
              <a:rPr lang="en-US" sz="1800" dirty="0" smtClean="0">
                <a:latin typeface="Times New Roman" pitchFamily="18" charset="0"/>
                <a:cs typeface="Times New Roman" pitchFamily="18" charset="0"/>
              </a:rPr>
              <a:t>loggedin.html template that will be rendered </a:t>
            </a:r>
          </a:p>
          <a:p>
            <a:pPr>
              <a:buNone/>
            </a:pPr>
            <a:r>
              <a:rPr lang="en-US" sz="1800" dirty="0" smtClean="0">
                <a:latin typeface="Times New Roman" pitchFamily="18" charset="0"/>
                <a:cs typeface="Times New Roman" pitchFamily="18" charset="0"/>
              </a:rPr>
              <a:t>after form treatment.</a:t>
            </a:r>
          </a:p>
          <a:p>
            <a:pPr>
              <a:buNone/>
            </a:pPr>
            <a:r>
              <a:rPr lang="en-US" sz="1800" dirty="0" smtClean="0">
                <a:latin typeface="Times New Roman" pitchFamily="18" charset="0"/>
                <a:cs typeface="Times New Roman" pitchFamily="18" charset="0"/>
              </a:rPr>
              <a:t>&lt;html&gt; </a:t>
            </a:r>
          </a:p>
          <a:p>
            <a:pPr>
              <a:buNone/>
            </a:pPr>
            <a:r>
              <a:rPr lang="en-US" sz="1800" dirty="0" smtClean="0">
                <a:latin typeface="Times New Roman" pitchFamily="18" charset="0"/>
                <a:cs typeface="Times New Roman" pitchFamily="18" charset="0"/>
              </a:rPr>
              <a:t>	&lt;body&gt; </a:t>
            </a:r>
          </a:p>
          <a:p>
            <a:pPr>
              <a:buNone/>
            </a:pPr>
            <a:r>
              <a:rPr lang="en-US" sz="1800" dirty="0" smtClean="0">
                <a:latin typeface="Times New Roman" pitchFamily="18" charset="0"/>
                <a:cs typeface="Times New Roman" pitchFamily="18" charset="0"/>
              </a:rPr>
              <a:t>		You are : &lt;strong&gt;{{username}}&lt;/strong&gt; </a:t>
            </a:r>
          </a:p>
          <a:p>
            <a:pPr>
              <a:buNone/>
            </a:pPr>
            <a:r>
              <a:rPr lang="en-US" sz="1800" dirty="0" smtClean="0">
                <a:latin typeface="Times New Roman" pitchFamily="18" charset="0"/>
                <a:cs typeface="Times New Roman" pitchFamily="18" charset="0"/>
              </a:rPr>
              <a:t>	&lt;/body&gt; </a:t>
            </a:r>
          </a:p>
          <a:p>
            <a:pPr>
              <a:buNone/>
            </a:pPr>
            <a:r>
              <a:rPr lang="en-US" sz="1800" dirty="0" smtClean="0">
                <a:latin typeface="Times New Roman" pitchFamily="18" charset="0"/>
                <a:cs typeface="Times New Roman" pitchFamily="18" charset="0"/>
              </a:rPr>
              <a:t>&lt;/html&gt;</a:t>
            </a:r>
          </a:p>
          <a:p>
            <a:pPr>
              <a:buNone/>
            </a:pPr>
            <a:r>
              <a:rPr lang="en-US" sz="1800" dirty="0" smtClean="0"/>
              <a:t>Now, we just need our pair of URLs to get started: </a:t>
            </a:r>
            <a:r>
              <a:rPr lang="en-US" sz="1800" dirty="0" err="1" smtClean="0"/>
              <a:t>myapp</a:t>
            </a:r>
            <a:r>
              <a:rPr lang="en-US" sz="1800" dirty="0" smtClean="0"/>
              <a:t>/urls.py</a:t>
            </a:r>
          </a:p>
          <a:p>
            <a:pPr>
              <a:buNone/>
            </a:pPr>
            <a:r>
              <a:rPr lang="en-US" sz="1800" dirty="0" smtClean="0"/>
              <a:t>from </a:t>
            </a:r>
            <a:r>
              <a:rPr lang="en-US" sz="1800" dirty="0" err="1" smtClean="0"/>
              <a:t>django.conf.urls</a:t>
            </a:r>
            <a:r>
              <a:rPr lang="en-US" sz="1800" dirty="0" smtClean="0"/>
              <a:t> import patterns, </a:t>
            </a:r>
            <a:r>
              <a:rPr lang="en-US" sz="1800" dirty="0" err="1" smtClean="0"/>
              <a:t>url</a:t>
            </a:r>
            <a:r>
              <a:rPr lang="en-US" sz="1800" dirty="0" smtClean="0"/>
              <a:t> </a:t>
            </a:r>
          </a:p>
          <a:p>
            <a:pPr>
              <a:buNone/>
            </a:pPr>
            <a:r>
              <a:rPr lang="en-US" sz="1800" dirty="0" smtClean="0"/>
              <a:t>from </a:t>
            </a:r>
            <a:r>
              <a:rPr lang="en-US" sz="1800" dirty="0" err="1" smtClean="0"/>
              <a:t>django.views.generic</a:t>
            </a:r>
            <a:r>
              <a:rPr lang="en-US" sz="1800" dirty="0" smtClean="0"/>
              <a:t> import </a:t>
            </a:r>
            <a:r>
              <a:rPr lang="en-US" sz="1800" dirty="0" err="1" smtClean="0"/>
              <a:t>TemplateView</a:t>
            </a:r>
            <a:r>
              <a:rPr lang="en-US" sz="1800" dirty="0" smtClean="0"/>
              <a:t> </a:t>
            </a:r>
          </a:p>
          <a:p>
            <a:pPr>
              <a:buNone/>
            </a:pPr>
            <a:r>
              <a:rPr lang="en-US" sz="1800" dirty="0" err="1" smtClean="0"/>
              <a:t>urlpatterns</a:t>
            </a:r>
            <a:r>
              <a:rPr lang="en-US" sz="1800" dirty="0" smtClean="0"/>
              <a:t> = patterns('</a:t>
            </a:r>
            <a:r>
              <a:rPr lang="en-US" sz="1800" dirty="0" err="1" smtClean="0"/>
              <a:t>myapp.views</a:t>
            </a:r>
            <a:r>
              <a:rPr lang="en-US" sz="1800" dirty="0" smtClean="0"/>
              <a:t>', </a:t>
            </a:r>
            <a:r>
              <a:rPr lang="en-US" sz="1800" dirty="0" err="1" smtClean="0"/>
              <a:t>url</a:t>
            </a:r>
            <a:r>
              <a:rPr lang="en-US" sz="1800" dirty="0" smtClean="0"/>
              <a:t>(</a:t>
            </a:r>
            <a:r>
              <a:rPr lang="en-US" sz="1800" dirty="0" err="1" smtClean="0"/>
              <a:t>r'^connection</a:t>
            </a:r>
            <a:r>
              <a:rPr lang="en-US" sz="1800" dirty="0" smtClean="0"/>
              <a:t>/',</a:t>
            </a:r>
            <a:r>
              <a:rPr lang="en-US" sz="1800" dirty="0" err="1" smtClean="0"/>
              <a:t>TemplateView.as_view</a:t>
            </a:r>
            <a:r>
              <a:rPr lang="en-US" sz="1800" dirty="0" smtClean="0"/>
              <a:t>(</a:t>
            </a:r>
            <a:r>
              <a:rPr lang="en-US" sz="1800" dirty="0" err="1" smtClean="0"/>
              <a:t>template_name</a:t>
            </a:r>
            <a:r>
              <a:rPr lang="en-US" sz="1800" dirty="0" smtClean="0"/>
              <a:t> = 'login.html')), </a:t>
            </a:r>
            <a:r>
              <a:rPr lang="en-US" sz="1800" dirty="0" err="1" smtClean="0"/>
              <a:t>url</a:t>
            </a:r>
            <a:r>
              <a:rPr lang="en-US" sz="1800" dirty="0" smtClean="0"/>
              <a:t>(</a:t>
            </a:r>
            <a:r>
              <a:rPr lang="en-US" sz="1800" dirty="0" err="1" smtClean="0"/>
              <a:t>r'^login</a:t>
            </a:r>
            <a:r>
              <a:rPr lang="en-US" sz="1800" dirty="0" smtClean="0"/>
              <a:t>/', 'login', name = 'login'))</a:t>
            </a:r>
          </a:p>
          <a:p>
            <a:pPr>
              <a:buNone/>
            </a:pPr>
            <a:endParaRPr lang="en-US" sz="1800" dirty="0" smtClean="0">
              <a:latin typeface="Times New Roman" pitchFamily="18" charset="0"/>
              <a:cs typeface="Times New Roman" pitchFamily="18" charset="0"/>
            </a:endParaRPr>
          </a:p>
          <a:p>
            <a:pPr>
              <a:buNone/>
            </a:pPr>
            <a:r>
              <a:rPr lang="en-US" sz="1800" dirty="0" smtClean="0"/>
              <a:t>When accessing "/</a:t>
            </a:r>
            <a:r>
              <a:rPr lang="en-US" sz="1800" dirty="0" err="1" smtClean="0"/>
              <a:t>myapp</a:t>
            </a:r>
            <a:r>
              <a:rPr lang="en-US" sz="1800" dirty="0" smtClean="0"/>
              <a:t>/connection", we will get the following login.html template rendered</a:t>
            </a:r>
            <a:endParaRPr lang="en-US" sz="1800"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	</a:t>
            </a:r>
            <a:r>
              <a:rPr lang="en-US" sz="1800" dirty="0" smtClean="0">
                <a:latin typeface="Times New Roman" pitchFamily="18" charset="0"/>
                <a:cs typeface="Times New Roman" pitchFamily="18" charset="0"/>
              </a:rPr>
              <a:t>&lt;/div&gt; &lt;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&gt; &lt;div style = "max-width:470px;"&gt; &lt;center&gt; &lt;button style = "border:0px; background-color:#4285F4; margin-top:8%; height:35px; width:80%;margin-left:19%;" type = "submit" value = "Login" &gt; &lt;strong&gt;Login&lt;/strong&gt; &lt;/button&gt; &lt;/center&gt; &lt;/div&gt; &lt;/form&gt; &lt;/body&gt; &lt;/html&gt;</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dirty="0"/>
          </a:p>
        </p:txBody>
      </p:sp>
      <p:pic>
        <p:nvPicPr>
          <p:cNvPr id="16386" name="Picture 2" descr="C:\Users\papa\Desktop\login_html_template.jpg"/>
          <p:cNvPicPr>
            <a:picLocks noChangeAspect="1" noChangeArrowheads="1"/>
          </p:cNvPicPr>
          <p:nvPr/>
        </p:nvPicPr>
        <p:blipFill>
          <a:blip r:embed="rId2"/>
          <a:srcRect/>
          <a:stretch>
            <a:fillRect/>
          </a:stretch>
        </p:blipFill>
        <p:spPr bwMode="auto">
          <a:xfrm>
            <a:off x="1981200" y="2209800"/>
            <a:ext cx="5716587" cy="2962275"/>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1600" dirty="0" smtClean="0">
                <a:latin typeface="Times New Roman" pitchFamily="18" charset="0"/>
                <a:cs typeface="Times New Roman" pitchFamily="18" charset="0"/>
              </a:rPr>
              <a:t>On the form post, the form is valid. In our case make sure to fill the two fields and you will get −</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dirty="0" smtClean="0"/>
              <a:t>In case your username is polo, and you forgot the password. You will get the following message −</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pic>
        <p:nvPicPr>
          <p:cNvPr id="17410" name="Picture 2" descr="C:\Users\papa\Desktop\form_validation.jpg"/>
          <p:cNvPicPr>
            <a:picLocks noChangeAspect="1" noChangeArrowheads="1"/>
          </p:cNvPicPr>
          <p:nvPr/>
        </p:nvPicPr>
        <p:blipFill>
          <a:blip r:embed="rId2"/>
          <a:srcRect/>
          <a:stretch>
            <a:fillRect/>
          </a:stretch>
        </p:blipFill>
        <p:spPr bwMode="auto">
          <a:xfrm>
            <a:off x="1524000" y="914401"/>
            <a:ext cx="5716588" cy="2438400"/>
          </a:xfrm>
          <a:prstGeom prst="rect">
            <a:avLst/>
          </a:prstGeom>
          <a:noFill/>
        </p:spPr>
      </p:pic>
      <p:pic>
        <p:nvPicPr>
          <p:cNvPr id="17411" name="Picture 3" descr="C:\Users\papa\Desktop\form_invalid_message.jpg"/>
          <p:cNvPicPr>
            <a:picLocks noChangeAspect="1" noChangeArrowheads="1"/>
          </p:cNvPicPr>
          <p:nvPr/>
        </p:nvPicPr>
        <p:blipFill>
          <a:blip r:embed="rId3"/>
          <a:srcRect/>
          <a:stretch>
            <a:fillRect/>
          </a:stretch>
        </p:blipFill>
        <p:spPr bwMode="auto">
          <a:xfrm>
            <a:off x="1600200" y="4038600"/>
            <a:ext cx="5716587" cy="2209800"/>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pPr>
              <a:buNone/>
            </a:pPr>
            <a:r>
              <a:rPr lang="en-US" sz="1800" dirty="0" smtClean="0">
                <a:latin typeface="Times New Roman" pitchFamily="18" charset="0"/>
                <a:cs typeface="Times New Roman" pitchFamily="18" charset="0"/>
              </a:rPr>
              <a:t>Using Our Own Form Validation</a:t>
            </a:r>
          </a:p>
          <a:p>
            <a:r>
              <a:rPr lang="en-US" sz="1800" dirty="0" smtClean="0">
                <a:latin typeface="Times New Roman" pitchFamily="18" charset="0"/>
                <a:cs typeface="Times New Roman" pitchFamily="18" charset="0"/>
              </a:rPr>
              <a:t>In the above example, when validating the form −</a:t>
            </a:r>
          </a:p>
          <a:p>
            <a:r>
              <a:rPr lang="en-US" sz="1800" dirty="0" err="1" smtClean="0">
                <a:latin typeface="Times New Roman" pitchFamily="18" charset="0"/>
                <a:cs typeface="Times New Roman" pitchFamily="18" charset="0"/>
              </a:rPr>
              <a:t>MyLoginForm.is_valid</a:t>
            </a:r>
            <a:r>
              <a:rPr lang="en-US" sz="1800" dirty="0" smtClean="0">
                <a:latin typeface="Times New Roman" pitchFamily="18" charset="0"/>
                <a:cs typeface="Times New Roman" pitchFamily="18" charset="0"/>
              </a:rPr>
              <a:t>() We only used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self-form validation engine, in our case just making sure the fields are required. Now let’s try to make sure the user trying to login is present in our DB as </a:t>
            </a:r>
            <a:r>
              <a:rPr lang="en-US" sz="1800" dirty="0" err="1" smtClean="0">
                <a:latin typeface="Times New Roman" pitchFamily="18" charset="0"/>
                <a:cs typeface="Times New Roman" pitchFamily="18" charset="0"/>
              </a:rPr>
              <a:t>Dreamreal</a:t>
            </a:r>
            <a:r>
              <a:rPr lang="en-US" sz="1800" dirty="0" smtClean="0">
                <a:latin typeface="Times New Roman" pitchFamily="18" charset="0"/>
                <a:cs typeface="Times New Roman" pitchFamily="18" charset="0"/>
              </a:rPr>
              <a:t> entry. For this, change the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/forms.py to −</a:t>
            </a:r>
          </a:p>
          <a:p>
            <a:pPr>
              <a:buNone/>
            </a:pPr>
            <a:r>
              <a:rPr lang="en-US" sz="1800" dirty="0" smtClean="0">
                <a:latin typeface="Times New Roman" pitchFamily="18" charset="0"/>
                <a:cs typeface="Times New Roman" pitchFamily="18" charset="0"/>
              </a:rPr>
              <a:t>#-*- coding: utf-8 -*-</a:t>
            </a:r>
          </a:p>
          <a:p>
            <a:pPr>
              <a:buNone/>
            </a:pPr>
            <a:r>
              <a:rPr lang="en-US" sz="1800" dirty="0" smtClean="0">
                <a:latin typeface="Times New Roman" pitchFamily="18" charset="0"/>
                <a:cs typeface="Times New Roman" pitchFamily="18" charset="0"/>
              </a:rPr>
              <a:t> from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import forms </a:t>
            </a:r>
          </a:p>
          <a:p>
            <a:pPr>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myapp.models</a:t>
            </a:r>
            <a:r>
              <a:rPr lang="en-US" sz="1800" dirty="0" smtClean="0">
                <a:latin typeface="Times New Roman" pitchFamily="18" charset="0"/>
                <a:cs typeface="Times New Roman" pitchFamily="18" charset="0"/>
              </a:rPr>
              <a:t> import </a:t>
            </a:r>
            <a:r>
              <a:rPr lang="en-US" sz="1800" dirty="0" err="1" smtClean="0">
                <a:latin typeface="Times New Roman" pitchFamily="18" charset="0"/>
                <a:cs typeface="Times New Roman" pitchFamily="18" charset="0"/>
              </a:rPr>
              <a:t>Dreamreal</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class </a:t>
            </a:r>
            <a:r>
              <a:rPr lang="en-US" sz="1800" dirty="0" err="1" smtClean="0">
                <a:latin typeface="Times New Roman" pitchFamily="18" charset="0"/>
                <a:cs typeface="Times New Roman" pitchFamily="18" charset="0"/>
              </a:rPr>
              <a:t>LoginForm</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forms.Form</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user = </a:t>
            </a:r>
            <a:r>
              <a:rPr lang="en-US" sz="1800" dirty="0" err="1" smtClean="0">
                <a:latin typeface="Times New Roman" pitchFamily="18" charset="0"/>
                <a:cs typeface="Times New Roman" pitchFamily="18" charset="0"/>
              </a:rPr>
              <a:t>forms.CharField</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max_length</a:t>
            </a:r>
            <a:r>
              <a:rPr lang="en-US" sz="1800" dirty="0" smtClean="0">
                <a:latin typeface="Times New Roman" pitchFamily="18" charset="0"/>
                <a:cs typeface="Times New Roman" pitchFamily="18" charset="0"/>
              </a:rPr>
              <a:t> = 100) </a:t>
            </a:r>
          </a:p>
          <a:p>
            <a:pPr>
              <a:buNone/>
            </a:pPr>
            <a:r>
              <a:rPr lang="en-US" sz="1800" dirty="0" smtClean="0">
                <a:latin typeface="Times New Roman" pitchFamily="18" charset="0"/>
                <a:cs typeface="Times New Roman" pitchFamily="18" charset="0"/>
              </a:rPr>
              <a:t>	password = </a:t>
            </a:r>
            <a:r>
              <a:rPr lang="en-US" sz="1800" dirty="0" err="1" smtClean="0">
                <a:latin typeface="Times New Roman" pitchFamily="18" charset="0"/>
                <a:cs typeface="Times New Roman" pitchFamily="18" charset="0"/>
              </a:rPr>
              <a:t>forms.CharField</a:t>
            </a:r>
            <a:r>
              <a:rPr lang="en-US" sz="1800" dirty="0" smtClean="0">
                <a:latin typeface="Times New Roman" pitchFamily="18" charset="0"/>
                <a:cs typeface="Times New Roman" pitchFamily="18" charset="0"/>
              </a:rPr>
              <a:t>(widget = </a:t>
            </a:r>
            <a:r>
              <a:rPr lang="en-US" sz="1800" dirty="0" err="1" smtClean="0">
                <a:latin typeface="Times New Roman" pitchFamily="18" charset="0"/>
                <a:cs typeface="Times New Roman" pitchFamily="18" charset="0"/>
              </a:rPr>
              <a:t>forms.PasswordInput</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def </a:t>
            </a:r>
            <a:r>
              <a:rPr lang="en-US" sz="1800" dirty="0" err="1" smtClean="0">
                <a:latin typeface="Times New Roman" pitchFamily="18" charset="0"/>
                <a:cs typeface="Times New Roman" pitchFamily="18" charset="0"/>
              </a:rPr>
              <a:t>clean_message</a:t>
            </a:r>
            <a:r>
              <a:rPr lang="en-US" sz="1800" dirty="0" smtClean="0">
                <a:latin typeface="Times New Roman" pitchFamily="18" charset="0"/>
                <a:cs typeface="Times New Roman" pitchFamily="18" charset="0"/>
              </a:rPr>
              <a:t>(self): </a:t>
            </a:r>
          </a:p>
          <a:p>
            <a:pPr>
              <a:buNone/>
            </a:pPr>
            <a:r>
              <a:rPr lang="en-US" sz="1800" dirty="0" smtClean="0">
                <a:latin typeface="Times New Roman" pitchFamily="18" charset="0"/>
                <a:cs typeface="Times New Roman" pitchFamily="18" charset="0"/>
              </a:rPr>
              <a:t>		username = </a:t>
            </a:r>
            <a:r>
              <a:rPr lang="en-US" sz="1800" dirty="0" err="1" smtClean="0">
                <a:latin typeface="Times New Roman" pitchFamily="18" charset="0"/>
                <a:cs typeface="Times New Roman" pitchFamily="18" charset="0"/>
              </a:rPr>
              <a:t>self.cleaned_data.get</a:t>
            </a:r>
            <a:r>
              <a:rPr lang="en-US" sz="1800" dirty="0" smtClean="0">
                <a:latin typeface="Times New Roman" pitchFamily="18" charset="0"/>
                <a:cs typeface="Times New Roman" pitchFamily="18" charset="0"/>
              </a:rPr>
              <a:t>("username") </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dbuser</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Dreamreal.objects.filter</a:t>
            </a:r>
            <a:r>
              <a:rPr lang="en-US" sz="1800" dirty="0" smtClean="0">
                <a:latin typeface="Times New Roman" pitchFamily="18" charset="0"/>
                <a:cs typeface="Times New Roman" pitchFamily="18" charset="0"/>
              </a:rPr>
              <a:t>(name = username) </a:t>
            </a:r>
          </a:p>
          <a:p>
            <a:pPr>
              <a:buNone/>
            </a:pPr>
            <a:r>
              <a:rPr lang="en-US" sz="1800" dirty="0" smtClean="0">
                <a:latin typeface="Times New Roman" pitchFamily="18" charset="0"/>
                <a:cs typeface="Times New Roman" pitchFamily="18" charset="0"/>
              </a:rPr>
              <a:t>		if not </a:t>
            </a:r>
            <a:r>
              <a:rPr lang="en-US" sz="1800" dirty="0" err="1" smtClean="0">
                <a:latin typeface="Times New Roman" pitchFamily="18" charset="0"/>
                <a:cs typeface="Times New Roman" pitchFamily="18" charset="0"/>
              </a:rPr>
              <a:t>dbuser</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raise </a:t>
            </a:r>
            <a:r>
              <a:rPr lang="en-US" sz="1800" dirty="0" err="1" smtClean="0">
                <a:latin typeface="Times New Roman" pitchFamily="18" charset="0"/>
                <a:cs typeface="Times New Roman" pitchFamily="18" charset="0"/>
              </a:rPr>
              <a:t>forms.ValidationError</a:t>
            </a:r>
            <a:r>
              <a:rPr lang="en-US" sz="1800" dirty="0" smtClean="0">
                <a:latin typeface="Times New Roman" pitchFamily="18" charset="0"/>
                <a:cs typeface="Times New Roman" pitchFamily="18" charset="0"/>
              </a:rPr>
              <a:t>("User does not exist in our db!") </a:t>
            </a:r>
          </a:p>
          <a:p>
            <a:pPr>
              <a:buNone/>
            </a:pPr>
            <a:r>
              <a:rPr lang="en-US" sz="1800" dirty="0" smtClean="0">
                <a:latin typeface="Times New Roman" pitchFamily="18" charset="0"/>
                <a:cs typeface="Times New Roman" pitchFamily="18" charset="0"/>
              </a:rPr>
              <a:t>		return username</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buNone/>
            </a:pPr>
            <a:r>
              <a:rPr lang="en-US" sz="1800" dirty="0" smtClean="0">
                <a:latin typeface="Times New Roman" pitchFamily="18" charset="0"/>
                <a:cs typeface="Times New Roman" pitchFamily="18" charset="0"/>
              </a:rPr>
              <a:t>Now, after calling the "</a:t>
            </a:r>
            <a:r>
              <a:rPr lang="en-US" sz="1800" dirty="0" err="1" smtClean="0">
                <a:latin typeface="Times New Roman" pitchFamily="18" charset="0"/>
                <a:cs typeface="Times New Roman" pitchFamily="18" charset="0"/>
              </a:rPr>
              <a:t>is_valid</a:t>
            </a:r>
            <a:r>
              <a:rPr lang="en-US" sz="1800" dirty="0" smtClean="0">
                <a:latin typeface="Times New Roman" pitchFamily="18" charset="0"/>
                <a:cs typeface="Times New Roman" pitchFamily="18" charset="0"/>
              </a:rPr>
              <a:t>" method, we will get the correct output, only if the user is in our database. If you want to check a field of your form, just add a method starting by "clean_" then your field name to your form class. Raising a </a:t>
            </a:r>
            <a:r>
              <a:rPr lang="en-US" sz="1800" dirty="0" err="1" smtClean="0">
                <a:latin typeface="Times New Roman" pitchFamily="18" charset="0"/>
                <a:cs typeface="Times New Roman" pitchFamily="18" charset="0"/>
              </a:rPr>
              <a:t>forms.ValidationError</a:t>
            </a:r>
            <a:r>
              <a:rPr lang="en-US" sz="1800" dirty="0" smtClean="0">
                <a:latin typeface="Times New Roman" pitchFamily="18" charset="0"/>
                <a:cs typeface="Times New Roman" pitchFamily="18" charset="0"/>
              </a:rPr>
              <a:t> is important.</a:t>
            </a:r>
          </a:p>
          <a:p>
            <a:pPr>
              <a:buNone/>
            </a:pPr>
            <a:endParaRPr lang="en-US" sz="1800" dirty="0" smtClean="0">
              <a:latin typeface="Times New Roman" pitchFamily="18" charset="0"/>
              <a:cs typeface="Times New Roman" pitchFamily="18" charset="0"/>
            </a:endParaRPr>
          </a:p>
          <a:p>
            <a:pPr>
              <a:buNone/>
            </a:pPr>
            <a:r>
              <a:rPr lang="en-US" sz="2000" b="1" dirty="0" err="1" smtClean="0">
                <a:latin typeface="Times New Roman" pitchFamily="18" charset="0"/>
                <a:cs typeface="Times New Roman" pitchFamily="18" charset="0"/>
              </a:rPr>
              <a:t>Django</a:t>
            </a:r>
            <a:r>
              <a:rPr lang="en-US" sz="2000" b="1" dirty="0" smtClean="0">
                <a:latin typeface="Times New Roman" pitchFamily="18" charset="0"/>
                <a:cs typeface="Times New Roman" pitchFamily="18" charset="0"/>
              </a:rPr>
              <a:t> - File Uploading : </a:t>
            </a:r>
          </a:p>
          <a:p>
            <a:r>
              <a:rPr lang="en-US" sz="2000" dirty="0" smtClean="0"/>
              <a:t>It is generally useful for a web app to be able to upload files (profile picture, songs, </a:t>
            </a:r>
            <a:r>
              <a:rPr lang="en-US" sz="2000" dirty="0" err="1" smtClean="0"/>
              <a:t>pdf</a:t>
            </a:r>
            <a:r>
              <a:rPr lang="en-US" sz="2000" dirty="0" smtClean="0"/>
              <a:t>, words.....). Let's discuss how to upload files in this chapter.</a:t>
            </a:r>
          </a:p>
          <a:p>
            <a:r>
              <a:rPr lang="en-US" sz="2000" dirty="0" smtClean="0"/>
              <a:t>Uploading an Image</a:t>
            </a:r>
          </a:p>
          <a:p>
            <a:r>
              <a:rPr lang="en-US" sz="2000" dirty="0" smtClean="0"/>
              <a:t>Before starting to play with an image, make sure you have the Python Image Library (PIL) installed. Now to illustrate uploading an image, let's create a profile form, in our </a:t>
            </a:r>
            <a:r>
              <a:rPr lang="en-US" sz="2000" dirty="0" err="1" smtClean="0"/>
              <a:t>myapp</a:t>
            </a:r>
            <a:r>
              <a:rPr lang="en-US" sz="2000" dirty="0" smtClean="0"/>
              <a:t>/forms.py −</a:t>
            </a:r>
          </a:p>
          <a:p>
            <a:pPr>
              <a:buNone/>
            </a:pPr>
            <a:r>
              <a:rPr lang="en-US" sz="2000" dirty="0" smtClean="0"/>
              <a:t>#-*- coding: utf-8 -*- </a:t>
            </a:r>
          </a:p>
          <a:p>
            <a:pPr>
              <a:buNone/>
            </a:pPr>
            <a:r>
              <a:rPr lang="en-US" sz="2000" dirty="0" smtClean="0"/>
              <a:t>from </a:t>
            </a:r>
            <a:r>
              <a:rPr lang="en-US" sz="2000" dirty="0" err="1" smtClean="0"/>
              <a:t>django</a:t>
            </a:r>
            <a:r>
              <a:rPr lang="en-US" sz="2000" dirty="0" smtClean="0"/>
              <a:t> import forms </a:t>
            </a:r>
          </a:p>
          <a:p>
            <a:pPr>
              <a:buNone/>
            </a:pPr>
            <a:r>
              <a:rPr lang="en-US" sz="2000" dirty="0" smtClean="0"/>
              <a:t>class </a:t>
            </a:r>
            <a:r>
              <a:rPr lang="en-US" sz="2000" dirty="0" err="1" smtClean="0"/>
              <a:t>ProfileForm</a:t>
            </a:r>
            <a:r>
              <a:rPr lang="en-US" sz="2000" dirty="0" smtClean="0"/>
              <a:t>(</a:t>
            </a:r>
            <a:r>
              <a:rPr lang="en-US" sz="2000" dirty="0" err="1" smtClean="0"/>
              <a:t>forms.Form</a:t>
            </a:r>
            <a:r>
              <a:rPr lang="en-US" sz="2000" dirty="0" smtClean="0"/>
              <a:t>): </a:t>
            </a:r>
          </a:p>
          <a:p>
            <a:pPr>
              <a:buNone/>
            </a:pPr>
            <a:r>
              <a:rPr lang="en-US" sz="2000" dirty="0" smtClean="0"/>
              <a:t>name = </a:t>
            </a:r>
            <a:r>
              <a:rPr lang="en-US" sz="2000" dirty="0" err="1" smtClean="0"/>
              <a:t>forms.CharField</a:t>
            </a:r>
            <a:r>
              <a:rPr lang="en-US" sz="2000" dirty="0" smtClean="0"/>
              <a:t>(</a:t>
            </a:r>
            <a:r>
              <a:rPr lang="en-US" sz="2000" dirty="0" err="1" smtClean="0"/>
              <a:t>max_length</a:t>
            </a:r>
            <a:r>
              <a:rPr lang="en-US" sz="2000" dirty="0" smtClean="0"/>
              <a:t> = 100) </a:t>
            </a:r>
          </a:p>
          <a:p>
            <a:pPr>
              <a:buNone/>
            </a:pPr>
            <a:r>
              <a:rPr lang="en-US" sz="2000" dirty="0" smtClean="0"/>
              <a:t>picture = </a:t>
            </a:r>
            <a:r>
              <a:rPr lang="en-US" sz="2000" dirty="0" err="1" smtClean="0"/>
              <a:t>forms.ImageFields</a:t>
            </a:r>
            <a:r>
              <a:rPr lang="en-US" sz="2000" dirty="0" smtClean="0"/>
              <a:t>()</a:t>
            </a:r>
            <a:endParaRPr lang="en-US" sz="20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buNone/>
            </a:pPr>
            <a:r>
              <a:rPr lang="en-US" sz="2000" dirty="0" smtClean="0">
                <a:latin typeface="Times New Roman" pitchFamily="18" charset="0"/>
                <a:cs typeface="Times New Roman" pitchFamily="18" charset="0"/>
              </a:rPr>
              <a:t>As you can see, the main difference here is just the </a:t>
            </a:r>
            <a:r>
              <a:rPr lang="en-US" sz="2000" b="1" dirty="0" err="1" smtClean="0">
                <a:latin typeface="Times New Roman" pitchFamily="18" charset="0"/>
                <a:cs typeface="Times New Roman" pitchFamily="18" charset="0"/>
              </a:rPr>
              <a:t>forms.ImageField</a:t>
            </a:r>
            <a:r>
              <a:rPr lang="en-US" sz="2000" dirty="0" smtClean="0">
                <a:latin typeface="Times New Roman" pitchFamily="18" charset="0"/>
                <a:cs typeface="Times New Roman" pitchFamily="18" charset="0"/>
              </a:rPr>
              <a:t>.</a:t>
            </a:r>
          </a:p>
          <a:p>
            <a:pPr>
              <a:buNone/>
            </a:pPr>
            <a:r>
              <a:rPr lang="en-US" sz="2000" dirty="0" err="1" smtClean="0">
                <a:latin typeface="Times New Roman" pitchFamily="18" charset="0"/>
                <a:cs typeface="Times New Roman" pitchFamily="18" charset="0"/>
              </a:rPr>
              <a:t>ImageField</a:t>
            </a:r>
            <a:r>
              <a:rPr lang="en-US" sz="2000" dirty="0" smtClean="0">
                <a:latin typeface="Times New Roman" pitchFamily="18" charset="0"/>
                <a:cs typeface="Times New Roman" pitchFamily="18" charset="0"/>
              </a:rPr>
              <a:t> will make sure  the uploaded file is an image. If not, the form </a:t>
            </a:r>
          </a:p>
          <a:p>
            <a:pPr>
              <a:buNone/>
            </a:pPr>
            <a:r>
              <a:rPr lang="en-US" sz="2000" dirty="0" smtClean="0">
                <a:latin typeface="Times New Roman" pitchFamily="18" charset="0"/>
                <a:cs typeface="Times New Roman" pitchFamily="18" charset="0"/>
              </a:rPr>
              <a:t>validation will fail. Now let's create a "Profile" model to save our </a:t>
            </a:r>
          </a:p>
          <a:p>
            <a:pPr>
              <a:buNone/>
            </a:pPr>
            <a:r>
              <a:rPr lang="en-US" sz="2000" dirty="0" smtClean="0">
                <a:latin typeface="Times New Roman" pitchFamily="18" charset="0"/>
                <a:cs typeface="Times New Roman" pitchFamily="18" charset="0"/>
              </a:rPr>
              <a:t>uploaded profile. This is done in </a:t>
            </a:r>
            <a:r>
              <a:rPr lang="en-US" sz="2000" dirty="0" err="1" smtClean="0">
                <a:latin typeface="Times New Roman" pitchFamily="18" charset="0"/>
                <a:cs typeface="Times New Roman" pitchFamily="18" charset="0"/>
              </a:rPr>
              <a:t>myapp</a:t>
            </a:r>
            <a:r>
              <a:rPr lang="en-US" sz="2000" dirty="0" smtClean="0">
                <a:latin typeface="Times New Roman" pitchFamily="18" charset="0"/>
                <a:cs typeface="Times New Roman" pitchFamily="18" charset="0"/>
              </a:rPr>
              <a:t>/models.py −</a:t>
            </a:r>
          </a:p>
          <a:p>
            <a:pPr>
              <a:buNone/>
            </a:pP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django.db</a:t>
            </a:r>
            <a:r>
              <a:rPr lang="en-US" sz="2000" dirty="0" smtClean="0">
                <a:latin typeface="Times New Roman" pitchFamily="18" charset="0"/>
                <a:cs typeface="Times New Roman" pitchFamily="18" charset="0"/>
              </a:rPr>
              <a:t> import models </a:t>
            </a:r>
          </a:p>
          <a:p>
            <a:pPr>
              <a:buNone/>
            </a:pPr>
            <a:r>
              <a:rPr lang="en-US" sz="2000" dirty="0" smtClean="0">
                <a:latin typeface="Times New Roman" pitchFamily="18" charset="0"/>
                <a:cs typeface="Times New Roman" pitchFamily="18" charset="0"/>
              </a:rPr>
              <a:t>class Profile(</a:t>
            </a:r>
            <a:r>
              <a:rPr lang="en-US" sz="2000" dirty="0" err="1" smtClean="0">
                <a:latin typeface="Times New Roman" pitchFamily="18" charset="0"/>
                <a:cs typeface="Times New Roman" pitchFamily="18" charset="0"/>
              </a:rPr>
              <a:t>models.Model</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name = </a:t>
            </a:r>
            <a:r>
              <a:rPr lang="en-US" sz="2000" dirty="0" err="1" smtClean="0">
                <a:latin typeface="Times New Roman" pitchFamily="18" charset="0"/>
                <a:cs typeface="Times New Roman" pitchFamily="18" charset="0"/>
              </a:rPr>
              <a:t>models.CharField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max_length</a:t>
            </a:r>
            <a:r>
              <a:rPr lang="en-US" sz="2000" dirty="0" smtClean="0">
                <a:latin typeface="Times New Roman" pitchFamily="18" charset="0"/>
                <a:cs typeface="Times New Roman" pitchFamily="18" charset="0"/>
              </a:rPr>
              <a:t> = 50) </a:t>
            </a:r>
          </a:p>
          <a:p>
            <a:pPr>
              <a:buNone/>
            </a:pPr>
            <a:r>
              <a:rPr lang="en-US" sz="2000" dirty="0" smtClean="0">
                <a:latin typeface="Times New Roman" pitchFamily="18" charset="0"/>
                <a:cs typeface="Times New Roman" pitchFamily="18" charset="0"/>
              </a:rPr>
              <a:t>	picture = </a:t>
            </a:r>
            <a:r>
              <a:rPr lang="en-US" sz="2000" dirty="0" err="1" smtClean="0">
                <a:latin typeface="Times New Roman" pitchFamily="18" charset="0"/>
                <a:cs typeface="Times New Roman" pitchFamily="18" charset="0"/>
              </a:rPr>
              <a:t>models.ImageField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upload_to</a:t>
            </a:r>
            <a:r>
              <a:rPr lang="en-US" sz="2000" dirty="0" smtClean="0">
                <a:latin typeface="Times New Roman" pitchFamily="18" charset="0"/>
                <a:cs typeface="Times New Roman" pitchFamily="18" charset="0"/>
              </a:rPr>
              <a:t> = 'pictures') </a:t>
            </a:r>
          </a:p>
          <a:p>
            <a:pPr>
              <a:buNone/>
            </a:pPr>
            <a:r>
              <a:rPr lang="en-US" sz="2000" dirty="0" smtClean="0">
                <a:latin typeface="Times New Roman" pitchFamily="18" charset="0"/>
                <a:cs typeface="Times New Roman" pitchFamily="18" charset="0"/>
              </a:rPr>
              <a:t>	class Meta: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db_table</a:t>
            </a:r>
            <a:r>
              <a:rPr lang="en-US" sz="2000" dirty="0" smtClean="0">
                <a:latin typeface="Times New Roman" pitchFamily="18" charset="0"/>
                <a:cs typeface="Times New Roman" pitchFamily="18" charset="0"/>
              </a:rPr>
              <a:t> = "profile“</a:t>
            </a:r>
          </a:p>
          <a:p>
            <a:pPr>
              <a:buNone/>
            </a:pPr>
            <a:endParaRPr lang="en-US" sz="2000" dirty="0" smtClean="0">
              <a:latin typeface="Times New Roman" pitchFamily="18" charset="0"/>
              <a:cs typeface="Times New Roman" pitchFamily="18" charset="0"/>
            </a:endParaRPr>
          </a:p>
          <a:p>
            <a:pPr>
              <a:buNone/>
            </a:pPr>
            <a:r>
              <a:rPr lang="en-US" sz="2000" dirty="0" smtClean="0"/>
              <a:t>As you can see for the model, the </a:t>
            </a:r>
            <a:r>
              <a:rPr lang="en-US" sz="2000" dirty="0" err="1" smtClean="0"/>
              <a:t>ImageField</a:t>
            </a:r>
            <a:r>
              <a:rPr lang="en-US" sz="2000" dirty="0" smtClean="0"/>
              <a:t> takes a compulsory </a:t>
            </a:r>
          </a:p>
          <a:p>
            <a:pPr>
              <a:buNone/>
            </a:pPr>
            <a:r>
              <a:rPr lang="en-US" sz="2000" dirty="0" smtClean="0"/>
              <a:t>argument: </a:t>
            </a:r>
            <a:r>
              <a:rPr lang="en-US" sz="2000" b="1" dirty="0" err="1" smtClean="0"/>
              <a:t>upload_to</a:t>
            </a:r>
            <a:r>
              <a:rPr lang="en-US" sz="2000" dirty="0" smtClean="0"/>
              <a:t>. This represents the place on the hard drive where your </a:t>
            </a:r>
          </a:p>
          <a:p>
            <a:pPr>
              <a:buNone/>
            </a:pPr>
            <a:r>
              <a:rPr lang="en-US" sz="2000" dirty="0" smtClean="0"/>
              <a:t>images will be saved. Note that the parameter will be added to the </a:t>
            </a:r>
          </a:p>
          <a:p>
            <a:pPr>
              <a:buNone/>
            </a:pPr>
            <a:r>
              <a:rPr lang="en-US" sz="2000" dirty="0" smtClean="0"/>
              <a:t>MEDIA_ROOT option defined in your settings.py file.</a:t>
            </a:r>
          </a:p>
          <a:p>
            <a:pPr>
              <a:buNone/>
            </a:pPr>
            <a:r>
              <a:rPr lang="en-US" sz="2000" dirty="0" smtClean="0"/>
              <a:t>Now that we have the Form and the Model, let's create the view, in </a:t>
            </a:r>
          </a:p>
          <a:p>
            <a:pPr>
              <a:buNone/>
            </a:pPr>
            <a:r>
              <a:rPr lang="en-US" sz="2000" dirty="0" err="1" smtClean="0"/>
              <a:t>myapp</a:t>
            </a:r>
            <a:r>
              <a:rPr lang="en-US" sz="2000" dirty="0" smtClean="0"/>
              <a:t>/views.py −</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buNone/>
            </a:pPr>
            <a:r>
              <a:rPr lang="en-US" sz="2000" dirty="0" smtClean="0">
                <a:latin typeface="Times New Roman" pitchFamily="18" charset="0"/>
                <a:cs typeface="Times New Roman" pitchFamily="18" charset="0"/>
              </a:rPr>
              <a:t>#-*- coding: utf-8 -*- </a:t>
            </a:r>
          </a:p>
          <a:p>
            <a:pPr>
              <a:buNone/>
            </a:pP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myapp.forms</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ProfileForm</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myapp.models</a:t>
            </a:r>
            <a:r>
              <a:rPr lang="en-US" sz="2000" dirty="0" smtClean="0">
                <a:latin typeface="Times New Roman" pitchFamily="18" charset="0"/>
                <a:cs typeface="Times New Roman" pitchFamily="18" charset="0"/>
              </a:rPr>
              <a:t> import Profile </a:t>
            </a:r>
          </a:p>
          <a:p>
            <a:pPr>
              <a:buNone/>
            </a:pPr>
            <a:r>
              <a:rPr lang="en-US" sz="2000" dirty="0" smtClean="0">
                <a:latin typeface="Times New Roman" pitchFamily="18" charset="0"/>
                <a:cs typeface="Times New Roman" pitchFamily="18" charset="0"/>
              </a:rPr>
              <a:t>def </a:t>
            </a:r>
            <a:r>
              <a:rPr lang="en-US" sz="2000" dirty="0" err="1" smtClean="0">
                <a:latin typeface="Times New Roman" pitchFamily="18" charset="0"/>
                <a:cs typeface="Times New Roman" pitchFamily="18" charset="0"/>
              </a:rPr>
              <a:t>SaveProfile</a:t>
            </a:r>
            <a:r>
              <a:rPr lang="en-US" sz="2000" dirty="0" smtClean="0">
                <a:latin typeface="Times New Roman" pitchFamily="18" charset="0"/>
                <a:cs typeface="Times New Roman" pitchFamily="18" charset="0"/>
              </a:rPr>
              <a:t>(request): </a:t>
            </a:r>
          </a:p>
          <a:p>
            <a:pPr>
              <a:buNone/>
            </a:pPr>
            <a:r>
              <a:rPr lang="en-US" sz="2000" dirty="0" smtClean="0">
                <a:latin typeface="Times New Roman" pitchFamily="18" charset="0"/>
                <a:cs typeface="Times New Roman" pitchFamily="18" charset="0"/>
              </a:rPr>
              <a:t>	saved = False </a:t>
            </a:r>
          </a:p>
          <a:p>
            <a:pPr>
              <a:buNone/>
            </a:pPr>
            <a:r>
              <a:rPr lang="en-US" sz="2000" dirty="0" smtClean="0">
                <a:latin typeface="Times New Roman" pitchFamily="18" charset="0"/>
                <a:cs typeface="Times New Roman" pitchFamily="18" charset="0"/>
              </a:rPr>
              <a:t>	if </a:t>
            </a:r>
            <a:r>
              <a:rPr lang="en-US" sz="2000" dirty="0" err="1" smtClean="0">
                <a:latin typeface="Times New Roman" pitchFamily="18" charset="0"/>
                <a:cs typeface="Times New Roman" pitchFamily="18" charset="0"/>
              </a:rPr>
              <a:t>request.method</a:t>
            </a:r>
            <a:r>
              <a:rPr lang="en-US" sz="2000" dirty="0" smtClean="0">
                <a:latin typeface="Times New Roman" pitchFamily="18" charset="0"/>
                <a:cs typeface="Times New Roman" pitchFamily="18" charset="0"/>
              </a:rPr>
              <a:t> == "POST": </a:t>
            </a:r>
          </a:p>
          <a:p>
            <a:pPr>
              <a:buNone/>
            </a:pPr>
            <a:r>
              <a:rPr lang="en-US" sz="2000" dirty="0" smtClean="0">
                <a:latin typeface="Times New Roman" pitchFamily="18" charset="0"/>
                <a:cs typeface="Times New Roman" pitchFamily="18" charset="0"/>
              </a:rPr>
              <a:t>		#Get the posted form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MyProfileForm</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ProfileForm</a:t>
            </a:r>
            <a:r>
              <a:rPr lang="en-US" sz="2000" dirty="0" smtClean="0">
                <a:latin typeface="Times New Roman" pitchFamily="18" charset="0"/>
                <a:cs typeface="Times New Roman" pitchFamily="18" charset="0"/>
              </a:rPr>
              <a:t>(request.POST, </a:t>
            </a:r>
            <a:r>
              <a:rPr lang="en-US" sz="2000" dirty="0" err="1" smtClean="0">
                <a:latin typeface="Times New Roman" pitchFamily="18" charset="0"/>
                <a:cs typeface="Times New Roman" pitchFamily="18" charset="0"/>
              </a:rPr>
              <a:t>request.FILES</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if </a:t>
            </a:r>
            <a:r>
              <a:rPr lang="en-US" sz="2000" dirty="0" err="1" smtClean="0">
                <a:latin typeface="Times New Roman" pitchFamily="18" charset="0"/>
                <a:cs typeface="Times New Roman" pitchFamily="18" charset="0"/>
              </a:rPr>
              <a:t>MyProfileForm.is_valid</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profile = Profile() </a:t>
            </a:r>
          </a:p>
          <a:p>
            <a:pPr>
              <a:buNone/>
            </a:pPr>
            <a:r>
              <a:rPr lang="en-US" sz="2000" dirty="0" smtClean="0">
                <a:latin typeface="Times New Roman" pitchFamily="18" charset="0"/>
                <a:cs typeface="Times New Roman" pitchFamily="18" charset="0"/>
              </a:rPr>
              <a:t>			profile.name = </a:t>
            </a:r>
            <a:r>
              <a:rPr lang="en-US" sz="2000" dirty="0" err="1" smtClean="0">
                <a:latin typeface="Times New Roman" pitchFamily="18" charset="0"/>
                <a:cs typeface="Times New Roman" pitchFamily="18" charset="0"/>
              </a:rPr>
              <a:t>MyProfileForm.cleaned_data</a:t>
            </a:r>
            <a:r>
              <a:rPr lang="en-US" sz="2000" dirty="0" smtClean="0">
                <a:latin typeface="Times New Roman" pitchFamily="18" charset="0"/>
                <a:cs typeface="Times New Roman" pitchFamily="18" charset="0"/>
              </a:rPr>
              <a:t>["name"] 			</a:t>
            </a:r>
            <a:r>
              <a:rPr lang="en-US" sz="2000" dirty="0" err="1" smtClean="0">
                <a:latin typeface="Times New Roman" pitchFamily="18" charset="0"/>
                <a:cs typeface="Times New Roman" pitchFamily="18" charset="0"/>
              </a:rPr>
              <a:t>profile.picture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MyProfileForm.cleaned_data</a:t>
            </a:r>
            <a:r>
              <a:rPr lang="en-US" sz="2000" dirty="0" smtClean="0">
                <a:latin typeface="Times New Roman" pitchFamily="18" charset="0"/>
                <a:cs typeface="Times New Roman" pitchFamily="18" charset="0"/>
              </a:rPr>
              <a:t>["picture"] 		</a:t>
            </a:r>
            <a:r>
              <a:rPr lang="en-US" sz="2000" dirty="0" err="1" smtClean="0">
                <a:latin typeface="Times New Roman" pitchFamily="18" charset="0"/>
                <a:cs typeface="Times New Roman" pitchFamily="18" charset="0"/>
              </a:rPr>
              <a:t>profile.save</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saved = True </a:t>
            </a:r>
          </a:p>
          <a:p>
            <a:pPr>
              <a:buNone/>
            </a:pPr>
            <a:r>
              <a:rPr lang="en-US" sz="2000" dirty="0" smtClean="0">
                <a:latin typeface="Times New Roman" pitchFamily="18" charset="0"/>
                <a:cs typeface="Times New Roman" pitchFamily="18" charset="0"/>
              </a:rPr>
              <a:t>		else: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MyProfileForm</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Profileform</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return render(request, 'saved.html', locals())</a:t>
            </a:r>
            <a:endParaRPr lang="en-US" sz="2000" dirty="0">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sz="1800" dirty="0" smtClean="0">
                <a:latin typeface="Times New Roman" pitchFamily="18" charset="0"/>
                <a:cs typeface="Times New Roman" pitchFamily="18" charset="0"/>
              </a:rPr>
              <a:t>The part not to miss is, there is a change when creating a </a:t>
            </a:r>
            <a:r>
              <a:rPr lang="en-US" sz="1800" dirty="0" err="1" smtClean="0">
                <a:latin typeface="Times New Roman" pitchFamily="18" charset="0"/>
                <a:cs typeface="Times New Roman" pitchFamily="18" charset="0"/>
              </a:rPr>
              <a:t>ProfileForm</a:t>
            </a:r>
            <a:r>
              <a:rPr lang="en-US" sz="1800" dirty="0" smtClean="0">
                <a:latin typeface="Times New Roman" pitchFamily="18" charset="0"/>
                <a:cs typeface="Times New Roman" pitchFamily="18" charset="0"/>
              </a:rPr>
              <a:t>, we added a second parameters: </a:t>
            </a:r>
            <a:r>
              <a:rPr lang="en-US" sz="1800" b="1" dirty="0" err="1" smtClean="0">
                <a:latin typeface="Times New Roman" pitchFamily="18" charset="0"/>
                <a:cs typeface="Times New Roman" pitchFamily="18" charset="0"/>
              </a:rPr>
              <a:t>request.FILES</a:t>
            </a:r>
            <a:r>
              <a:rPr lang="en-US" sz="1800" dirty="0" smtClean="0">
                <a:latin typeface="Times New Roman" pitchFamily="18" charset="0"/>
                <a:cs typeface="Times New Roman" pitchFamily="18" charset="0"/>
              </a:rPr>
              <a:t>. If not passed the form validation will fail, giving a message that says the picture is empty.</a:t>
            </a:r>
          </a:p>
          <a:p>
            <a:r>
              <a:rPr lang="en-US" sz="1800" dirty="0" smtClean="0">
                <a:latin typeface="Times New Roman" pitchFamily="18" charset="0"/>
                <a:cs typeface="Times New Roman" pitchFamily="18" charset="0"/>
              </a:rPr>
              <a:t>Now, we just need the </a:t>
            </a:r>
            <a:r>
              <a:rPr lang="en-US" sz="1800" b="1" dirty="0" smtClean="0">
                <a:latin typeface="Times New Roman" pitchFamily="18" charset="0"/>
                <a:cs typeface="Times New Roman" pitchFamily="18" charset="0"/>
              </a:rPr>
              <a:t>saved.html</a:t>
            </a:r>
            <a:r>
              <a:rPr lang="en-US" sz="1800" dirty="0" smtClean="0">
                <a:latin typeface="Times New Roman" pitchFamily="18" charset="0"/>
                <a:cs typeface="Times New Roman" pitchFamily="18" charset="0"/>
              </a:rPr>
              <a:t> template and the </a:t>
            </a:r>
            <a:r>
              <a:rPr lang="en-US" sz="1800" b="1" dirty="0" smtClean="0">
                <a:latin typeface="Times New Roman" pitchFamily="18" charset="0"/>
                <a:cs typeface="Times New Roman" pitchFamily="18" charset="0"/>
              </a:rPr>
              <a:t>profile.html</a:t>
            </a:r>
            <a:r>
              <a:rPr lang="en-US" sz="1800" dirty="0" smtClean="0">
                <a:latin typeface="Times New Roman" pitchFamily="18" charset="0"/>
                <a:cs typeface="Times New Roman" pitchFamily="18" charset="0"/>
              </a:rPr>
              <a:t> template, for the form and the redirection page −</a:t>
            </a:r>
          </a:p>
          <a:p>
            <a:r>
              <a:rPr lang="en-US" sz="1800" b="1" dirty="0" err="1" smtClean="0">
                <a:latin typeface="Times New Roman" pitchFamily="18" charset="0"/>
                <a:cs typeface="Times New Roman" pitchFamily="18" charset="0"/>
              </a:rPr>
              <a:t>myapp</a:t>
            </a:r>
            <a:r>
              <a:rPr lang="en-US" sz="1800" b="1" dirty="0" smtClean="0">
                <a:latin typeface="Times New Roman" pitchFamily="18" charset="0"/>
                <a:cs typeface="Times New Roman" pitchFamily="18" charset="0"/>
              </a:rPr>
              <a:t>/templates/saved.html</a:t>
            </a:r>
            <a:r>
              <a:rPr lang="en-US" sz="1800" dirty="0" smtClean="0">
                <a:latin typeface="Times New Roman" pitchFamily="18" charset="0"/>
                <a:cs typeface="Times New Roman" pitchFamily="18" charset="0"/>
              </a:rPr>
              <a:t> −</a:t>
            </a:r>
          </a:p>
          <a:p>
            <a:pPr>
              <a:buNone/>
            </a:pPr>
            <a:r>
              <a:rPr lang="en-US" sz="1800" dirty="0" smtClean="0"/>
              <a:t>&lt;html&gt;</a:t>
            </a:r>
          </a:p>
          <a:p>
            <a:pPr>
              <a:buNone/>
            </a:pPr>
            <a:r>
              <a:rPr lang="en-US" sz="1800" dirty="0" smtClean="0"/>
              <a:t>	 &lt;body&gt; </a:t>
            </a:r>
          </a:p>
          <a:p>
            <a:pPr>
              <a:buNone/>
            </a:pPr>
            <a:r>
              <a:rPr lang="en-US" sz="1800" dirty="0" smtClean="0"/>
              <a:t>		{% if saved %}</a:t>
            </a:r>
          </a:p>
          <a:p>
            <a:pPr>
              <a:buNone/>
            </a:pPr>
            <a:r>
              <a:rPr lang="en-US" sz="1800" dirty="0" smtClean="0"/>
              <a:t>		 	&lt;strong&gt;Your profile was saved.&lt;/strong&gt; </a:t>
            </a:r>
          </a:p>
          <a:p>
            <a:pPr>
              <a:buNone/>
            </a:pPr>
            <a:r>
              <a:rPr lang="en-US" sz="1800" dirty="0" smtClean="0"/>
              <a:t>		{% </a:t>
            </a:r>
            <a:r>
              <a:rPr lang="en-US" sz="1800" dirty="0" err="1" smtClean="0"/>
              <a:t>endif</a:t>
            </a:r>
            <a:r>
              <a:rPr lang="en-US" sz="1800" dirty="0" smtClean="0"/>
              <a:t> %} </a:t>
            </a:r>
          </a:p>
          <a:p>
            <a:pPr>
              <a:buNone/>
            </a:pPr>
            <a:r>
              <a:rPr lang="en-US" sz="1800" dirty="0" smtClean="0"/>
              <a:t>		</a:t>
            </a:r>
          </a:p>
          <a:p>
            <a:pPr>
              <a:buNone/>
            </a:pPr>
            <a:r>
              <a:rPr lang="en-US" sz="1800" dirty="0" smtClean="0"/>
              <a:t>		{% if not saved %} </a:t>
            </a:r>
          </a:p>
          <a:p>
            <a:pPr>
              <a:buNone/>
            </a:pPr>
            <a:r>
              <a:rPr lang="en-US" sz="1800" dirty="0" smtClean="0"/>
              <a:t>			&lt;strong&gt;Your profile was not saved.&lt;/strong&gt; </a:t>
            </a:r>
          </a:p>
          <a:p>
            <a:pPr>
              <a:buNone/>
            </a:pPr>
            <a:r>
              <a:rPr lang="en-US" sz="1800" dirty="0" smtClean="0"/>
              <a:t>		{% </a:t>
            </a:r>
            <a:r>
              <a:rPr lang="en-US" sz="1800" dirty="0" err="1" smtClean="0"/>
              <a:t>endif</a:t>
            </a:r>
            <a:r>
              <a:rPr lang="en-US" sz="1800" dirty="0" smtClean="0"/>
              <a:t> %} </a:t>
            </a:r>
          </a:p>
          <a:p>
            <a:pPr>
              <a:buNone/>
            </a:pPr>
            <a:r>
              <a:rPr lang="en-US" sz="1800" dirty="0" smtClean="0"/>
              <a:t>	&lt;/body&gt; </a:t>
            </a:r>
          </a:p>
          <a:p>
            <a:pPr>
              <a:buNone/>
            </a:pPr>
            <a:r>
              <a:rPr lang="en-US" sz="1800" dirty="0" smtClean="0"/>
              <a:t>&lt;/html&gt;</a:t>
            </a: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1800" b="1" dirty="0" err="1" smtClean="0">
                <a:latin typeface="Times New Roman" pitchFamily="18" charset="0"/>
                <a:cs typeface="Times New Roman" pitchFamily="18" charset="0"/>
              </a:rPr>
              <a:t>myapp</a:t>
            </a:r>
            <a:r>
              <a:rPr lang="en-US" sz="1800" b="1" dirty="0" smtClean="0">
                <a:latin typeface="Times New Roman" pitchFamily="18" charset="0"/>
                <a:cs typeface="Times New Roman" pitchFamily="18" charset="0"/>
              </a:rPr>
              <a:t>/templates/profile.html</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&lt;html&gt; </a:t>
            </a:r>
          </a:p>
          <a:p>
            <a:pPr>
              <a:buNone/>
            </a:pPr>
            <a:r>
              <a:rPr lang="en-US" sz="1800" dirty="0" smtClean="0">
                <a:latin typeface="Times New Roman" pitchFamily="18" charset="0"/>
                <a:cs typeface="Times New Roman" pitchFamily="18" charset="0"/>
              </a:rPr>
              <a:t>	&lt;body&gt; </a:t>
            </a:r>
          </a:p>
          <a:p>
            <a:pPr>
              <a:buNone/>
            </a:pPr>
            <a:r>
              <a:rPr lang="en-US" sz="1800" dirty="0" smtClean="0">
                <a:latin typeface="Times New Roman" pitchFamily="18" charset="0"/>
                <a:cs typeface="Times New Roman" pitchFamily="18" charset="0"/>
              </a:rPr>
              <a:t>		&lt;form name = "form" </a:t>
            </a:r>
            <a:r>
              <a:rPr lang="en-US" sz="1800" dirty="0" err="1" smtClean="0">
                <a:latin typeface="Times New Roman" pitchFamily="18" charset="0"/>
                <a:cs typeface="Times New Roman" pitchFamily="18" charset="0"/>
              </a:rPr>
              <a:t>enctype</a:t>
            </a:r>
            <a:r>
              <a:rPr lang="en-US" sz="1800" dirty="0" smtClean="0">
                <a:latin typeface="Times New Roman" pitchFamily="18" charset="0"/>
                <a:cs typeface="Times New Roman" pitchFamily="18" charset="0"/>
              </a:rPr>
              <a:t> = "multipart/form-data" action = "{% </a:t>
            </a:r>
            <a:r>
              <a:rPr lang="en-US" sz="1800" dirty="0" err="1"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myapp.views.SaveProfile</a:t>
            </a:r>
            <a:r>
              <a:rPr lang="en-US" sz="1800" dirty="0" smtClean="0">
                <a:latin typeface="Times New Roman" pitchFamily="18" charset="0"/>
                <a:cs typeface="Times New Roman" pitchFamily="18" charset="0"/>
              </a:rPr>
              <a:t>" %}" method = "POST" &gt;{% </a:t>
            </a:r>
            <a:r>
              <a:rPr lang="en-US" sz="1800" dirty="0" err="1" smtClean="0">
                <a:latin typeface="Times New Roman" pitchFamily="18" charset="0"/>
                <a:cs typeface="Times New Roman" pitchFamily="18" charset="0"/>
              </a:rPr>
              <a:t>csrf_token</a:t>
            </a:r>
            <a:r>
              <a:rPr lang="en-US" sz="1800" dirty="0" smtClean="0">
                <a:latin typeface="Times New Roman" pitchFamily="18" charset="0"/>
                <a:cs typeface="Times New Roman" pitchFamily="18" charset="0"/>
              </a:rPr>
              <a:t> %} </a:t>
            </a:r>
          </a:p>
          <a:p>
            <a:pPr>
              <a:buNone/>
            </a:pPr>
            <a:r>
              <a:rPr lang="en-US" sz="1800" dirty="0" smtClean="0">
                <a:latin typeface="Times New Roman" pitchFamily="18" charset="0"/>
                <a:cs typeface="Times New Roman" pitchFamily="18" charset="0"/>
              </a:rPr>
              <a:t>	&lt;div style = "max-width:470px;"&gt; &lt;center&gt; </a:t>
            </a:r>
          </a:p>
          <a:p>
            <a:pPr>
              <a:buNone/>
            </a:pPr>
            <a:r>
              <a:rPr lang="en-US" sz="1800" dirty="0" smtClean="0">
                <a:latin typeface="Times New Roman" pitchFamily="18" charset="0"/>
                <a:cs typeface="Times New Roman" pitchFamily="18" charset="0"/>
              </a:rPr>
              <a:t>	&lt;input type = "text" style = "margin-left:20%;" placeholder = "Name" name = "name" /&gt; </a:t>
            </a:r>
          </a:p>
          <a:p>
            <a:pPr>
              <a:buNone/>
            </a:pPr>
            <a:r>
              <a:rPr lang="en-US" sz="1800" dirty="0" smtClean="0">
                <a:latin typeface="Times New Roman" pitchFamily="18" charset="0"/>
                <a:cs typeface="Times New Roman" pitchFamily="18" charset="0"/>
              </a:rPr>
              <a:t>	&lt;/center&gt; &lt;/div&gt;</a:t>
            </a:r>
          </a:p>
          <a:p>
            <a:pPr>
              <a:buNone/>
            </a:pPr>
            <a:r>
              <a:rPr lang="en-US" sz="1800" dirty="0" smtClean="0"/>
              <a:t>	&lt;</a:t>
            </a:r>
            <a:r>
              <a:rPr lang="en-US" sz="1800" dirty="0" err="1" smtClean="0"/>
              <a:t>br</a:t>
            </a:r>
            <a:r>
              <a:rPr lang="en-US" sz="1800" dirty="0" smtClean="0"/>
              <a:t>&gt; </a:t>
            </a:r>
          </a:p>
          <a:p>
            <a:pPr>
              <a:buNone/>
            </a:pPr>
            <a:r>
              <a:rPr lang="en-US" sz="1800" dirty="0" smtClean="0"/>
              <a:t>		&lt;div style = "max-width:470px;"&gt; </a:t>
            </a:r>
          </a:p>
          <a:p>
            <a:pPr>
              <a:buNone/>
            </a:pPr>
            <a:r>
              <a:rPr lang="en-US" sz="1800" dirty="0" smtClean="0"/>
              <a:t>		&lt;center&gt; &lt;input type = "file" style = "margin-left:20%;" placeholder = 	"Picture" name = "picture" /&gt; </a:t>
            </a:r>
          </a:p>
          <a:p>
            <a:pPr>
              <a:buNone/>
            </a:pPr>
            <a:r>
              <a:rPr lang="en-US" sz="1800" dirty="0" smtClean="0"/>
              <a:t>		&lt;/center&gt; </a:t>
            </a:r>
          </a:p>
          <a:p>
            <a:pPr>
              <a:buNone/>
            </a:pPr>
            <a:r>
              <a:rPr lang="en-US" sz="1800" dirty="0" smtClean="0"/>
              <a:t>		&lt;/div&gt; </a:t>
            </a:r>
          </a:p>
          <a:p>
            <a:pPr>
              <a:buNone/>
            </a:pPr>
            <a:r>
              <a:rPr lang="en-US" sz="1800" dirty="0" smtClean="0"/>
              <a:t>	&lt;</a:t>
            </a:r>
            <a:r>
              <a:rPr lang="en-US" sz="1800" dirty="0" err="1" smtClean="0"/>
              <a:t>br</a:t>
            </a:r>
            <a:r>
              <a:rPr lang="en-US" sz="1800" dirty="0" smtClean="0"/>
              <a:t>&gt;</a:t>
            </a: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600" dirty="0" smtClean="0">
                <a:latin typeface="Times New Roman" pitchFamily="18" charset="0"/>
                <a:cs typeface="Times New Roman" pitchFamily="18" charset="0"/>
              </a:rPr>
              <a:t>DATABASES = { </a:t>
            </a:r>
          </a:p>
          <a:p>
            <a:pPr>
              <a:buNone/>
            </a:pPr>
            <a:r>
              <a:rPr lang="en-US" sz="1600" dirty="0" smtClean="0">
                <a:latin typeface="Times New Roman" pitchFamily="18" charset="0"/>
                <a:cs typeface="Times New Roman" pitchFamily="18" charset="0"/>
              </a:rPr>
              <a:t>	'default': { </a:t>
            </a:r>
          </a:p>
          <a:p>
            <a:pPr>
              <a:buNone/>
            </a:pPr>
            <a:r>
              <a:rPr lang="en-US" sz="1600" dirty="0" smtClean="0">
                <a:latin typeface="Times New Roman" pitchFamily="18" charset="0"/>
                <a:cs typeface="Times New Roman" pitchFamily="18" charset="0"/>
              </a:rPr>
              <a:t>		'ENGINE': 'django.db.backends.sqlite3',</a:t>
            </a:r>
          </a:p>
          <a:p>
            <a:pPr>
              <a:buNone/>
            </a:pPr>
            <a:r>
              <a:rPr lang="en-US" sz="1600" dirty="0" smtClean="0">
                <a:latin typeface="Times New Roman" pitchFamily="18" charset="0"/>
                <a:cs typeface="Times New Roman" pitchFamily="18" charset="0"/>
              </a:rPr>
              <a:t>		 'NAME': 'database.sql', </a:t>
            </a:r>
          </a:p>
          <a:p>
            <a:pPr>
              <a:buNone/>
            </a:pPr>
            <a:r>
              <a:rPr lang="en-US" sz="1600" dirty="0" smtClean="0">
                <a:latin typeface="Times New Roman" pitchFamily="18" charset="0"/>
                <a:cs typeface="Times New Roman" pitchFamily="18" charset="0"/>
              </a:rPr>
              <a:t>		'USER': '', </a:t>
            </a:r>
          </a:p>
          <a:p>
            <a:pPr>
              <a:buNone/>
            </a:pPr>
            <a:r>
              <a:rPr lang="en-US" sz="1600" dirty="0" smtClean="0">
                <a:latin typeface="Times New Roman" pitchFamily="18" charset="0"/>
                <a:cs typeface="Times New Roman" pitchFamily="18" charset="0"/>
              </a:rPr>
              <a:t>		'PASSWORD': '', </a:t>
            </a:r>
          </a:p>
          <a:p>
            <a:pPr>
              <a:buNone/>
            </a:pPr>
            <a:r>
              <a:rPr lang="en-US" sz="1600" dirty="0" smtClean="0">
                <a:latin typeface="Times New Roman" pitchFamily="18" charset="0"/>
                <a:cs typeface="Times New Roman" pitchFamily="18" charset="0"/>
              </a:rPr>
              <a:t>		'HOST': '', </a:t>
            </a:r>
          </a:p>
          <a:p>
            <a:pPr>
              <a:buNone/>
            </a:pPr>
            <a:r>
              <a:rPr lang="en-US" sz="1600" dirty="0" smtClean="0">
                <a:latin typeface="Times New Roman" pitchFamily="18" charset="0"/>
                <a:cs typeface="Times New Roman" pitchFamily="18" charset="0"/>
              </a:rPr>
              <a:t>		'PORT': '', </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Database is set in the ‘Database’ dictionary. The example above is for </a:t>
            </a:r>
            <a:r>
              <a:rPr lang="en-US" sz="1800" dirty="0" err="1" smtClean="0">
                <a:latin typeface="Times New Roman" pitchFamily="18" charset="0"/>
                <a:cs typeface="Times New Roman" pitchFamily="18" charset="0"/>
              </a:rPr>
              <a:t>SQLite</a:t>
            </a:r>
            <a:r>
              <a:rPr lang="en-US" sz="1800" dirty="0" smtClean="0">
                <a:latin typeface="Times New Roman" pitchFamily="18" charset="0"/>
                <a:cs typeface="Times New Roman" pitchFamily="18" charset="0"/>
              </a:rPr>
              <a:t> engine. As stated earlier,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also supports −</a:t>
            </a:r>
          </a:p>
          <a:p>
            <a:r>
              <a:rPr lang="en-US" sz="1800" dirty="0" err="1" smtClean="0">
                <a:latin typeface="Times New Roman" pitchFamily="18" charset="0"/>
                <a:cs typeface="Times New Roman" pitchFamily="18" charset="0"/>
              </a:rPr>
              <a:t>MySQL</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django.db.backends.mysql</a:t>
            </a:r>
            <a:r>
              <a:rPr lang="en-US" sz="1800" dirty="0" smtClean="0">
                <a:latin typeface="Times New Roman" pitchFamily="18" charset="0"/>
                <a:cs typeface="Times New Roman" pitchFamily="18" charset="0"/>
              </a:rPr>
              <a:t>)</a:t>
            </a:r>
          </a:p>
          <a:p>
            <a:r>
              <a:rPr lang="en-US" sz="1800" dirty="0" err="1" smtClean="0">
                <a:latin typeface="Times New Roman" pitchFamily="18" charset="0"/>
                <a:cs typeface="Times New Roman" pitchFamily="18" charset="0"/>
              </a:rPr>
              <a:t>PostGreSQL</a:t>
            </a:r>
            <a:r>
              <a:rPr lang="en-US" sz="1800" dirty="0" smtClean="0">
                <a:latin typeface="Times New Roman" pitchFamily="18" charset="0"/>
                <a:cs typeface="Times New Roman" pitchFamily="18" charset="0"/>
              </a:rPr>
              <a:t> (django.db.backends.postgresql_psycopg2)</a:t>
            </a:r>
          </a:p>
          <a:p>
            <a:r>
              <a:rPr lang="en-US" sz="1800" dirty="0" smtClean="0">
                <a:latin typeface="Times New Roman" pitchFamily="18" charset="0"/>
                <a:cs typeface="Times New Roman" pitchFamily="18" charset="0"/>
              </a:rPr>
              <a:t>Oracle (</a:t>
            </a:r>
            <a:r>
              <a:rPr lang="en-US" sz="1800" dirty="0" err="1" smtClean="0">
                <a:latin typeface="Times New Roman" pitchFamily="18" charset="0"/>
                <a:cs typeface="Times New Roman" pitchFamily="18" charset="0"/>
              </a:rPr>
              <a:t>django.db.backends.oracle</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NoSQL</a:t>
            </a:r>
            <a:r>
              <a:rPr lang="en-US" sz="1800" dirty="0" smtClean="0">
                <a:latin typeface="Times New Roman" pitchFamily="18" charset="0"/>
                <a:cs typeface="Times New Roman" pitchFamily="18" charset="0"/>
              </a:rPr>
              <a:t> DB</a:t>
            </a:r>
          </a:p>
          <a:p>
            <a:r>
              <a:rPr lang="en-US" sz="1800" dirty="0" err="1" smtClean="0">
                <a:latin typeface="Times New Roman" pitchFamily="18" charset="0"/>
                <a:cs typeface="Times New Roman" pitchFamily="18" charset="0"/>
              </a:rPr>
              <a:t>MongoDB</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django_mongodb_engine</a:t>
            </a:r>
            <a:r>
              <a:rPr lang="en-US" sz="1800" dirty="0" smtClean="0">
                <a:latin typeface="Times New Roman" pitchFamily="18" charset="0"/>
                <a:cs typeface="Times New Roman" pitchFamily="18" charset="0"/>
              </a:rPr>
              <a:t>)</a:t>
            </a: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000" dirty="0" smtClean="0">
                <a:latin typeface="Times New Roman" pitchFamily="18" charset="0"/>
                <a:cs typeface="Times New Roman" pitchFamily="18" charset="0"/>
              </a:rPr>
              <a:t>&lt;div style = "max-width:470px;"&gt; </a:t>
            </a:r>
          </a:p>
          <a:p>
            <a:pPr>
              <a:buNone/>
            </a:pPr>
            <a:r>
              <a:rPr lang="en-US" sz="2000" dirty="0" smtClean="0">
                <a:latin typeface="Times New Roman" pitchFamily="18" charset="0"/>
                <a:cs typeface="Times New Roman" pitchFamily="18" charset="0"/>
              </a:rPr>
              <a:t>&lt;center&gt; &lt;button style = "border:0px;background-color:#4285F4; margin-top:8%; height:35px; width:80%; margin-left:19%;" type = "submit" value = "Login" &gt; &lt;strong&gt;Login&lt;/strong&gt; </a:t>
            </a:r>
          </a:p>
          <a:p>
            <a:pPr>
              <a:buNone/>
            </a:pPr>
            <a:r>
              <a:rPr lang="en-US" sz="2000" dirty="0" smtClean="0">
                <a:latin typeface="Times New Roman" pitchFamily="18" charset="0"/>
                <a:cs typeface="Times New Roman" pitchFamily="18" charset="0"/>
              </a:rPr>
              <a:t>&lt;/button&gt; &lt;/center&gt; &lt;/div&gt; &lt;/form&gt; &lt;/body&gt; &lt;/html&gt;</a:t>
            </a:r>
          </a:p>
          <a:p>
            <a:pPr>
              <a:buNone/>
            </a:pPr>
            <a:r>
              <a:rPr lang="en-US" sz="2000" dirty="0" smtClean="0"/>
              <a:t>Next, we need our pair of URLs to get started: </a:t>
            </a:r>
            <a:r>
              <a:rPr lang="en-US" sz="2000" dirty="0" err="1" smtClean="0"/>
              <a:t>myapp</a:t>
            </a:r>
            <a:r>
              <a:rPr lang="en-US" sz="2000" dirty="0" smtClean="0"/>
              <a:t>/urls.py</a:t>
            </a:r>
          </a:p>
          <a:p>
            <a:pPr>
              <a:buNone/>
            </a:pPr>
            <a:r>
              <a:rPr lang="en-US" sz="2000" dirty="0" smtClean="0"/>
              <a:t>from </a:t>
            </a:r>
            <a:r>
              <a:rPr lang="en-US" sz="2000" dirty="0" err="1" smtClean="0"/>
              <a:t>django.conf.urls</a:t>
            </a:r>
            <a:r>
              <a:rPr lang="en-US" sz="2000" dirty="0" smtClean="0"/>
              <a:t> import patterns, </a:t>
            </a:r>
            <a:r>
              <a:rPr lang="en-US" sz="2000" dirty="0" err="1" smtClean="0"/>
              <a:t>url</a:t>
            </a:r>
            <a:r>
              <a:rPr lang="en-US" sz="2000" dirty="0" smtClean="0"/>
              <a:t> </a:t>
            </a:r>
          </a:p>
          <a:p>
            <a:pPr>
              <a:buNone/>
            </a:pPr>
            <a:r>
              <a:rPr lang="en-US" sz="2000" dirty="0" smtClean="0"/>
              <a:t>from </a:t>
            </a:r>
            <a:r>
              <a:rPr lang="en-US" sz="2000" dirty="0" err="1" smtClean="0"/>
              <a:t>django.views.generic</a:t>
            </a:r>
            <a:r>
              <a:rPr lang="en-US" sz="2000" dirty="0" smtClean="0"/>
              <a:t> import </a:t>
            </a:r>
            <a:r>
              <a:rPr lang="en-US" sz="2000" dirty="0" err="1" smtClean="0"/>
              <a:t>TemplateView</a:t>
            </a:r>
            <a:r>
              <a:rPr lang="en-US" sz="2000" dirty="0" smtClean="0"/>
              <a:t> </a:t>
            </a:r>
          </a:p>
          <a:p>
            <a:pPr>
              <a:buNone/>
            </a:pPr>
            <a:r>
              <a:rPr lang="en-US" sz="2000" dirty="0" err="1" smtClean="0"/>
              <a:t>urlpatterns</a:t>
            </a:r>
            <a:r>
              <a:rPr lang="en-US" sz="2000" dirty="0" smtClean="0"/>
              <a:t> = patterns( '</a:t>
            </a:r>
            <a:r>
              <a:rPr lang="en-US" sz="2000" dirty="0" err="1" smtClean="0"/>
              <a:t>myapp.views</a:t>
            </a:r>
            <a:r>
              <a:rPr lang="en-US" sz="2000" dirty="0" smtClean="0"/>
              <a:t>', </a:t>
            </a:r>
            <a:r>
              <a:rPr lang="en-US" sz="2000" dirty="0" err="1" smtClean="0"/>
              <a:t>url</a:t>
            </a:r>
            <a:r>
              <a:rPr lang="en-US" sz="2000" dirty="0" smtClean="0"/>
              <a:t>(</a:t>
            </a:r>
            <a:r>
              <a:rPr lang="en-US" sz="2000" dirty="0" err="1" smtClean="0"/>
              <a:t>r'^profile</a:t>
            </a:r>
            <a:r>
              <a:rPr lang="en-US" sz="2000" dirty="0" smtClean="0"/>
              <a:t>/',</a:t>
            </a:r>
            <a:r>
              <a:rPr lang="en-US" sz="2000" dirty="0" err="1" smtClean="0"/>
              <a:t>TemplateView.as_view</a:t>
            </a:r>
            <a:r>
              <a:rPr lang="en-US" sz="2000" dirty="0" smtClean="0"/>
              <a:t>( </a:t>
            </a:r>
            <a:r>
              <a:rPr lang="en-US" sz="2000" dirty="0" err="1" smtClean="0"/>
              <a:t>template_name</a:t>
            </a:r>
            <a:r>
              <a:rPr lang="en-US" sz="2000" dirty="0" smtClean="0"/>
              <a:t> = 'profile.html')), </a:t>
            </a:r>
            <a:r>
              <a:rPr lang="en-US" sz="2000" dirty="0" err="1" smtClean="0"/>
              <a:t>url</a:t>
            </a:r>
            <a:r>
              <a:rPr lang="en-US" sz="2000" dirty="0" smtClean="0"/>
              <a:t>(</a:t>
            </a:r>
            <a:r>
              <a:rPr lang="en-US" sz="2000" dirty="0" err="1" smtClean="0"/>
              <a:t>r'^saved</a:t>
            </a:r>
            <a:r>
              <a:rPr lang="en-US" sz="2000" dirty="0" smtClean="0"/>
              <a:t>/', '</a:t>
            </a:r>
            <a:r>
              <a:rPr lang="en-US" sz="2000" dirty="0" err="1" smtClean="0"/>
              <a:t>SaveProfile</a:t>
            </a:r>
            <a:r>
              <a:rPr lang="en-US" sz="2000" dirty="0" smtClean="0"/>
              <a:t>', name = 'saved') )</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When accessing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/profile", we will get the following profile.html template rendered −</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t>And on form post, the saved template will be rendered −</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18434" name="Picture 2" descr="C:\Users\papa\Desktop\uploading_image.jpg"/>
          <p:cNvPicPr>
            <a:picLocks noChangeAspect="1" noChangeArrowheads="1"/>
          </p:cNvPicPr>
          <p:nvPr/>
        </p:nvPicPr>
        <p:blipFill>
          <a:blip r:embed="rId2"/>
          <a:srcRect/>
          <a:stretch>
            <a:fillRect/>
          </a:stretch>
        </p:blipFill>
        <p:spPr bwMode="auto">
          <a:xfrm>
            <a:off x="1905000" y="1143001"/>
            <a:ext cx="5716588" cy="2514600"/>
          </a:xfrm>
          <a:prstGeom prst="rect">
            <a:avLst/>
          </a:prstGeom>
          <a:noFill/>
        </p:spPr>
      </p:pic>
      <p:pic>
        <p:nvPicPr>
          <p:cNvPr id="18435" name="Picture 3" descr="C:\Users\papa\Desktop\form_post_template.jpg"/>
          <p:cNvPicPr>
            <a:picLocks noChangeAspect="1" noChangeArrowheads="1"/>
          </p:cNvPicPr>
          <p:nvPr/>
        </p:nvPicPr>
        <p:blipFill>
          <a:blip r:embed="rId3"/>
          <a:srcRect/>
          <a:stretch>
            <a:fillRect/>
          </a:stretch>
        </p:blipFill>
        <p:spPr bwMode="auto">
          <a:xfrm>
            <a:off x="1960563" y="4343400"/>
            <a:ext cx="5716587" cy="2119313"/>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lgn="ctr">
              <a:buNone/>
            </a:pPr>
            <a:r>
              <a:rPr lang="en-US" dirty="0" err="1" smtClean="0"/>
              <a:t>Django</a:t>
            </a:r>
            <a:r>
              <a:rPr lang="en-US" dirty="0" smtClean="0"/>
              <a:t> - Cookies Handling</a:t>
            </a:r>
          </a:p>
          <a:p>
            <a:r>
              <a:rPr lang="en-US" sz="1800" dirty="0" smtClean="0">
                <a:latin typeface="Times New Roman" pitchFamily="18" charset="0"/>
                <a:cs typeface="Times New Roman" pitchFamily="18" charset="0"/>
              </a:rPr>
              <a:t>To illustrate cookies handling in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let's create a system using the login system we created before. The system will keep you logged in for X minute of time, and beyond that time, you will be out of the app.</a:t>
            </a:r>
          </a:p>
          <a:p>
            <a:r>
              <a:rPr lang="en-US" sz="1800" dirty="0" smtClean="0">
                <a:latin typeface="Times New Roman" pitchFamily="18" charset="0"/>
                <a:cs typeface="Times New Roman" pitchFamily="18" charset="0"/>
              </a:rPr>
              <a:t>For this, you will need to set up two cookies, </a:t>
            </a:r>
            <a:r>
              <a:rPr lang="en-US" sz="1800" dirty="0" err="1" smtClean="0">
                <a:latin typeface="Times New Roman" pitchFamily="18" charset="0"/>
                <a:cs typeface="Times New Roman" pitchFamily="18" charset="0"/>
              </a:rPr>
              <a:t>last_connection</a:t>
            </a:r>
            <a:r>
              <a:rPr lang="en-US" sz="1800" dirty="0" smtClean="0">
                <a:latin typeface="Times New Roman" pitchFamily="18" charset="0"/>
                <a:cs typeface="Times New Roman" pitchFamily="18" charset="0"/>
              </a:rPr>
              <a:t> and username.</a:t>
            </a:r>
          </a:p>
          <a:p>
            <a:r>
              <a:rPr lang="en-US" sz="1800" dirty="0" smtClean="0">
                <a:latin typeface="Times New Roman" pitchFamily="18" charset="0"/>
                <a:cs typeface="Times New Roman" pitchFamily="18" charset="0"/>
              </a:rPr>
              <a:t>At first, let's change our login view to store our username and </a:t>
            </a:r>
            <a:r>
              <a:rPr lang="en-US" sz="1800" dirty="0" err="1" smtClean="0">
                <a:latin typeface="Times New Roman" pitchFamily="18" charset="0"/>
                <a:cs typeface="Times New Roman" pitchFamily="18" charset="0"/>
              </a:rPr>
              <a:t>last_connection</a:t>
            </a:r>
            <a:r>
              <a:rPr lang="en-US" sz="1800" dirty="0" smtClean="0">
                <a:latin typeface="Times New Roman" pitchFamily="18" charset="0"/>
                <a:cs typeface="Times New Roman" pitchFamily="18" charset="0"/>
              </a:rPr>
              <a:t> cookies −</a:t>
            </a:r>
          </a:p>
          <a:p>
            <a:pPr algn="just">
              <a:buNone/>
            </a:pPr>
            <a:r>
              <a:rPr lang="en-US" sz="1800" dirty="0" smtClean="0">
                <a:latin typeface="Times New Roman" pitchFamily="18" charset="0"/>
                <a:cs typeface="Times New Roman" pitchFamily="18" charset="0"/>
              </a:rPr>
              <a:t>from </a:t>
            </a:r>
            <a:r>
              <a:rPr lang="en-US" sz="1800" dirty="0" err="1" smtClean="0">
                <a:latin typeface="Times New Roman" pitchFamily="18" charset="0"/>
                <a:cs typeface="Times New Roman" pitchFamily="18" charset="0"/>
              </a:rPr>
              <a:t>django.template</a:t>
            </a:r>
            <a:r>
              <a:rPr lang="en-US" sz="1800" dirty="0" smtClean="0">
                <a:latin typeface="Times New Roman" pitchFamily="18" charset="0"/>
                <a:cs typeface="Times New Roman" pitchFamily="18" charset="0"/>
              </a:rPr>
              <a:t> import </a:t>
            </a:r>
            <a:r>
              <a:rPr lang="en-US" sz="1800" dirty="0" err="1" smtClean="0">
                <a:latin typeface="Times New Roman" pitchFamily="18" charset="0"/>
                <a:cs typeface="Times New Roman" pitchFamily="18" charset="0"/>
              </a:rPr>
              <a:t>RequestContext</a:t>
            </a:r>
            <a:r>
              <a:rPr lang="en-US" sz="1800" dirty="0" smtClean="0">
                <a:latin typeface="Times New Roman" pitchFamily="18" charset="0"/>
                <a:cs typeface="Times New Roman" pitchFamily="18" charset="0"/>
              </a:rPr>
              <a:t> </a:t>
            </a:r>
          </a:p>
          <a:p>
            <a:pPr algn="just">
              <a:buNone/>
            </a:pPr>
            <a:r>
              <a:rPr lang="en-US" sz="1800" dirty="0" smtClean="0">
                <a:latin typeface="Times New Roman" pitchFamily="18" charset="0"/>
                <a:cs typeface="Times New Roman" pitchFamily="18" charset="0"/>
              </a:rPr>
              <a:t>def login(request): </a:t>
            </a:r>
          </a:p>
          <a:p>
            <a:pPr algn="just">
              <a:buNone/>
            </a:pPr>
            <a:r>
              <a:rPr lang="en-US" sz="1800" dirty="0" smtClean="0">
                <a:latin typeface="Times New Roman" pitchFamily="18" charset="0"/>
                <a:cs typeface="Times New Roman" pitchFamily="18" charset="0"/>
              </a:rPr>
              <a:t>	username = "not logged in" </a:t>
            </a:r>
          </a:p>
          <a:p>
            <a:pPr algn="just">
              <a:buNone/>
            </a:pPr>
            <a:r>
              <a:rPr lang="en-US" sz="1800" dirty="0" smtClean="0">
                <a:latin typeface="Times New Roman" pitchFamily="18" charset="0"/>
                <a:cs typeface="Times New Roman" pitchFamily="18" charset="0"/>
              </a:rPr>
              <a:t>	if </a:t>
            </a:r>
            <a:r>
              <a:rPr lang="en-US" sz="1800" dirty="0" err="1" smtClean="0">
                <a:latin typeface="Times New Roman" pitchFamily="18" charset="0"/>
                <a:cs typeface="Times New Roman" pitchFamily="18" charset="0"/>
              </a:rPr>
              <a:t>request.method</a:t>
            </a:r>
            <a:r>
              <a:rPr lang="en-US" sz="1800" dirty="0" smtClean="0">
                <a:latin typeface="Times New Roman" pitchFamily="18" charset="0"/>
                <a:cs typeface="Times New Roman" pitchFamily="18" charset="0"/>
              </a:rPr>
              <a:t> == "POST": </a:t>
            </a:r>
          </a:p>
          <a:p>
            <a:pPr algn="just">
              <a:buNone/>
            </a:pPr>
            <a:r>
              <a:rPr lang="en-US" sz="1800" dirty="0" smtClean="0">
                <a:latin typeface="Times New Roman" pitchFamily="18" charset="0"/>
                <a:cs typeface="Times New Roman" pitchFamily="18" charset="0"/>
              </a:rPr>
              <a:t>		#Get the posted form </a:t>
            </a:r>
          </a:p>
          <a:p>
            <a:pPr algn="just">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MyLoginForm</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LoginForm</a:t>
            </a:r>
            <a:r>
              <a:rPr lang="en-US" sz="1800" dirty="0" smtClean="0">
                <a:latin typeface="Times New Roman" pitchFamily="18" charset="0"/>
                <a:cs typeface="Times New Roman" pitchFamily="18" charset="0"/>
              </a:rPr>
              <a:t>(request.POST)</a:t>
            </a:r>
          </a:p>
          <a:p>
            <a:pPr algn="just">
              <a:buNone/>
            </a:pPr>
            <a:r>
              <a:rPr lang="en-US" sz="1800" dirty="0" smtClean="0"/>
              <a:t>	if </a:t>
            </a:r>
            <a:r>
              <a:rPr lang="en-US" sz="1800" dirty="0" err="1" smtClean="0"/>
              <a:t>MyLoginForm.is_valid</a:t>
            </a:r>
            <a:r>
              <a:rPr lang="en-US" sz="1800" dirty="0" smtClean="0"/>
              <a:t>(): </a:t>
            </a:r>
          </a:p>
          <a:p>
            <a:pPr algn="just">
              <a:buNone/>
            </a:pPr>
            <a:r>
              <a:rPr lang="en-US" sz="1800" dirty="0" smtClean="0"/>
              <a:t>		username = </a:t>
            </a:r>
            <a:r>
              <a:rPr lang="en-US" sz="1800" dirty="0" err="1" smtClean="0"/>
              <a:t>MyLoginForm.cleaned_data</a:t>
            </a:r>
            <a:r>
              <a:rPr lang="en-US" sz="1800" dirty="0" smtClean="0"/>
              <a:t>['username'] </a:t>
            </a:r>
          </a:p>
          <a:p>
            <a:pPr algn="just">
              <a:buNone/>
            </a:pPr>
            <a:r>
              <a:rPr lang="en-US" sz="1800" dirty="0" smtClean="0"/>
              <a:t>	else: </a:t>
            </a:r>
          </a:p>
          <a:p>
            <a:pPr algn="just">
              <a:buNone/>
            </a:pPr>
            <a:r>
              <a:rPr lang="en-US" sz="1800" dirty="0" smtClean="0"/>
              <a:t>		</a:t>
            </a:r>
            <a:r>
              <a:rPr lang="en-US" sz="1800" dirty="0" err="1" smtClean="0"/>
              <a:t>MyLoginForm</a:t>
            </a:r>
            <a:r>
              <a:rPr lang="en-US" sz="1800" dirty="0" smtClean="0"/>
              <a:t> = </a:t>
            </a:r>
            <a:r>
              <a:rPr lang="en-US" sz="1800" dirty="0" err="1" smtClean="0"/>
              <a:t>LoginForm</a:t>
            </a:r>
            <a:r>
              <a:rPr lang="en-US" sz="1800" dirty="0" smtClean="0"/>
              <a:t>()</a:t>
            </a:r>
            <a:endParaRPr lang="en-US" sz="1800" dirty="0" smtClean="0">
              <a:latin typeface="Times New Roman" pitchFamily="18" charset="0"/>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a:buNone/>
            </a:pPr>
            <a:r>
              <a:rPr lang="en-US" sz="2000" dirty="0" smtClean="0">
                <a:latin typeface="Times New Roman" pitchFamily="18" charset="0"/>
                <a:cs typeface="Times New Roman" pitchFamily="18" charset="0"/>
              </a:rPr>
              <a:t>	response = </a:t>
            </a:r>
            <a:r>
              <a:rPr lang="en-US" sz="2000" dirty="0" err="1" smtClean="0">
                <a:latin typeface="Times New Roman" pitchFamily="18" charset="0"/>
                <a:cs typeface="Times New Roman" pitchFamily="18" charset="0"/>
              </a:rPr>
              <a:t>render_to_response</a:t>
            </a:r>
            <a:r>
              <a:rPr lang="en-US" sz="2000" dirty="0" smtClean="0">
                <a:latin typeface="Times New Roman" pitchFamily="18" charset="0"/>
                <a:cs typeface="Times New Roman" pitchFamily="18" charset="0"/>
              </a:rPr>
              <a:t>(request, 'loggedin.html', {"username" : username}, </a:t>
            </a:r>
            <a:r>
              <a:rPr lang="en-US" sz="2000" dirty="0" err="1" smtClean="0">
                <a:latin typeface="Times New Roman" pitchFamily="18" charset="0"/>
                <a:cs typeface="Times New Roman" pitchFamily="18" charset="0"/>
              </a:rPr>
              <a:t>context_instance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RequestContext</a:t>
            </a:r>
            <a:r>
              <a:rPr lang="en-US" sz="2000" dirty="0" smtClean="0">
                <a:latin typeface="Times New Roman" pitchFamily="18" charset="0"/>
                <a:cs typeface="Times New Roman" pitchFamily="18" charset="0"/>
              </a:rPr>
              <a:t>(request)) </a:t>
            </a:r>
            <a:r>
              <a:rPr lang="en-US" sz="2000" dirty="0" err="1" smtClean="0">
                <a:latin typeface="Times New Roman" pitchFamily="18" charset="0"/>
                <a:cs typeface="Times New Roman" pitchFamily="18" charset="0"/>
              </a:rPr>
              <a:t>response.set_cookie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last_connection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datetime.datetime.now</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response.set_cookie</a:t>
            </a:r>
            <a:r>
              <a:rPr lang="en-US" sz="2000" dirty="0" smtClean="0">
                <a:latin typeface="Times New Roman" pitchFamily="18" charset="0"/>
                <a:cs typeface="Times New Roman" pitchFamily="18" charset="0"/>
              </a:rPr>
              <a:t>('username', </a:t>
            </a:r>
            <a:r>
              <a:rPr lang="en-US" sz="2000" dirty="0" err="1" smtClean="0">
                <a:latin typeface="Times New Roman" pitchFamily="18" charset="0"/>
                <a:cs typeface="Times New Roman" pitchFamily="18" charset="0"/>
              </a:rPr>
              <a:t>datetime.datetime.now</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return response</a:t>
            </a:r>
          </a:p>
          <a:p>
            <a:pPr>
              <a:buNone/>
            </a:pPr>
            <a:r>
              <a:rPr lang="en-US" sz="1800" dirty="0" smtClean="0">
                <a:latin typeface="Times New Roman" pitchFamily="18" charset="0"/>
                <a:cs typeface="Times New Roman" pitchFamily="18" charset="0"/>
              </a:rPr>
              <a:t>As seen in the view above, setting cookie is done by the </a:t>
            </a:r>
            <a:r>
              <a:rPr lang="en-US" sz="1800" b="1" dirty="0" err="1" smtClean="0">
                <a:latin typeface="Times New Roman" pitchFamily="18" charset="0"/>
                <a:cs typeface="Times New Roman" pitchFamily="18" charset="0"/>
              </a:rPr>
              <a:t>set_cookie</a:t>
            </a:r>
            <a:r>
              <a:rPr lang="en-US" sz="1800" dirty="0" smtClean="0">
                <a:latin typeface="Times New Roman" pitchFamily="18" charset="0"/>
                <a:cs typeface="Times New Roman" pitchFamily="18" charset="0"/>
              </a:rPr>
              <a:t> method </a:t>
            </a:r>
          </a:p>
          <a:p>
            <a:pPr>
              <a:buNone/>
            </a:pPr>
            <a:r>
              <a:rPr lang="en-US" sz="1800" dirty="0" smtClean="0">
                <a:latin typeface="Times New Roman" pitchFamily="18" charset="0"/>
                <a:cs typeface="Times New Roman" pitchFamily="18" charset="0"/>
              </a:rPr>
              <a:t>called on the response not the request, and also note that all cookies values </a:t>
            </a:r>
          </a:p>
          <a:p>
            <a:pPr>
              <a:buNone/>
            </a:pPr>
            <a:r>
              <a:rPr lang="en-US" sz="1800" dirty="0" smtClean="0">
                <a:latin typeface="Times New Roman" pitchFamily="18" charset="0"/>
                <a:cs typeface="Times New Roman" pitchFamily="18" charset="0"/>
              </a:rPr>
              <a:t>are returned as string.</a:t>
            </a:r>
          </a:p>
          <a:p>
            <a:pPr>
              <a:buNone/>
            </a:pPr>
            <a:r>
              <a:rPr lang="en-US" sz="1800" dirty="0" smtClean="0">
                <a:latin typeface="Times New Roman" pitchFamily="18" charset="0"/>
                <a:cs typeface="Times New Roman" pitchFamily="18" charset="0"/>
              </a:rPr>
              <a:t>Let’s now create a </a:t>
            </a:r>
            <a:r>
              <a:rPr lang="en-US" sz="1800" dirty="0" err="1" smtClean="0">
                <a:latin typeface="Times New Roman" pitchFamily="18" charset="0"/>
                <a:cs typeface="Times New Roman" pitchFamily="18" charset="0"/>
              </a:rPr>
              <a:t>formView</a:t>
            </a:r>
            <a:r>
              <a:rPr lang="en-US" sz="1800" dirty="0" smtClean="0">
                <a:latin typeface="Times New Roman" pitchFamily="18" charset="0"/>
                <a:cs typeface="Times New Roman" pitchFamily="18" charset="0"/>
              </a:rPr>
              <a:t> for the login form, where we won’t display the </a:t>
            </a:r>
          </a:p>
          <a:p>
            <a:pPr>
              <a:buNone/>
            </a:pPr>
            <a:r>
              <a:rPr lang="en-US" sz="1800" dirty="0" smtClean="0">
                <a:latin typeface="Times New Roman" pitchFamily="18" charset="0"/>
                <a:cs typeface="Times New Roman" pitchFamily="18" charset="0"/>
              </a:rPr>
              <a:t>form if cookie is set and is not older than 10 second −</a:t>
            </a:r>
          </a:p>
          <a:p>
            <a:pPr>
              <a:buNone/>
            </a:pPr>
            <a:r>
              <a:rPr lang="en-US" sz="1800" dirty="0" smtClean="0">
                <a:latin typeface="Times New Roman" pitchFamily="18" charset="0"/>
                <a:cs typeface="Times New Roman" pitchFamily="18" charset="0"/>
              </a:rPr>
              <a:t>def </a:t>
            </a:r>
            <a:r>
              <a:rPr lang="en-US" sz="1800" dirty="0" err="1" smtClean="0">
                <a:latin typeface="Times New Roman" pitchFamily="18" charset="0"/>
                <a:cs typeface="Times New Roman" pitchFamily="18" charset="0"/>
              </a:rPr>
              <a:t>formView</a:t>
            </a:r>
            <a:r>
              <a:rPr lang="en-US" sz="1800" dirty="0" smtClean="0">
                <a:latin typeface="Times New Roman" pitchFamily="18" charset="0"/>
                <a:cs typeface="Times New Roman" pitchFamily="18" charset="0"/>
              </a:rPr>
              <a:t>(request): </a:t>
            </a:r>
          </a:p>
          <a:p>
            <a:pPr>
              <a:buNone/>
            </a:pPr>
            <a:r>
              <a:rPr lang="en-US" sz="1800" dirty="0" smtClean="0">
                <a:latin typeface="Times New Roman" pitchFamily="18" charset="0"/>
                <a:cs typeface="Times New Roman" pitchFamily="18" charset="0"/>
              </a:rPr>
              <a:t>	if 'username' in </a:t>
            </a:r>
            <a:r>
              <a:rPr lang="en-US" sz="1800" dirty="0" err="1" smtClean="0">
                <a:latin typeface="Times New Roman" pitchFamily="18" charset="0"/>
                <a:cs typeface="Times New Roman" pitchFamily="18" charset="0"/>
              </a:rPr>
              <a:t>request.COOKIES</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last_connection</a:t>
            </a:r>
            <a:r>
              <a:rPr lang="en-US" sz="1800" dirty="0" smtClean="0">
                <a:latin typeface="Times New Roman" pitchFamily="18" charset="0"/>
                <a:cs typeface="Times New Roman" pitchFamily="18" charset="0"/>
              </a:rPr>
              <a:t>' in </a:t>
            </a:r>
            <a:r>
              <a:rPr lang="en-US" sz="1800" dirty="0" err="1" smtClean="0">
                <a:latin typeface="Times New Roman" pitchFamily="18" charset="0"/>
                <a:cs typeface="Times New Roman" pitchFamily="18" charset="0"/>
              </a:rPr>
              <a:t>request.COOKIES</a:t>
            </a:r>
            <a:r>
              <a:rPr lang="en-US" sz="1800" dirty="0" smtClean="0">
                <a:latin typeface="Times New Roman" pitchFamily="18" charset="0"/>
                <a:cs typeface="Times New Roman" pitchFamily="18" charset="0"/>
              </a:rPr>
              <a:t>: 	username = </a:t>
            </a:r>
            <a:r>
              <a:rPr lang="en-US" sz="1800" dirty="0" err="1" smtClean="0">
                <a:latin typeface="Times New Roman" pitchFamily="18" charset="0"/>
                <a:cs typeface="Times New Roman" pitchFamily="18" charset="0"/>
              </a:rPr>
              <a:t>request.COOKIES</a:t>
            </a:r>
            <a:r>
              <a:rPr lang="en-US" sz="1800" dirty="0" smtClean="0">
                <a:latin typeface="Times New Roman" pitchFamily="18" charset="0"/>
                <a:cs typeface="Times New Roman" pitchFamily="18" charset="0"/>
              </a:rPr>
              <a:t>['username']</a:t>
            </a:r>
          </a:p>
          <a:p>
            <a:pPr>
              <a:buNone/>
            </a:pPr>
            <a:r>
              <a:rPr lang="en-US" sz="1800" dirty="0" smtClean="0"/>
              <a:t>		</a:t>
            </a:r>
            <a:r>
              <a:rPr lang="en-US" sz="1800" dirty="0" err="1" smtClean="0"/>
              <a:t>last_connection</a:t>
            </a:r>
            <a:r>
              <a:rPr lang="en-US" sz="1800" dirty="0" smtClean="0"/>
              <a:t> = </a:t>
            </a:r>
            <a:r>
              <a:rPr lang="en-US" sz="1800" dirty="0" err="1" smtClean="0"/>
              <a:t>request.COOKIES</a:t>
            </a:r>
            <a:r>
              <a:rPr lang="en-US" sz="1800" dirty="0" smtClean="0"/>
              <a:t>['</a:t>
            </a:r>
            <a:r>
              <a:rPr lang="en-US" sz="1800" dirty="0" err="1" smtClean="0"/>
              <a:t>last_connection</a:t>
            </a:r>
            <a:r>
              <a:rPr lang="en-US" sz="1800" dirty="0" smtClean="0"/>
              <a:t>'] </a:t>
            </a:r>
          </a:p>
          <a:p>
            <a:pPr>
              <a:buNone/>
            </a:pPr>
            <a:r>
              <a:rPr lang="en-US" sz="1800" dirty="0" smtClean="0"/>
              <a:t>		</a:t>
            </a:r>
            <a:r>
              <a:rPr lang="en-US" sz="1800" dirty="0" err="1" smtClean="0"/>
              <a:t>last_connection_time</a:t>
            </a:r>
            <a:r>
              <a:rPr lang="en-US" sz="1800" dirty="0" smtClean="0"/>
              <a:t> = </a:t>
            </a:r>
            <a:r>
              <a:rPr lang="en-US" sz="1800" dirty="0" err="1" smtClean="0"/>
              <a:t>datetime.datetime.strptime</a:t>
            </a:r>
            <a:r>
              <a:rPr lang="en-US" sz="1800" dirty="0" smtClean="0"/>
              <a:t>(</a:t>
            </a:r>
            <a:r>
              <a:rPr lang="en-US" sz="1800" dirty="0" err="1" smtClean="0"/>
              <a:t>last_connection</a:t>
            </a:r>
            <a:r>
              <a:rPr lang="en-US" sz="1800" dirty="0" smtClean="0"/>
              <a:t>[:-7], 	"%Y-%m-%d %H:%M:%S")</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dirty="0" smtClean="0">
                <a:latin typeface="Times New Roman" pitchFamily="18" charset="0"/>
                <a:cs typeface="Times New Roman" pitchFamily="18" charset="0"/>
              </a:rPr>
              <a:t>		if (</a:t>
            </a:r>
            <a:r>
              <a:rPr lang="en-US" sz="1800" dirty="0" err="1" smtClean="0">
                <a:latin typeface="Times New Roman" pitchFamily="18" charset="0"/>
                <a:cs typeface="Times New Roman" pitchFamily="18" charset="0"/>
              </a:rPr>
              <a:t>datetime.datetime.now</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last_connection_time</a:t>
            </a:r>
            <a:r>
              <a:rPr lang="en-US" sz="1800" dirty="0" smtClean="0">
                <a:latin typeface="Times New Roman" pitchFamily="18" charset="0"/>
                <a:cs typeface="Times New Roman" pitchFamily="18" charset="0"/>
              </a:rPr>
              <a:t>).seconds &lt; 10: </a:t>
            </a:r>
          </a:p>
          <a:p>
            <a:pPr>
              <a:buNone/>
            </a:pPr>
            <a:r>
              <a:rPr lang="en-US" sz="1800" dirty="0" smtClean="0">
                <a:latin typeface="Times New Roman" pitchFamily="18" charset="0"/>
                <a:cs typeface="Times New Roman" pitchFamily="18" charset="0"/>
              </a:rPr>
              <a:t>			return render(request, 'loggedin.html', {"username" : username}) </a:t>
            </a:r>
          </a:p>
          <a:p>
            <a:pPr>
              <a:buNone/>
            </a:pPr>
            <a:r>
              <a:rPr lang="en-US" sz="1800" dirty="0" smtClean="0">
                <a:latin typeface="Times New Roman" pitchFamily="18" charset="0"/>
                <a:cs typeface="Times New Roman" pitchFamily="18" charset="0"/>
              </a:rPr>
              <a:t>		else: </a:t>
            </a:r>
          </a:p>
          <a:p>
            <a:pPr>
              <a:buNone/>
            </a:pPr>
            <a:r>
              <a:rPr lang="en-US" sz="1800" dirty="0" smtClean="0">
                <a:latin typeface="Times New Roman" pitchFamily="18" charset="0"/>
                <a:cs typeface="Times New Roman" pitchFamily="18" charset="0"/>
              </a:rPr>
              <a:t>			return render(request, 'login.html', {})</a:t>
            </a:r>
          </a:p>
          <a:p>
            <a:pPr>
              <a:buNone/>
            </a:pPr>
            <a:r>
              <a:rPr lang="en-US" sz="1800" dirty="0" smtClean="0"/>
              <a:t>	else: return render(request, 'login.html', {})</a:t>
            </a:r>
          </a:p>
          <a:p>
            <a:endParaRPr lang="en-US" sz="1800" dirty="0" smtClean="0"/>
          </a:p>
          <a:p>
            <a:pPr>
              <a:buNone/>
            </a:pPr>
            <a:r>
              <a:rPr lang="en-US" sz="1800" dirty="0" smtClean="0"/>
              <a:t>As you can see in the </a:t>
            </a:r>
            <a:r>
              <a:rPr lang="en-US" sz="1800" dirty="0" err="1" smtClean="0"/>
              <a:t>formView</a:t>
            </a:r>
            <a:r>
              <a:rPr lang="en-US" sz="1800" dirty="0" smtClean="0"/>
              <a:t> above accessing the cookie you set, is done via the </a:t>
            </a:r>
          </a:p>
          <a:p>
            <a:pPr>
              <a:buNone/>
            </a:pPr>
            <a:r>
              <a:rPr lang="en-US" sz="1800" dirty="0" smtClean="0"/>
              <a:t>COOKIES attribute (</a:t>
            </a:r>
            <a:r>
              <a:rPr lang="en-US" sz="1800" dirty="0" err="1" smtClean="0"/>
              <a:t>dict</a:t>
            </a:r>
            <a:r>
              <a:rPr lang="en-US" sz="1800" dirty="0" smtClean="0"/>
              <a:t>) of the request.</a:t>
            </a:r>
          </a:p>
          <a:p>
            <a:pPr>
              <a:buNone/>
            </a:pPr>
            <a:r>
              <a:rPr lang="en-US" sz="1800" dirty="0" smtClean="0"/>
              <a:t>Now let’s change the url.py file to change the URL so it pairs with our new view −</a:t>
            </a:r>
          </a:p>
          <a:p>
            <a:pPr>
              <a:buNone/>
            </a:pPr>
            <a:r>
              <a:rPr lang="en-US" sz="1800" dirty="0" smtClean="0"/>
              <a:t>from </a:t>
            </a:r>
            <a:r>
              <a:rPr lang="en-US" sz="1800" dirty="0" err="1" smtClean="0"/>
              <a:t>django.conf.urls</a:t>
            </a:r>
            <a:r>
              <a:rPr lang="en-US" sz="1800" dirty="0" smtClean="0"/>
              <a:t> import patterns, </a:t>
            </a:r>
            <a:r>
              <a:rPr lang="en-US" sz="1800" dirty="0" err="1" smtClean="0"/>
              <a:t>url</a:t>
            </a:r>
            <a:r>
              <a:rPr lang="en-US" sz="1800" dirty="0" smtClean="0"/>
              <a:t> </a:t>
            </a:r>
          </a:p>
          <a:p>
            <a:pPr>
              <a:buNone/>
            </a:pPr>
            <a:r>
              <a:rPr lang="en-US" sz="1800" dirty="0" smtClean="0"/>
              <a:t>from </a:t>
            </a:r>
            <a:r>
              <a:rPr lang="en-US" sz="1800" dirty="0" err="1" smtClean="0"/>
              <a:t>django.views.generic</a:t>
            </a:r>
            <a:r>
              <a:rPr lang="en-US" sz="1800" dirty="0" smtClean="0"/>
              <a:t> import </a:t>
            </a:r>
            <a:r>
              <a:rPr lang="en-US" sz="1800" dirty="0" err="1" smtClean="0"/>
              <a:t>TemplateView</a:t>
            </a:r>
            <a:r>
              <a:rPr lang="en-US" sz="1800" dirty="0" smtClean="0"/>
              <a:t> </a:t>
            </a:r>
          </a:p>
          <a:p>
            <a:pPr>
              <a:buNone/>
            </a:pPr>
            <a:r>
              <a:rPr lang="en-US" sz="1800" dirty="0" err="1" smtClean="0"/>
              <a:t>urlpatterns</a:t>
            </a:r>
            <a:r>
              <a:rPr lang="en-US" sz="1800" dirty="0" smtClean="0"/>
              <a:t> = patterns('</a:t>
            </a:r>
            <a:r>
              <a:rPr lang="en-US" sz="1800" dirty="0" err="1" smtClean="0"/>
              <a:t>myapp.views</a:t>
            </a:r>
            <a:r>
              <a:rPr lang="en-US" sz="1800" dirty="0" smtClean="0"/>
              <a:t>', </a:t>
            </a:r>
            <a:r>
              <a:rPr lang="en-US" sz="1800" dirty="0" err="1" smtClean="0"/>
              <a:t>url</a:t>
            </a:r>
            <a:r>
              <a:rPr lang="en-US" sz="1800" dirty="0" smtClean="0"/>
              <a:t>(</a:t>
            </a:r>
            <a:r>
              <a:rPr lang="en-US" sz="1800" dirty="0" err="1" smtClean="0"/>
              <a:t>r'^connection</a:t>
            </a:r>
            <a:r>
              <a:rPr lang="en-US" sz="1800" dirty="0" smtClean="0"/>
              <a:t>/','</a:t>
            </a:r>
            <a:r>
              <a:rPr lang="en-US" sz="1800" dirty="0" err="1" smtClean="0"/>
              <a:t>formView</a:t>
            </a:r>
            <a:r>
              <a:rPr lang="en-US" sz="1800" dirty="0" smtClean="0"/>
              <a:t>', name = '</a:t>
            </a:r>
            <a:r>
              <a:rPr lang="en-US" sz="1800" dirty="0" err="1" smtClean="0"/>
              <a:t>loginform</a:t>
            </a:r>
            <a:r>
              <a:rPr lang="en-US" sz="1800" dirty="0" smtClean="0"/>
              <a:t>'), </a:t>
            </a:r>
            <a:r>
              <a:rPr lang="en-US" sz="1800" dirty="0" err="1" smtClean="0"/>
              <a:t>url</a:t>
            </a:r>
            <a:r>
              <a:rPr lang="en-US" sz="1800" dirty="0" smtClean="0"/>
              <a:t>(</a:t>
            </a:r>
            <a:r>
              <a:rPr lang="en-US" sz="1800" dirty="0" err="1" smtClean="0"/>
              <a:t>r'^login</a:t>
            </a:r>
            <a:r>
              <a:rPr lang="en-US" sz="1800" dirty="0" smtClean="0"/>
              <a:t>/', 'login', name = 'login'))</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normAutofit/>
          </a:bodyPr>
          <a:lstStyle/>
          <a:p>
            <a:pPr>
              <a:buNone/>
            </a:pPr>
            <a:r>
              <a:rPr lang="en-US" sz="1800" dirty="0" smtClean="0">
                <a:latin typeface="Times New Roman" pitchFamily="18" charset="0"/>
                <a:cs typeface="Times New Roman" pitchFamily="18" charset="0"/>
              </a:rPr>
              <a:t>When accessing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/connection, you will get the following page −</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t>And you will get redirected to the following screen on submit −</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19458" name="Picture 2" descr="C:\Users\papa\Desktop\django_cookies_handling.jpg"/>
          <p:cNvPicPr>
            <a:picLocks noChangeAspect="1" noChangeArrowheads="1"/>
          </p:cNvPicPr>
          <p:nvPr/>
        </p:nvPicPr>
        <p:blipFill>
          <a:blip r:embed="rId2"/>
          <a:srcRect/>
          <a:stretch>
            <a:fillRect/>
          </a:stretch>
        </p:blipFill>
        <p:spPr bwMode="auto">
          <a:xfrm>
            <a:off x="1828800" y="1219201"/>
            <a:ext cx="5716587" cy="2285999"/>
          </a:xfrm>
          <a:prstGeom prst="rect">
            <a:avLst/>
          </a:prstGeom>
          <a:noFill/>
        </p:spPr>
      </p:pic>
      <p:pic>
        <p:nvPicPr>
          <p:cNvPr id="19459" name="Picture 3" descr="C:\Users\papa\Desktop\cookies_handling_redirected_page.jpg"/>
          <p:cNvPicPr>
            <a:picLocks noChangeAspect="1" noChangeArrowheads="1"/>
          </p:cNvPicPr>
          <p:nvPr/>
        </p:nvPicPr>
        <p:blipFill>
          <a:blip r:embed="rId3"/>
          <a:srcRect/>
          <a:stretch>
            <a:fillRect/>
          </a:stretch>
        </p:blipFill>
        <p:spPr bwMode="auto">
          <a:xfrm>
            <a:off x="1524000" y="4114800"/>
            <a:ext cx="5716587" cy="2243138"/>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dirty="0" smtClean="0">
                <a:latin typeface="Times New Roman" pitchFamily="18" charset="0"/>
                <a:cs typeface="Times New Roman" pitchFamily="18" charset="0"/>
              </a:rPr>
              <a:t>Now, if you try to access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/connection again in the 10 seconds range, you will get redirected to the second screen directly. And if you access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/connection again out of this range you will get the login form (screen 1).</a:t>
            </a:r>
          </a:p>
          <a:p>
            <a:pPr algn="ctr">
              <a:buNone/>
            </a:pPr>
            <a:r>
              <a:rPr lang="en-US" sz="2000" b="1" dirty="0" err="1" smtClean="0">
                <a:latin typeface="Times New Roman" pitchFamily="18" charset="0"/>
                <a:cs typeface="Times New Roman" pitchFamily="18" charset="0"/>
              </a:rPr>
              <a:t>Django</a:t>
            </a:r>
            <a:r>
              <a:rPr lang="en-US" sz="2000" b="1" dirty="0" smtClean="0">
                <a:latin typeface="Times New Roman" pitchFamily="18" charset="0"/>
                <a:cs typeface="Times New Roman" pitchFamily="18" charset="0"/>
              </a:rPr>
              <a:t> – Sessions</a:t>
            </a:r>
          </a:p>
          <a:p>
            <a:pPr>
              <a:buNone/>
            </a:pPr>
            <a:r>
              <a:rPr lang="en-US" sz="2000" dirty="0" smtClean="0"/>
              <a:t>we can use client side cookies to store a lot of useful data for the web app. </a:t>
            </a:r>
          </a:p>
          <a:p>
            <a:pPr>
              <a:buNone/>
            </a:pPr>
            <a:r>
              <a:rPr lang="en-US" sz="2000" dirty="0" smtClean="0"/>
              <a:t>We have seen before that we can use client side cookies to store various data </a:t>
            </a:r>
          </a:p>
          <a:p>
            <a:pPr>
              <a:buNone/>
            </a:pPr>
            <a:r>
              <a:rPr lang="en-US" sz="2000" dirty="0" smtClean="0"/>
              <a:t>useful for our web app. This leads to lot of security holes depending on the </a:t>
            </a:r>
          </a:p>
          <a:p>
            <a:pPr>
              <a:buNone/>
            </a:pPr>
            <a:r>
              <a:rPr lang="en-US" sz="2000" dirty="0" smtClean="0"/>
              <a:t>importance of the data you want to save.</a:t>
            </a:r>
          </a:p>
          <a:p>
            <a:pPr>
              <a:buNone/>
            </a:pPr>
            <a:r>
              <a:rPr lang="en-US" sz="2000" dirty="0" smtClean="0"/>
              <a:t>For security reasons, </a:t>
            </a:r>
            <a:r>
              <a:rPr lang="en-US" sz="2000" dirty="0" err="1" smtClean="0"/>
              <a:t>Django</a:t>
            </a:r>
            <a:r>
              <a:rPr lang="en-US" sz="2000" dirty="0" smtClean="0"/>
              <a:t> has a session framework for cookies handling. </a:t>
            </a:r>
          </a:p>
          <a:p>
            <a:pPr>
              <a:buNone/>
            </a:pPr>
            <a:r>
              <a:rPr lang="en-US" sz="2000" dirty="0" smtClean="0"/>
              <a:t>Sessions are used to abstract the receiving and sending of cookies, data is </a:t>
            </a:r>
          </a:p>
          <a:p>
            <a:pPr>
              <a:buNone/>
            </a:pPr>
            <a:r>
              <a:rPr lang="en-US" sz="2000" dirty="0" smtClean="0"/>
              <a:t>saved on server side (like in database), and the client side cookie just has a </a:t>
            </a:r>
          </a:p>
          <a:p>
            <a:pPr>
              <a:buNone/>
            </a:pPr>
            <a:r>
              <a:rPr lang="en-US" sz="2000" dirty="0" smtClean="0"/>
              <a:t>session ID for identification. Sessions are also useful to avoid cases where the</a:t>
            </a:r>
          </a:p>
          <a:p>
            <a:pPr>
              <a:buNone/>
            </a:pPr>
            <a:r>
              <a:rPr lang="en-US" sz="2000" dirty="0" smtClean="0"/>
              <a:t>user browser is set to ‘not accept’ cookies.</a:t>
            </a:r>
          </a:p>
          <a:p>
            <a:pPr algn="just">
              <a:buNone/>
            </a:pPr>
            <a:endParaRPr lang="en-US" sz="2000" b="1" dirty="0" smtClean="0">
              <a:latin typeface="Times New Roman" pitchFamily="18" charset="0"/>
              <a:cs typeface="Times New Roman" pitchFamily="18" charset="0"/>
            </a:endParaRPr>
          </a:p>
          <a:p>
            <a:pPr algn="just">
              <a:buNone/>
            </a:pPr>
            <a:endParaRPr lang="en-US" sz="2000" b="1" dirty="0" smtClean="0">
              <a:latin typeface="Times New Roman" pitchFamily="18" charset="0"/>
              <a:cs typeface="Times New Roman" pitchFamily="18" charset="0"/>
            </a:endParaRPr>
          </a:p>
          <a:p>
            <a:pPr algn="just">
              <a:buNone/>
            </a:pPr>
            <a:endParaRPr lang="en-US" sz="1800" dirty="0" smtClean="0"/>
          </a:p>
          <a:p>
            <a:pPr>
              <a:buNone/>
            </a:pPr>
            <a:endParaRPr lang="en-US" sz="1800" dirty="0">
              <a:latin typeface="Times New Roman" pitchFamily="18" charset="0"/>
              <a:cs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a:bodyPr>
          <a:lstStyle/>
          <a:p>
            <a:pPr>
              <a:buNone/>
            </a:pPr>
            <a:r>
              <a:rPr lang="en-US" sz="1800" b="1" dirty="0" smtClean="0">
                <a:latin typeface="Times New Roman" pitchFamily="18" charset="0"/>
                <a:cs typeface="Times New Roman" pitchFamily="18" charset="0"/>
              </a:rPr>
              <a:t>Setting Up Sessions</a:t>
            </a:r>
          </a:p>
          <a:p>
            <a:pPr>
              <a:buNone/>
            </a:pPr>
            <a:r>
              <a:rPr lang="en-US" sz="1800" dirty="0" smtClean="0">
                <a:latin typeface="Times New Roman" pitchFamily="18" charset="0"/>
                <a:cs typeface="Times New Roman" pitchFamily="18" charset="0"/>
              </a:rPr>
              <a:t>In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enabling session is done in your project </a:t>
            </a:r>
            <a:r>
              <a:rPr lang="en-US" sz="1800" b="1" dirty="0" smtClean="0">
                <a:latin typeface="Times New Roman" pitchFamily="18" charset="0"/>
                <a:cs typeface="Times New Roman" pitchFamily="18" charset="0"/>
              </a:rPr>
              <a:t>settings.py</a:t>
            </a:r>
            <a:r>
              <a:rPr lang="en-US" sz="1800" dirty="0" smtClean="0">
                <a:latin typeface="Times New Roman" pitchFamily="18" charset="0"/>
                <a:cs typeface="Times New Roman" pitchFamily="18" charset="0"/>
              </a:rPr>
              <a:t>, by adding some lines to </a:t>
            </a:r>
          </a:p>
          <a:p>
            <a:pPr>
              <a:buNone/>
            </a:pPr>
            <a:r>
              <a:rPr lang="en-US" sz="1800" dirty="0" smtClean="0">
                <a:latin typeface="Times New Roman" pitchFamily="18" charset="0"/>
                <a:cs typeface="Times New Roman" pitchFamily="18" charset="0"/>
              </a:rPr>
              <a:t>the </a:t>
            </a:r>
            <a:r>
              <a:rPr lang="en-US" sz="1800" b="1" dirty="0" smtClean="0">
                <a:latin typeface="Times New Roman" pitchFamily="18" charset="0"/>
                <a:cs typeface="Times New Roman" pitchFamily="18" charset="0"/>
              </a:rPr>
              <a:t>MIDDLEWARE_CLASSES</a:t>
            </a:r>
            <a:r>
              <a:rPr lang="en-US" sz="1800" dirty="0" smtClean="0">
                <a:latin typeface="Times New Roman" pitchFamily="18" charset="0"/>
                <a:cs typeface="Times New Roman" pitchFamily="18" charset="0"/>
              </a:rPr>
              <a:t> and the </a:t>
            </a:r>
            <a:r>
              <a:rPr lang="en-US" sz="1800" b="1" dirty="0" smtClean="0">
                <a:latin typeface="Times New Roman" pitchFamily="18" charset="0"/>
                <a:cs typeface="Times New Roman" pitchFamily="18" charset="0"/>
              </a:rPr>
              <a:t>INSTALLED_APPS</a:t>
            </a:r>
            <a:r>
              <a:rPr lang="en-US" sz="1800" dirty="0" smtClean="0">
                <a:latin typeface="Times New Roman" pitchFamily="18" charset="0"/>
                <a:cs typeface="Times New Roman" pitchFamily="18" charset="0"/>
              </a:rPr>
              <a:t> options. This should </a:t>
            </a:r>
          </a:p>
          <a:p>
            <a:pPr>
              <a:buNone/>
            </a:pPr>
            <a:r>
              <a:rPr lang="en-US" sz="1800" dirty="0" smtClean="0">
                <a:latin typeface="Times New Roman" pitchFamily="18" charset="0"/>
                <a:cs typeface="Times New Roman" pitchFamily="18" charset="0"/>
              </a:rPr>
              <a:t>be done while creating the project, but it's always good to know, </a:t>
            </a:r>
          </a:p>
          <a:p>
            <a:pPr>
              <a:buNone/>
            </a:pPr>
            <a:r>
              <a:rPr lang="en-US" sz="1800" dirty="0" smtClean="0">
                <a:latin typeface="Times New Roman" pitchFamily="18" charset="0"/>
                <a:cs typeface="Times New Roman" pitchFamily="18" charset="0"/>
              </a:rPr>
              <a:t>so </a:t>
            </a:r>
            <a:r>
              <a:rPr lang="en-US" sz="1800" b="1" dirty="0" smtClean="0">
                <a:latin typeface="Times New Roman" pitchFamily="18" charset="0"/>
                <a:cs typeface="Times New Roman" pitchFamily="18" charset="0"/>
              </a:rPr>
              <a:t>MIDDLEWARE_CLASSES</a:t>
            </a:r>
            <a:r>
              <a:rPr lang="en-US" sz="1800" dirty="0" smtClean="0">
                <a:latin typeface="Times New Roman" pitchFamily="18" charset="0"/>
                <a:cs typeface="Times New Roman" pitchFamily="18" charset="0"/>
              </a:rPr>
              <a:t> should have −</a:t>
            </a:r>
          </a:p>
          <a:p>
            <a:pPr>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django.contrib.sessions.middleware.SessionMiddleware</a:t>
            </a:r>
            <a:r>
              <a:rPr lang="en-US" sz="1800" dirty="0" smtClean="0">
                <a:latin typeface="Times New Roman" pitchFamily="18" charset="0"/>
                <a:cs typeface="Times New Roman" pitchFamily="18" charset="0"/>
              </a:rPr>
              <a:t>' And </a:t>
            </a:r>
            <a:r>
              <a:rPr lang="en-US" sz="1800" b="1" dirty="0" smtClean="0">
                <a:latin typeface="Times New Roman" pitchFamily="18" charset="0"/>
                <a:cs typeface="Times New Roman" pitchFamily="18" charset="0"/>
              </a:rPr>
              <a:t>INSTALLED_APPS</a:t>
            </a:r>
            <a:r>
              <a:rPr lang="en-US" sz="1800" dirty="0" smtClean="0">
                <a:latin typeface="Times New Roman" pitchFamily="18" charset="0"/>
                <a:cs typeface="Times New Roman" pitchFamily="18" charset="0"/>
              </a:rPr>
              <a:t> should have −</a:t>
            </a:r>
          </a:p>
          <a:p>
            <a:pPr>
              <a:buNone/>
            </a:pP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django.contrib.sessions</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By default,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saves session information in database (</a:t>
            </a:r>
            <a:r>
              <a:rPr lang="en-US" sz="1800" dirty="0" err="1" smtClean="0">
                <a:latin typeface="Times New Roman" pitchFamily="18" charset="0"/>
                <a:cs typeface="Times New Roman" pitchFamily="18" charset="0"/>
              </a:rPr>
              <a:t>django_session</a:t>
            </a:r>
            <a:r>
              <a:rPr lang="en-US" sz="1800" dirty="0" smtClean="0">
                <a:latin typeface="Times New Roman" pitchFamily="18" charset="0"/>
                <a:cs typeface="Times New Roman" pitchFamily="18" charset="0"/>
              </a:rPr>
              <a:t> table or </a:t>
            </a:r>
          </a:p>
          <a:p>
            <a:pPr>
              <a:buNone/>
            </a:pPr>
            <a:r>
              <a:rPr lang="en-US" sz="1800" dirty="0" smtClean="0">
                <a:latin typeface="Times New Roman" pitchFamily="18" charset="0"/>
                <a:cs typeface="Times New Roman" pitchFamily="18" charset="0"/>
              </a:rPr>
              <a:t>collection), but you can configure the engine to store information using other ways like: </a:t>
            </a:r>
          </a:p>
          <a:p>
            <a:pPr>
              <a:buNone/>
            </a:pPr>
            <a:r>
              <a:rPr lang="en-US" sz="1800" dirty="0" smtClean="0">
                <a:latin typeface="Times New Roman" pitchFamily="18" charset="0"/>
                <a:cs typeface="Times New Roman" pitchFamily="18" charset="0"/>
              </a:rPr>
              <a:t>in </a:t>
            </a:r>
            <a:r>
              <a:rPr lang="en-US" sz="1800" b="1" dirty="0" smtClean="0">
                <a:latin typeface="Times New Roman" pitchFamily="18" charset="0"/>
                <a:cs typeface="Times New Roman" pitchFamily="18" charset="0"/>
              </a:rPr>
              <a:t>file</a:t>
            </a:r>
            <a:r>
              <a:rPr lang="en-US" sz="1800" dirty="0" smtClean="0">
                <a:latin typeface="Times New Roman" pitchFamily="18" charset="0"/>
                <a:cs typeface="Times New Roman" pitchFamily="18" charset="0"/>
              </a:rPr>
              <a:t> or in </a:t>
            </a:r>
            <a:r>
              <a:rPr lang="en-US" sz="1800" b="1" dirty="0" smtClean="0">
                <a:latin typeface="Times New Roman" pitchFamily="18" charset="0"/>
                <a:cs typeface="Times New Roman" pitchFamily="18" charset="0"/>
              </a:rPr>
              <a:t>cache</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When session is enabled, every request (first argument of any view in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has a</a:t>
            </a:r>
          </a:p>
          <a:p>
            <a:pPr>
              <a:buNone/>
            </a:pPr>
            <a:r>
              <a:rPr lang="en-US" sz="1800" dirty="0" smtClean="0">
                <a:latin typeface="Times New Roman" pitchFamily="18" charset="0"/>
                <a:cs typeface="Times New Roman" pitchFamily="18" charset="0"/>
              </a:rPr>
              <a:t>session (</a:t>
            </a:r>
            <a:r>
              <a:rPr lang="en-US" sz="1800" dirty="0" err="1" smtClean="0">
                <a:latin typeface="Times New Roman" pitchFamily="18" charset="0"/>
                <a:cs typeface="Times New Roman" pitchFamily="18" charset="0"/>
              </a:rPr>
              <a:t>dict</a:t>
            </a:r>
            <a:r>
              <a:rPr lang="en-US" sz="1800" dirty="0" smtClean="0">
                <a:latin typeface="Times New Roman" pitchFamily="18" charset="0"/>
                <a:cs typeface="Times New Roman" pitchFamily="18" charset="0"/>
              </a:rPr>
              <a:t>) attribute.</a:t>
            </a:r>
          </a:p>
          <a:p>
            <a:pPr>
              <a:buNone/>
            </a:pPr>
            <a:r>
              <a:rPr lang="en-US" sz="1800" dirty="0" smtClean="0">
                <a:latin typeface="Times New Roman" pitchFamily="18" charset="0"/>
                <a:cs typeface="Times New Roman" pitchFamily="18" charset="0"/>
              </a:rPr>
              <a:t>Let's create a simple sample to see how to create and save sessions. We have built a </a:t>
            </a:r>
          </a:p>
          <a:p>
            <a:pPr>
              <a:buNone/>
            </a:pPr>
            <a:r>
              <a:rPr lang="en-US" sz="1800" dirty="0" smtClean="0">
                <a:latin typeface="Times New Roman" pitchFamily="18" charset="0"/>
                <a:cs typeface="Times New Roman" pitchFamily="18" charset="0"/>
              </a:rPr>
              <a:t>simple login system before (see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form processing chapter and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Cookies </a:t>
            </a:r>
          </a:p>
          <a:p>
            <a:pPr>
              <a:buNone/>
            </a:pPr>
            <a:r>
              <a:rPr lang="en-US" sz="1800" dirty="0" smtClean="0">
                <a:latin typeface="Times New Roman" pitchFamily="18" charset="0"/>
                <a:cs typeface="Times New Roman" pitchFamily="18" charset="0"/>
              </a:rPr>
              <a:t>Handling chapter). </a:t>
            </a:r>
            <a:endParaRPr lang="en-US" sz="1800" dirty="0">
              <a:latin typeface="Times New Roman" pitchFamily="18" charset="0"/>
              <a:cs typeface="Times New Roman"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1800" dirty="0" smtClean="0">
                <a:latin typeface="Times New Roman" pitchFamily="18" charset="0"/>
                <a:cs typeface="Times New Roman" pitchFamily="18" charset="0"/>
              </a:rPr>
              <a:t>Let us save the username in a cookie so, if not signed out, when </a:t>
            </a:r>
          </a:p>
          <a:p>
            <a:pPr>
              <a:buNone/>
            </a:pPr>
            <a:r>
              <a:rPr lang="en-US" sz="1800" dirty="0" smtClean="0">
                <a:latin typeface="Times New Roman" pitchFamily="18" charset="0"/>
                <a:cs typeface="Times New Roman" pitchFamily="18" charset="0"/>
              </a:rPr>
              <a:t>accessing our login page you won’t see the login form. Basically, let's make our login system </a:t>
            </a:r>
          </a:p>
          <a:p>
            <a:pPr>
              <a:buNone/>
            </a:pPr>
            <a:r>
              <a:rPr lang="en-US" sz="1800" dirty="0" smtClean="0">
                <a:latin typeface="Times New Roman" pitchFamily="18" charset="0"/>
                <a:cs typeface="Times New Roman" pitchFamily="18" charset="0"/>
              </a:rPr>
              <a:t>we used in </a:t>
            </a:r>
            <a:r>
              <a:rPr lang="en-US" sz="1800" dirty="0" err="1" smtClean="0">
                <a:latin typeface="Times New Roman" pitchFamily="18" charset="0"/>
                <a:cs typeface="Times New Roman" pitchFamily="18" charset="0"/>
              </a:rPr>
              <a:t>Django</a:t>
            </a:r>
            <a:r>
              <a:rPr lang="en-US" sz="1800" dirty="0" smtClean="0">
                <a:latin typeface="Times New Roman" pitchFamily="18" charset="0"/>
                <a:cs typeface="Times New Roman" pitchFamily="18" charset="0"/>
              </a:rPr>
              <a:t> Cookies handling more secure, by saving cookies server side.</a:t>
            </a:r>
          </a:p>
          <a:p>
            <a:pPr>
              <a:buNone/>
            </a:pPr>
            <a:r>
              <a:rPr lang="en-US" sz="1800" dirty="0" smtClean="0">
                <a:latin typeface="Times New Roman" pitchFamily="18" charset="0"/>
                <a:cs typeface="Times New Roman" pitchFamily="18" charset="0"/>
              </a:rPr>
              <a:t>For this, first lets change our login view to save our username cookie server side −</a:t>
            </a:r>
          </a:p>
          <a:p>
            <a:r>
              <a:rPr lang="en-US" sz="1800" dirty="0" smtClean="0"/>
              <a:t>For this, first lets change our login view to save our username cookie server side −</a:t>
            </a:r>
          </a:p>
          <a:p>
            <a:pPr>
              <a:buNone/>
            </a:pPr>
            <a:r>
              <a:rPr lang="en-US" sz="1800" dirty="0" smtClean="0"/>
              <a:t>def login(request): </a:t>
            </a:r>
          </a:p>
          <a:p>
            <a:pPr>
              <a:buNone/>
            </a:pPr>
            <a:r>
              <a:rPr lang="en-US" sz="1800" dirty="0" smtClean="0"/>
              <a:t>	username = 'not logged in' </a:t>
            </a:r>
          </a:p>
          <a:p>
            <a:pPr>
              <a:buNone/>
            </a:pPr>
            <a:r>
              <a:rPr lang="en-US" sz="1800" dirty="0" smtClean="0"/>
              <a:t>	if </a:t>
            </a:r>
            <a:r>
              <a:rPr lang="en-US" sz="1800" dirty="0" err="1" smtClean="0"/>
              <a:t>request.method</a:t>
            </a:r>
            <a:r>
              <a:rPr lang="en-US" sz="1800" dirty="0" smtClean="0"/>
              <a:t> == 'POST': </a:t>
            </a:r>
          </a:p>
          <a:p>
            <a:pPr>
              <a:buNone/>
            </a:pPr>
            <a:r>
              <a:rPr lang="en-US" sz="1800" dirty="0" smtClean="0"/>
              <a:t>		</a:t>
            </a:r>
            <a:r>
              <a:rPr lang="en-US" sz="1800" dirty="0" err="1" smtClean="0"/>
              <a:t>MyLoginForm</a:t>
            </a:r>
            <a:r>
              <a:rPr lang="en-US" sz="1800" dirty="0" smtClean="0"/>
              <a:t> = </a:t>
            </a:r>
            <a:r>
              <a:rPr lang="en-US" sz="1800" dirty="0" err="1" smtClean="0"/>
              <a:t>LoginForm</a:t>
            </a:r>
            <a:r>
              <a:rPr lang="en-US" sz="1800" dirty="0" smtClean="0"/>
              <a:t>(request.POST) </a:t>
            </a:r>
          </a:p>
          <a:p>
            <a:pPr>
              <a:buNone/>
            </a:pPr>
            <a:r>
              <a:rPr lang="en-US" sz="1800" dirty="0" smtClean="0"/>
              <a:t>		if </a:t>
            </a:r>
            <a:r>
              <a:rPr lang="en-US" sz="1800" dirty="0" err="1" smtClean="0"/>
              <a:t>MyLoginForm.is_valid</a:t>
            </a:r>
            <a:r>
              <a:rPr lang="en-US" sz="1800" dirty="0" smtClean="0"/>
              <a:t>(): </a:t>
            </a:r>
          </a:p>
          <a:p>
            <a:pPr>
              <a:buNone/>
            </a:pPr>
            <a:r>
              <a:rPr lang="en-US" sz="1800" dirty="0" smtClean="0"/>
              <a:t>			username = </a:t>
            </a:r>
            <a:r>
              <a:rPr lang="en-US" sz="1800" dirty="0" err="1" smtClean="0"/>
              <a:t>MyLoginForm.cleaned_data</a:t>
            </a:r>
            <a:r>
              <a:rPr lang="en-US" sz="1800" dirty="0" smtClean="0"/>
              <a:t>['username'] 			</a:t>
            </a:r>
            <a:r>
              <a:rPr lang="en-US" sz="1800" dirty="0" err="1" smtClean="0"/>
              <a:t>request.session</a:t>
            </a:r>
            <a:r>
              <a:rPr lang="en-US" sz="1800" dirty="0" smtClean="0"/>
              <a:t>['username'] = username </a:t>
            </a:r>
          </a:p>
          <a:p>
            <a:pPr>
              <a:buNone/>
            </a:pPr>
            <a:r>
              <a:rPr lang="en-US" sz="1800" dirty="0" smtClean="0"/>
              <a:t>		else: </a:t>
            </a:r>
          </a:p>
          <a:p>
            <a:pPr>
              <a:buNone/>
            </a:pPr>
            <a:r>
              <a:rPr lang="en-US" sz="1800" dirty="0" smtClean="0"/>
              <a:t>			</a:t>
            </a:r>
            <a:r>
              <a:rPr lang="en-US" sz="1800" dirty="0" err="1" smtClean="0"/>
              <a:t>MyLoginForm</a:t>
            </a:r>
            <a:r>
              <a:rPr lang="en-US" sz="1800" dirty="0" smtClean="0"/>
              <a:t> = </a:t>
            </a:r>
            <a:r>
              <a:rPr lang="en-US" sz="1800" dirty="0" err="1" smtClean="0"/>
              <a:t>LoginForm</a:t>
            </a:r>
            <a:r>
              <a:rPr lang="en-US" sz="1800" dirty="0" smtClean="0"/>
              <a:t>() </a:t>
            </a:r>
          </a:p>
          <a:p>
            <a:pPr>
              <a:buNone/>
            </a:pPr>
            <a:r>
              <a:rPr lang="en-US" sz="1800" dirty="0" smtClean="0"/>
              <a:t>		return render(request, 'loggedin.html', {"username" : username}</a:t>
            </a: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Then let us create </a:t>
            </a:r>
            <a:r>
              <a:rPr lang="en-US" sz="1800" dirty="0" err="1" smtClean="0">
                <a:latin typeface="Times New Roman" pitchFamily="18" charset="0"/>
                <a:cs typeface="Times New Roman" pitchFamily="18" charset="0"/>
              </a:rPr>
              <a:t>formView</a:t>
            </a:r>
            <a:r>
              <a:rPr lang="en-US" sz="1800" dirty="0" smtClean="0">
                <a:latin typeface="Times New Roman" pitchFamily="18" charset="0"/>
                <a:cs typeface="Times New Roman" pitchFamily="18" charset="0"/>
              </a:rPr>
              <a:t> view for the login form, where we won’t display the form </a:t>
            </a:r>
          </a:p>
          <a:p>
            <a:pPr>
              <a:buNone/>
            </a:pPr>
            <a:r>
              <a:rPr lang="en-US" sz="1800" dirty="0" smtClean="0">
                <a:latin typeface="Times New Roman" pitchFamily="18" charset="0"/>
                <a:cs typeface="Times New Roman" pitchFamily="18" charset="0"/>
              </a:rPr>
              <a:t>if cookie is set −</a:t>
            </a:r>
          </a:p>
          <a:p>
            <a:pPr>
              <a:buNone/>
            </a:pPr>
            <a:r>
              <a:rPr lang="en-US" sz="1800" dirty="0" smtClean="0">
                <a:latin typeface="Times New Roman" pitchFamily="18" charset="0"/>
                <a:cs typeface="Times New Roman" pitchFamily="18" charset="0"/>
              </a:rPr>
              <a:t>def </a:t>
            </a:r>
            <a:r>
              <a:rPr lang="en-US" sz="1800" dirty="0" err="1" smtClean="0">
                <a:latin typeface="Times New Roman" pitchFamily="18" charset="0"/>
                <a:cs typeface="Times New Roman" pitchFamily="18" charset="0"/>
              </a:rPr>
              <a:t>formView</a:t>
            </a:r>
            <a:r>
              <a:rPr lang="en-US" sz="1800" dirty="0" smtClean="0">
                <a:latin typeface="Times New Roman" pitchFamily="18" charset="0"/>
                <a:cs typeface="Times New Roman" pitchFamily="18" charset="0"/>
              </a:rPr>
              <a:t>(request):</a:t>
            </a:r>
          </a:p>
          <a:p>
            <a:pPr>
              <a:buNone/>
            </a:pPr>
            <a:r>
              <a:rPr lang="en-US" sz="1800" dirty="0" smtClean="0">
                <a:latin typeface="Times New Roman" pitchFamily="18" charset="0"/>
                <a:cs typeface="Times New Roman" pitchFamily="18" charset="0"/>
              </a:rPr>
              <a:t>	 if </a:t>
            </a:r>
            <a:r>
              <a:rPr lang="en-US" sz="1800" dirty="0" err="1" smtClean="0">
                <a:latin typeface="Times New Roman" pitchFamily="18" charset="0"/>
                <a:cs typeface="Times New Roman" pitchFamily="18" charset="0"/>
              </a:rPr>
              <a:t>request.session.has_key</a:t>
            </a:r>
            <a:r>
              <a:rPr lang="en-US" sz="1800" dirty="0" smtClean="0">
                <a:latin typeface="Times New Roman" pitchFamily="18" charset="0"/>
                <a:cs typeface="Times New Roman" pitchFamily="18" charset="0"/>
              </a:rPr>
              <a:t>('username'): </a:t>
            </a:r>
          </a:p>
          <a:p>
            <a:pPr>
              <a:buNone/>
            </a:pPr>
            <a:r>
              <a:rPr lang="en-US" sz="1800" dirty="0" smtClean="0">
                <a:latin typeface="Times New Roman" pitchFamily="18" charset="0"/>
                <a:cs typeface="Times New Roman" pitchFamily="18" charset="0"/>
              </a:rPr>
              <a:t>		username = </a:t>
            </a:r>
            <a:r>
              <a:rPr lang="en-US" sz="1800" dirty="0" err="1" smtClean="0">
                <a:latin typeface="Times New Roman" pitchFamily="18" charset="0"/>
                <a:cs typeface="Times New Roman" pitchFamily="18" charset="0"/>
              </a:rPr>
              <a:t>request.session</a:t>
            </a:r>
            <a:r>
              <a:rPr lang="en-US" sz="1800" dirty="0" smtClean="0">
                <a:latin typeface="Times New Roman" pitchFamily="18" charset="0"/>
                <a:cs typeface="Times New Roman" pitchFamily="18" charset="0"/>
              </a:rPr>
              <a:t>['username'] </a:t>
            </a:r>
          </a:p>
          <a:p>
            <a:pPr>
              <a:buNone/>
            </a:pPr>
            <a:r>
              <a:rPr lang="en-US" sz="1800" dirty="0" smtClean="0">
                <a:latin typeface="Times New Roman" pitchFamily="18" charset="0"/>
                <a:cs typeface="Times New Roman" pitchFamily="18" charset="0"/>
              </a:rPr>
              <a:t>		return render(request, 'loggedin.html', {"username" : username}) </a:t>
            </a:r>
          </a:p>
          <a:p>
            <a:pPr>
              <a:buNone/>
            </a:pPr>
            <a:r>
              <a:rPr lang="en-US" sz="1800" dirty="0" smtClean="0">
                <a:latin typeface="Times New Roman" pitchFamily="18" charset="0"/>
                <a:cs typeface="Times New Roman" pitchFamily="18" charset="0"/>
              </a:rPr>
              <a:t>	else: </a:t>
            </a:r>
          </a:p>
          <a:p>
            <a:pPr>
              <a:buNone/>
            </a:pPr>
            <a:r>
              <a:rPr lang="en-US" sz="1800" dirty="0" smtClean="0">
                <a:latin typeface="Times New Roman" pitchFamily="18" charset="0"/>
                <a:cs typeface="Times New Roman" pitchFamily="18" charset="0"/>
              </a:rPr>
              <a:t>		return render(request, 'login.html', {})</a:t>
            </a:r>
          </a:p>
          <a:p>
            <a:pPr>
              <a:buNone/>
            </a:pPr>
            <a:r>
              <a:rPr lang="en-US" sz="1800" dirty="0" smtClean="0"/>
              <a:t>Now let us change the url.py file to change the </a:t>
            </a:r>
            <a:r>
              <a:rPr lang="en-US" sz="1800" dirty="0" err="1" smtClean="0"/>
              <a:t>url</a:t>
            </a:r>
            <a:r>
              <a:rPr lang="en-US" sz="1800" dirty="0" smtClean="0"/>
              <a:t> so it pairs with our new view −</a:t>
            </a:r>
          </a:p>
          <a:p>
            <a:pPr>
              <a:buNone/>
            </a:pPr>
            <a:r>
              <a:rPr lang="en-US" sz="1800" dirty="0" smtClean="0"/>
              <a:t>from </a:t>
            </a:r>
            <a:r>
              <a:rPr lang="en-US" sz="1800" dirty="0" err="1" smtClean="0"/>
              <a:t>django.conf.urls</a:t>
            </a:r>
            <a:r>
              <a:rPr lang="en-US" sz="1800" dirty="0" smtClean="0"/>
              <a:t> import patterns, </a:t>
            </a:r>
            <a:r>
              <a:rPr lang="en-US" sz="1800" dirty="0" err="1" smtClean="0"/>
              <a:t>url</a:t>
            </a:r>
            <a:r>
              <a:rPr lang="en-US" sz="1800" dirty="0" smtClean="0"/>
              <a:t> </a:t>
            </a:r>
          </a:p>
          <a:p>
            <a:pPr>
              <a:buNone/>
            </a:pPr>
            <a:r>
              <a:rPr lang="en-US" sz="1800" dirty="0" smtClean="0"/>
              <a:t>from </a:t>
            </a:r>
            <a:r>
              <a:rPr lang="en-US" sz="1800" dirty="0" err="1" smtClean="0"/>
              <a:t>django.views.generic</a:t>
            </a:r>
            <a:r>
              <a:rPr lang="en-US" sz="1800" dirty="0" smtClean="0"/>
              <a:t> import </a:t>
            </a:r>
            <a:r>
              <a:rPr lang="en-US" sz="1800" dirty="0" err="1" smtClean="0"/>
              <a:t>TemplateView</a:t>
            </a:r>
            <a:r>
              <a:rPr lang="en-US" sz="1800" dirty="0" smtClean="0"/>
              <a:t> </a:t>
            </a:r>
          </a:p>
          <a:p>
            <a:pPr>
              <a:buNone/>
            </a:pPr>
            <a:r>
              <a:rPr lang="en-US" sz="1800" dirty="0" err="1" smtClean="0"/>
              <a:t>urlpatterns</a:t>
            </a:r>
            <a:r>
              <a:rPr lang="en-US" sz="1800" dirty="0" smtClean="0"/>
              <a:t> = patterns('</a:t>
            </a:r>
            <a:r>
              <a:rPr lang="en-US" sz="1800" dirty="0" err="1" smtClean="0"/>
              <a:t>myapp.views</a:t>
            </a:r>
            <a:r>
              <a:rPr lang="en-US" sz="1800" dirty="0" smtClean="0"/>
              <a:t>', </a:t>
            </a:r>
            <a:r>
              <a:rPr lang="en-US" sz="1800" dirty="0" err="1" smtClean="0"/>
              <a:t>url</a:t>
            </a:r>
            <a:r>
              <a:rPr lang="en-US" sz="1800" dirty="0" smtClean="0"/>
              <a:t>(</a:t>
            </a:r>
            <a:r>
              <a:rPr lang="en-US" sz="1800" dirty="0" err="1" smtClean="0"/>
              <a:t>r'^connection</a:t>
            </a:r>
            <a:r>
              <a:rPr lang="en-US" sz="1800" dirty="0" smtClean="0"/>
              <a:t>/','</a:t>
            </a:r>
            <a:r>
              <a:rPr lang="en-US" sz="1800" dirty="0" err="1" smtClean="0"/>
              <a:t>formView</a:t>
            </a:r>
            <a:r>
              <a:rPr lang="en-US" sz="1800" dirty="0" smtClean="0"/>
              <a:t>', name = '</a:t>
            </a:r>
            <a:r>
              <a:rPr lang="en-US" sz="1800" dirty="0" err="1" smtClean="0"/>
              <a:t>loginform</a:t>
            </a:r>
            <a:r>
              <a:rPr lang="en-US" sz="1800" dirty="0" smtClean="0"/>
              <a:t>'), </a:t>
            </a:r>
            <a:r>
              <a:rPr lang="en-US" sz="1800" dirty="0" err="1" smtClean="0"/>
              <a:t>url</a:t>
            </a:r>
            <a:r>
              <a:rPr lang="en-US" sz="1800" dirty="0" smtClean="0"/>
              <a:t>(</a:t>
            </a:r>
            <a:r>
              <a:rPr lang="en-US" sz="1800" dirty="0" err="1" smtClean="0"/>
              <a:t>r'^login</a:t>
            </a:r>
            <a:r>
              <a:rPr lang="en-US" sz="1800" dirty="0" smtClean="0"/>
              <a:t>/', 'login', name = 'login'))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buNone/>
            </a:pPr>
            <a:r>
              <a:rPr lang="en-US" sz="1800" dirty="0" smtClean="0">
                <a:latin typeface="Times New Roman" pitchFamily="18" charset="0"/>
                <a:cs typeface="Times New Roman" pitchFamily="18" charset="0"/>
              </a:rPr>
              <a:t>Before setting any new engine, make sure you </a:t>
            </a:r>
          </a:p>
          <a:p>
            <a:pPr>
              <a:buNone/>
            </a:pPr>
            <a:r>
              <a:rPr lang="en-US" sz="1800" dirty="0" smtClean="0">
                <a:latin typeface="Times New Roman" pitchFamily="18" charset="0"/>
                <a:cs typeface="Times New Roman" pitchFamily="18" charset="0"/>
              </a:rPr>
              <a:t>have the correct db driver installed.</a:t>
            </a:r>
          </a:p>
          <a:p>
            <a:pPr>
              <a:buNone/>
            </a:pPr>
            <a:r>
              <a:rPr lang="en-US" sz="1800" dirty="0" smtClean="0">
                <a:latin typeface="Times New Roman" pitchFamily="18" charset="0"/>
                <a:cs typeface="Times New Roman" pitchFamily="18" charset="0"/>
              </a:rPr>
              <a:t>You can also set others options like: TIME_ZONE, LANGUAGE_CODE, TEMPLATE…</a:t>
            </a:r>
          </a:p>
          <a:p>
            <a:pPr>
              <a:buNone/>
            </a:pPr>
            <a:r>
              <a:rPr lang="en-US" sz="1800" dirty="0" smtClean="0">
                <a:latin typeface="Times New Roman" pitchFamily="18" charset="0"/>
                <a:cs typeface="Times New Roman" pitchFamily="18" charset="0"/>
              </a:rPr>
              <a:t>Now that your project is created and configured make sure it's working −</a:t>
            </a:r>
          </a:p>
          <a:p>
            <a:pPr>
              <a:buNone/>
            </a:pPr>
            <a:r>
              <a:rPr lang="en-US" sz="1800" b="1" dirty="0" smtClean="0">
                <a:latin typeface="Times New Roman" pitchFamily="18" charset="0"/>
                <a:cs typeface="Times New Roman" pitchFamily="18" charset="0"/>
              </a:rPr>
              <a:t>python manage.py </a:t>
            </a:r>
            <a:r>
              <a:rPr lang="en-US" sz="1800" b="1" dirty="0" err="1" smtClean="0">
                <a:latin typeface="Times New Roman" pitchFamily="18" charset="0"/>
                <a:cs typeface="Times New Roman" pitchFamily="18" charset="0"/>
              </a:rPr>
              <a:t>runserver</a:t>
            </a:r>
            <a:endParaRPr lang="en-US" sz="1800" b="1"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t>You will get something like the following on running the above code −</a:t>
            </a:r>
          </a:p>
          <a:p>
            <a:pPr>
              <a:buNone/>
            </a:pPr>
            <a:r>
              <a:rPr lang="en-US" sz="1800" dirty="0" smtClean="0"/>
              <a:t>Performing system checks...</a:t>
            </a:r>
          </a:p>
          <a:p>
            <a:pPr>
              <a:buNone/>
            </a:pPr>
            <a:r>
              <a:rPr lang="en-US" sz="1800" dirty="0" smtClean="0"/>
              <a:t>System check identified no issues (0 silenced).</a:t>
            </a:r>
          </a:p>
          <a:p>
            <a:pPr>
              <a:buNone/>
            </a:pPr>
            <a:r>
              <a:rPr lang="en-US" sz="1800" dirty="0" smtClean="0"/>
              <a:t>You have 13 unapplied migration(s). Your project may not work properly until you apply the migrations for app(s): admin, auth, </a:t>
            </a:r>
            <a:r>
              <a:rPr lang="en-US" sz="1800" dirty="0" err="1" smtClean="0"/>
              <a:t>contenttypes</a:t>
            </a:r>
            <a:r>
              <a:rPr lang="en-US" sz="1800" dirty="0" smtClean="0"/>
              <a:t>, sessions.</a:t>
            </a:r>
          </a:p>
          <a:p>
            <a:pPr>
              <a:buNone/>
            </a:pPr>
            <a:r>
              <a:rPr lang="en-US" sz="1800" dirty="0" smtClean="0"/>
              <a:t>Run 'python manage.py migrate' to apply them.</a:t>
            </a:r>
          </a:p>
          <a:p>
            <a:pPr>
              <a:buNone/>
            </a:pPr>
            <a:r>
              <a:rPr lang="en-US" sz="1800" dirty="0" smtClean="0"/>
              <a:t>June 16, 2020 - 17:50:05</a:t>
            </a:r>
          </a:p>
          <a:p>
            <a:pPr>
              <a:buNone/>
            </a:pPr>
            <a:r>
              <a:rPr lang="en-US" sz="1800" dirty="0" err="1" smtClean="0"/>
              <a:t>Django</a:t>
            </a:r>
            <a:r>
              <a:rPr lang="en-US" sz="1800" dirty="0" smtClean="0"/>
              <a:t> version 1.11.29, using settings '</a:t>
            </a:r>
            <a:r>
              <a:rPr lang="en-US" sz="1800" dirty="0" err="1" smtClean="0"/>
              <a:t>myproject.settings</a:t>
            </a:r>
            <a:r>
              <a:rPr lang="en-US" sz="1800" dirty="0" smtClean="0"/>
              <a:t>'</a:t>
            </a:r>
          </a:p>
          <a:p>
            <a:pPr>
              <a:buNone/>
            </a:pPr>
            <a:r>
              <a:rPr lang="en-US" sz="1800" dirty="0" smtClean="0"/>
              <a:t>Starting development server at http://127.0.0.1:8000/</a:t>
            </a:r>
          </a:p>
          <a:p>
            <a:pPr>
              <a:buNone/>
            </a:pPr>
            <a:r>
              <a:rPr lang="en-US" sz="1800" dirty="0" smtClean="0"/>
              <a:t>Quit the server with CTRL-BREAK.</a:t>
            </a:r>
          </a:p>
          <a:p>
            <a:pPr>
              <a:buNone/>
            </a:pPr>
            <a:r>
              <a:rPr lang="en-US" sz="1800" dirty="0" smtClean="0"/>
              <a:t>[16/Jun/2020 17:50:27] "GET / HTTP/1.1" 200 1716</a:t>
            </a:r>
          </a:p>
          <a:p>
            <a:pPr>
              <a:buNone/>
            </a:pPr>
            <a:r>
              <a:rPr lang="en-US" sz="1800" dirty="0" smtClean="0"/>
              <a:t>Not Found: /favicon.ico</a:t>
            </a:r>
          </a:p>
          <a:p>
            <a:pPr>
              <a:buNone/>
            </a:pPr>
            <a:r>
              <a:rPr lang="en-US" sz="1800" dirty="0" smtClean="0"/>
              <a:t>[16/Jun/2020 17:50:27] "GET /favicon.ico HTTP/1.1" 404 1965</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1800" dirty="0" smtClean="0">
                <a:latin typeface="Times New Roman" pitchFamily="18" charset="0"/>
                <a:cs typeface="Times New Roman" pitchFamily="18" charset="0"/>
              </a:rPr>
              <a:t>When accessing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/connection, you will get to see the following page −</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t>And you will get redirected to the following page −</a:t>
            </a:r>
          </a:p>
          <a:p>
            <a:pPr>
              <a:buNone/>
            </a:pPr>
            <a:endParaRPr lang="en-US" sz="1800" dirty="0" smtClean="0"/>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dirty="0"/>
          </a:p>
        </p:txBody>
      </p:sp>
      <p:pic>
        <p:nvPicPr>
          <p:cNvPr id="20482" name="Picture 2" descr="C:\Users\papa\Desktop\setting_up_sessions.jpg"/>
          <p:cNvPicPr>
            <a:picLocks noChangeAspect="1" noChangeArrowheads="1"/>
          </p:cNvPicPr>
          <p:nvPr/>
        </p:nvPicPr>
        <p:blipFill>
          <a:blip r:embed="rId2"/>
          <a:srcRect/>
          <a:stretch>
            <a:fillRect/>
          </a:stretch>
        </p:blipFill>
        <p:spPr bwMode="auto">
          <a:xfrm>
            <a:off x="1524000" y="838201"/>
            <a:ext cx="5716588" cy="2590800"/>
          </a:xfrm>
          <a:prstGeom prst="rect">
            <a:avLst/>
          </a:prstGeom>
          <a:noFill/>
        </p:spPr>
      </p:pic>
      <p:pic>
        <p:nvPicPr>
          <p:cNvPr id="20483" name="Picture 3" descr="C:\Users\papa\Desktop\sessions_redirected_page.jpg"/>
          <p:cNvPicPr>
            <a:picLocks noChangeAspect="1" noChangeArrowheads="1"/>
          </p:cNvPicPr>
          <p:nvPr/>
        </p:nvPicPr>
        <p:blipFill>
          <a:blip r:embed="rId3"/>
          <a:srcRect/>
          <a:stretch>
            <a:fillRect/>
          </a:stretch>
        </p:blipFill>
        <p:spPr bwMode="auto">
          <a:xfrm>
            <a:off x="1981200" y="3886200"/>
            <a:ext cx="5716587" cy="2419350"/>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sz="1800" dirty="0" smtClean="0">
                <a:latin typeface="Times New Roman" pitchFamily="18" charset="0"/>
                <a:cs typeface="Times New Roman" pitchFamily="18" charset="0"/>
              </a:rPr>
              <a:t>Now if you try to access /</a:t>
            </a:r>
            <a:r>
              <a:rPr lang="en-US" sz="1800" dirty="0" err="1" smtClean="0">
                <a:latin typeface="Times New Roman" pitchFamily="18" charset="0"/>
                <a:cs typeface="Times New Roman" pitchFamily="18" charset="0"/>
              </a:rPr>
              <a:t>myapp</a:t>
            </a:r>
            <a:r>
              <a:rPr lang="en-US" sz="1800" dirty="0" smtClean="0">
                <a:latin typeface="Times New Roman" pitchFamily="18" charset="0"/>
                <a:cs typeface="Times New Roman" pitchFamily="18" charset="0"/>
              </a:rPr>
              <a:t>/connection again, you will get redirected to the second screen directly.</a:t>
            </a:r>
          </a:p>
          <a:p>
            <a:r>
              <a:rPr lang="en-US" sz="1800" dirty="0" smtClean="0">
                <a:latin typeface="Times New Roman" pitchFamily="18" charset="0"/>
                <a:cs typeface="Times New Roman" pitchFamily="18" charset="0"/>
              </a:rPr>
              <a:t>Let's create a simple logout view that erases our cookie.</a:t>
            </a:r>
          </a:p>
          <a:p>
            <a:pPr>
              <a:buNone/>
            </a:pPr>
            <a:r>
              <a:rPr lang="en-US" sz="1800" dirty="0" smtClean="0"/>
              <a:t>def logout(request): </a:t>
            </a:r>
          </a:p>
          <a:p>
            <a:pPr>
              <a:buNone/>
            </a:pPr>
            <a:r>
              <a:rPr lang="en-US" sz="1800" dirty="0" smtClean="0"/>
              <a:t>	try: </a:t>
            </a:r>
          </a:p>
          <a:p>
            <a:pPr>
              <a:buNone/>
            </a:pPr>
            <a:r>
              <a:rPr lang="en-US" sz="1800" dirty="0" smtClean="0"/>
              <a:t>		del </a:t>
            </a:r>
            <a:r>
              <a:rPr lang="en-US" sz="1800" dirty="0" err="1" smtClean="0"/>
              <a:t>request.session</a:t>
            </a:r>
            <a:r>
              <a:rPr lang="en-US" sz="1800" dirty="0" smtClean="0"/>
              <a:t>['username'] </a:t>
            </a:r>
          </a:p>
          <a:p>
            <a:pPr>
              <a:buNone/>
            </a:pPr>
            <a:r>
              <a:rPr lang="en-US" sz="1800" dirty="0" smtClean="0"/>
              <a:t>	except: pass </a:t>
            </a:r>
          </a:p>
          <a:p>
            <a:pPr>
              <a:buNone/>
            </a:pPr>
            <a:r>
              <a:rPr lang="en-US" sz="1800" dirty="0" smtClean="0"/>
              <a:t>	return </a:t>
            </a:r>
            <a:r>
              <a:rPr lang="en-US" sz="1800" dirty="0" err="1" smtClean="0"/>
              <a:t>HttpResponse</a:t>
            </a:r>
            <a:r>
              <a:rPr lang="en-US" sz="1800" dirty="0" smtClean="0"/>
              <a:t>("&lt;strong&gt;You are logged out.&lt;/strong&gt;")</a:t>
            </a:r>
          </a:p>
          <a:p>
            <a:pPr>
              <a:buNone/>
            </a:pPr>
            <a:endParaRPr lang="en-US" sz="1800" dirty="0" smtClean="0">
              <a:latin typeface="Times New Roman" pitchFamily="18" charset="0"/>
              <a:cs typeface="Times New Roman" pitchFamily="18" charset="0"/>
            </a:endParaRPr>
          </a:p>
          <a:p>
            <a:pPr>
              <a:buNone/>
            </a:pPr>
            <a:r>
              <a:rPr lang="en-US" sz="1800" dirty="0" smtClean="0"/>
              <a:t>And pair it with a logout URL in </a:t>
            </a:r>
            <a:r>
              <a:rPr lang="en-US" sz="1800" dirty="0" err="1" smtClean="0"/>
              <a:t>myapp</a:t>
            </a:r>
            <a:r>
              <a:rPr lang="en-US" sz="1800" dirty="0" smtClean="0"/>
              <a:t>/url.py</a:t>
            </a:r>
          </a:p>
          <a:p>
            <a:r>
              <a:rPr lang="en-US" sz="1800" dirty="0" err="1" smtClean="0"/>
              <a:t>url</a:t>
            </a:r>
            <a:r>
              <a:rPr lang="en-US" sz="1800" dirty="0" smtClean="0"/>
              <a:t>(</a:t>
            </a:r>
            <a:r>
              <a:rPr lang="en-US" sz="1800" dirty="0" err="1" smtClean="0"/>
              <a:t>r'^logout</a:t>
            </a:r>
            <a:r>
              <a:rPr lang="en-US" sz="1800" dirty="0" smtClean="0"/>
              <a:t>/', 'logout', name = 'logout'),</a:t>
            </a:r>
          </a:p>
          <a:p>
            <a:pPr>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a:buNone/>
            </a:pPr>
            <a:r>
              <a:rPr lang="en-US" sz="2000" dirty="0" smtClean="0">
                <a:latin typeface="Times New Roman" pitchFamily="18" charset="0"/>
                <a:cs typeface="Times New Roman" pitchFamily="18" charset="0"/>
              </a:rPr>
              <a:t>Now, if you access /</a:t>
            </a:r>
            <a:r>
              <a:rPr lang="en-US" sz="2000" dirty="0" err="1" smtClean="0">
                <a:latin typeface="Times New Roman" pitchFamily="18" charset="0"/>
                <a:cs typeface="Times New Roman" pitchFamily="18" charset="0"/>
              </a:rPr>
              <a:t>myapp</a:t>
            </a:r>
            <a:r>
              <a:rPr lang="en-US" sz="2000" dirty="0" smtClean="0">
                <a:latin typeface="Times New Roman" pitchFamily="18" charset="0"/>
                <a:cs typeface="Times New Roman" pitchFamily="18" charset="0"/>
              </a:rPr>
              <a:t>/logout, you will get the following page −</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t>if you access /</a:t>
            </a:r>
            <a:r>
              <a:rPr lang="en-US" sz="2000" dirty="0" err="1" smtClean="0"/>
              <a:t>myapp</a:t>
            </a:r>
            <a:r>
              <a:rPr lang="en-US" sz="2000" dirty="0" smtClean="0"/>
              <a:t>/connection again, you will get the login form (screen 1).</a:t>
            </a:r>
          </a:p>
          <a:p>
            <a:r>
              <a:rPr lang="en-US" sz="2000" dirty="0" smtClean="0"/>
              <a:t>Some More Possible Actions Using Sessions</a:t>
            </a:r>
          </a:p>
          <a:p>
            <a:r>
              <a:rPr lang="en-US" sz="2000" dirty="0" smtClean="0"/>
              <a:t>We have seen how to store and access a session, but it's good to know that the session attribute of the request have some other useful actions like −</a:t>
            </a:r>
          </a:p>
          <a:p>
            <a:r>
              <a:rPr lang="en-US" sz="2000" b="1" dirty="0" err="1" smtClean="0"/>
              <a:t>set_expiry</a:t>
            </a:r>
            <a:r>
              <a:rPr lang="en-US" sz="2000" b="1" dirty="0" smtClean="0"/>
              <a:t> (</a:t>
            </a:r>
            <a:r>
              <a:rPr lang="en-US" sz="2000" b="1" i="1" dirty="0" smtClean="0"/>
              <a:t>value</a:t>
            </a:r>
            <a:r>
              <a:rPr lang="en-US" sz="2000" b="1" dirty="0" smtClean="0"/>
              <a:t>)</a:t>
            </a:r>
            <a:r>
              <a:rPr lang="en-US" sz="2000" dirty="0" smtClean="0"/>
              <a:t> − Sets the expiration time for the session.</a:t>
            </a:r>
          </a:p>
          <a:p>
            <a:r>
              <a:rPr lang="en-US" sz="2000" b="1" dirty="0" err="1" smtClean="0"/>
              <a:t>get_expiry_age</a:t>
            </a:r>
            <a:r>
              <a:rPr lang="en-US" sz="2000" b="1" dirty="0" smtClean="0"/>
              <a:t>()</a:t>
            </a:r>
            <a:r>
              <a:rPr lang="en-US" sz="2000" dirty="0" smtClean="0"/>
              <a:t> − Returns the number of seconds until this session expires.</a:t>
            </a:r>
          </a:p>
          <a:p>
            <a:r>
              <a:rPr lang="en-US" sz="2000" b="1" dirty="0" err="1" smtClean="0"/>
              <a:t>get_expiry_date</a:t>
            </a:r>
            <a:r>
              <a:rPr lang="en-US" sz="2000" b="1" dirty="0" smtClean="0"/>
              <a:t>()</a:t>
            </a:r>
            <a:r>
              <a:rPr lang="en-US" sz="2000" dirty="0" smtClean="0"/>
              <a:t> − Returns the date this session will expire.</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21506" name="Picture 2" descr="C:\Users\papa\Desktop\logged_out_page.jpg"/>
          <p:cNvPicPr>
            <a:picLocks noChangeAspect="1" noChangeArrowheads="1"/>
          </p:cNvPicPr>
          <p:nvPr/>
        </p:nvPicPr>
        <p:blipFill>
          <a:blip r:embed="rId2"/>
          <a:srcRect/>
          <a:stretch>
            <a:fillRect/>
          </a:stretch>
        </p:blipFill>
        <p:spPr bwMode="auto">
          <a:xfrm>
            <a:off x="1905000" y="1143001"/>
            <a:ext cx="5716588" cy="1905000"/>
          </a:xfrm>
          <a:prstGeom prst="rect">
            <a:avLst/>
          </a:prstGeom>
          <a:noFill/>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sz="1800" b="1" dirty="0" err="1" smtClean="0">
                <a:latin typeface="Times New Roman" pitchFamily="18" charset="0"/>
                <a:cs typeface="Times New Roman" pitchFamily="18" charset="0"/>
              </a:rPr>
              <a:t>clear_expired</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 Removes expired sessions from the session store.</a:t>
            </a:r>
          </a:p>
          <a:p>
            <a:r>
              <a:rPr lang="en-US" sz="1800" b="1" dirty="0" err="1" smtClean="0">
                <a:latin typeface="Times New Roman" pitchFamily="18" charset="0"/>
                <a:cs typeface="Times New Roman" pitchFamily="18" charset="0"/>
              </a:rPr>
              <a:t>get_expire_at_browser_close</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 Returns either True or False, depending on whether the user’s session cookies have expired when the user’s web browser is closed.</a:t>
            </a:r>
            <a:endParaRPr lang="en-US" sz="180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1602</TotalTime>
  <Words>4985</Words>
  <Application>Microsoft Office PowerPoint</Application>
  <PresentationFormat>On-screen Show (4:3)</PresentationFormat>
  <Paragraphs>1152</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 Django - Admin Interface </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Django - Sending E-mails</vt:lpstr>
      <vt:lpstr>Slide 52</vt:lpstr>
      <vt:lpstr>Slide 53</vt:lpstr>
      <vt:lpstr>Slide 54</vt:lpstr>
      <vt:lpstr>Slide 55</vt:lpstr>
      <vt:lpstr>Slide 56</vt:lpstr>
      <vt:lpstr>Slide 57</vt:lpstr>
      <vt:lpstr>Slide 58</vt:lpstr>
      <vt:lpstr>Slide 59</vt:lpstr>
      <vt:lpstr>Slide 60</vt:lpstr>
      <vt:lpstr>Slide 61</vt:lpstr>
      <vt:lpstr>Django - Generic Views</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papa</dc:creator>
  <cp:lastModifiedBy>papa</cp:lastModifiedBy>
  <cp:revision>149</cp:revision>
  <dcterms:created xsi:type="dcterms:W3CDTF">2006-08-16T00:00:00Z</dcterms:created>
  <dcterms:modified xsi:type="dcterms:W3CDTF">2020-06-19T10:45:04Z</dcterms:modified>
</cp:coreProperties>
</file>