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0" d="100"/>
          <a:sy n="60" d="100"/>
        </p:scale>
        <p:origin x="-72"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07-Jun-20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07-Jun-20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07-Jun-20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07-Jun-20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07-Jun-20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07-Jun-20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07-Jun-20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hyperlink" Target="http://www.google.com/abc"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4.gi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6.gi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uru99.com/sql.html"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s://www.guru99.com/how-to-use-jmeter-for-http-proxy-server-testing.html" TargetMode="External"/><Relationship Id="rId2" Type="http://schemas.openxmlformats.org/officeDocument/2006/relationships/hyperlink" Target="https://www.guru99.com/software-testing.html"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hyperlink" Target="https://www.guru99.com/what-everybody-ought-to-know-about-test-planing.html"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18.jpe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21.gif"/><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28.gif"/><Relationship Id="rId2" Type="http://schemas.openxmlformats.org/officeDocument/2006/relationships/hyperlink" Target="https://www.guru99.com/jmeter-performance-testing.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www.facebook.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guru99.com/what-everybody-ought-to-know-about-test-planing.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drive.google.com/uc?export=download&amp;id=0B_vqvT0ovzHca3g5WDJucmZmNF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guru99.com/stress-testing-tutorial.html" TargetMode="External"/><Relationship Id="rId2" Type="http://schemas.openxmlformats.org/officeDocument/2006/relationships/hyperlink" Target="https://www.guru99.com/web-services-tutorial.html" TargetMode="Externa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www.google.com/calendar"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0.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yahoo.co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hyperphysics.phy-astr.gsu.edu/hbase/math/gaufcn.html" TargetMode="Externa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www.guru99.com/what-everybody-ought-to-know-about-test-planing.html" TargetMode="Externa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en.wikipedia.org/wiki/XML" TargetMode="Externa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6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www.guru99.com/what-everybody-ought-to-know-about-test-planing.html" TargetMode="External"/><Relationship Id="rId2" Type="http://schemas.openxmlformats.org/officeDocument/2006/relationships/hyperlink" Target="https://www.guru99.com/jmeter-performance-testing.html" TargetMode="Externa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8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hyperlink" Target="https://www.guru99.com/timers-jmeter.html"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s://www.guru99.com/what-everybody-ought-to-know-about-test-planing.html" TargetMode="Externa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9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What is </a:t>
            </a:r>
            <a:r>
              <a:rPr lang="en-US" sz="3200" b="1" dirty="0" err="1" smtClean="0">
                <a:latin typeface="Times New Roman" pitchFamily="18" charset="0"/>
                <a:cs typeface="Times New Roman" pitchFamily="18" charset="0"/>
              </a:rPr>
              <a:t>JMeter</a:t>
            </a:r>
            <a:r>
              <a:rPr lang="en-US" sz="3200" b="1" dirty="0" smtClean="0">
                <a:latin typeface="Times New Roman" pitchFamily="18" charset="0"/>
                <a:cs typeface="Times New Roman" pitchFamily="18" charset="0"/>
              </a:rPr>
              <a:t>? Why it is used?</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724400"/>
          </a:xfrm>
        </p:spPr>
        <p:txBody>
          <a:bodyPr>
            <a:normAutofit/>
          </a:bodyPr>
          <a:lstStyle/>
          <a:p>
            <a:pPr algn="just">
              <a:buNone/>
            </a:pPr>
            <a:r>
              <a:rPr lang="en-US" sz="2000" dirty="0" smtClean="0">
                <a:latin typeface="Times New Roman" pitchFamily="18" charset="0"/>
                <a:cs typeface="Times New Roman" pitchFamily="18" charset="0"/>
              </a:rPr>
              <a:t>You can use </a:t>
            </a:r>
            <a:r>
              <a:rPr lang="en-US" sz="2000" dirty="0" err="1" smtClean="0">
                <a:latin typeface="Times New Roman" pitchFamily="18" charset="0"/>
                <a:cs typeface="Times New Roman" pitchFamily="18" charset="0"/>
              </a:rPr>
              <a:t>JMeter</a:t>
            </a:r>
            <a:r>
              <a:rPr lang="en-US" sz="2000" dirty="0" smtClean="0">
                <a:latin typeface="Times New Roman" pitchFamily="18" charset="0"/>
                <a:cs typeface="Times New Roman" pitchFamily="18" charset="0"/>
              </a:rPr>
              <a:t> to analyze and measure the performance of web application or a variety of services. Performance Testing means testing a web application against heavy load, multiple and concurrent user traffic. </a:t>
            </a:r>
            <a:r>
              <a:rPr lang="en-US" sz="2000" dirty="0" err="1" smtClean="0">
                <a:latin typeface="Times New Roman" pitchFamily="18" charset="0"/>
                <a:cs typeface="Times New Roman" pitchFamily="18" charset="0"/>
              </a:rPr>
              <a:t>JMeter</a:t>
            </a:r>
            <a:r>
              <a:rPr lang="en-US" sz="2000" dirty="0" smtClean="0">
                <a:latin typeface="Times New Roman" pitchFamily="18" charset="0"/>
                <a:cs typeface="Times New Roman" pitchFamily="18" charset="0"/>
              </a:rPr>
              <a:t> originally is used for testing Web Application or FTP application. Nowadays, it is used for a functional test, database server test etc.</a:t>
            </a:r>
          </a:p>
          <a:p>
            <a:pPr algn="just">
              <a:buNone/>
            </a:pPr>
            <a:r>
              <a:rPr lang="en-US" sz="2000" b="1" dirty="0" smtClean="0"/>
              <a:t>Why </a:t>
            </a:r>
            <a:r>
              <a:rPr lang="en-US" sz="2000" b="1" dirty="0" err="1" smtClean="0"/>
              <a:t>Jmeter</a:t>
            </a:r>
            <a:endParaRPr lang="en-US" sz="2400" b="1" dirty="0">
              <a:latin typeface="Times New Roman" pitchFamily="18" charset="0"/>
              <a:cs typeface="Times New Roman" pitchFamily="18" charset="0"/>
            </a:endParaRPr>
          </a:p>
          <a:p>
            <a:pPr algn="just">
              <a:buNone/>
            </a:pPr>
            <a:endParaRPr lang="en-US" sz="2000" b="1" dirty="0" smtClean="0"/>
          </a:p>
        </p:txBody>
      </p:sp>
      <p:pic>
        <p:nvPicPr>
          <p:cNvPr id="1026" name="Picture 2" descr="C:\Users\papa\Desktop\IMG4(1).png"/>
          <p:cNvPicPr>
            <a:picLocks noChangeAspect="1" noChangeArrowheads="1"/>
          </p:cNvPicPr>
          <p:nvPr/>
        </p:nvPicPr>
        <p:blipFill>
          <a:blip r:embed="rId2"/>
          <a:srcRect/>
          <a:stretch>
            <a:fillRect/>
          </a:stretch>
        </p:blipFill>
        <p:spPr bwMode="auto">
          <a:xfrm>
            <a:off x="2133601" y="3429000"/>
            <a:ext cx="6019800" cy="295034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r>
              <a:rPr lang="en-US" sz="2400" b="1" dirty="0" smtClean="0">
                <a:latin typeface="Times New Roman" pitchFamily="18" charset="0"/>
                <a:cs typeface="Times New Roman" pitchFamily="18" charset="0"/>
              </a:rPr>
              <a:t>HTTP request:</a:t>
            </a:r>
          </a:p>
          <a:p>
            <a:r>
              <a:rPr lang="en-US" sz="1800" dirty="0" smtClean="0">
                <a:latin typeface="Times New Roman" pitchFamily="18" charset="0"/>
                <a:cs typeface="Times New Roman" pitchFamily="18" charset="0"/>
              </a:rPr>
              <a:t>This sampler lets you send an HTTP/HTTPS request to a web server.</a:t>
            </a:r>
          </a:p>
          <a:p>
            <a:r>
              <a:rPr lang="en-US" sz="1800" dirty="0" smtClean="0">
                <a:latin typeface="Times New Roman" pitchFamily="18" charset="0"/>
                <a:cs typeface="Times New Roman" pitchFamily="18" charset="0"/>
              </a:rPr>
              <a:t>Consider the example below.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sends an HTTP request to Google website and retrieve HTML files or image from this website.</a:t>
            </a:r>
          </a:p>
          <a:p>
            <a:pPr>
              <a:buNone/>
            </a:pPr>
            <a:endParaRPr lang="en-US" sz="1800"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pPr>
              <a:buNone/>
            </a:pPr>
            <a:endParaRPr lang="en-US" dirty="0"/>
          </a:p>
        </p:txBody>
      </p:sp>
      <p:pic>
        <p:nvPicPr>
          <p:cNvPr id="10242" name="Picture 2" descr="C:\Users\papa\Desktop\HTTPRequest.png"/>
          <p:cNvPicPr>
            <a:picLocks noChangeAspect="1" noChangeArrowheads="1"/>
          </p:cNvPicPr>
          <p:nvPr/>
        </p:nvPicPr>
        <p:blipFill>
          <a:blip r:embed="rId2"/>
          <a:srcRect/>
          <a:stretch>
            <a:fillRect/>
          </a:stretch>
        </p:blipFill>
        <p:spPr bwMode="auto">
          <a:xfrm>
            <a:off x="1652161" y="3236912"/>
            <a:ext cx="5967839" cy="1335087"/>
          </a:xfrm>
          <a:prstGeom prst="rect">
            <a:avLst/>
          </a:prstGeom>
          <a:noFill/>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sz="1600" dirty="0" smtClean="0">
                <a:latin typeface="Times New Roman" pitchFamily="18" charset="0"/>
                <a:cs typeface="Times New Roman" pitchFamily="18" charset="0"/>
              </a:rPr>
              <a:t>In Result Status Action Handle Pane, choose </a:t>
            </a:r>
            <a:r>
              <a:rPr lang="en-US" sz="1600" b="1" dirty="0" smtClean="0">
                <a:latin typeface="Times New Roman" pitchFamily="18" charset="0"/>
                <a:cs typeface="Times New Roman" pitchFamily="18" charset="0"/>
              </a:rPr>
              <a:t>Stop Test Now</a:t>
            </a:r>
            <a:r>
              <a:rPr lang="en-US" sz="1600" dirty="0" smtClean="0">
                <a:latin typeface="Times New Roman" pitchFamily="18" charset="0"/>
                <a:cs typeface="Times New Roman" pitchFamily="18" charset="0"/>
              </a:rPr>
              <a:t>. This selection will stop the test if </a:t>
            </a:r>
            <a:r>
              <a:rPr lang="en-US" sz="1600" dirty="0" err="1" smtClean="0">
                <a:latin typeface="Times New Roman" pitchFamily="18" charset="0"/>
                <a:cs typeface="Times New Roman" pitchFamily="18" charset="0"/>
              </a:rPr>
              <a:t>JMeter</a:t>
            </a:r>
            <a:r>
              <a:rPr lang="en-US" sz="1600" dirty="0" smtClean="0">
                <a:latin typeface="Times New Roman" pitchFamily="18" charset="0"/>
                <a:cs typeface="Times New Roman" pitchFamily="18" charset="0"/>
              </a:rPr>
              <a:t> get the error from server response.</a:t>
            </a: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r>
              <a:rPr lang="en-US" sz="1600" b="1" dirty="0" smtClean="0"/>
              <a:t>Step 4) </a:t>
            </a:r>
            <a:r>
              <a:rPr lang="en-US" sz="1600" b="1" dirty="0" err="1" smtClean="0"/>
              <a:t>Config</a:t>
            </a:r>
            <a:r>
              <a:rPr lang="en-US" sz="1600" b="1" dirty="0" smtClean="0"/>
              <a:t> the HTTP Request</a:t>
            </a:r>
          </a:p>
          <a:p>
            <a:r>
              <a:rPr lang="en-US" sz="1600" dirty="0" smtClean="0"/>
              <a:t>Open the HTTP Request Panel. Enter </a:t>
            </a:r>
            <a:r>
              <a:rPr lang="en-US" sz="1600" b="1" dirty="0" smtClean="0"/>
              <a:t>"</a:t>
            </a:r>
            <a:r>
              <a:rPr lang="en-US" sz="1600" b="1" dirty="0" err="1" smtClean="0"/>
              <a:t>abc</a:t>
            </a:r>
            <a:r>
              <a:rPr lang="en-US" sz="1600" b="1" dirty="0" smtClean="0"/>
              <a:t>"</a:t>
            </a:r>
            <a:r>
              <a:rPr lang="en-US" sz="1600" dirty="0" smtClean="0"/>
              <a:t> to the Path field.</a:t>
            </a:r>
          </a:p>
          <a:p>
            <a:pPr>
              <a:buNone/>
            </a:pPr>
            <a:endParaRPr lang="en-US" sz="1600"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pic>
        <p:nvPicPr>
          <p:cNvPr id="96258" name="Picture 2" descr="C:\Users\papa\Desktop\Step32JMeter.png"/>
          <p:cNvPicPr>
            <a:picLocks noChangeAspect="1" noChangeArrowheads="1"/>
          </p:cNvPicPr>
          <p:nvPr/>
        </p:nvPicPr>
        <p:blipFill>
          <a:blip r:embed="rId2"/>
          <a:srcRect/>
          <a:stretch>
            <a:fillRect/>
          </a:stretch>
        </p:blipFill>
        <p:spPr bwMode="auto">
          <a:xfrm>
            <a:off x="1676400" y="1371600"/>
            <a:ext cx="5667375" cy="2016372"/>
          </a:xfrm>
          <a:prstGeom prst="rect">
            <a:avLst/>
          </a:prstGeom>
          <a:noFill/>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1900" dirty="0" smtClean="0">
                <a:latin typeface="Times New Roman" pitchFamily="18" charset="0"/>
                <a:cs typeface="Times New Roman" pitchFamily="18" charset="0"/>
              </a:rPr>
              <a:t>When you enter </a:t>
            </a:r>
            <a:r>
              <a:rPr lang="en-US" sz="1900" b="1" dirty="0" smtClean="0">
                <a:latin typeface="Times New Roman" pitchFamily="18" charset="0"/>
                <a:cs typeface="Times New Roman" pitchFamily="18" charset="0"/>
              </a:rPr>
              <a:t>"</a:t>
            </a:r>
            <a:r>
              <a:rPr lang="en-US" sz="1900" b="1" dirty="0" err="1" smtClean="0">
                <a:latin typeface="Times New Roman" pitchFamily="18" charset="0"/>
                <a:cs typeface="Times New Roman" pitchFamily="18" charset="0"/>
              </a:rPr>
              <a:t>abc</a:t>
            </a:r>
            <a:r>
              <a:rPr lang="en-US" sz="1900" b="1" dirty="0" smtClean="0">
                <a:latin typeface="Times New Roman" pitchFamily="18" charset="0"/>
                <a:cs typeface="Times New Roman" pitchFamily="18" charset="0"/>
              </a:rPr>
              <a:t>"</a:t>
            </a:r>
            <a:r>
              <a:rPr lang="en-US" sz="1900" dirty="0" smtClean="0">
                <a:latin typeface="Times New Roman" pitchFamily="18" charset="0"/>
                <a:cs typeface="Times New Roman" pitchFamily="18" charset="0"/>
              </a:rPr>
              <a:t> to the path, </a:t>
            </a:r>
            <a:r>
              <a:rPr lang="en-US" sz="1900" dirty="0" err="1" smtClean="0">
                <a:latin typeface="Times New Roman" pitchFamily="18" charset="0"/>
                <a:cs typeface="Times New Roman" pitchFamily="18" charset="0"/>
              </a:rPr>
              <a:t>JMeter</a:t>
            </a:r>
            <a:r>
              <a:rPr lang="en-US" sz="1900" dirty="0" smtClean="0">
                <a:latin typeface="Times New Roman" pitchFamily="18" charset="0"/>
                <a:cs typeface="Times New Roman" pitchFamily="18" charset="0"/>
              </a:rPr>
              <a:t> will create a URL request to Google server: </a:t>
            </a:r>
            <a:r>
              <a:rPr lang="en-US" sz="1900" dirty="0" smtClean="0">
                <a:latin typeface="Times New Roman" pitchFamily="18" charset="0"/>
                <a:cs typeface="Times New Roman" pitchFamily="18" charset="0"/>
                <a:hlinkClick r:id="rId2"/>
              </a:rPr>
              <a:t>http://www.google.com/abc</a:t>
            </a:r>
            <a:r>
              <a:rPr lang="en-US" sz="1900" dirty="0" smtClean="0">
                <a:latin typeface="Times New Roman" pitchFamily="18" charset="0"/>
                <a:cs typeface="Times New Roman" pitchFamily="18" charset="0"/>
              </a:rPr>
              <a:t>. This URL doesn't exist on Google server. It is </a:t>
            </a:r>
            <a:r>
              <a:rPr lang="en-US" sz="1900" b="1" dirty="0" smtClean="0">
                <a:latin typeface="Times New Roman" pitchFamily="18" charset="0"/>
                <a:cs typeface="Times New Roman" pitchFamily="18" charset="0"/>
              </a:rPr>
              <a:t>wrong</a:t>
            </a:r>
            <a:r>
              <a:rPr lang="en-US" sz="1900" dirty="0" smtClean="0">
                <a:latin typeface="Times New Roman" pitchFamily="18" charset="0"/>
                <a:cs typeface="Times New Roman" pitchFamily="18" charset="0"/>
              </a:rPr>
              <a:t> URL request so Google server will return an error.</a:t>
            </a:r>
            <a:endParaRPr lang="en-US" sz="1900" dirty="0">
              <a:latin typeface="Times New Roman" pitchFamily="18" charset="0"/>
              <a:cs typeface="Times New Roman" pitchFamily="18" charset="0"/>
            </a:endParaRPr>
          </a:p>
        </p:txBody>
      </p:sp>
      <p:pic>
        <p:nvPicPr>
          <p:cNvPr id="97282" name="Picture 2" descr="C:\Users\papa\Desktop\Step4JMeter.png"/>
          <p:cNvPicPr>
            <a:picLocks noChangeAspect="1" noChangeArrowheads="1"/>
          </p:cNvPicPr>
          <p:nvPr/>
        </p:nvPicPr>
        <p:blipFill>
          <a:blip r:embed="rId3"/>
          <a:srcRect/>
          <a:stretch>
            <a:fillRect/>
          </a:stretch>
        </p:blipFill>
        <p:spPr bwMode="auto">
          <a:xfrm>
            <a:off x="1143000" y="838200"/>
            <a:ext cx="6248400" cy="2971800"/>
          </a:xfrm>
          <a:prstGeom prst="rect">
            <a:avLst/>
          </a:prstGeom>
          <a:noFill/>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1800" b="1" dirty="0" smtClean="0">
                <a:latin typeface="Times New Roman" pitchFamily="18" charset="0"/>
                <a:cs typeface="Times New Roman" pitchFamily="18" charset="0"/>
              </a:rPr>
              <a:t>Step 5) Add View Result Tree</a:t>
            </a:r>
          </a:p>
          <a:p>
            <a:pPr>
              <a:buNone/>
            </a:pPr>
            <a:r>
              <a:rPr lang="en-US" sz="1800" dirty="0" smtClean="0"/>
              <a:t>Right Click </a:t>
            </a:r>
            <a:r>
              <a:rPr lang="en-US" sz="1800" b="1" dirty="0" smtClean="0"/>
              <a:t>Thread Group  </a:t>
            </a:r>
            <a:r>
              <a:rPr lang="en-US" sz="1800" dirty="0" smtClean="0"/>
              <a:t>-&gt;</a:t>
            </a:r>
            <a:r>
              <a:rPr lang="en-US" sz="1800" b="1" dirty="0" smtClean="0"/>
              <a:t> Add  </a:t>
            </a:r>
            <a:r>
              <a:rPr lang="en-US" sz="1800" dirty="0" smtClean="0"/>
              <a:t>-&gt; </a:t>
            </a:r>
            <a:r>
              <a:rPr lang="en-US" sz="1800" b="1" dirty="0" smtClean="0"/>
              <a:t>Listener  </a:t>
            </a:r>
            <a:r>
              <a:rPr lang="en-US" sz="1800" dirty="0" smtClean="0"/>
              <a:t>-&gt; </a:t>
            </a:r>
            <a:r>
              <a:rPr lang="en-US" sz="1800" b="1" dirty="0" smtClean="0"/>
              <a:t>View Result Tree</a:t>
            </a:r>
          </a:p>
          <a:p>
            <a:pPr>
              <a:buNone/>
            </a:pPr>
            <a:endParaRPr lang="en-US" sz="1800" b="1" dirty="0" smtClean="0">
              <a:latin typeface="Times New Roman" pitchFamily="18" charset="0"/>
              <a:cs typeface="Times New Roman" pitchFamily="18" charset="0"/>
            </a:endParaRPr>
          </a:p>
          <a:p>
            <a:pPr>
              <a:buNone/>
            </a:pPr>
            <a:endParaRPr lang="en-US" dirty="0"/>
          </a:p>
        </p:txBody>
      </p:sp>
      <p:pic>
        <p:nvPicPr>
          <p:cNvPr id="98306" name="Picture 2" descr="C:\Users\papa\Desktop\Step5JMeter.png"/>
          <p:cNvPicPr>
            <a:picLocks noChangeAspect="1" noChangeArrowheads="1"/>
          </p:cNvPicPr>
          <p:nvPr/>
        </p:nvPicPr>
        <p:blipFill>
          <a:blip r:embed="rId2"/>
          <a:srcRect/>
          <a:stretch>
            <a:fillRect/>
          </a:stretch>
        </p:blipFill>
        <p:spPr bwMode="auto">
          <a:xfrm>
            <a:off x="1600200" y="1524000"/>
            <a:ext cx="5334000" cy="4772025"/>
          </a:xfrm>
          <a:prstGeom prst="rect">
            <a:avLst/>
          </a:prstGeom>
          <a:noFill/>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b="1" dirty="0" smtClean="0"/>
              <a:t>Step 6) Run Test</a:t>
            </a:r>
          </a:p>
          <a:p>
            <a:pPr>
              <a:buNone/>
            </a:pPr>
            <a:r>
              <a:rPr lang="en-US" sz="1600" dirty="0" smtClean="0">
                <a:latin typeface="Times New Roman" pitchFamily="18" charset="0"/>
                <a:cs typeface="Times New Roman" pitchFamily="18" charset="0"/>
              </a:rPr>
              <a:t>Select View Result Tree, press Run button on Menu bar. You will see the </a:t>
            </a:r>
            <a:r>
              <a:rPr lang="en-US" sz="1600" b="1" dirty="0" smtClean="0">
                <a:latin typeface="Times New Roman" pitchFamily="18" charset="0"/>
                <a:cs typeface="Times New Roman" pitchFamily="18" charset="0"/>
              </a:rPr>
              <a:t>error</a:t>
            </a:r>
            <a:r>
              <a:rPr lang="en-US" sz="1600" dirty="0" smtClean="0">
                <a:latin typeface="Times New Roman" pitchFamily="18" charset="0"/>
                <a:cs typeface="Times New Roman" pitchFamily="18" charset="0"/>
              </a:rPr>
              <a:t> response from Google server and the test will stop </a:t>
            </a:r>
            <a:r>
              <a:rPr lang="en-US" sz="1600" b="1" dirty="0" smtClean="0">
                <a:latin typeface="Times New Roman" pitchFamily="18" charset="0"/>
                <a:cs typeface="Times New Roman" pitchFamily="18" charset="0"/>
              </a:rPr>
              <a:t>with out</a:t>
            </a:r>
            <a:r>
              <a:rPr lang="en-US" sz="1600" dirty="0" smtClean="0">
                <a:latin typeface="Times New Roman" pitchFamily="18" charset="0"/>
                <a:cs typeface="Times New Roman" pitchFamily="18" charset="0"/>
              </a:rPr>
              <a:t> completing 100 threads.</a:t>
            </a: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p>
          <a:p>
            <a:pPr>
              <a:buNone/>
            </a:pPr>
            <a:r>
              <a:rPr lang="en-US" sz="1600" dirty="0" smtClean="0"/>
              <a:t>Now return to step 4, open the HTTP Request pane, enter "</a:t>
            </a:r>
            <a:r>
              <a:rPr lang="en-US" sz="1600" b="1" dirty="0" smtClean="0"/>
              <a:t>calendar</a:t>
            </a:r>
            <a:r>
              <a:rPr lang="en-US" sz="1600" dirty="0" smtClean="0"/>
              <a:t>" to the pane. It makes </a:t>
            </a:r>
            <a:r>
              <a:rPr lang="en-US" sz="1600" dirty="0" err="1" smtClean="0"/>
              <a:t>JMeter</a:t>
            </a:r>
            <a:r>
              <a:rPr lang="en-US" sz="1600" dirty="0" smtClean="0"/>
              <a:t> create URL request http://www.google.com/calendar to the Google server. This is </a:t>
            </a:r>
            <a:r>
              <a:rPr lang="en-US" sz="1600" b="1" dirty="0" smtClean="0"/>
              <a:t>correct</a:t>
            </a:r>
            <a:r>
              <a:rPr lang="en-US" sz="1600" dirty="0" smtClean="0"/>
              <a:t> URL request so Google server will return OK (no error).</a:t>
            </a:r>
            <a:endParaRPr lang="en-US" sz="1600"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pic>
        <p:nvPicPr>
          <p:cNvPr id="99330" name="Picture 2" descr="C:\Users\papa\Desktop\9_1RunJmeterError(1).gif"/>
          <p:cNvPicPr>
            <a:picLocks noChangeAspect="1" noChangeArrowheads="1" noCrop="1"/>
          </p:cNvPicPr>
          <p:nvPr/>
        </p:nvPicPr>
        <p:blipFill>
          <a:blip r:embed="rId2"/>
          <a:srcRect/>
          <a:stretch>
            <a:fillRect/>
          </a:stretch>
        </p:blipFill>
        <p:spPr bwMode="auto">
          <a:xfrm>
            <a:off x="1524000" y="1981200"/>
            <a:ext cx="5715000" cy="3048000"/>
          </a:xfrm>
          <a:prstGeom prst="rect">
            <a:avLst/>
          </a:prstGeom>
          <a:noFill/>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1800" dirty="0" smtClean="0">
                <a:latin typeface="Times New Roman" pitchFamily="18" charset="0"/>
                <a:cs typeface="Times New Roman" pitchFamily="18" charset="0"/>
              </a:rPr>
              <a:t>Select View Result Tree, press Run button on Menu bar. You will see the </a:t>
            </a:r>
            <a:r>
              <a:rPr lang="en-US" sz="1800" b="1" dirty="0" smtClean="0">
                <a:latin typeface="Times New Roman" pitchFamily="18" charset="0"/>
                <a:cs typeface="Times New Roman" pitchFamily="18" charset="0"/>
              </a:rPr>
              <a:t>OK</a:t>
            </a:r>
            <a:r>
              <a:rPr lang="en-US" sz="1800" dirty="0" smtClean="0">
                <a:latin typeface="Times New Roman" pitchFamily="18" charset="0"/>
                <a:cs typeface="Times New Roman" pitchFamily="18" charset="0"/>
              </a:rPr>
              <a:t> response from Google server and the test will continue until all 100 threads are complete.</a:t>
            </a:r>
          </a:p>
          <a:p>
            <a:pPr>
              <a:buNone/>
            </a:pPr>
            <a:endParaRPr lang="en-US" sz="1800" dirty="0">
              <a:latin typeface="Times New Roman" pitchFamily="18" charset="0"/>
              <a:cs typeface="Times New Roman" pitchFamily="18" charset="0"/>
            </a:endParaRPr>
          </a:p>
        </p:txBody>
      </p:sp>
      <p:pic>
        <p:nvPicPr>
          <p:cNvPr id="100354" name="Picture 2" descr="C:\Users\papa\Desktop\Step62Jmeter.png"/>
          <p:cNvPicPr>
            <a:picLocks noChangeAspect="1" noChangeArrowheads="1"/>
          </p:cNvPicPr>
          <p:nvPr/>
        </p:nvPicPr>
        <p:blipFill>
          <a:blip r:embed="rId2"/>
          <a:srcRect/>
          <a:stretch>
            <a:fillRect/>
          </a:stretch>
        </p:blipFill>
        <p:spPr bwMode="auto">
          <a:xfrm>
            <a:off x="1905000" y="1066800"/>
            <a:ext cx="5105400" cy="2867025"/>
          </a:xfrm>
          <a:prstGeom prst="rect">
            <a:avLst/>
          </a:prstGeom>
          <a:noFill/>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a:buNone/>
            </a:pPr>
            <a:endParaRPr lang="en-US" dirty="0"/>
          </a:p>
        </p:txBody>
      </p:sp>
      <p:pic>
        <p:nvPicPr>
          <p:cNvPr id="101378" name="Picture 2" descr="C:\Users\papa\Desktop\9_2Correct(1).gif"/>
          <p:cNvPicPr>
            <a:picLocks noChangeAspect="1" noChangeArrowheads="1" noCrop="1"/>
          </p:cNvPicPr>
          <p:nvPr/>
        </p:nvPicPr>
        <p:blipFill>
          <a:blip r:embed="rId2"/>
          <a:srcRect/>
          <a:stretch>
            <a:fillRect/>
          </a:stretch>
        </p:blipFill>
        <p:spPr bwMode="auto">
          <a:xfrm>
            <a:off x="914400" y="1219200"/>
            <a:ext cx="7010400" cy="4572000"/>
          </a:xfrm>
          <a:prstGeom prst="rect">
            <a:avLst/>
          </a:prstGeom>
          <a:noFill/>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r>
              <a:rPr lang="en-US" sz="2400" b="1" dirty="0" err="1" smtClean="0">
                <a:latin typeface="Times New Roman" pitchFamily="18" charset="0"/>
                <a:cs typeface="Times New Roman" pitchFamily="18" charset="0"/>
              </a:rPr>
              <a:t>Jmeter</a:t>
            </a:r>
            <a:r>
              <a:rPr lang="en-US" sz="2400" b="1" dirty="0" smtClean="0">
                <a:latin typeface="Times New Roman" pitchFamily="18" charset="0"/>
                <a:cs typeface="Times New Roman" pitchFamily="18" charset="0"/>
              </a:rPr>
              <a:t> Distributed (Remote) Testing: Master Slave Configuration</a:t>
            </a:r>
          </a:p>
          <a:p>
            <a:pPr>
              <a:buNone/>
            </a:pPr>
            <a:r>
              <a:rPr lang="en-US" sz="2400" b="1" dirty="0" smtClean="0"/>
              <a:t>What is Distributed Testing</a:t>
            </a:r>
          </a:p>
          <a:p>
            <a:pPr>
              <a:buNone/>
            </a:pPr>
            <a:r>
              <a:rPr lang="en-US" sz="2400" dirty="0" smtClean="0"/>
              <a:t>Distributed Testing is a kind of testing which use multiple systems to perform Stress Testing. Distributed testing is applied for testing websites and server applications when they are working with multiple clients simultaneously.</a:t>
            </a:r>
          </a:p>
          <a:p>
            <a:pPr>
              <a:buNone/>
            </a:pPr>
            <a:r>
              <a:rPr lang="en-US" sz="2400" dirty="0" smtClean="0"/>
              <a:t>Distributes testing uses client-server model as the figure below:</a:t>
            </a:r>
          </a:p>
          <a:p>
            <a:pPr>
              <a:buNone/>
            </a:pPr>
            <a:endParaRPr lang="en-US" sz="2400" b="1" dirty="0" smtClean="0"/>
          </a:p>
          <a:p>
            <a:pPr>
              <a:buNone/>
            </a:pPr>
            <a:endParaRPr lang="en-US" sz="2400" b="1"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endParaRPr lang="en-US" dirty="0"/>
          </a:p>
        </p:txBody>
      </p:sp>
      <p:pic>
        <p:nvPicPr>
          <p:cNvPr id="102402" name="Picture 2" descr="C:\Users\papa\Desktop\MasterJMeter (1).png"/>
          <p:cNvPicPr>
            <a:picLocks noChangeAspect="1" noChangeArrowheads="1"/>
          </p:cNvPicPr>
          <p:nvPr/>
        </p:nvPicPr>
        <p:blipFill>
          <a:blip r:embed="rId2"/>
          <a:srcRect/>
          <a:stretch>
            <a:fillRect/>
          </a:stretch>
        </p:blipFill>
        <p:spPr bwMode="auto">
          <a:xfrm>
            <a:off x="1309688" y="755605"/>
            <a:ext cx="5700712" cy="5111795"/>
          </a:xfrm>
          <a:prstGeom prst="rect">
            <a:avLst/>
          </a:prstGeom>
          <a:noFill/>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pPr>
              <a:buNone/>
            </a:pPr>
            <a:r>
              <a:rPr lang="en-US" sz="2000" b="1" dirty="0" smtClean="0">
                <a:latin typeface="Times New Roman" pitchFamily="18" charset="0"/>
                <a:cs typeface="Times New Roman" pitchFamily="18" charset="0"/>
              </a:rPr>
              <a:t>Master</a:t>
            </a:r>
            <a:r>
              <a:rPr lang="en-US" sz="2000" dirty="0" smtClean="0">
                <a:latin typeface="Times New Roman" pitchFamily="18" charset="0"/>
                <a:cs typeface="Times New Roman" pitchFamily="18" charset="0"/>
              </a:rPr>
              <a:t>: the system running </a:t>
            </a:r>
            <a:r>
              <a:rPr lang="en-US" sz="2000" dirty="0" err="1" smtClean="0">
                <a:latin typeface="Times New Roman" pitchFamily="18" charset="0"/>
                <a:cs typeface="Times New Roman" pitchFamily="18" charset="0"/>
              </a:rPr>
              <a:t>JMeter</a:t>
            </a:r>
            <a:r>
              <a:rPr lang="en-US" sz="2000" dirty="0" smtClean="0">
                <a:latin typeface="Times New Roman" pitchFamily="18" charset="0"/>
                <a:cs typeface="Times New Roman" pitchFamily="18" charset="0"/>
              </a:rPr>
              <a:t> GUI, control each slave.</a:t>
            </a:r>
          </a:p>
          <a:p>
            <a:pPr>
              <a:buNone/>
            </a:pPr>
            <a:r>
              <a:rPr lang="en-US" sz="2000" b="1" dirty="0" smtClean="0">
                <a:latin typeface="Times New Roman" pitchFamily="18" charset="0"/>
                <a:cs typeface="Times New Roman" pitchFamily="18" charset="0"/>
              </a:rPr>
              <a:t>Slave</a:t>
            </a:r>
            <a:r>
              <a:rPr lang="en-US" sz="2000" dirty="0" smtClean="0">
                <a:latin typeface="Times New Roman" pitchFamily="18" charset="0"/>
                <a:cs typeface="Times New Roman" pitchFamily="18" charset="0"/>
              </a:rPr>
              <a:t>: the system running </a:t>
            </a:r>
            <a:r>
              <a:rPr lang="en-US" sz="2000" dirty="0" err="1" smtClean="0">
                <a:latin typeface="Times New Roman" pitchFamily="18" charset="0"/>
                <a:cs typeface="Times New Roman" pitchFamily="18" charset="0"/>
              </a:rPr>
              <a:t>JMeter</a:t>
            </a:r>
            <a:r>
              <a:rPr lang="en-US" sz="2000" dirty="0" smtClean="0">
                <a:latin typeface="Times New Roman" pitchFamily="18" charset="0"/>
                <a:cs typeface="Times New Roman" pitchFamily="18" charset="0"/>
              </a:rPr>
              <a:t>-server, receive a command from the master and send a request to a server under test.</a:t>
            </a:r>
          </a:p>
          <a:p>
            <a:pPr>
              <a:buNone/>
            </a:pPr>
            <a:r>
              <a:rPr lang="en-US" sz="2000" b="1" dirty="0" smtClean="0">
                <a:latin typeface="Times New Roman" pitchFamily="18" charset="0"/>
                <a:cs typeface="Times New Roman" pitchFamily="18" charset="0"/>
              </a:rPr>
              <a:t>Target</a:t>
            </a:r>
            <a:r>
              <a:rPr lang="en-US" sz="2000" dirty="0" smtClean="0">
                <a:latin typeface="Times New Roman" pitchFamily="18" charset="0"/>
                <a:cs typeface="Times New Roman" pitchFamily="18" charset="0"/>
              </a:rPr>
              <a:t>: the web server under test, get a request from slaves.</a:t>
            </a:r>
          </a:p>
          <a:p>
            <a:pPr>
              <a:buNone/>
            </a:pPr>
            <a:r>
              <a:rPr lang="en-US" sz="2400" b="1" dirty="0" smtClean="0">
                <a:latin typeface="Times New Roman" pitchFamily="18" charset="0"/>
                <a:cs typeface="Times New Roman" pitchFamily="18" charset="0"/>
              </a:rPr>
              <a:t>Remote Test Example:</a:t>
            </a:r>
          </a:p>
          <a:p>
            <a:pPr>
              <a:buNone/>
            </a:pPr>
            <a:r>
              <a:rPr lang="en-US" sz="2400" b="1" dirty="0" smtClean="0"/>
              <a:t>Precondition:</a:t>
            </a:r>
            <a:endParaRPr lang="en-US" sz="2400" dirty="0" smtClean="0"/>
          </a:p>
          <a:p>
            <a:r>
              <a:rPr lang="en-US" sz="2400" dirty="0" smtClean="0">
                <a:latin typeface="Times New Roman" pitchFamily="18" charset="0"/>
                <a:cs typeface="Times New Roman" pitchFamily="18" charset="0"/>
              </a:rPr>
              <a:t>The firewalls on the systems are turned off. In some cases, the firewall may still be blocking the traffic. You should disable the Window firewall or Linux firewall.</a:t>
            </a:r>
          </a:p>
          <a:p>
            <a:r>
              <a:rPr lang="en-US" sz="2400" dirty="0" smtClean="0">
                <a:latin typeface="Times New Roman" pitchFamily="18" charset="0"/>
                <a:cs typeface="Times New Roman" pitchFamily="18" charset="0"/>
              </a:rPr>
              <a:t>All the machines should be on the same subnet. If machines are not on the same subnet, maybe they will not recognize each other in the network.</a:t>
            </a:r>
          </a:p>
          <a:p>
            <a:r>
              <a:rPr lang="en-US" sz="2400" dirty="0" smtClean="0">
                <a:latin typeface="Times New Roman" pitchFamily="18" charset="0"/>
                <a:cs typeface="Times New Roman" pitchFamily="18" charset="0"/>
              </a:rPr>
              <a:t>Use the same version of </a:t>
            </a:r>
            <a:r>
              <a:rPr lang="en-US" sz="2400" dirty="0" err="1" smtClean="0">
                <a:latin typeface="Times New Roman" pitchFamily="18" charset="0"/>
                <a:cs typeface="Times New Roman" pitchFamily="18" charset="0"/>
              </a:rPr>
              <a:t>JMeter</a:t>
            </a:r>
            <a:r>
              <a:rPr lang="en-US" sz="2400" dirty="0" smtClean="0">
                <a:latin typeface="Times New Roman" pitchFamily="18" charset="0"/>
                <a:cs typeface="Times New Roman" pitchFamily="18" charset="0"/>
              </a:rPr>
              <a:t> to avoid unanticipated errors/issues.</a:t>
            </a:r>
          </a:p>
          <a:p>
            <a:pPr>
              <a:buNone/>
            </a:pPr>
            <a:endParaRPr lang="en-US" sz="2400" b="1"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endParaRPr lang="en-US" dirty="0" smtClean="0"/>
          </a:p>
          <a:p>
            <a:pPr>
              <a:buNone/>
            </a:pPr>
            <a:endParaRPr lang="en-US" dirty="0" smtClean="0"/>
          </a:p>
          <a:p>
            <a:pPr>
              <a:buNone/>
            </a:pPr>
            <a:endParaRPr lang="en-US" dirty="0" smtClean="0"/>
          </a:p>
          <a:p>
            <a:pPr>
              <a:buNone/>
            </a:pPr>
            <a:r>
              <a:rPr lang="en-US" sz="1800" b="1" dirty="0" smtClean="0">
                <a:latin typeface="Times New Roman" pitchFamily="18" charset="0"/>
                <a:cs typeface="Times New Roman" pitchFamily="18" charset="0"/>
              </a:rPr>
              <a:t>Step 1) System configuration</a:t>
            </a:r>
          </a:p>
          <a:p>
            <a:r>
              <a:rPr lang="en-US" sz="1800" dirty="0" smtClean="0">
                <a:latin typeface="Times New Roman" pitchFamily="18" charset="0"/>
                <a:cs typeface="Times New Roman" pitchFamily="18" charset="0"/>
              </a:rPr>
              <a:t>Setup </a:t>
            </a:r>
            <a:r>
              <a:rPr lang="en-US" sz="1800" b="1" dirty="0" smtClean="0">
                <a:latin typeface="Times New Roman" pitchFamily="18" charset="0"/>
                <a:cs typeface="Times New Roman" pitchFamily="18" charset="0"/>
              </a:rPr>
              <a:t>slave</a:t>
            </a:r>
            <a:r>
              <a:rPr lang="en-US" sz="1800" dirty="0" smtClean="0">
                <a:latin typeface="Times New Roman" pitchFamily="18" charset="0"/>
                <a:cs typeface="Times New Roman" pitchFamily="18" charset="0"/>
              </a:rPr>
              <a:t> systems, go to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/bin directory and execute file "jmeter-server.bat".</a:t>
            </a:r>
          </a:p>
          <a:p>
            <a:r>
              <a:rPr lang="en-US" sz="1800" dirty="0" smtClean="0">
                <a:latin typeface="Times New Roman" pitchFamily="18" charset="0"/>
                <a:cs typeface="Times New Roman" pitchFamily="18" charset="0"/>
              </a:rPr>
              <a:t>Assume that a slave machine has IP address: 192.168.0.10. On windows, you should see a window appear like the following figure</a:t>
            </a:r>
            <a:r>
              <a:rPr lang="en-US" sz="24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On the </a:t>
            </a:r>
            <a:r>
              <a:rPr lang="en-US" sz="1800" b="1" dirty="0" smtClean="0">
                <a:latin typeface="Times New Roman" pitchFamily="18" charset="0"/>
                <a:cs typeface="Times New Roman" pitchFamily="18" charset="0"/>
              </a:rPr>
              <a:t>master</a:t>
            </a:r>
            <a:r>
              <a:rPr lang="en-US" sz="1800" dirty="0" smtClean="0">
                <a:latin typeface="Times New Roman" pitchFamily="18" charset="0"/>
                <a:cs typeface="Times New Roman" pitchFamily="18" charset="0"/>
              </a:rPr>
              <a:t> systems, go to /bin directory and edit file </a:t>
            </a:r>
            <a:r>
              <a:rPr lang="en-US" sz="1800" b="1" dirty="0" err="1" smtClean="0">
                <a:latin typeface="Times New Roman" pitchFamily="18" charset="0"/>
                <a:cs typeface="Times New Roman" pitchFamily="18" charset="0"/>
              </a:rPr>
              <a:t>jmeter.properites</a:t>
            </a:r>
            <a:r>
              <a:rPr lang="en-US" sz="1800" dirty="0" smtClean="0">
                <a:latin typeface="Times New Roman" pitchFamily="18" charset="0"/>
                <a:cs typeface="Times New Roman" pitchFamily="18" charset="0"/>
              </a:rPr>
              <a:t>, add IP slave machine as below</a:t>
            </a:r>
          </a:p>
          <a:p>
            <a:pPr>
              <a:buNone/>
            </a:pPr>
            <a:endParaRPr lang="en-US" sz="1800" dirty="0" smtClean="0">
              <a:latin typeface="Times New Roman" pitchFamily="18" charset="0"/>
              <a:cs typeface="Times New Roman" pitchFamily="18" charset="0"/>
            </a:endParaRPr>
          </a:p>
          <a:p>
            <a:pPr>
              <a:buNone/>
            </a:pPr>
            <a:endParaRPr lang="en-US" dirty="0"/>
          </a:p>
        </p:txBody>
      </p:sp>
      <p:pic>
        <p:nvPicPr>
          <p:cNvPr id="103426" name="Picture 2" descr="C:\Users\papa\Desktop\RoadMapTestingJMeter.png"/>
          <p:cNvPicPr>
            <a:picLocks noChangeAspect="1" noChangeArrowheads="1"/>
          </p:cNvPicPr>
          <p:nvPr/>
        </p:nvPicPr>
        <p:blipFill>
          <a:blip r:embed="rId2"/>
          <a:srcRect/>
          <a:stretch>
            <a:fillRect/>
          </a:stretch>
        </p:blipFill>
        <p:spPr bwMode="auto">
          <a:xfrm>
            <a:off x="1189038" y="914400"/>
            <a:ext cx="6430962" cy="1581150"/>
          </a:xfrm>
          <a:prstGeom prst="rect">
            <a:avLst/>
          </a:prstGeom>
          <a:noFill/>
        </p:spPr>
      </p:pic>
      <p:pic>
        <p:nvPicPr>
          <p:cNvPr id="103427" name="Picture 3" descr="C:\Users\papa\Desktop\IPAddressForEachSlaveJMeter.png"/>
          <p:cNvPicPr>
            <a:picLocks noChangeAspect="1" noChangeArrowheads="1"/>
          </p:cNvPicPr>
          <p:nvPr/>
        </p:nvPicPr>
        <p:blipFill>
          <a:blip r:embed="rId3"/>
          <a:srcRect/>
          <a:stretch>
            <a:fillRect/>
          </a:stretch>
        </p:blipFill>
        <p:spPr bwMode="auto">
          <a:xfrm>
            <a:off x="1676400" y="4572000"/>
            <a:ext cx="5646420" cy="1143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2400" b="1" dirty="0" smtClean="0">
                <a:latin typeface="Times New Roman" pitchFamily="18" charset="0"/>
                <a:cs typeface="Times New Roman" pitchFamily="18" charset="0"/>
              </a:rPr>
              <a:t>JDBC request:</a:t>
            </a:r>
          </a:p>
          <a:p>
            <a:pPr>
              <a:buNone/>
            </a:pPr>
            <a:r>
              <a:rPr lang="en-US" sz="1800" dirty="0" smtClean="0">
                <a:latin typeface="Times New Roman" pitchFamily="18" charset="0"/>
                <a:cs typeface="Times New Roman" pitchFamily="18" charset="0"/>
              </a:rPr>
              <a:t>This sampler lets you execute Database Performance Testing. It sends a JDBC Request (an SQL query) to a database.</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dirty="0" smtClean="0"/>
              <a:t>For example, a database server has a field </a:t>
            </a:r>
            <a:r>
              <a:rPr lang="en-US" sz="1800" dirty="0" err="1" smtClean="0"/>
              <a:t>test_result</a:t>
            </a:r>
            <a:r>
              <a:rPr lang="en-US" sz="1800" dirty="0" smtClean="0"/>
              <a:t> stored in a table name </a:t>
            </a:r>
            <a:r>
              <a:rPr lang="en-US" sz="1800" dirty="0" err="1" smtClean="0"/>
              <a:t>test_tbl</a:t>
            </a:r>
            <a:r>
              <a:rPr lang="en-US" sz="1800" dirty="0" smtClean="0"/>
              <a:t>. You want to query this data from the database server; you can configure </a:t>
            </a:r>
            <a:r>
              <a:rPr lang="en-US" sz="1800" dirty="0" err="1" smtClean="0"/>
              <a:t>JMeter</a:t>
            </a:r>
            <a:r>
              <a:rPr lang="en-US" sz="1800" dirty="0" smtClean="0"/>
              <a:t> to send a</a:t>
            </a:r>
            <a:r>
              <a:rPr lang="en-US" sz="1800" dirty="0" smtClean="0">
                <a:hlinkClick r:id="rId2"/>
              </a:rPr>
              <a:t> SQL </a:t>
            </a:r>
            <a:r>
              <a:rPr lang="en-US" sz="1800" dirty="0" smtClean="0"/>
              <a:t>query to this server to retrieve data.</a:t>
            </a:r>
          </a:p>
          <a:p>
            <a:pPr>
              <a:buNone/>
            </a:pPr>
            <a:endParaRPr lang="en-US" sz="1800"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dirty="0"/>
          </a:p>
        </p:txBody>
      </p:sp>
      <p:pic>
        <p:nvPicPr>
          <p:cNvPr id="11266" name="Picture 2" descr="C:\Users\papa\Desktop\JDBCRequest.png"/>
          <p:cNvPicPr>
            <a:picLocks noChangeAspect="1" noChangeArrowheads="1"/>
          </p:cNvPicPr>
          <p:nvPr/>
        </p:nvPicPr>
        <p:blipFill>
          <a:blip r:embed="rId3"/>
          <a:srcRect/>
          <a:stretch>
            <a:fillRect/>
          </a:stretch>
        </p:blipFill>
        <p:spPr bwMode="auto">
          <a:xfrm>
            <a:off x="4343400" y="1371600"/>
            <a:ext cx="3810000" cy="1009650"/>
          </a:xfrm>
          <a:prstGeom prst="rect">
            <a:avLst/>
          </a:prstGeom>
          <a:noFill/>
        </p:spPr>
      </p:pic>
      <p:pic>
        <p:nvPicPr>
          <p:cNvPr id="11267" name="Picture 3" descr="C:\Users\papa\Desktop\JDBCRequestFormat.png"/>
          <p:cNvPicPr>
            <a:picLocks noChangeAspect="1" noChangeArrowheads="1"/>
          </p:cNvPicPr>
          <p:nvPr/>
        </p:nvPicPr>
        <p:blipFill>
          <a:blip r:embed="rId4"/>
          <a:srcRect/>
          <a:stretch>
            <a:fillRect/>
          </a:stretch>
        </p:blipFill>
        <p:spPr bwMode="auto">
          <a:xfrm>
            <a:off x="2362200" y="3276600"/>
            <a:ext cx="5057775" cy="3133725"/>
          </a:xfrm>
          <a:prstGeom prst="rect">
            <a:avLst/>
          </a:prstGeom>
          <a:noFill/>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sz="2000" b="1" dirty="0" smtClean="0">
                <a:latin typeface="Times New Roman" pitchFamily="18" charset="0"/>
                <a:cs typeface="Times New Roman" pitchFamily="18" charset="0"/>
              </a:rPr>
              <a:t>Step 2) Run the test</a:t>
            </a:r>
          </a:p>
          <a:p>
            <a:r>
              <a:rPr lang="en-US" sz="2000" dirty="0" smtClean="0">
                <a:latin typeface="Times New Roman" pitchFamily="18" charset="0"/>
                <a:cs typeface="Times New Roman" pitchFamily="18" charset="0"/>
              </a:rPr>
              <a:t>At this point, you are ready to start load testing. On the master machine, run </a:t>
            </a:r>
            <a:r>
              <a:rPr lang="en-US" sz="2000" dirty="0" err="1" smtClean="0">
                <a:latin typeface="Times New Roman" pitchFamily="18" charset="0"/>
                <a:cs typeface="Times New Roman" pitchFamily="18" charset="0"/>
              </a:rPr>
              <a:t>JMeter</a:t>
            </a:r>
            <a:r>
              <a:rPr lang="en-US" sz="2000" dirty="0" smtClean="0">
                <a:latin typeface="Times New Roman" pitchFamily="18" charset="0"/>
                <a:cs typeface="Times New Roman" pitchFamily="18" charset="0"/>
              </a:rPr>
              <a:t> GUI and open the test plan.</a:t>
            </a:r>
          </a:p>
          <a:p>
            <a:r>
              <a:rPr lang="en-US" sz="2000" dirty="0" smtClean="0">
                <a:latin typeface="Times New Roman" pitchFamily="18" charset="0"/>
                <a:cs typeface="Times New Roman" pitchFamily="18" charset="0"/>
              </a:rPr>
              <a:t>Click Run on the menu bar; select </a:t>
            </a:r>
            <a:r>
              <a:rPr lang="en-US" sz="2000" b="1" dirty="0" smtClean="0">
                <a:latin typeface="Times New Roman" pitchFamily="18" charset="0"/>
                <a:cs typeface="Times New Roman" pitchFamily="18" charset="0"/>
              </a:rPr>
              <a:t>Remote start</a:t>
            </a:r>
            <a:r>
              <a:rPr lang="en-US" sz="2000" dirty="0" smtClean="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-&gt;</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select </a:t>
            </a:r>
            <a:r>
              <a:rPr lang="en-US" sz="2000" b="1" dirty="0" smtClean="0">
                <a:latin typeface="Times New Roman" pitchFamily="18" charset="0"/>
                <a:cs typeface="Times New Roman" pitchFamily="18" charset="0"/>
              </a:rPr>
              <a:t>the IP address</a:t>
            </a:r>
            <a:r>
              <a:rPr lang="en-US" sz="2000" dirty="0" smtClean="0">
                <a:latin typeface="Times New Roman" pitchFamily="18" charset="0"/>
                <a:cs typeface="Times New Roman" pitchFamily="18" charset="0"/>
              </a:rPr>
              <a:t> of slave machine</a:t>
            </a:r>
          </a:p>
          <a:p>
            <a:pPr>
              <a:buNone/>
            </a:pPr>
            <a:endParaRPr lang="en-US" sz="2000" dirty="0" smtClean="0">
              <a:latin typeface="Times New Roman" pitchFamily="18" charset="0"/>
              <a:cs typeface="Times New Roman" pitchFamily="18" charset="0"/>
            </a:endParaRPr>
          </a:p>
          <a:p>
            <a:pPr>
              <a:buNone/>
            </a:pPr>
            <a:endParaRPr lang="en-US" dirty="0"/>
          </a:p>
        </p:txBody>
      </p:sp>
      <p:pic>
        <p:nvPicPr>
          <p:cNvPr id="104450" name="Picture 2" descr="C:\Users\papa\Desktop\RunTestinJMeter.png"/>
          <p:cNvPicPr>
            <a:picLocks noChangeAspect="1" noChangeArrowheads="1"/>
          </p:cNvPicPr>
          <p:nvPr/>
        </p:nvPicPr>
        <p:blipFill>
          <a:blip r:embed="rId2"/>
          <a:srcRect/>
          <a:stretch>
            <a:fillRect/>
          </a:stretch>
        </p:blipFill>
        <p:spPr bwMode="auto">
          <a:xfrm>
            <a:off x="1981200" y="2703513"/>
            <a:ext cx="5257800" cy="3165410"/>
          </a:xfrm>
          <a:prstGeom prst="rect">
            <a:avLst/>
          </a:prstGeom>
          <a:noFill/>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sz="2000" b="1" dirty="0" smtClean="0">
                <a:latin typeface="Times New Roman" pitchFamily="18" charset="0"/>
                <a:cs typeface="Times New Roman" pitchFamily="18" charset="0"/>
              </a:rPr>
              <a:t>Step 3) Troubleshooting</a:t>
            </a:r>
          </a:p>
          <a:p>
            <a:pPr>
              <a:buNone/>
            </a:pPr>
            <a:r>
              <a:rPr lang="en-US" sz="2000" dirty="0" smtClean="0">
                <a:latin typeface="Times New Roman" pitchFamily="18" charset="0"/>
                <a:cs typeface="Times New Roman" pitchFamily="18" charset="0"/>
              </a:rPr>
              <a:t>If you are unable to run test form the above machine and see below error, simply ask an owner of a slave machine to run the JMeter-server.bat File.</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t>Disable Firewall on both master and slave machines to fix this error.</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dirty="0"/>
          </a:p>
        </p:txBody>
      </p:sp>
      <p:pic>
        <p:nvPicPr>
          <p:cNvPr id="105474" name="Picture 2" descr="C:\Users\papa\Desktop\TroubleshootingJMeter.png"/>
          <p:cNvPicPr>
            <a:picLocks noChangeAspect="1" noChangeArrowheads="1"/>
          </p:cNvPicPr>
          <p:nvPr/>
        </p:nvPicPr>
        <p:blipFill>
          <a:blip r:embed="rId2"/>
          <a:srcRect/>
          <a:stretch>
            <a:fillRect/>
          </a:stretch>
        </p:blipFill>
        <p:spPr bwMode="auto">
          <a:xfrm>
            <a:off x="1422400" y="2081213"/>
            <a:ext cx="5588000" cy="1662334"/>
          </a:xfrm>
          <a:prstGeom prst="rect">
            <a:avLst/>
          </a:prstGeom>
          <a:noFill/>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b="1" dirty="0" smtClean="0"/>
              <a:t>Limitation:</a:t>
            </a:r>
          </a:p>
          <a:p>
            <a:r>
              <a:rPr lang="en-US" sz="2200" dirty="0" smtClean="0">
                <a:latin typeface="Times New Roman" pitchFamily="18" charset="0"/>
                <a:cs typeface="Times New Roman" pitchFamily="18" charset="0"/>
              </a:rPr>
              <a:t>There are some basic </a:t>
            </a:r>
            <a:r>
              <a:rPr lang="en-US" sz="2200" b="1" dirty="0" smtClean="0">
                <a:latin typeface="Times New Roman" pitchFamily="18" charset="0"/>
                <a:cs typeface="Times New Roman" pitchFamily="18" charset="0"/>
              </a:rPr>
              <a:t>limitations</a:t>
            </a:r>
            <a:r>
              <a:rPr lang="en-US" sz="2200" dirty="0" smtClean="0">
                <a:latin typeface="Times New Roman" pitchFamily="18" charset="0"/>
                <a:cs typeface="Times New Roman" pitchFamily="18" charset="0"/>
              </a:rPr>
              <a:t> for distributed testing. Here's list of the known items:</a:t>
            </a:r>
          </a:p>
          <a:p>
            <a:r>
              <a:rPr lang="en-US" sz="2200" dirty="0" smtClean="0">
                <a:latin typeface="Times New Roman" pitchFamily="18" charset="0"/>
                <a:cs typeface="Times New Roman" pitchFamily="18" charset="0"/>
              </a:rPr>
              <a:t>Server and all clients must be on </a:t>
            </a:r>
            <a:r>
              <a:rPr lang="en-US" sz="2200" b="1" dirty="0" smtClean="0">
                <a:latin typeface="Times New Roman" pitchFamily="18" charset="0"/>
                <a:cs typeface="Times New Roman" pitchFamily="18" charset="0"/>
              </a:rPr>
              <a:t>the same</a:t>
            </a:r>
            <a:r>
              <a:rPr lang="en-US" sz="2200" dirty="0" smtClean="0">
                <a:latin typeface="Times New Roman" pitchFamily="18" charset="0"/>
                <a:cs typeface="Times New Roman" pitchFamily="18" charset="0"/>
              </a:rPr>
              <a:t> subnet.</a:t>
            </a:r>
          </a:p>
          <a:p>
            <a:r>
              <a:rPr lang="en-US" sz="2200" dirty="0" smtClean="0">
                <a:latin typeface="Times New Roman" pitchFamily="18" charset="0"/>
                <a:cs typeface="Times New Roman" pitchFamily="18" charset="0"/>
              </a:rPr>
              <a:t>Distributed testing required target server to have the large processing power. The target Server could be easily </a:t>
            </a:r>
            <a:r>
              <a:rPr lang="en-US" sz="2200" b="1" dirty="0" smtClean="0">
                <a:latin typeface="Times New Roman" pitchFamily="18" charset="0"/>
                <a:cs typeface="Times New Roman" pitchFamily="18" charset="0"/>
              </a:rPr>
              <a:t>overloaded</a:t>
            </a:r>
            <a:r>
              <a:rPr lang="en-US" sz="2200" dirty="0" smtClean="0">
                <a:latin typeface="Times New Roman" pitchFamily="18" charset="0"/>
                <a:cs typeface="Times New Roman" pitchFamily="18" charset="0"/>
              </a:rPr>
              <a:t> in case it gets too many requests by distributed </a:t>
            </a:r>
            <a:r>
              <a:rPr lang="en-US" sz="2200" dirty="0" err="1" smtClean="0">
                <a:latin typeface="Times New Roman" pitchFamily="18" charset="0"/>
                <a:cs typeface="Times New Roman" pitchFamily="18" charset="0"/>
              </a:rPr>
              <a:t>JMeter</a:t>
            </a:r>
            <a:r>
              <a:rPr lang="en-US" sz="2200" dirty="0" smtClean="0">
                <a:latin typeface="Times New Roman" pitchFamily="18" charset="0"/>
                <a:cs typeface="Times New Roman" pitchFamily="18" charset="0"/>
              </a:rPr>
              <a:t> tests.</a:t>
            </a:r>
          </a:p>
          <a:p>
            <a:r>
              <a:rPr lang="en-US" sz="2200" dirty="0" smtClean="0">
                <a:latin typeface="Times New Roman" pitchFamily="18" charset="0"/>
                <a:cs typeface="Times New Roman" pitchFamily="18" charset="0"/>
              </a:rPr>
              <a:t>A single </a:t>
            </a:r>
            <a:r>
              <a:rPr lang="en-US" sz="2200" dirty="0" err="1" smtClean="0">
                <a:latin typeface="Times New Roman" pitchFamily="18" charset="0"/>
                <a:cs typeface="Times New Roman" pitchFamily="18" charset="0"/>
              </a:rPr>
              <a:t>JMeter</a:t>
            </a:r>
            <a:r>
              <a:rPr lang="en-US" sz="2200" dirty="0" smtClean="0">
                <a:latin typeface="Times New Roman" pitchFamily="18" charset="0"/>
                <a:cs typeface="Times New Roman" pitchFamily="18" charset="0"/>
              </a:rPr>
              <a:t> can only handle a limited number of threads (100- 300 threads).</a:t>
            </a:r>
          </a:p>
          <a:p>
            <a:r>
              <a:rPr lang="en-US" sz="2200" dirty="0" smtClean="0">
                <a:latin typeface="Times New Roman" pitchFamily="18" charset="0"/>
                <a:cs typeface="Times New Roman" pitchFamily="18" charset="0"/>
              </a:rPr>
              <a:t>The distributed </a:t>
            </a:r>
            <a:r>
              <a:rPr lang="en-US" sz="2200" dirty="0" err="1" smtClean="0">
                <a:latin typeface="Times New Roman" pitchFamily="18" charset="0"/>
                <a:cs typeface="Times New Roman" pitchFamily="18" charset="0"/>
              </a:rPr>
              <a:t>JMeter</a:t>
            </a:r>
            <a:r>
              <a:rPr lang="en-US" sz="2200" dirty="0" smtClean="0">
                <a:latin typeface="Times New Roman" pitchFamily="18" charset="0"/>
                <a:cs typeface="Times New Roman" pitchFamily="18" charset="0"/>
              </a:rPr>
              <a:t> tests are complex, difficult for a beginner to build.</a:t>
            </a:r>
          </a:p>
          <a:p>
            <a:pPr>
              <a:buNone/>
            </a:pPr>
            <a:r>
              <a:rPr lang="en-US" dirty="0" smtClean="0"/>
              <a:t> </a:t>
            </a:r>
          </a:p>
          <a:p>
            <a:pPr>
              <a:buNone/>
            </a:pP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sz="2000" b="1" dirty="0" smtClean="0">
                <a:latin typeface="Times New Roman" pitchFamily="18" charset="0"/>
                <a:cs typeface="Times New Roman" pitchFamily="18" charset="0"/>
              </a:rPr>
              <a:t>HTTP Proxy Server in </a:t>
            </a:r>
            <a:r>
              <a:rPr lang="en-US" sz="2000" b="1" dirty="0" err="1" smtClean="0">
                <a:latin typeface="Times New Roman" pitchFamily="18" charset="0"/>
                <a:cs typeface="Times New Roman" pitchFamily="18" charset="0"/>
              </a:rPr>
              <a:t>JMeter</a:t>
            </a:r>
            <a:r>
              <a:rPr lang="en-US" sz="2000" b="1" dirty="0" smtClean="0">
                <a:latin typeface="Times New Roman" pitchFamily="18" charset="0"/>
                <a:cs typeface="Times New Roman" pitchFamily="18" charset="0"/>
              </a:rPr>
              <a:t>: Record Example Script :</a:t>
            </a:r>
          </a:p>
          <a:p>
            <a:pPr>
              <a:buNone/>
            </a:pPr>
            <a:r>
              <a:rPr lang="en-US" sz="2000" dirty="0" smtClean="0"/>
              <a:t>Record</a:t>
            </a:r>
            <a:r>
              <a:rPr lang="en-US" sz="2000" dirty="0" smtClean="0">
                <a:hlinkClick r:id="rId2"/>
              </a:rPr>
              <a:t> Testing </a:t>
            </a:r>
            <a:r>
              <a:rPr lang="en-US" sz="2000" dirty="0" smtClean="0"/>
              <a:t>help tester to record &amp; run their activity against test target. It is a type of automated testing but for multiple users. This tutorial guides you how to use Proxy Server to record your test.</a:t>
            </a:r>
          </a:p>
          <a:p>
            <a:pPr>
              <a:buNone/>
            </a:pPr>
            <a:r>
              <a:rPr lang="en-US" sz="2000" dirty="0" smtClean="0"/>
              <a:t>The Proxy Server allows </a:t>
            </a:r>
            <a:r>
              <a:rPr lang="en-US" sz="2000" dirty="0" err="1" smtClean="0"/>
              <a:t>JMeter</a:t>
            </a:r>
            <a:r>
              <a:rPr lang="en-US" sz="2000" dirty="0" smtClean="0"/>
              <a:t> to watch and record user activity while they are browsing web application with a normal browser.</a:t>
            </a:r>
          </a:p>
          <a:p>
            <a:pPr>
              <a:buNone/>
            </a:pPr>
            <a:r>
              <a:rPr lang="en-US" sz="2400" b="1" dirty="0" smtClean="0">
                <a:latin typeface="Times New Roman" pitchFamily="18" charset="0"/>
                <a:cs typeface="Times New Roman" pitchFamily="18" charset="0"/>
              </a:rPr>
              <a:t>HTTP Proxy Server in </a:t>
            </a:r>
            <a:r>
              <a:rPr lang="en-US" sz="2400" b="1" dirty="0" err="1" smtClean="0">
                <a:latin typeface="Times New Roman" pitchFamily="18" charset="0"/>
                <a:cs typeface="Times New Roman" pitchFamily="18" charset="0"/>
              </a:rPr>
              <a:t>JMeter</a:t>
            </a:r>
            <a:r>
              <a:rPr lang="en-US" sz="2400" b="1" dirty="0" smtClean="0">
                <a:latin typeface="Times New Roman" pitchFamily="18" charset="0"/>
                <a:cs typeface="Times New Roman" pitchFamily="18" charset="0"/>
              </a:rPr>
              <a:t>: Record Example Script</a:t>
            </a:r>
          </a:p>
          <a:p>
            <a:pPr>
              <a:buNone/>
            </a:pPr>
            <a:r>
              <a:rPr lang="en-US" sz="1800" dirty="0" smtClean="0">
                <a:latin typeface="Times New Roman" pitchFamily="18" charset="0"/>
                <a:cs typeface="Times New Roman" pitchFamily="18" charset="0"/>
              </a:rPr>
              <a:t>The Proxy Server allows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to watch and record user activity while they are browsing web application with a normal browser.</a:t>
            </a:r>
          </a:p>
          <a:p>
            <a:pPr>
              <a:buNone/>
            </a:pPr>
            <a:r>
              <a:rPr lang="en-US" sz="1800" dirty="0" smtClean="0">
                <a:hlinkClick r:id="rId3"/>
              </a:rPr>
              <a:t>Step 1) Setting HTTP Proxy server</a:t>
            </a:r>
            <a:endParaRPr lang="en-US" sz="1800" dirty="0" smtClean="0"/>
          </a:p>
          <a:p>
            <a:pPr>
              <a:buNone/>
            </a:pPr>
            <a:r>
              <a:rPr lang="en-US" sz="1800" dirty="0" smtClean="0">
                <a:hlinkClick r:id="rId3"/>
              </a:rPr>
              <a:t>Step 2) Record your activity</a:t>
            </a:r>
            <a:endParaRPr lang="en-US" sz="1800" dirty="0" smtClean="0"/>
          </a:p>
          <a:p>
            <a:pPr>
              <a:buNone/>
            </a:pPr>
            <a:r>
              <a:rPr lang="en-US" sz="1800" dirty="0" smtClean="0">
                <a:hlinkClick r:id="rId3"/>
              </a:rPr>
              <a:t>Step 3) Run your Test Plan</a:t>
            </a:r>
            <a:endParaRPr lang="en-US" sz="1800" dirty="0" smtClean="0"/>
          </a:p>
          <a:p>
            <a:pPr>
              <a:buNone/>
            </a:pPr>
            <a:r>
              <a:rPr lang="en-US" sz="1800" dirty="0" smtClean="0">
                <a:hlinkClick r:id="rId3"/>
              </a:rPr>
              <a:t>Step 4) Save your test result</a:t>
            </a:r>
            <a:endParaRPr lang="en-US" sz="1800" dirty="0" smtClean="0"/>
          </a:p>
          <a:p>
            <a:pPr>
              <a:buNone/>
            </a:pPr>
            <a:endParaRPr lang="en-US" sz="1800" b="1" dirty="0" smtClean="0">
              <a:latin typeface="Times New Roman" pitchFamily="18" charset="0"/>
              <a:cs typeface="Times New Roman" pitchFamily="18" charset="0"/>
            </a:endParaRPr>
          </a:p>
          <a:p>
            <a:pPr>
              <a:buNone/>
            </a:pPr>
            <a:endParaRPr lang="en-US" sz="2000" dirty="0" smtClean="0"/>
          </a:p>
          <a:p>
            <a:pPr>
              <a:buNone/>
            </a:pPr>
            <a:endParaRPr lang="en-US" sz="2000" b="1"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endParaRPr lang="en-US" dirty="0" smtClean="0"/>
          </a:p>
          <a:p>
            <a:pPr>
              <a:buNone/>
            </a:pPr>
            <a:endParaRPr lang="en-US" dirty="0" smtClean="0"/>
          </a:p>
          <a:p>
            <a:endParaRPr lang="en-US" sz="1800" b="1" dirty="0" smtClean="0">
              <a:latin typeface="Times New Roman" pitchFamily="18" charset="0"/>
              <a:cs typeface="Times New Roman" pitchFamily="18" charset="0"/>
            </a:endParaRPr>
          </a:p>
          <a:p>
            <a:endParaRPr lang="en-US" sz="1800" b="1"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Step 1) Setting the HTTP Proxy server</a:t>
            </a:r>
          </a:p>
          <a:p>
            <a:r>
              <a:rPr lang="en-US" sz="1800" dirty="0" smtClean="0">
                <a:latin typeface="Times New Roman" pitchFamily="18" charset="0"/>
                <a:cs typeface="Times New Roman" pitchFamily="18" charset="0"/>
              </a:rPr>
              <a:t>This is a Step-by-step guide to setup proxy</a:t>
            </a:r>
          </a:p>
          <a:p>
            <a:r>
              <a:rPr lang="en-US" sz="1800" dirty="0" smtClean="0">
                <a:latin typeface="Times New Roman" pitchFamily="18" charset="0"/>
                <a:cs typeface="Times New Roman" pitchFamily="18" charset="0"/>
              </a:rPr>
              <a:t>Start </a:t>
            </a:r>
            <a:r>
              <a:rPr lang="en-US" sz="1800" b="1" dirty="0" err="1" smtClean="0">
                <a:latin typeface="Times New Roman" pitchFamily="18" charset="0"/>
                <a:cs typeface="Times New Roman" pitchFamily="18" charset="0"/>
              </a:rPr>
              <a:t>JMeter</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Select </a:t>
            </a:r>
            <a:r>
              <a:rPr lang="en-US" sz="1800" b="1" dirty="0" smtClean="0">
                <a:latin typeface="Times New Roman" pitchFamily="18" charset="0"/>
                <a:cs typeface="Times New Roman" pitchFamily="18" charset="0"/>
              </a:rPr>
              <a:t>Test Plan</a:t>
            </a:r>
            <a:r>
              <a:rPr lang="en-US" sz="1800" dirty="0" smtClean="0">
                <a:latin typeface="Times New Roman" pitchFamily="18" charset="0"/>
                <a:cs typeface="Times New Roman" pitchFamily="18" charset="0"/>
              </a:rPr>
              <a:t> on the tree</a:t>
            </a:r>
          </a:p>
          <a:p>
            <a:r>
              <a:rPr lang="en-US" sz="1800" dirty="0" smtClean="0">
                <a:latin typeface="Times New Roman" pitchFamily="18" charset="0"/>
                <a:cs typeface="Times New Roman" pitchFamily="18" charset="0"/>
              </a:rPr>
              <a:t>Add </a:t>
            </a:r>
            <a:r>
              <a:rPr lang="en-US" sz="1800" b="1" dirty="0" smtClean="0">
                <a:latin typeface="Times New Roman" pitchFamily="18" charset="0"/>
                <a:cs typeface="Times New Roman" pitchFamily="18" charset="0"/>
              </a:rPr>
              <a:t>Thread Group</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Right click on the</a:t>
            </a:r>
            <a:r>
              <a:rPr lang="en-US" sz="1800" dirty="0" smtClean="0">
                <a:latin typeface="Times New Roman" pitchFamily="18" charset="0"/>
                <a:cs typeface="Times New Roman" pitchFamily="18" charset="0"/>
                <a:hlinkClick r:id="rId2"/>
              </a:rPr>
              <a:t> Test Plan </a:t>
            </a:r>
            <a:r>
              <a:rPr lang="en-US" sz="1800" dirty="0" smtClean="0">
                <a:latin typeface="Times New Roman" pitchFamily="18" charset="0"/>
                <a:cs typeface="Times New Roman" pitchFamily="18" charset="0"/>
              </a:rPr>
              <a:t>and add a new thread group: </a:t>
            </a:r>
            <a:r>
              <a:rPr lang="en-US" sz="1800" b="1" dirty="0" smtClean="0">
                <a:latin typeface="Times New Roman" pitchFamily="18" charset="0"/>
                <a:cs typeface="Times New Roman" pitchFamily="18" charset="0"/>
              </a:rPr>
              <a:t>Add</a:t>
            </a:r>
            <a:r>
              <a:rPr lang="en-US" sz="1800" dirty="0" smtClean="0">
                <a:latin typeface="Times New Roman" pitchFamily="18" charset="0"/>
                <a:cs typeface="Times New Roman" pitchFamily="18" charset="0"/>
              </a:rPr>
              <a:t> =&gt; </a:t>
            </a:r>
            <a:r>
              <a:rPr lang="en-US" sz="1800" b="1" dirty="0" smtClean="0">
                <a:latin typeface="Times New Roman" pitchFamily="18" charset="0"/>
                <a:cs typeface="Times New Roman" pitchFamily="18" charset="0"/>
              </a:rPr>
              <a:t>Threads (Users)</a:t>
            </a:r>
            <a:r>
              <a:rPr lang="en-US" sz="1800" dirty="0" smtClean="0">
                <a:latin typeface="Times New Roman" pitchFamily="18" charset="0"/>
                <a:cs typeface="Times New Roman" pitchFamily="18" charset="0"/>
              </a:rPr>
              <a:t> =&gt;</a:t>
            </a:r>
            <a:r>
              <a:rPr lang="en-US" sz="1800" b="1" dirty="0" smtClean="0">
                <a:latin typeface="Times New Roman" pitchFamily="18" charset="0"/>
                <a:cs typeface="Times New Roman" pitchFamily="18" charset="0"/>
              </a:rPr>
              <a:t>Thread Group</a:t>
            </a:r>
            <a:endParaRPr lang="en-US" sz="1800" dirty="0" smtClean="0">
              <a:latin typeface="Times New Roman" pitchFamily="18" charset="0"/>
              <a:cs typeface="Times New Roman" pitchFamily="18" charset="0"/>
            </a:endParaRPr>
          </a:p>
          <a:p>
            <a:pPr>
              <a:buNone/>
            </a:pPr>
            <a:endParaRPr lang="en-US" dirty="0" smtClean="0"/>
          </a:p>
          <a:p>
            <a:pPr>
              <a:buNone/>
            </a:pPr>
            <a:endParaRPr lang="en-US" dirty="0"/>
          </a:p>
        </p:txBody>
      </p:sp>
      <p:pic>
        <p:nvPicPr>
          <p:cNvPr id="106498" name="Picture 2" descr="C:\Users\papa\Desktop\040415_0501_HowToUseJme1.png"/>
          <p:cNvPicPr>
            <a:picLocks noChangeAspect="1" noChangeArrowheads="1"/>
          </p:cNvPicPr>
          <p:nvPr/>
        </p:nvPicPr>
        <p:blipFill>
          <a:blip r:embed="rId3"/>
          <a:srcRect/>
          <a:stretch>
            <a:fillRect/>
          </a:stretch>
        </p:blipFill>
        <p:spPr bwMode="auto">
          <a:xfrm>
            <a:off x="1905000" y="457200"/>
            <a:ext cx="5372100" cy="1838325"/>
          </a:xfrm>
          <a:prstGeom prst="rect">
            <a:avLst/>
          </a:prstGeom>
          <a:noFill/>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sz="2400" dirty="0" smtClean="0">
                <a:latin typeface="Times New Roman" pitchFamily="18" charset="0"/>
                <a:cs typeface="Times New Roman" pitchFamily="18" charset="0"/>
              </a:rPr>
              <a:t>Add </a:t>
            </a:r>
            <a:r>
              <a:rPr lang="en-US" sz="2400" b="1" dirty="0" smtClean="0">
                <a:latin typeface="Times New Roman" pitchFamily="18" charset="0"/>
                <a:cs typeface="Times New Roman" pitchFamily="18" charset="0"/>
              </a:rPr>
              <a:t>HTTP Request :</a:t>
            </a:r>
            <a:r>
              <a:rPr lang="en-US" sz="2000" dirty="0" smtClean="0">
                <a:latin typeface="Times New Roman" pitchFamily="18" charset="0"/>
                <a:cs typeface="Times New Roman" pitchFamily="18" charset="0"/>
              </a:rPr>
              <a:t>Select the Thread Group; right click </a:t>
            </a:r>
            <a:r>
              <a:rPr lang="en-US" sz="2000" b="1" dirty="0" smtClean="0">
                <a:latin typeface="Times New Roman" pitchFamily="18" charset="0"/>
                <a:cs typeface="Times New Roman" pitchFamily="18" charset="0"/>
              </a:rPr>
              <a:t>Add</a:t>
            </a:r>
            <a:r>
              <a:rPr lang="en-US" sz="2000" dirty="0" smtClean="0">
                <a:latin typeface="Times New Roman" pitchFamily="18" charset="0"/>
                <a:cs typeface="Times New Roman" pitchFamily="18" charset="0"/>
              </a:rPr>
              <a:t> =&gt; </a:t>
            </a:r>
            <a:r>
              <a:rPr lang="en-US" sz="2000" b="1" dirty="0" err="1" smtClean="0">
                <a:latin typeface="Times New Roman" pitchFamily="18" charset="0"/>
                <a:cs typeface="Times New Roman" pitchFamily="18" charset="0"/>
              </a:rPr>
              <a:t>Config</a:t>
            </a:r>
            <a:r>
              <a:rPr lang="en-US" sz="2000" b="1" dirty="0" smtClean="0">
                <a:latin typeface="Times New Roman" pitchFamily="18" charset="0"/>
                <a:cs typeface="Times New Roman" pitchFamily="18" charset="0"/>
              </a:rPr>
              <a:t> Element</a:t>
            </a:r>
            <a:r>
              <a:rPr lang="en-US" sz="2000" dirty="0" smtClean="0">
                <a:latin typeface="Times New Roman" pitchFamily="18" charset="0"/>
                <a:cs typeface="Times New Roman" pitchFamily="18" charset="0"/>
              </a:rPr>
              <a:t> =&gt; </a:t>
            </a:r>
            <a:r>
              <a:rPr lang="en-US" sz="2000" b="1" dirty="0" smtClean="0">
                <a:latin typeface="Times New Roman" pitchFamily="18" charset="0"/>
                <a:cs typeface="Times New Roman" pitchFamily="18" charset="0"/>
              </a:rPr>
              <a:t>HTTP Request Defaults</a:t>
            </a:r>
            <a:endParaRPr lang="en-US" sz="2000" dirty="0" smtClean="0">
              <a:latin typeface="Times New Roman" pitchFamily="18" charset="0"/>
              <a:cs typeface="Times New Roman" pitchFamily="18" charset="0"/>
            </a:endParaRPr>
          </a:p>
          <a:p>
            <a:pPr>
              <a:buNone/>
            </a:pPr>
            <a:endParaRPr lang="en-US" dirty="0"/>
          </a:p>
        </p:txBody>
      </p:sp>
      <p:pic>
        <p:nvPicPr>
          <p:cNvPr id="107522" name="Picture 2" descr="C:\Users\papa\Desktop\040415_0501_HowToUseJme2.png"/>
          <p:cNvPicPr>
            <a:picLocks noChangeAspect="1" noChangeArrowheads="1"/>
          </p:cNvPicPr>
          <p:nvPr/>
        </p:nvPicPr>
        <p:blipFill>
          <a:blip r:embed="rId2"/>
          <a:srcRect/>
          <a:stretch>
            <a:fillRect/>
          </a:stretch>
        </p:blipFill>
        <p:spPr bwMode="auto">
          <a:xfrm>
            <a:off x="1752600" y="762000"/>
            <a:ext cx="6391275" cy="3886200"/>
          </a:xfrm>
          <a:prstGeom prst="rect">
            <a:avLst/>
          </a:prstGeom>
          <a:noFill/>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endParaRPr lang="en-US" dirty="0"/>
          </a:p>
        </p:txBody>
      </p:sp>
      <p:pic>
        <p:nvPicPr>
          <p:cNvPr id="108546" name="Picture 2" descr="C:\Users\papa\Desktop\040415_0501_HowToUseJme3 (1).png"/>
          <p:cNvPicPr>
            <a:picLocks noChangeAspect="1" noChangeArrowheads="1"/>
          </p:cNvPicPr>
          <p:nvPr/>
        </p:nvPicPr>
        <p:blipFill>
          <a:blip r:embed="rId2"/>
          <a:srcRect/>
          <a:stretch>
            <a:fillRect/>
          </a:stretch>
        </p:blipFill>
        <p:spPr bwMode="auto">
          <a:xfrm>
            <a:off x="1125538" y="1320800"/>
            <a:ext cx="6494462" cy="4391025"/>
          </a:xfrm>
          <a:prstGeom prst="rect">
            <a:avLst/>
          </a:prstGeom>
          <a:noFill/>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US" sz="1800" dirty="0" smtClean="0">
                <a:latin typeface="Times New Roman" pitchFamily="18" charset="0"/>
                <a:cs typeface="Times New Roman" pitchFamily="18" charset="0"/>
              </a:rPr>
              <a:t>In new HTTP Request Defaults element: In Server name or IP, enter "google.com". You should keep the others fields blank</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dirty="0" smtClean="0"/>
              <a:t>Add </a:t>
            </a:r>
            <a:r>
              <a:rPr lang="en-US" sz="1800" b="1" dirty="0" smtClean="0"/>
              <a:t>Recording Controller : </a:t>
            </a:r>
            <a:r>
              <a:rPr lang="en-US" sz="1800" dirty="0" smtClean="0"/>
              <a:t>Right click on the "Thread Group" and add a recording controller: </a:t>
            </a:r>
            <a:r>
              <a:rPr lang="en-US" sz="1800" b="1" dirty="0" smtClean="0"/>
              <a:t>Add</a:t>
            </a:r>
            <a:r>
              <a:rPr lang="en-US" sz="1800" dirty="0" smtClean="0"/>
              <a:t> =&gt; </a:t>
            </a:r>
            <a:r>
              <a:rPr lang="en-US" sz="1800" b="1" dirty="0" smtClean="0"/>
              <a:t>Logic Controller</a:t>
            </a:r>
            <a:r>
              <a:rPr lang="en-US" sz="1800" dirty="0" smtClean="0"/>
              <a:t> =&gt;</a:t>
            </a:r>
          </a:p>
          <a:p>
            <a:pPr>
              <a:buNone/>
            </a:pP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pic>
        <p:nvPicPr>
          <p:cNvPr id="109570" name="Picture 2" descr="C:\Users\papa\Desktop\040415_0501_HowToUseJme4.png"/>
          <p:cNvPicPr>
            <a:picLocks noChangeAspect="1" noChangeArrowheads="1"/>
          </p:cNvPicPr>
          <p:nvPr/>
        </p:nvPicPr>
        <p:blipFill>
          <a:blip r:embed="rId2"/>
          <a:srcRect/>
          <a:stretch>
            <a:fillRect/>
          </a:stretch>
        </p:blipFill>
        <p:spPr bwMode="auto">
          <a:xfrm>
            <a:off x="1981200" y="1524000"/>
            <a:ext cx="4114800" cy="1657350"/>
          </a:xfrm>
          <a:prstGeom prst="rect">
            <a:avLst/>
          </a:prstGeom>
          <a:noFill/>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1700" dirty="0" smtClean="0">
                <a:latin typeface="Times New Roman" pitchFamily="18" charset="0"/>
                <a:cs typeface="Times New Roman" pitchFamily="18" charset="0"/>
              </a:rPr>
              <a:t> </a:t>
            </a:r>
          </a:p>
          <a:p>
            <a:pPr>
              <a:buNone/>
            </a:pPr>
            <a:endParaRPr lang="en-US" dirty="0"/>
          </a:p>
        </p:txBody>
      </p:sp>
      <p:pic>
        <p:nvPicPr>
          <p:cNvPr id="110594" name="Picture 2" descr="C:\Users\papa\Desktop\040415_0501_HowToUseJme5 (1).png"/>
          <p:cNvPicPr>
            <a:picLocks noChangeAspect="1" noChangeArrowheads="1"/>
          </p:cNvPicPr>
          <p:nvPr/>
        </p:nvPicPr>
        <p:blipFill>
          <a:blip r:embed="rId2"/>
          <a:srcRect/>
          <a:stretch>
            <a:fillRect/>
          </a:stretch>
        </p:blipFill>
        <p:spPr bwMode="auto">
          <a:xfrm>
            <a:off x="1219200" y="838200"/>
            <a:ext cx="6524625" cy="3657600"/>
          </a:xfrm>
          <a:prstGeom prst="rect">
            <a:avLst/>
          </a:prstGeom>
          <a:noFill/>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000" dirty="0" smtClean="0">
                <a:latin typeface="Times New Roman" pitchFamily="18" charset="0"/>
                <a:cs typeface="Times New Roman" pitchFamily="18" charset="0"/>
              </a:rPr>
              <a:t>Add </a:t>
            </a:r>
            <a:r>
              <a:rPr lang="en-US" sz="2000" b="1" dirty="0" smtClean="0">
                <a:latin typeface="Times New Roman" pitchFamily="18" charset="0"/>
                <a:cs typeface="Times New Roman" pitchFamily="18" charset="0"/>
              </a:rPr>
              <a:t>Proxy Server</a:t>
            </a:r>
            <a:r>
              <a:rPr lang="en-US" sz="2000" dirty="0" smtClean="0">
                <a:latin typeface="Times New Roman" pitchFamily="18" charset="0"/>
                <a:cs typeface="Times New Roman" pitchFamily="18" charset="0"/>
              </a:rPr>
              <a:t> to </a:t>
            </a:r>
            <a:r>
              <a:rPr lang="en-US" sz="2000" dirty="0" err="1" smtClean="0">
                <a:latin typeface="Times New Roman" pitchFamily="18" charset="0"/>
                <a:cs typeface="Times New Roman" pitchFamily="18" charset="0"/>
              </a:rPr>
              <a:t>WorkBench</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Right click on the Workbench and add the http proxy: </a:t>
            </a:r>
            <a:r>
              <a:rPr lang="en-US" sz="2000" b="1" dirty="0" smtClean="0">
                <a:latin typeface="Times New Roman" pitchFamily="18" charset="0"/>
                <a:cs typeface="Times New Roman" pitchFamily="18" charset="0"/>
              </a:rPr>
              <a:t>Add</a:t>
            </a:r>
            <a:r>
              <a:rPr lang="en-US" sz="2000" dirty="0" smtClean="0">
                <a:latin typeface="Times New Roman" pitchFamily="18" charset="0"/>
                <a:cs typeface="Times New Roman" pitchFamily="18" charset="0"/>
              </a:rPr>
              <a:t> =&gt; </a:t>
            </a:r>
            <a:r>
              <a:rPr lang="en-US" sz="2000" b="1" dirty="0" smtClean="0">
                <a:latin typeface="Times New Roman" pitchFamily="18" charset="0"/>
                <a:cs typeface="Times New Roman" pitchFamily="18" charset="0"/>
              </a:rPr>
              <a:t>Non-Test Elements</a:t>
            </a:r>
            <a:r>
              <a:rPr lang="en-US" sz="2000" dirty="0" smtClean="0">
                <a:latin typeface="Times New Roman" pitchFamily="18" charset="0"/>
                <a:cs typeface="Times New Roman" pitchFamily="18" charset="0"/>
              </a:rPr>
              <a:t> =&gt; </a:t>
            </a:r>
            <a:r>
              <a:rPr lang="en-US" sz="2000" b="1" dirty="0" smtClean="0">
                <a:latin typeface="Times New Roman" pitchFamily="18" charset="0"/>
                <a:cs typeface="Times New Roman" pitchFamily="18" charset="0"/>
              </a:rPr>
              <a:t>HTTP Proxy Server</a:t>
            </a: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r>
              <a:rPr lang="en-US" sz="2000" dirty="0" smtClean="0"/>
              <a:t>Set </a:t>
            </a:r>
            <a:r>
              <a:rPr lang="en-US" sz="2000" b="1" dirty="0" smtClean="0"/>
              <a:t>Target Controller</a:t>
            </a:r>
            <a:r>
              <a:rPr lang="en-US" sz="2000" dirty="0" smtClean="0"/>
              <a:t> where your recorded scripts will be added</a:t>
            </a:r>
          </a:p>
          <a:p>
            <a:pPr>
              <a:buNone/>
            </a:pPr>
            <a:endParaRPr lang="en-US" sz="2000" b="1" dirty="0" smtClean="0">
              <a:latin typeface="Times New Roman" pitchFamily="18" charset="0"/>
              <a:cs typeface="Times New Roman" pitchFamily="18" charset="0"/>
            </a:endParaRPr>
          </a:p>
          <a:p>
            <a:pPr>
              <a:buNone/>
            </a:pPr>
            <a:endParaRPr lang="en-US" sz="2000" dirty="0"/>
          </a:p>
        </p:txBody>
      </p:sp>
      <p:pic>
        <p:nvPicPr>
          <p:cNvPr id="111618" name="Picture 2" descr="C:\Users\papa\Desktop\040415_0501_HowToUseJme6.png"/>
          <p:cNvPicPr>
            <a:picLocks noChangeAspect="1" noChangeArrowheads="1"/>
          </p:cNvPicPr>
          <p:nvPr/>
        </p:nvPicPr>
        <p:blipFill>
          <a:blip r:embed="rId2"/>
          <a:srcRect/>
          <a:stretch>
            <a:fillRect/>
          </a:stretch>
        </p:blipFill>
        <p:spPr bwMode="auto">
          <a:xfrm>
            <a:off x="1524000" y="1676400"/>
            <a:ext cx="5743575" cy="1866900"/>
          </a:xfrm>
          <a:prstGeom prst="rect">
            <a:avLst/>
          </a:prstGeom>
          <a:noFill/>
        </p:spPr>
      </p:pic>
      <p:pic>
        <p:nvPicPr>
          <p:cNvPr id="111619" name="Picture 3" descr="C:\Users\papa\Desktop\040415_0501_HowToUseJme7.jpg"/>
          <p:cNvPicPr>
            <a:picLocks noChangeAspect="1" noChangeArrowheads="1"/>
          </p:cNvPicPr>
          <p:nvPr/>
        </p:nvPicPr>
        <p:blipFill>
          <a:blip r:embed="rId3"/>
          <a:srcRect/>
          <a:stretch>
            <a:fillRect/>
          </a:stretch>
        </p:blipFill>
        <p:spPr bwMode="auto">
          <a:xfrm>
            <a:off x="838200" y="4267200"/>
            <a:ext cx="7572375" cy="203676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sz="2400" b="1" dirty="0" smtClean="0">
                <a:latin typeface="Times New Roman" pitchFamily="18" charset="0"/>
                <a:cs typeface="Times New Roman" pitchFamily="18" charset="0"/>
              </a:rPr>
              <a:t>BSF Sampler:</a:t>
            </a:r>
          </a:p>
          <a:p>
            <a:pPr>
              <a:buNone/>
            </a:pPr>
            <a:r>
              <a:rPr lang="en-US" sz="2400" dirty="0" smtClean="0"/>
              <a:t>This sampler allows you to write a sampler using a BSF scripting language. Here is an example of BSF  Sampler in </a:t>
            </a:r>
            <a:r>
              <a:rPr lang="en-US" sz="2400" dirty="0" err="1" smtClean="0"/>
              <a:t>Jmeter</a:t>
            </a:r>
            <a:endParaRPr lang="en-US" sz="2400" dirty="0" smtClean="0"/>
          </a:p>
          <a:p>
            <a:pPr>
              <a:buNone/>
            </a:pPr>
            <a:endParaRPr lang="en-US" sz="2400" dirty="0" smtClean="0"/>
          </a:p>
          <a:p>
            <a:pPr>
              <a:buNone/>
            </a:pPr>
            <a:endParaRPr lang="en-US" sz="2400" b="1" dirty="0" smtClean="0">
              <a:latin typeface="Times New Roman" pitchFamily="18" charset="0"/>
              <a:cs typeface="Times New Roman" pitchFamily="18" charset="0"/>
            </a:endParaRPr>
          </a:p>
        </p:txBody>
      </p:sp>
      <p:pic>
        <p:nvPicPr>
          <p:cNvPr id="12290" name="Picture 2" descr="C:\Users\papa\Desktop\BFSSampler.png"/>
          <p:cNvPicPr>
            <a:picLocks noChangeAspect="1" noChangeArrowheads="1"/>
          </p:cNvPicPr>
          <p:nvPr/>
        </p:nvPicPr>
        <p:blipFill>
          <a:blip r:embed="rId2"/>
          <a:srcRect/>
          <a:stretch>
            <a:fillRect/>
          </a:stretch>
        </p:blipFill>
        <p:spPr bwMode="auto">
          <a:xfrm>
            <a:off x="1143000" y="1981200"/>
            <a:ext cx="6819900" cy="4038600"/>
          </a:xfrm>
          <a:prstGeom prst="rect">
            <a:avLst/>
          </a:prstGeom>
          <a:noFill/>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sz="1600" b="1" dirty="0" smtClean="0">
                <a:latin typeface="Times New Roman" pitchFamily="18" charset="0"/>
                <a:cs typeface="Times New Roman" pitchFamily="18" charset="0"/>
              </a:rPr>
              <a:t>Start</a:t>
            </a:r>
            <a:r>
              <a:rPr lang="en-US" sz="1600" dirty="0" smtClean="0">
                <a:latin typeface="Times New Roman" pitchFamily="18" charset="0"/>
                <a:cs typeface="Times New Roman" pitchFamily="18" charset="0"/>
              </a:rPr>
              <a:t> Proxy Server</a:t>
            </a:r>
          </a:p>
          <a:p>
            <a:r>
              <a:rPr lang="en-US" sz="1600" dirty="0" smtClean="0">
                <a:latin typeface="Times New Roman" pitchFamily="18" charset="0"/>
                <a:cs typeface="Times New Roman" pitchFamily="18" charset="0"/>
              </a:rPr>
              <a:t>Return to HTTP Proxy Server, and click the </a:t>
            </a:r>
            <a:r>
              <a:rPr lang="en-US" sz="1600" b="1" dirty="0" smtClean="0">
                <a:latin typeface="Times New Roman" pitchFamily="18" charset="0"/>
                <a:cs typeface="Times New Roman" pitchFamily="18" charset="0"/>
              </a:rPr>
              <a:t>Start</a:t>
            </a:r>
            <a:r>
              <a:rPr lang="en-US" sz="1600" dirty="0" smtClean="0">
                <a:latin typeface="Times New Roman" pitchFamily="18" charset="0"/>
                <a:cs typeface="Times New Roman" pitchFamily="18" charset="0"/>
              </a:rPr>
              <a:t> button at the bottom. Now your </a:t>
            </a:r>
            <a:r>
              <a:rPr lang="en-US" sz="1600" dirty="0" err="1" smtClean="0">
                <a:latin typeface="Times New Roman" pitchFamily="18" charset="0"/>
                <a:cs typeface="Times New Roman" pitchFamily="18" charset="0"/>
              </a:rPr>
              <a:t>JMeter</a:t>
            </a:r>
            <a:r>
              <a:rPr lang="en-US" sz="1600" dirty="0" smtClean="0">
                <a:latin typeface="Times New Roman" pitchFamily="18" charset="0"/>
                <a:cs typeface="Times New Roman" pitchFamily="18" charset="0"/>
              </a:rPr>
              <a:t> proxy server start</a:t>
            </a:r>
          </a:p>
          <a:p>
            <a:pPr>
              <a:buNone/>
            </a:pPr>
            <a:endParaRPr lang="en-US" sz="1600" dirty="0" smtClean="0">
              <a:latin typeface="Times New Roman" pitchFamily="18" charset="0"/>
              <a:cs typeface="Times New Roman" pitchFamily="18" charset="0"/>
            </a:endParaRPr>
          </a:p>
          <a:p>
            <a:pPr>
              <a:buNone/>
            </a:pPr>
            <a:endParaRPr lang="en-US" dirty="0"/>
          </a:p>
        </p:txBody>
      </p:sp>
      <p:pic>
        <p:nvPicPr>
          <p:cNvPr id="112642" name="Picture 2" descr="C:\Users\papa\Desktop\040415_0501_HowToUseJme8.png"/>
          <p:cNvPicPr>
            <a:picLocks noChangeAspect="1" noChangeArrowheads="1"/>
          </p:cNvPicPr>
          <p:nvPr/>
        </p:nvPicPr>
        <p:blipFill>
          <a:blip r:embed="rId2"/>
          <a:srcRect/>
          <a:stretch>
            <a:fillRect/>
          </a:stretch>
        </p:blipFill>
        <p:spPr bwMode="auto">
          <a:xfrm>
            <a:off x="1676400" y="1752600"/>
            <a:ext cx="5724525" cy="4267200"/>
          </a:xfrm>
          <a:prstGeom prst="rect">
            <a:avLst/>
          </a:prstGeom>
          <a:noFill/>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1800" dirty="0" smtClean="0">
                <a:latin typeface="Times New Roman" pitchFamily="18" charset="0"/>
                <a:cs typeface="Times New Roman" pitchFamily="18" charset="0"/>
              </a:rPr>
              <a:t>Start your Browser (I used Firefox), choose </a:t>
            </a:r>
            <a:r>
              <a:rPr lang="en-US" sz="1800" b="1" dirty="0" smtClean="0">
                <a:latin typeface="Times New Roman" pitchFamily="18" charset="0"/>
                <a:cs typeface="Times New Roman" pitchFamily="18" charset="0"/>
              </a:rPr>
              <a:t>Tool</a:t>
            </a:r>
            <a:r>
              <a:rPr lang="en-US" sz="1800" dirty="0" smtClean="0">
                <a:latin typeface="Times New Roman" pitchFamily="18" charset="0"/>
                <a:cs typeface="Times New Roman" pitchFamily="18" charset="0"/>
              </a:rPr>
              <a:t> =&gt; </a:t>
            </a:r>
            <a:r>
              <a:rPr lang="en-US" sz="1800" b="1" dirty="0" smtClean="0">
                <a:latin typeface="Times New Roman" pitchFamily="18" charset="0"/>
                <a:cs typeface="Times New Roman" pitchFamily="18" charset="0"/>
              </a:rPr>
              <a:t>Option</a:t>
            </a:r>
            <a:r>
              <a:rPr lang="en-US" sz="1800" dirty="0" smtClean="0">
                <a:latin typeface="Times New Roman" pitchFamily="18" charset="0"/>
                <a:cs typeface="Times New Roman" pitchFamily="18" charset="0"/>
              </a:rPr>
              <a:t> =&gt; </a:t>
            </a:r>
            <a:r>
              <a:rPr lang="en-US" sz="1800" b="1" dirty="0" smtClean="0">
                <a:latin typeface="Times New Roman" pitchFamily="18" charset="0"/>
                <a:cs typeface="Times New Roman" pitchFamily="18" charset="0"/>
              </a:rPr>
              <a:t>Advanced</a:t>
            </a:r>
            <a:r>
              <a:rPr lang="en-US" sz="1800" dirty="0" smtClean="0">
                <a:latin typeface="Times New Roman" pitchFamily="18" charset="0"/>
                <a:cs typeface="Times New Roman" pitchFamily="18" charset="0"/>
              </a:rPr>
              <a:t> =&gt; </a:t>
            </a:r>
            <a:r>
              <a:rPr lang="en-US" sz="1800" b="1" dirty="0" smtClean="0">
                <a:latin typeface="Times New Roman" pitchFamily="18" charset="0"/>
                <a:cs typeface="Times New Roman" pitchFamily="18" charset="0"/>
              </a:rPr>
              <a:t>Network</a:t>
            </a:r>
            <a:r>
              <a:rPr lang="en-US" sz="1800" dirty="0" smtClean="0">
                <a:latin typeface="Times New Roman" pitchFamily="18" charset="0"/>
                <a:cs typeface="Times New Roman" pitchFamily="18" charset="0"/>
              </a:rPr>
              <a:t> =&gt; </a:t>
            </a:r>
            <a:r>
              <a:rPr lang="en-US" sz="1800" b="1" dirty="0" smtClean="0">
                <a:latin typeface="Times New Roman" pitchFamily="18" charset="0"/>
                <a:cs typeface="Times New Roman" pitchFamily="18" charset="0"/>
              </a:rPr>
              <a:t>Setting</a:t>
            </a:r>
            <a:r>
              <a:rPr lang="en-US" sz="1800" dirty="0" smtClean="0">
                <a:latin typeface="Times New Roman" pitchFamily="18" charset="0"/>
                <a:cs typeface="Times New Roman" pitchFamily="18" charset="0"/>
              </a:rPr>
              <a:t> =&gt; Enter HTTP proxy as figure below</a:t>
            </a:r>
          </a:p>
          <a:p>
            <a:pPr>
              <a:buNone/>
            </a:pPr>
            <a:endParaRPr lang="en-US" sz="1800" dirty="0">
              <a:latin typeface="Times New Roman" pitchFamily="18" charset="0"/>
              <a:cs typeface="Times New Roman" pitchFamily="18" charset="0"/>
            </a:endParaRPr>
          </a:p>
        </p:txBody>
      </p:sp>
      <p:pic>
        <p:nvPicPr>
          <p:cNvPr id="113666" name="Picture 2" descr="C:\Users\papa\Desktop\040415_0501_HowToUseJme9.png"/>
          <p:cNvPicPr>
            <a:picLocks noChangeAspect="1" noChangeArrowheads="1"/>
          </p:cNvPicPr>
          <p:nvPr/>
        </p:nvPicPr>
        <p:blipFill>
          <a:blip r:embed="rId2"/>
          <a:srcRect/>
          <a:stretch>
            <a:fillRect/>
          </a:stretch>
        </p:blipFill>
        <p:spPr bwMode="auto">
          <a:xfrm>
            <a:off x="1828800" y="1676400"/>
            <a:ext cx="5086350" cy="4203700"/>
          </a:xfrm>
          <a:prstGeom prst="rect">
            <a:avLst/>
          </a:prstGeom>
          <a:noFill/>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2000" b="1" dirty="0" smtClean="0">
                <a:latin typeface="Times New Roman" pitchFamily="18" charset="0"/>
                <a:cs typeface="Times New Roman" pitchFamily="18" charset="0"/>
              </a:rPr>
              <a:t>Step 2) Record your activity</a:t>
            </a:r>
          </a:p>
          <a:p>
            <a:r>
              <a:rPr lang="en-US" sz="2000" dirty="0" smtClean="0"/>
              <a:t>Now Launch </a:t>
            </a:r>
            <a:r>
              <a:rPr lang="en-US" sz="2000" dirty="0" smtClean="0">
                <a:hlinkClick r:id="rId2"/>
              </a:rPr>
              <a:t>http://www.google.com</a:t>
            </a:r>
            <a:r>
              <a:rPr lang="en-US" sz="2000" dirty="0" smtClean="0"/>
              <a:t> in your web browser (</a:t>
            </a:r>
            <a:r>
              <a:rPr lang="en-US" sz="2000" dirty="0" err="1" smtClean="0"/>
              <a:t>JMeter</a:t>
            </a:r>
            <a:r>
              <a:rPr lang="en-US" sz="2000" dirty="0" smtClean="0"/>
              <a:t> still open)</a:t>
            </a:r>
          </a:p>
          <a:p>
            <a:r>
              <a:rPr lang="en-US" sz="2000" dirty="0" smtClean="0"/>
              <a:t>Do activities search the keyword "</a:t>
            </a:r>
            <a:r>
              <a:rPr lang="en-US" sz="2000" b="1" dirty="0" smtClean="0"/>
              <a:t>guru99</a:t>
            </a:r>
            <a:r>
              <a:rPr lang="en-US" sz="2000" dirty="0" smtClean="0"/>
              <a:t>".</a:t>
            </a:r>
          </a:p>
          <a:p>
            <a:r>
              <a:rPr lang="en-US" sz="2000" dirty="0" smtClean="0"/>
              <a:t>Back to </a:t>
            </a:r>
            <a:r>
              <a:rPr lang="en-US" sz="2000" dirty="0" err="1" smtClean="0"/>
              <a:t>JMeter</a:t>
            </a:r>
            <a:r>
              <a:rPr lang="en-US" sz="2000" dirty="0" smtClean="0"/>
              <a:t>, in HTTP Proxy Server, click </a:t>
            </a:r>
            <a:r>
              <a:rPr lang="en-US" sz="2000" b="1" dirty="0" smtClean="0"/>
              <a:t>Stop </a:t>
            </a:r>
            <a:r>
              <a:rPr lang="en-US" sz="2000" dirty="0" smtClean="0"/>
              <a:t>when finished</a:t>
            </a:r>
          </a:p>
          <a:p>
            <a:pPr>
              <a:buNone/>
            </a:pPr>
            <a:endParaRPr lang="en-US" sz="2000" b="1" dirty="0" smtClean="0">
              <a:latin typeface="Times New Roman" pitchFamily="18" charset="0"/>
              <a:cs typeface="Times New Roman" pitchFamily="18" charset="0"/>
            </a:endParaRPr>
          </a:p>
          <a:p>
            <a:pPr>
              <a:buNone/>
            </a:pPr>
            <a:endParaRPr lang="en-US" dirty="0"/>
          </a:p>
        </p:txBody>
      </p:sp>
      <p:pic>
        <p:nvPicPr>
          <p:cNvPr id="114690" name="Picture 2" descr="C:\Users\papa\Desktop\040415_0501_HowToUseJme10.gif"/>
          <p:cNvPicPr>
            <a:picLocks noChangeAspect="1" noChangeArrowheads="1"/>
          </p:cNvPicPr>
          <p:nvPr/>
        </p:nvPicPr>
        <p:blipFill>
          <a:blip r:embed="rId3"/>
          <a:srcRect/>
          <a:stretch>
            <a:fillRect/>
          </a:stretch>
        </p:blipFill>
        <p:spPr bwMode="auto">
          <a:xfrm>
            <a:off x="990600" y="2971800"/>
            <a:ext cx="6791325" cy="3244850"/>
          </a:xfrm>
          <a:prstGeom prst="rect">
            <a:avLst/>
          </a:prstGeom>
          <a:noFill/>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800" dirty="0" smtClean="0">
                <a:latin typeface="Times New Roman" pitchFamily="18" charset="0"/>
                <a:cs typeface="Times New Roman" pitchFamily="18" charset="0"/>
              </a:rPr>
              <a:t>After finishing recording, you will see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automatically created a new HTTP request as the figure below</a:t>
            </a:r>
          </a:p>
          <a:p>
            <a:pPr>
              <a:buNone/>
            </a:pP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pic>
        <p:nvPicPr>
          <p:cNvPr id="115714" name="Picture 2" descr="C:\Users\papa\Desktop\040415_0501_HowToUseJme11.png"/>
          <p:cNvPicPr>
            <a:picLocks noChangeAspect="1" noChangeArrowheads="1"/>
          </p:cNvPicPr>
          <p:nvPr/>
        </p:nvPicPr>
        <p:blipFill>
          <a:blip r:embed="rId2"/>
          <a:srcRect/>
          <a:stretch>
            <a:fillRect/>
          </a:stretch>
        </p:blipFill>
        <p:spPr bwMode="auto">
          <a:xfrm>
            <a:off x="1295400" y="1828800"/>
            <a:ext cx="6472633" cy="3733800"/>
          </a:xfrm>
          <a:prstGeom prst="rect">
            <a:avLst/>
          </a:prstGeom>
          <a:noFill/>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has already recorded a user request to </a:t>
            </a:r>
            <a:r>
              <a:rPr lang="en-US" sz="1800" b="1" dirty="0" smtClean="0">
                <a:latin typeface="Times New Roman" pitchFamily="18" charset="0"/>
                <a:cs typeface="Times New Roman" pitchFamily="18" charset="0"/>
              </a:rPr>
              <a:t>the Home Page</a:t>
            </a:r>
            <a:r>
              <a:rPr lang="en-US" sz="1800" dirty="0" smtClean="0">
                <a:latin typeface="Times New Roman" pitchFamily="18" charset="0"/>
                <a:cs typeface="Times New Roman" pitchFamily="18" charset="0"/>
              </a:rPr>
              <a:t> of Google website. Http://www.google.com/</a:t>
            </a:r>
          </a:p>
          <a:p>
            <a:r>
              <a:rPr lang="en-US" sz="1800" dirty="0" smtClean="0">
                <a:latin typeface="Times New Roman" pitchFamily="18" charset="0"/>
                <a:cs typeface="Times New Roman" pitchFamily="18" charset="0"/>
              </a:rPr>
              <a:t>The other HTTP requests display in above figure, you should remove them. Because sometime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also records some advertising links while you are searching keyword on Google. We should ignore them in our Test Plan</a:t>
            </a:r>
          </a:p>
          <a:p>
            <a:pPr>
              <a:buNone/>
            </a:pPr>
            <a:r>
              <a:rPr lang="en-US" sz="1800" dirty="0" smtClean="0"/>
              <a:t>Click File =&gt; Save your Test Plan as</a:t>
            </a:r>
          </a:p>
          <a:p>
            <a:pPr>
              <a:buNone/>
            </a:pPr>
            <a:endParaRPr lang="en-US" sz="1800" dirty="0" smtClean="0">
              <a:latin typeface="Times New Roman" pitchFamily="18" charset="0"/>
              <a:cs typeface="Times New Roman" pitchFamily="18" charset="0"/>
            </a:endParaRPr>
          </a:p>
          <a:p>
            <a:pPr>
              <a:buNone/>
            </a:pPr>
            <a:endParaRPr lang="en-US" dirty="0"/>
          </a:p>
        </p:txBody>
      </p:sp>
      <p:pic>
        <p:nvPicPr>
          <p:cNvPr id="116738" name="Picture 2" descr="C:\Users\papa\Desktop\040415_0501_HowToUseJme12.png"/>
          <p:cNvPicPr>
            <a:picLocks noChangeAspect="1" noChangeArrowheads="1"/>
          </p:cNvPicPr>
          <p:nvPr/>
        </p:nvPicPr>
        <p:blipFill>
          <a:blip r:embed="rId2"/>
          <a:srcRect/>
          <a:stretch>
            <a:fillRect/>
          </a:stretch>
        </p:blipFill>
        <p:spPr bwMode="auto">
          <a:xfrm>
            <a:off x="2514600" y="2286000"/>
            <a:ext cx="4095750" cy="4095750"/>
          </a:xfrm>
          <a:prstGeom prst="rect">
            <a:avLst/>
          </a:prstGeom>
          <a:noFill/>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sz="2000" dirty="0" smtClean="0">
                <a:latin typeface="Times New Roman" pitchFamily="18" charset="0"/>
                <a:cs typeface="Times New Roman" pitchFamily="18" charset="0"/>
              </a:rPr>
              <a:t>A Dialog box display =&gt; enter a name of your test plan at File Name field =&gt; Click Save</a:t>
            </a:r>
          </a:p>
          <a:p>
            <a:r>
              <a:rPr lang="en-US" sz="2000" dirty="0" smtClean="0">
                <a:latin typeface="Times New Roman" pitchFamily="18" charset="0"/>
                <a:cs typeface="Times New Roman" pitchFamily="18" charset="0"/>
              </a:rPr>
              <a:t>Now your Test Plan is saved under name RecordingTestPlan.jmx</a:t>
            </a:r>
          </a:p>
          <a:p>
            <a:pPr>
              <a:buNone/>
            </a:pPr>
            <a:endParaRPr lang="en-US" sz="2000" dirty="0" smtClean="0">
              <a:latin typeface="Times New Roman" pitchFamily="18" charset="0"/>
              <a:cs typeface="Times New Roman" pitchFamily="18" charset="0"/>
            </a:endParaRPr>
          </a:p>
          <a:p>
            <a:pPr>
              <a:buNone/>
            </a:pPr>
            <a:endParaRPr lang="en-US" dirty="0"/>
          </a:p>
        </p:txBody>
      </p:sp>
      <p:pic>
        <p:nvPicPr>
          <p:cNvPr id="117762" name="Picture 2" descr="C:\Users\papa\Desktop\040415_0501_HowToUseJme13.png"/>
          <p:cNvPicPr>
            <a:picLocks noChangeAspect="1" noChangeArrowheads="1"/>
          </p:cNvPicPr>
          <p:nvPr/>
        </p:nvPicPr>
        <p:blipFill>
          <a:blip r:embed="rId2"/>
          <a:srcRect/>
          <a:stretch>
            <a:fillRect/>
          </a:stretch>
        </p:blipFill>
        <p:spPr bwMode="auto">
          <a:xfrm>
            <a:off x="2209800" y="1828800"/>
            <a:ext cx="4191000" cy="4191000"/>
          </a:xfrm>
          <a:prstGeom prst="rect">
            <a:avLst/>
          </a:prstGeom>
          <a:noFill/>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2000" b="1" dirty="0" smtClean="0">
                <a:latin typeface="Times New Roman" pitchFamily="18" charset="0"/>
                <a:cs typeface="Times New Roman" pitchFamily="18" charset="0"/>
              </a:rPr>
              <a:t>Step 3) Run your Test Plan</a:t>
            </a:r>
          </a:p>
          <a:p>
            <a:r>
              <a:rPr lang="en-US" sz="2000" dirty="0" smtClean="0">
                <a:latin typeface="Times New Roman" pitchFamily="18" charset="0"/>
                <a:cs typeface="Times New Roman" pitchFamily="18" charset="0"/>
              </a:rPr>
              <a:t>Select </a:t>
            </a:r>
            <a:r>
              <a:rPr lang="en-US" sz="2000" b="1" dirty="0" smtClean="0">
                <a:latin typeface="Times New Roman" pitchFamily="18" charset="0"/>
                <a:cs typeface="Times New Roman" pitchFamily="18" charset="0"/>
              </a:rPr>
              <a:t>Thread Group =&gt; Add =&gt; Listener=&gt; Summary Report</a:t>
            </a:r>
          </a:p>
          <a:p>
            <a:pPr>
              <a:buNone/>
            </a:pPr>
            <a:endParaRPr lang="en-US" sz="2000" dirty="0" smtClean="0">
              <a:latin typeface="Times New Roman" pitchFamily="18" charset="0"/>
              <a:cs typeface="Times New Roman" pitchFamily="18" charset="0"/>
            </a:endParaRPr>
          </a:p>
          <a:p>
            <a:pPr>
              <a:buNone/>
            </a:pPr>
            <a:endParaRPr lang="en-US" dirty="0"/>
          </a:p>
        </p:txBody>
      </p:sp>
      <p:pic>
        <p:nvPicPr>
          <p:cNvPr id="118786" name="Picture 2" descr="C:\Users\papa\Desktop\040415_0501_HowToUseJme14.png"/>
          <p:cNvPicPr>
            <a:picLocks noChangeAspect="1" noChangeArrowheads="1"/>
          </p:cNvPicPr>
          <p:nvPr/>
        </p:nvPicPr>
        <p:blipFill>
          <a:blip r:embed="rId2"/>
          <a:srcRect/>
          <a:stretch>
            <a:fillRect/>
          </a:stretch>
        </p:blipFill>
        <p:spPr bwMode="auto">
          <a:xfrm>
            <a:off x="1346200" y="1524000"/>
            <a:ext cx="5381625" cy="5162550"/>
          </a:xfrm>
          <a:prstGeom prst="rect">
            <a:avLst/>
          </a:prstGeom>
          <a:noFill/>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sz="2000" dirty="0" smtClean="0">
                <a:latin typeface="Times New Roman" pitchFamily="18" charset="0"/>
                <a:cs typeface="Times New Roman" pitchFamily="18" charset="0"/>
              </a:rPr>
              <a:t>The Summary Report will show some basic statics</a:t>
            </a:r>
          </a:p>
          <a:p>
            <a:pPr>
              <a:buNone/>
            </a:pPr>
            <a:endParaRPr lang="en-US" sz="2000" dirty="0" smtClean="0">
              <a:latin typeface="Times New Roman" pitchFamily="18" charset="0"/>
              <a:cs typeface="Times New Roman" pitchFamily="18" charset="0"/>
            </a:endParaRPr>
          </a:p>
          <a:p>
            <a:pPr>
              <a:buNone/>
            </a:pPr>
            <a:endParaRPr lang="en-US" dirty="0"/>
          </a:p>
        </p:txBody>
      </p:sp>
      <p:pic>
        <p:nvPicPr>
          <p:cNvPr id="119810" name="Picture 2" descr="C:\Users\papa\Desktop\040415_0501_HowToUseJme15.png"/>
          <p:cNvPicPr>
            <a:picLocks noChangeAspect="1" noChangeArrowheads="1"/>
          </p:cNvPicPr>
          <p:nvPr/>
        </p:nvPicPr>
        <p:blipFill>
          <a:blip r:embed="rId2"/>
          <a:srcRect/>
          <a:stretch>
            <a:fillRect/>
          </a:stretch>
        </p:blipFill>
        <p:spPr bwMode="auto">
          <a:xfrm>
            <a:off x="1143000" y="1371600"/>
            <a:ext cx="7003855" cy="3352800"/>
          </a:xfrm>
          <a:prstGeom prst="rect">
            <a:avLst/>
          </a:prstGeom>
          <a:noFill/>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000" dirty="0" smtClean="0">
                <a:latin typeface="Times New Roman" pitchFamily="18" charset="0"/>
                <a:cs typeface="Times New Roman" pitchFamily="18" charset="0"/>
              </a:rPr>
              <a:t>Select Thread Group, enter information as the figure below</a:t>
            </a:r>
          </a:p>
          <a:p>
            <a:pPr>
              <a:buNone/>
            </a:pPr>
            <a:endParaRPr lang="en-US" sz="2000" dirty="0">
              <a:latin typeface="Times New Roman" pitchFamily="18" charset="0"/>
              <a:cs typeface="Times New Roman" pitchFamily="18" charset="0"/>
            </a:endParaRPr>
          </a:p>
        </p:txBody>
      </p:sp>
      <p:pic>
        <p:nvPicPr>
          <p:cNvPr id="120834" name="Picture 2" descr="C:\Users\papa\Desktop\040415_0501_HowToUseJme16.png"/>
          <p:cNvPicPr>
            <a:picLocks noChangeAspect="1" noChangeArrowheads="1"/>
          </p:cNvPicPr>
          <p:nvPr/>
        </p:nvPicPr>
        <p:blipFill>
          <a:blip r:embed="rId2"/>
          <a:srcRect/>
          <a:stretch>
            <a:fillRect/>
          </a:stretch>
        </p:blipFill>
        <p:spPr bwMode="auto">
          <a:xfrm>
            <a:off x="2590800" y="1524000"/>
            <a:ext cx="4191000" cy="3563938"/>
          </a:xfrm>
          <a:prstGeom prst="rect">
            <a:avLst/>
          </a:prstGeom>
          <a:noFill/>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600" dirty="0" smtClean="0">
                <a:latin typeface="Times New Roman" pitchFamily="18" charset="0"/>
                <a:cs typeface="Times New Roman" pitchFamily="18" charset="0"/>
              </a:rPr>
              <a:t>You can refer the article 5 </a:t>
            </a:r>
            <a:r>
              <a:rPr lang="en-US" sz="1600" dirty="0" err="1" smtClean="0">
                <a:latin typeface="Times New Roman" pitchFamily="18" charset="0"/>
                <a:cs typeface="Times New Roman" pitchFamily="18" charset="0"/>
                <a:hlinkClick r:id="rId2"/>
              </a:rPr>
              <a:t>JMeter</a:t>
            </a:r>
            <a:r>
              <a:rPr lang="en-US" sz="1600" dirty="0" smtClean="0">
                <a:latin typeface="Times New Roman" pitchFamily="18" charset="0"/>
                <a:cs typeface="Times New Roman" pitchFamily="18" charset="0"/>
                <a:hlinkClick r:id="rId2"/>
              </a:rPr>
              <a:t> Performance Testing.doc</a:t>
            </a:r>
            <a:r>
              <a:rPr lang="en-US" sz="1600" dirty="0" smtClean="0">
                <a:latin typeface="Times New Roman" pitchFamily="18" charset="0"/>
                <a:cs typeface="Times New Roman" pitchFamily="18" charset="0"/>
              </a:rPr>
              <a:t> to know the detail about Thread Group configuring You can refer the article 5 </a:t>
            </a:r>
            <a:r>
              <a:rPr lang="en-US" sz="1600" dirty="0" err="1" smtClean="0">
                <a:latin typeface="Times New Roman" pitchFamily="18" charset="0"/>
                <a:cs typeface="Times New Roman" pitchFamily="18" charset="0"/>
                <a:hlinkClick r:id="rId2"/>
              </a:rPr>
              <a:t>JMeter</a:t>
            </a:r>
            <a:r>
              <a:rPr lang="en-US" sz="1600" dirty="0" smtClean="0">
                <a:latin typeface="Times New Roman" pitchFamily="18" charset="0"/>
                <a:cs typeface="Times New Roman" pitchFamily="18" charset="0"/>
                <a:hlinkClick r:id="rId2"/>
              </a:rPr>
              <a:t> Performance Testing.doc</a:t>
            </a:r>
            <a:r>
              <a:rPr lang="en-US" sz="1600" dirty="0" smtClean="0">
                <a:latin typeface="Times New Roman" pitchFamily="18" charset="0"/>
                <a:cs typeface="Times New Roman" pitchFamily="18" charset="0"/>
              </a:rPr>
              <a:t> to know the detail about Thread Group configuring</a:t>
            </a:r>
          </a:p>
          <a:p>
            <a:pPr>
              <a:buNone/>
            </a:pPr>
            <a:endParaRPr lang="en-US" sz="1600" dirty="0" smtClean="0"/>
          </a:p>
          <a:p>
            <a:pPr>
              <a:buNone/>
            </a:pPr>
            <a:r>
              <a:rPr lang="en-US" sz="1600" dirty="0" smtClean="0"/>
              <a:t> Before you start the test, select "Summary Report". When you ready to run a test, select Run =&gt; Start (</a:t>
            </a:r>
            <a:r>
              <a:rPr lang="en-US" sz="1600" dirty="0" err="1" smtClean="0"/>
              <a:t>Ctrl+R</a:t>
            </a:r>
            <a:r>
              <a:rPr lang="en-US" sz="1600" dirty="0" smtClean="0"/>
              <a:t>). </a:t>
            </a:r>
            <a:r>
              <a:rPr lang="en-US" sz="1600" dirty="0" err="1" smtClean="0"/>
              <a:t>JMeter</a:t>
            </a:r>
            <a:r>
              <a:rPr lang="en-US" sz="1600" dirty="0" smtClean="0"/>
              <a:t> will playback your activity in 100 times</a:t>
            </a:r>
          </a:p>
          <a:p>
            <a:r>
              <a:rPr lang="en-US" sz="1600" dirty="0" smtClean="0"/>
              <a:t>As the test runs, the statistics will change until the test is done.</a:t>
            </a:r>
          </a:p>
          <a:p>
            <a:pPr>
              <a:buNone/>
            </a:pPr>
            <a:endParaRPr lang="en-US" sz="1600" dirty="0" smtClean="0"/>
          </a:p>
          <a:p>
            <a:pPr>
              <a:buNone/>
            </a:pPr>
            <a:endParaRPr lang="en-US" sz="1600" dirty="0">
              <a:latin typeface="Times New Roman" pitchFamily="18" charset="0"/>
              <a:cs typeface="Times New Roman" pitchFamily="18" charset="0"/>
            </a:endParaRPr>
          </a:p>
        </p:txBody>
      </p:sp>
      <p:pic>
        <p:nvPicPr>
          <p:cNvPr id="121858" name="Picture 2" descr="C:\Users\papa\Desktop\040415_0501_HowToUseJme17.gif"/>
          <p:cNvPicPr>
            <a:picLocks noChangeAspect="1" noChangeArrowheads="1"/>
          </p:cNvPicPr>
          <p:nvPr/>
        </p:nvPicPr>
        <p:blipFill>
          <a:blip r:embed="rId3"/>
          <a:srcRect/>
          <a:stretch>
            <a:fillRect/>
          </a:stretch>
        </p:blipFill>
        <p:spPr bwMode="auto">
          <a:xfrm>
            <a:off x="1524000" y="2743200"/>
            <a:ext cx="6838950" cy="349567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sz="2000" b="1" dirty="0" smtClean="0">
                <a:latin typeface="Times New Roman" pitchFamily="18" charset="0"/>
                <a:cs typeface="Times New Roman" pitchFamily="18" charset="0"/>
              </a:rPr>
              <a:t>Access Log Sampler:</a:t>
            </a:r>
          </a:p>
          <a:p>
            <a:pPr>
              <a:buNone/>
            </a:pPr>
            <a:r>
              <a:rPr lang="en-US" sz="2000" dirty="0" smtClean="0"/>
              <a:t>This sampler allows you to read access logs and generate HTTP requests. The log could be image, Html, CSS...</a:t>
            </a:r>
          </a:p>
          <a:p>
            <a:pPr>
              <a:buNone/>
            </a:pPr>
            <a:endParaRPr lang="en-US" sz="2000" b="1" dirty="0" smtClean="0">
              <a:latin typeface="Times New Roman" pitchFamily="18" charset="0"/>
              <a:cs typeface="Times New Roman" pitchFamily="18" charset="0"/>
            </a:endParaRPr>
          </a:p>
          <a:p>
            <a:pPr>
              <a:buNone/>
            </a:pPr>
            <a:endParaRPr lang="en-US" dirty="0"/>
          </a:p>
        </p:txBody>
      </p:sp>
      <p:pic>
        <p:nvPicPr>
          <p:cNvPr id="13314" name="Picture 2" descr="C:\Users\papa\Desktop\AccessLogSampler.png"/>
          <p:cNvPicPr>
            <a:picLocks noChangeAspect="1" noChangeArrowheads="1"/>
          </p:cNvPicPr>
          <p:nvPr/>
        </p:nvPicPr>
        <p:blipFill>
          <a:blip r:embed="rId2"/>
          <a:srcRect/>
          <a:stretch>
            <a:fillRect/>
          </a:stretch>
        </p:blipFill>
        <p:spPr bwMode="auto">
          <a:xfrm>
            <a:off x="2057400" y="2133600"/>
            <a:ext cx="5181600" cy="3651897"/>
          </a:xfrm>
          <a:prstGeom prst="rect">
            <a:avLst/>
          </a:prstGeom>
          <a:noFill/>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2000" b="1" dirty="0" smtClean="0">
                <a:latin typeface="Times New Roman" pitchFamily="18" charset="0"/>
                <a:cs typeface="Times New Roman" pitchFamily="18" charset="0"/>
              </a:rPr>
              <a:t>Step 4) Save your test result</a:t>
            </a:r>
          </a:p>
          <a:p>
            <a:r>
              <a:rPr lang="en-US" sz="2000" dirty="0" smtClean="0">
                <a:latin typeface="Times New Roman" pitchFamily="18" charset="0"/>
                <a:cs typeface="Times New Roman" pitchFamily="18" charset="0"/>
              </a:rPr>
              <a:t>Click </a:t>
            </a:r>
            <a:r>
              <a:rPr lang="en-US" sz="2000" b="1" dirty="0" smtClean="0">
                <a:latin typeface="Times New Roman" pitchFamily="18" charset="0"/>
                <a:cs typeface="Times New Roman" pitchFamily="18" charset="0"/>
              </a:rPr>
              <a:t>Save Table Data</a:t>
            </a:r>
            <a:r>
              <a:rPr lang="en-US" sz="2000" dirty="0" smtClean="0">
                <a:latin typeface="Times New Roman" pitchFamily="18" charset="0"/>
                <a:cs typeface="Times New Roman" pitchFamily="18" charset="0"/>
              </a:rPr>
              <a:t> to save test result to file</a:t>
            </a:r>
          </a:p>
          <a:p>
            <a:pPr>
              <a:buNone/>
            </a:pPr>
            <a:endParaRPr lang="en-US" sz="2000" dirty="0" smtClean="0">
              <a:latin typeface="Times New Roman" pitchFamily="18" charset="0"/>
              <a:cs typeface="Times New Roman" pitchFamily="18" charset="0"/>
            </a:endParaRPr>
          </a:p>
          <a:p>
            <a:pPr>
              <a:buNone/>
            </a:pPr>
            <a:endParaRPr lang="en-US" dirty="0" smtClean="0"/>
          </a:p>
          <a:p>
            <a:pPr>
              <a:buNone/>
            </a:pPr>
            <a:endParaRPr lang="en-US" dirty="0"/>
          </a:p>
        </p:txBody>
      </p:sp>
      <p:pic>
        <p:nvPicPr>
          <p:cNvPr id="122882" name="Picture 2" descr="C:\Users\papa\Desktop\040415_0501_HowToUseJme18.png"/>
          <p:cNvPicPr>
            <a:picLocks noChangeAspect="1" noChangeArrowheads="1"/>
          </p:cNvPicPr>
          <p:nvPr/>
        </p:nvPicPr>
        <p:blipFill>
          <a:blip r:embed="rId2"/>
          <a:srcRect/>
          <a:stretch>
            <a:fillRect/>
          </a:stretch>
        </p:blipFill>
        <p:spPr bwMode="auto">
          <a:xfrm>
            <a:off x="1447800" y="1676400"/>
            <a:ext cx="6791325" cy="2895600"/>
          </a:xfrm>
          <a:prstGeom prst="rect">
            <a:avLst/>
          </a:prstGeom>
          <a:noFill/>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sz="2400" dirty="0" smtClean="0">
                <a:latin typeface="Times New Roman" pitchFamily="18" charset="0"/>
                <a:cs typeface="Times New Roman" pitchFamily="18" charset="0"/>
              </a:rPr>
              <a:t>Enter the name of the test result and click Save. Test Result in </a:t>
            </a:r>
            <a:r>
              <a:rPr lang="en-US" sz="2400" dirty="0" err="1" smtClean="0">
                <a:latin typeface="Times New Roman" pitchFamily="18" charset="0"/>
                <a:cs typeface="Times New Roman" pitchFamily="18" charset="0"/>
              </a:rPr>
              <a:t>JMeter</a:t>
            </a:r>
            <a:r>
              <a:rPr lang="en-US" sz="2400" dirty="0" smtClean="0">
                <a:latin typeface="Times New Roman" pitchFamily="18" charset="0"/>
                <a:cs typeface="Times New Roman" pitchFamily="18" charset="0"/>
              </a:rPr>
              <a:t> is saved in *.csv format as default</a:t>
            </a:r>
          </a:p>
          <a:p>
            <a:pPr>
              <a:buNone/>
            </a:pPr>
            <a:endParaRPr lang="en-US" sz="2400" dirty="0">
              <a:latin typeface="Times New Roman" pitchFamily="18" charset="0"/>
              <a:cs typeface="Times New Roman" pitchFamily="18" charset="0"/>
            </a:endParaRPr>
          </a:p>
        </p:txBody>
      </p:sp>
      <p:pic>
        <p:nvPicPr>
          <p:cNvPr id="123906" name="Picture 2" descr="C:\Users\papa\Desktop\040415_0501_HowToUseJme19.png"/>
          <p:cNvPicPr>
            <a:picLocks noChangeAspect="1" noChangeArrowheads="1"/>
          </p:cNvPicPr>
          <p:nvPr/>
        </p:nvPicPr>
        <p:blipFill>
          <a:blip r:embed="rId2"/>
          <a:srcRect/>
          <a:stretch>
            <a:fillRect/>
          </a:stretch>
        </p:blipFill>
        <p:spPr bwMode="auto">
          <a:xfrm>
            <a:off x="1981200" y="1752600"/>
            <a:ext cx="4953000" cy="347662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r>
              <a:rPr lang="en-US" sz="2400" dirty="0" smtClean="0">
                <a:latin typeface="Times New Roman" pitchFamily="18" charset="0"/>
                <a:cs typeface="Times New Roman" pitchFamily="18" charset="0"/>
              </a:rPr>
              <a:t>SMTP Sampler:</a:t>
            </a:r>
          </a:p>
          <a:p>
            <a:pPr>
              <a:buNone/>
            </a:pPr>
            <a:r>
              <a:rPr lang="en-US" sz="1800" dirty="0" smtClean="0">
                <a:latin typeface="Times New Roman" pitchFamily="18" charset="0"/>
                <a:cs typeface="Times New Roman" pitchFamily="18" charset="0"/>
              </a:rPr>
              <a:t>If you want to test a mail server, you can use SMTP sampler. This sampler is used to send email messages using the SMTP protocol.</a:t>
            </a:r>
          </a:p>
          <a:p>
            <a:pPr>
              <a:buNone/>
            </a:pPr>
            <a:endParaRPr lang="en-US" sz="1800" dirty="0" smtClean="0">
              <a:latin typeface="Times New Roman" pitchFamily="18" charset="0"/>
              <a:cs typeface="Times New Roman" pitchFamily="18" charset="0"/>
            </a:endParaRPr>
          </a:p>
          <a:p>
            <a:pPr>
              <a:buNone/>
            </a:pPr>
            <a:endParaRPr lang="en-US" dirty="0"/>
          </a:p>
        </p:txBody>
      </p:sp>
      <p:pic>
        <p:nvPicPr>
          <p:cNvPr id="14338" name="Picture 2" descr="C:\Users\papa\Desktop\SMTPSampler.png"/>
          <p:cNvPicPr>
            <a:picLocks noChangeAspect="1" noChangeArrowheads="1"/>
          </p:cNvPicPr>
          <p:nvPr/>
        </p:nvPicPr>
        <p:blipFill>
          <a:blip r:embed="rId2"/>
          <a:srcRect/>
          <a:stretch>
            <a:fillRect/>
          </a:stretch>
        </p:blipFill>
        <p:spPr bwMode="auto">
          <a:xfrm>
            <a:off x="1162050" y="1766888"/>
            <a:ext cx="6610350" cy="478631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dirty="0" smtClean="0"/>
              <a:t>Listeners</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sz="1600" dirty="0" smtClean="0">
                <a:latin typeface="Times New Roman" pitchFamily="18" charset="0"/>
                <a:cs typeface="Times New Roman" pitchFamily="18" charset="0"/>
              </a:rPr>
              <a:t>Listeners: shows the results of the test execution. They can show results in a different format such as a tree, table, graph or log file</a:t>
            </a: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p>
          <a:p>
            <a:pPr>
              <a:buNone/>
            </a:pPr>
            <a:r>
              <a:rPr lang="en-US" sz="1600" dirty="0" smtClean="0"/>
              <a:t>Graph result listeners display the server response times on a Graph</a:t>
            </a:r>
            <a:endParaRPr lang="en-US" sz="1600"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pic>
        <p:nvPicPr>
          <p:cNvPr id="15362" name="Picture 2" descr="C:\Users\papa\Desktop\Listners.png"/>
          <p:cNvPicPr>
            <a:picLocks noChangeAspect="1" noChangeArrowheads="1"/>
          </p:cNvPicPr>
          <p:nvPr/>
        </p:nvPicPr>
        <p:blipFill>
          <a:blip r:embed="rId2"/>
          <a:srcRect/>
          <a:stretch>
            <a:fillRect/>
          </a:stretch>
        </p:blipFill>
        <p:spPr bwMode="auto">
          <a:xfrm>
            <a:off x="1981200" y="1905000"/>
            <a:ext cx="5448300" cy="24003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endParaRPr lang="en-US" dirty="0"/>
          </a:p>
        </p:txBody>
      </p:sp>
      <p:pic>
        <p:nvPicPr>
          <p:cNvPr id="16386" name="Picture 2" descr="C:\Users\papa\Desktop\Graph.png"/>
          <p:cNvPicPr>
            <a:picLocks noChangeAspect="1" noChangeArrowheads="1"/>
          </p:cNvPicPr>
          <p:nvPr/>
        </p:nvPicPr>
        <p:blipFill>
          <a:blip r:embed="rId2"/>
          <a:srcRect/>
          <a:stretch>
            <a:fillRect/>
          </a:stretch>
        </p:blipFill>
        <p:spPr bwMode="auto">
          <a:xfrm>
            <a:off x="1492250" y="931863"/>
            <a:ext cx="6029106" cy="3487737"/>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800" dirty="0" smtClean="0">
                <a:latin typeface="Times New Roman" pitchFamily="18" charset="0"/>
                <a:cs typeface="Times New Roman" pitchFamily="18" charset="0"/>
              </a:rPr>
              <a:t>View Result Tree show results of the user request in basic HTML format</a:t>
            </a:r>
          </a:p>
          <a:p>
            <a:pPr>
              <a:buNone/>
            </a:pPr>
            <a:endParaRPr lang="en-US" sz="1800" dirty="0">
              <a:latin typeface="Times New Roman" pitchFamily="18" charset="0"/>
              <a:cs typeface="Times New Roman" pitchFamily="18" charset="0"/>
            </a:endParaRPr>
          </a:p>
        </p:txBody>
      </p:sp>
      <p:pic>
        <p:nvPicPr>
          <p:cNvPr id="17410" name="Picture 2" descr="C:\Users\papa\Desktop\Tree.png"/>
          <p:cNvPicPr>
            <a:picLocks noChangeAspect="1" noChangeArrowheads="1"/>
          </p:cNvPicPr>
          <p:nvPr/>
        </p:nvPicPr>
        <p:blipFill>
          <a:blip r:embed="rId2"/>
          <a:srcRect/>
          <a:stretch>
            <a:fillRect/>
          </a:stretch>
        </p:blipFill>
        <p:spPr bwMode="auto">
          <a:xfrm>
            <a:off x="1320928" y="1981200"/>
            <a:ext cx="5841872" cy="37338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000" dirty="0" smtClean="0">
                <a:latin typeface="Times New Roman" pitchFamily="18" charset="0"/>
                <a:cs typeface="Times New Roman" pitchFamily="18" charset="0"/>
              </a:rPr>
              <a:t>Table Result show summary of a test result in table format</a:t>
            </a: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18434" name="Picture 2" descr="C:\Users\papa\Desktop\ViewTable.png"/>
          <p:cNvPicPr>
            <a:picLocks noChangeAspect="1" noChangeArrowheads="1"/>
          </p:cNvPicPr>
          <p:nvPr/>
        </p:nvPicPr>
        <p:blipFill>
          <a:blip r:embed="rId2"/>
          <a:srcRect/>
          <a:stretch>
            <a:fillRect/>
          </a:stretch>
        </p:blipFill>
        <p:spPr bwMode="auto">
          <a:xfrm>
            <a:off x="1447800" y="1460500"/>
            <a:ext cx="6642142" cy="37973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US" sz="2400" dirty="0" smtClean="0">
                <a:latin typeface="Times New Roman" pitchFamily="18" charset="0"/>
                <a:cs typeface="Times New Roman" pitchFamily="18" charset="0"/>
              </a:rPr>
              <a:t>Log show summary of a test results in the text file</a:t>
            </a:r>
          </a:p>
          <a:p>
            <a:pPr>
              <a:buNone/>
            </a:pPr>
            <a:endParaRPr lang="en-US" sz="2400" dirty="0">
              <a:latin typeface="Times New Roman" pitchFamily="18" charset="0"/>
              <a:cs typeface="Times New Roman" pitchFamily="18" charset="0"/>
            </a:endParaRPr>
          </a:p>
        </p:txBody>
      </p:sp>
      <p:pic>
        <p:nvPicPr>
          <p:cNvPr id="19458" name="Picture 2" descr="C:\Users\papa\Desktop\LogSummary.png"/>
          <p:cNvPicPr>
            <a:picLocks noChangeAspect="1" noChangeArrowheads="1"/>
          </p:cNvPicPr>
          <p:nvPr/>
        </p:nvPicPr>
        <p:blipFill>
          <a:blip r:embed="rId2"/>
          <a:srcRect/>
          <a:stretch>
            <a:fillRect/>
          </a:stretch>
        </p:blipFill>
        <p:spPr bwMode="auto">
          <a:xfrm>
            <a:off x="1905000" y="1524000"/>
            <a:ext cx="5902768" cy="274478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800" b="1" dirty="0" err="1" smtClean="0">
                <a:latin typeface="Times New Roman" pitchFamily="18" charset="0"/>
                <a:cs typeface="Times New Roman" pitchFamily="18" charset="0"/>
              </a:rPr>
              <a:t>JMeter</a:t>
            </a:r>
            <a:r>
              <a:rPr lang="en-US" sz="2800" b="1" dirty="0" smtClean="0">
                <a:latin typeface="Times New Roman" pitchFamily="18" charset="0"/>
                <a:cs typeface="Times New Roman" pitchFamily="18" charset="0"/>
              </a:rPr>
              <a:t> Advantages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lstStyle/>
          <a:p>
            <a:pPr>
              <a:buNone/>
            </a:pPr>
            <a:endParaRPr lang="en-US" dirty="0"/>
          </a:p>
        </p:txBody>
      </p:sp>
      <p:pic>
        <p:nvPicPr>
          <p:cNvPr id="2050" name="Picture 2" descr="C:\Users\papa\Desktop\JmeterAdvanatges.jpg"/>
          <p:cNvPicPr>
            <a:picLocks noChangeAspect="1" noChangeArrowheads="1"/>
          </p:cNvPicPr>
          <p:nvPr/>
        </p:nvPicPr>
        <p:blipFill>
          <a:blip r:embed="rId2"/>
          <a:srcRect/>
          <a:stretch>
            <a:fillRect/>
          </a:stretch>
        </p:blipFill>
        <p:spPr bwMode="auto">
          <a:xfrm>
            <a:off x="914400" y="1524000"/>
            <a:ext cx="7286626" cy="412432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400" b="1" dirty="0" smtClean="0">
                <a:latin typeface="Times New Roman" pitchFamily="18" charset="0"/>
                <a:cs typeface="Times New Roman" pitchFamily="18" charset="0"/>
              </a:rPr>
              <a:t>Configuration Elements</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lstStyle/>
          <a:p>
            <a:r>
              <a:rPr lang="en-US" sz="1600" dirty="0" smtClean="0">
                <a:latin typeface="Times New Roman" pitchFamily="18" charset="0"/>
                <a:cs typeface="Times New Roman" pitchFamily="18" charset="0"/>
              </a:rPr>
              <a:t>set up defaults and variables for later use by samplers.</a:t>
            </a:r>
          </a:p>
          <a:p>
            <a:r>
              <a:rPr lang="en-US" sz="1600" dirty="0" smtClean="0">
                <a:latin typeface="Times New Roman" pitchFamily="18" charset="0"/>
                <a:cs typeface="Times New Roman" pitchFamily="18" charset="0"/>
              </a:rPr>
              <a:t>The figure below shows some commonly used configuration elements in </a:t>
            </a:r>
            <a:r>
              <a:rPr lang="en-US" sz="1600" dirty="0" err="1" smtClean="0">
                <a:latin typeface="Times New Roman" pitchFamily="18" charset="0"/>
                <a:cs typeface="Times New Roman" pitchFamily="18" charset="0"/>
              </a:rPr>
              <a:t>JMeter</a:t>
            </a:r>
            <a:endParaRPr lang="en-US" sz="1600" dirty="0" smtClean="0">
              <a:latin typeface="Times New Roman" pitchFamily="18" charset="0"/>
              <a:cs typeface="Times New Roman" pitchFamily="18" charset="0"/>
            </a:endParaRPr>
          </a:p>
          <a:p>
            <a:pPr>
              <a:buNone/>
            </a:pPr>
            <a:endParaRPr lang="en-US" dirty="0"/>
          </a:p>
        </p:txBody>
      </p:sp>
      <p:pic>
        <p:nvPicPr>
          <p:cNvPr id="20482" name="Picture 2" descr="C:\Users\papa\Desktop\ConfigurationElements.png"/>
          <p:cNvPicPr>
            <a:picLocks noChangeAspect="1" noChangeArrowheads="1"/>
          </p:cNvPicPr>
          <p:nvPr/>
        </p:nvPicPr>
        <p:blipFill>
          <a:blip r:embed="rId2"/>
          <a:srcRect/>
          <a:stretch>
            <a:fillRect/>
          </a:stretch>
        </p:blipFill>
        <p:spPr bwMode="auto">
          <a:xfrm>
            <a:off x="228600" y="2743200"/>
            <a:ext cx="8756074" cy="2286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sz="2000" b="1" dirty="0" smtClean="0">
                <a:latin typeface="Times New Roman" pitchFamily="18" charset="0"/>
                <a:cs typeface="Times New Roman" pitchFamily="18" charset="0"/>
              </a:rPr>
              <a:t>CSV Data Set </a:t>
            </a:r>
            <a:r>
              <a:rPr lang="en-US" sz="2000" b="1" dirty="0" err="1" smtClean="0">
                <a:latin typeface="Times New Roman" pitchFamily="18" charset="0"/>
                <a:cs typeface="Times New Roman" pitchFamily="18" charset="0"/>
              </a:rPr>
              <a:t>Config</a:t>
            </a:r>
            <a:r>
              <a:rPr lang="en-US" sz="2000" b="1" dirty="0" smtClean="0">
                <a:latin typeface="Times New Roman" pitchFamily="18" charset="0"/>
                <a:cs typeface="Times New Roman" pitchFamily="18" charset="0"/>
              </a:rPr>
              <a:t>:</a:t>
            </a:r>
          </a:p>
          <a:p>
            <a:pPr>
              <a:buNone/>
            </a:pPr>
            <a:r>
              <a:rPr lang="en-US" sz="2000" dirty="0" smtClean="0"/>
              <a:t>Suppose you want to test a website for 100 users signing-in with different credentials. You do not need to record the script 100 times! You can parameterization the script to enter different login credentials. This login information (e.g. Username, password) could be stored in a text file. </a:t>
            </a:r>
            <a:r>
              <a:rPr lang="en-US" sz="2000" dirty="0" err="1" smtClean="0"/>
              <a:t>JMeter</a:t>
            </a:r>
            <a:r>
              <a:rPr lang="en-US" sz="2000" dirty="0" smtClean="0"/>
              <a:t> has an element that allows you to read different parameters from that text file. It is "CSV Data Set </a:t>
            </a:r>
            <a:r>
              <a:rPr lang="en-US" sz="2000" dirty="0" err="1" smtClean="0"/>
              <a:t>Config</a:t>
            </a:r>
            <a:r>
              <a:rPr lang="en-US" sz="2000" dirty="0" smtClean="0"/>
              <a:t>", which is used to read lines from a file, and split them into variables</a:t>
            </a:r>
          </a:p>
          <a:p>
            <a:pPr>
              <a:buNone/>
            </a:pPr>
            <a:endParaRPr lang="en-US" sz="2000" b="1" dirty="0" smtClean="0">
              <a:latin typeface="Times New Roman" pitchFamily="18" charset="0"/>
              <a:cs typeface="Times New Roman" pitchFamily="18" charset="0"/>
            </a:endParaRPr>
          </a:p>
          <a:p>
            <a:pPr>
              <a:buNone/>
            </a:pPr>
            <a:endParaRPr lang="en-US" dirty="0"/>
          </a:p>
        </p:txBody>
      </p:sp>
      <p:pic>
        <p:nvPicPr>
          <p:cNvPr id="21506" name="Picture 2" descr="C:\Users\papa\Desktop\TestPlan.png"/>
          <p:cNvPicPr>
            <a:picLocks noChangeAspect="1" noChangeArrowheads="1"/>
          </p:cNvPicPr>
          <p:nvPr/>
        </p:nvPicPr>
        <p:blipFill>
          <a:blip r:embed="rId2"/>
          <a:srcRect/>
          <a:stretch>
            <a:fillRect/>
          </a:stretch>
        </p:blipFill>
        <p:spPr bwMode="auto">
          <a:xfrm>
            <a:off x="1905000" y="3352800"/>
            <a:ext cx="5847907" cy="25146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sz="1600" dirty="0" smtClean="0">
                <a:latin typeface="Times New Roman" pitchFamily="18" charset="0"/>
                <a:cs typeface="Times New Roman" pitchFamily="18" charset="0"/>
              </a:rPr>
              <a:t>This is an example of CSV Data. It's a text file which contains user and password to login your target website</a:t>
            </a:r>
          </a:p>
          <a:p>
            <a:pPr>
              <a:buNone/>
            </a:pPr>
            <a:endParaRPr lang="en-US" sz="1600" dirty="0">
              <a:latin typeface="Times New Roman" pitchFamily="18" charset="0"/>
              <a:cs typeface="Times New Roman" pitchFamily="18" charset="0"/>
            </a:endParaRPr>
          </a:p>
        </p:txBody>
      </p:sp>
      <p:pic>
        <p:nvPicPr>
          <p:cNvPr id="22530" name="Picture 2" descr="C:\Users\papa\Desktop\CSVData(2).png"/>
          <p:cNvPicPr>
            <a:picLocks noChangeAspect="1" noChangeArrowheads="1"/>
          </p:cNvPicPr>
          <p:nvPr/>
        </p:nvPicPr>
        <p:blipFill>
          <a:blip r:embed="rId2"/>
          <a:srcRect/>
          <a:stretch>
            <a:fillRect/>
          </a:stretch>
        </p:blipFill>
        <p:spPr bwMode="auto">
          <a:xfrm>
            <a:off x="1204180" y="1981200"/>
            <a:ext cx="6034820" cy="2932112"/>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b="1" dirty="0" smtClean="0"/>
              <a:t>HTTP Cookie Manager</a:t>
            </a:r>
          </a:p>
          <a:p>
            <a:r>
              <a:rPr lang="en-US" sz="1800" dirty="0" smtClean="0">
                <a:latin typeface="Times New Roman" pitchFamily="18" charset="0"/>
                <a:cs typeface="Times New Roman" pitchFamily="18" charset="0"/>
              </a:rPr>
              <a:t>Let's understand this with an example -</a:t>
            </a:r>
          </a:p>
          <a:p>
            <a:r>
              <a:rPr lang="en-US" sz="1800" dirty="0" smtClean="0">
                <a:latin typeface="Times New Roman" pitchFamily="18" charset="0"/>
                <a:cs typeface="Times New Roman" pitchFamily="18" charset="0"/>
              </a:rPr>
              <a:t>You used your browser (Firefox, IE...Etc) to browse </a:t>
            </a:r>
            <a:r>
              <a:rPr lang="en-US" sz="1800" dirty="0" smtClean="0">
                <a:latin typeface="Times New Roman" pitchFamily="18" charset="0"/>
                <a:cs typeface="Times New Roman" pitchFamily="18" charset="0"/>
                <a:hlinkClick r:id="rId2"/>
              </a:rPr>
              <a:t>www.google.com</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You log in with your user and password.</a:t>
            </a:r>
          </a:p>
          <a:p>
            <a:r>
              <a:rPr lang="en-US" sz="1800" dirty="0" smtClean="0">
                <a:latin typeface="Times New Roman" pitchFamily="18" charset="0"/>
                <a:cs typeface="Times New Roman" pitchFamily="18" charset="0"/>
              </a:rPr>
              <a:t>Your username and password will be stored in your computer as cookies.</a:t>
            </a:r>
          </a:p>
          <a:p>
            <a:r>
              <a:rPr lang="en-US" sz="1800" dirty="0" smtClean="0">
                <a:latin typeface="Times New Roman" pitchFamily="18" charset="0"/>
                <a:cs typeface="Times New Roman" pitchFamily="18" charset="0"/>
              </a:rPr>
              <a:t>Next time, when you visit </a:t>
            </a:r>
            <a:r>
              <a:rPr lang="en-US" sz="1800" dirty="0" smtClean="0">
                <a:latin typeface="Times New Roman" pitchFamily="18" charset="0"/>
                <a:cs typeface="Times New Roman" pitchFamily="18" charset="0"/>
                <a:hlinkClick r:id="rId2"/>
              </a:rPr>
              <a:t>www.google.com</a:t>
            </a:r>
            <a:r>
              <a:rPr lang="en-US" sz="1800" dirty="0" smtClean="0">
                <a:latin typeface="Times New Roman" pitchFamily="18" charset="0"/>
                <a:cs typeface="Times New Roman" pitchFamily="18" charset="0"/>
              </a:rPr>
              <a:t>, you don't need to do log in again because your browser will use your cookies as user data to log in.</a:t>
            </a:r>
          </a:p>
          <a:p>
            <a:r>
              <a:rPr lang="en-US" sz="1800" dirty="0" smtClean="0">
                <a:latin typeface="Times New Roman" pitchFamily="18" charset="0"/>
                <a:cs typeface="Times New Roman" pitchFamily="18" charset="0"/>
              </a:rPr>
              <a:t>HTTP Cookie Manager also has the same feature as a web browser. If you have an HTTP Request and the response contains a cookie, the Cookie Manager automatically stores that cookie and will use it for all future requests to that particular website</a:t>
            </a:r>
          </a:p>
          <a:p>
            <a:pPr>
              <a:buNone/>
            </a:pP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b="1" dirty="0" smtClean="0"/>
              <a:t>HTTP request default</a:t>
            </a:r>
          </a:p>
          <a:p>
            <a:r>
              <a:rPr lang="en-US" sz="1900" dirty="0" smtClean="0">
                <a:latin typeface="Times New Roman" pitchFamily="18" charset="0"/>
                <a:cs typeface="Times New Roman" pitchFamily="18" charset="0"/>
              </a:rPr>
              <a:t>This element lets you set default values that your HTTP Request controllers use.</a:t>
            </a:r>
          </a:p>
          <a:p>
            <a:r>
              <a:rPr lang="en-US" sz="1900" dirty="0" smtClean="0">
                <a:latin typeface="Times New Roman" pitchFamily="18" charset="0"/>
                <a:cs typeface="Times New Roman" pitchFamily="18" charset="0"/>
              </a:rPr>
              <a:t>For example,</a:t>
            </a:r>
          </a:p>
          <a:p>
            <a:r>
              <a:rPr lang="en-US" sz="1900" dirty="0" smtClean="0">
                <a:latin typeface="Times New Roman" pitchFamily="18" charset="0"/>
                <a:cs typeface="Times New Roman" pitchFamily="18" charset="0"/>
              </a:rPr>
              <a:t>You are sending 100 HTTP requests to the server google.com</a:t>
            </a:r>
          </a:p>
          <a:p>
            <a:r>
              <a:rPr lang="en-US" sz="1900" dirty="0" smtClean="0">
                <a:latin typeface="Times New Roman" pitchFamily="18" charset="0"/>
                <a:cs typeface="Times New Roman" pitchFamily="18" charset="0"/>
              </a:rPr>
              <a:t>You would have to manually enter server name = google.com for all these 100 requests</a:t>
            </a:r>
          </a:p>
          <a:p>
            <a:r>
              <a:rPr lang="en-US" sz="1900" dirty="0" smtClean="0">
                <a:latin typeface="Times New Roman" pitchFamily="18" charset="0"/>
                <a:cs typeface="Times New Roman" pitchFamily="18" charset="0"/>
              </a:rPr>
              <a:t>Instead, you could add a single HTTP request defaults with the "Server Name or IP" field = google.com</a:t>
            </a:r>
          </a:p>
          <a:p>
            <a:r>
              <a:rPr lang="en-US" sz="1900" dirty="0" smtClean="0">
                <a:latin typeface="Times New Roman" pitchFamily="18" charset="0"/>
                <a:cs typeface="Times New Roman" pitchFamily="18" charset="0"/>
              </a:rPr>
              <a:t>No need to type 100 times!</a:t>
            </a:r>
          </a:p>
          <a:p>
            <a:pPr>
              <a:buNone/>
            </a:pPr>
            <a:endParaRPr lang="en-US" sz="1900" dirty="0" smtClean="0">
              <a:latin typeface="Times New Roman" pitchFamily="18" charset="0"/>
              <a:cs typeface="Times New Roman" pitchFamily="18" charset="0"/>
            </a:endParaRPr>
          </a:p>
          <a:p>
            <a:pPr>
              <a:buNone/>
            </a:pPr>
            <a:endParaRPr lang="en-US" dirty="0"/>
          </a:p>
        </p:txBody>
      </p:sp>
      <p:pic>
        <p:nvPicPr>
          <p:cNvPr id="23554" name="Picture 2" descr="C:\Users\papa\Desktop\HTTPRequestDetail.png"/>
          <p:cNvPicPr>
            <a:picLocks noChangeAspect="1" noChangeArrowheads="1"/>
          </p:cNvPicPr>
          <p:nvPr/>
        </p:nvPicPr>
        <p:blipFill>
          <a:blip r:embed="rId2"/>
          <a:srcRect/>
          <a:stretch>
            <a:fillRect/>
          </a:stretch>
        </p:blipFill>
        <p:spPr bwMode="auto">
          <a:xfrm>
            <a:off x="990600" y="4038600"/>
            <a:ext cx="7328821" cy="2071687"/>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t>Login </a:t>
            </a:r>
            <a:r>
              <a:rPr lang="en-US" b="1" dirty="0" err="1" smtClean="0"/>
              <a:t>Config</a:t>
            </a:r>
            <a:r>
              <a:rPr lang="en-US" b="1" dirty="0" smtClean="0"/>
              <a:t> Element</a:t>
            </a:r>
            <a:endParaRPr lang="en-US" dirty="0"/>
          </a:p>
        </p:txBody>
      </p:sp>
      <p:sp>
        <p:nvSpPr>
          <p:cNvPr id="3" name="Content Placeholder 2"/>
          <p:cNvSpPr>
            <a:spLocks noGrp="1"/>
          </p:cNvSpPr>
          <p:nvPr>
            <p:ph idx="1"/>
          </p:nvPr>
        </p:nvSpPr>
        <p:spPr>
          <a:xfrm>
            <a:off x="457200" y="1143000"/>
            <a:ext cx="8229600" cy="4983163"/>
          </a:xfrm>
        </p:spPr>
        <p:txBody>
          <a:bodyPr/>
          <a:lstStyle/>
          <a:p>
            <a:r>
              <a:rPr lang="en-US" sz="1600" dirty="0" smtClean="0">
                <a:latin typeface="Times New Roman" pitchFamily="18" charset="0"/>
                <a:cs typeface="Times New Roman" pitchFamily="18" charset="0"/>
              </a:rPr>
              <a:t>The Login </a:t>
            </a:r>
            <a:r>
              <a:rPr lang="en-US" sz="1600" dirty="0" err="1" smtClean="0">
                <a:latin typeface="Times New Roman" pitchFamily="18" charset="0"/>
                <a:cs typeface="Times New Roman" pitchFamily="18" charset="0"/>
              </a:rPr>
              <a:t>Config</a:t>
            </a:r>
            <a:r>
              <a:rPr lang="en-US" sz="1600" dirty="0" smtClean="0">
                <a:latin typeface="Times New Roman" pitchFamily="18" charset="0"/>
                <a:cs typeface="Times New Roman" pitchFamily="18" charset="0"/>
              </a:rPr>
              <a:t> Element lets you add or override username and password settings in samplers.</a:t>
            </a:r>
          </a:p>
          <a:p>
            <a:r>
              <a:rPr lang="en-US" sz="1600" dirty="0" smtClean="0">
                <a:latin typeface="Times New Roman" pitchFamily="18" charset="0"/>
                <a:cs typeface="Times New Roman" pitchFamily="18" charset="0"/>
              </a:rPr>
              <a:t>For example, you want to simulate one user login to website </a:t>
            </a:r>
            <a:r>
              <a:rPr lang="en-US" sz="1600" dirty="0" smtClean="0">
                <a:latin typeface="Times New Roman" pitchFamily="18" charset="0"/>
                <a:cs typeface="Times New Roman" pitchFamily="18" charset="0"/>
                <a:hlinkClick r:id="rId2"/>
              </a:rPr>
              <a:t>www.facebook.com</a:t>
            </a:r>
            <a:r>
              <a:rPr lang="en-US" sz="1600" dirty="0" smtClean="0">
                <a:latin typeface="Times New Roman" pitchFamily="18" charset="0"/>
                <a:cs typeface="Times New Roman" pitchFamily="18" charset="0"/>
              </a:rPr>
              <a:t> with user and password. You can use the Login </a:t>
            </a:r>
            <a:r>
              <a:rPr lang="en-US" sz="1600" dirty="0" err="1" smtClean="0">
                <a:latin typeface="Times New Roman" pitchFamily="18" charset="0"/>
                <a:cs typeface="Times New Roman" pitchFamily="18" charset="0"/>
              </a:rPr>
              <a:t>Config</a:t>
            </a:r>
            <a:r>
              <a:rPr lang="en-US" sz="1600" dirty="0" smtClean="0">
                <a:latin typeface="Times New Roman" pitchFamily="18" charset="0"/>
                <a:cs typeface="Times New Roman" pitchFamily="18" charset="0"/>
              </a:rPr>
              <a:t> Element to add this user and password setting in a user request</a:t>
            </a:r>
          </a:p>
          <a:p>
            <a:pPr>
              <a:buNone/>
            </a:pPr>
            <a:endParaRPr lang="en-US" dirty="0"/>
          </a:p>
        </p:txBody>
      </p:sp>
      <p:pic>
        <p:nvPicPr>
          <p:cNvPr id="24578" name="Picture 2" descr="C:\Users\papa\Desktop\LoginConfigElement.png"/>
          <p:cNvPicPr>
            <a:picLocks noChangeAspect="1" noChangeArrowheads="1"/>
          </p:cNvPicPr>
          <p:nvPr/>
        </p:nvPicPr>
        <p:blipFill>
          <a:blip r:embed="rId3"/>
          <a:srcRect/>
          <a:stretch>
            <a:fillRect/>
          </a:stretch>
        </p:blipFill>
        <p:spPr bwMode="auto">
          <a:xfrm>
            <a:off x="2133600" y="2895600"/>
            <a:ext cx="5016500" cy="30099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err="1" smtClean="0"/>
              <a:t>JMeter</a:t>
            </a:r>
            <a:r>
              <a:rPr lang="en-US" b="1" dirty="0" smtClean="0"/>
              <a:t> GUI: Test Plan &amp; Workbench</a:t>
            </a:r>
            <a:endParaRPr lang="en-US" dirty="0"/>
          </a:p>
        </p:txBody>
      </p:sp>
      <p:sp>
        <p:nvSpPr>
          <p:cNvPr id="3" name="Content Placeholder 2"/>
          <p:cNvSpPr>
            <a:spLocks noGrp="1"/>
          </p:cNvSpPr>
          <p:nvPr>
            <p:ph idx="1"/>
          </p:nvPr>
        </p:nvSpPr>
        <p:spPr>
          <a:xfrm>
            <a:off x="457200" y="1295400"/>
            <a:ext cx="8229600" cy="4830763"/>
          </a:xfrm>
        </p:spPr>
        <p:txBody>
          <a:bodyPr/>
          <a:lstStyle/>
          <a:p>
            <a:r>
              <a:rPr lang="en-US" sz="1600" dirty="0" smtClean="0">
                <a:latin typeface="Times New Roman" pitchFamily="18" charset="0"/>
                <a:cs typeface="Times New Roman" pitchFamily="18" charset="0"/>
              </a:rPr>
              <a:t>As soon as you launch </a:t>
            </a:r>
            <a:r>
              <a:rPr lang="en-US" sz="1600" dirty="0" err="1" smtClean="0">
                <a:latin typeface="Times New Roman" pitchFamily="18" charset="0"/>
                <a:cs typeface="Times New Roman" pitchFamily="18" charset="0"/>
              </a:rPr>
              <a:t>JMeter</a:t>
            </a:r>
            <a:r>
              <a:rPr lang="en-US" sz="1600" dirty="0" smtClean="0">
                <a:latin typeface="Times New Roman" pitchFamily="18" charset="0"/>
                <a:cs typeface="Times New Roman" pitchFamily="18" charset="0"/>
              </a:rPr>
              <a:t>, you will see 2 elements</a:t>
            </a:r>
          </a:p>
          <a:p>
            <a:r>
              <a:rPr lang="en-US" sz="1600" dirty="0" smtClean="0">
                <a:latin typeface="Times New Roman" pitchFamily="18" charset="0"/>
                <a:cs typeface="Times New Roman" pitchFamily="18" charset="0"/>
              </a:rPr>
              <a:t>Test Plan</a:t>
            </a:r>
          </a:p>
          <a:p>
            <a:r>
              <a:rPr lang="en-US" sz="1600" dirty="0" smtClean="0">
                <a:latin typeface="Times New Roman" pitchFamily="18" charset="0"/>
                <a:cs typeface="Times New Roman" pitchFamily="18" charset="0"/>
              </a:rPr>
              <a:t>Workbench</a:t>
            </a:r>
          </a:p>
          <a:p>
            <a:pPr>
              <a:buNone/>
            </a:pPr>
            <a:r>
              <a:rPr lang="en-US" sz="2000" b="1" dirty="0" smtClean="0">
                <a:latin typeface="Times New Roman" pitchFamily="18" charset="0"/>
                <a:cs typeface="Times New Roman" pitchFamily="18" charset="0"/>
              </a:rPr>
              <a:t>What is a Test Plan?</a:t>
            </a:r>
          </a:p>
          <a:p>
            <a:r>
              <a:rPr lang="en-US" sz="1600" dirty="0" smtClean="0">
                <a:latin typeface="Times New Roman" pitchFamily="18" charset="0"/>
                <a:cs typeface="Times New Roman" pitchFamily="18" charset="0"/>
              </a:rPr>
              <a:t>Test Plan is where you add elements required for your </a:t>
            </a:r>
            <a:r>
              <a:rPr lang="en-US" sz="1600" dirty="0" err="1" smtClean="0">
                <a:latin typeface="Times New Roman" pitchFamily="18" charset="0"/>
                <a:cs typeface="Times New Roman" pitchFamily="18" charset="0"/>
              </a:rPr>
              <a:t>JMeter</a:t>
            </a:r>
            <a:r>
              <a:rPr lang="en-US" sz="1600" dirty="0" smtClean="0">
                <a:latin typeface="Times New Roman" pitchFamily="18" charset="0"/>
                <a:cs typeface="Times New Roman" pitchFamily="18" charset="0"/>
              </a:rPr>
              <a:t> Test.</a:t>
            </a:r>
          </a:p>
          <a:p>
            <a:r>
              <a:rPr lang="en-US" sz="1600" dirty="0" smtClean="0">
                <a:latin typeface="Times New Roman" pitchFamily="18" charset="0"/>
                <a:cs typeface="Times New Roman" pitchFamily="18" charset="0"/>
              </a:rPr>
              <a:t>It stores all the elements (like </a:t>
            </a:r>
            <a:r>
              <a:rPr lang="en-US" sz="1600" dirty="0" err="1" smtClean="0">
                <a:latin typeface="Times New Roman" pitchFamily="18" charset="0"/>
                <a:cs typeface="Times New Roman" pitchFamily="18" charset="0"/>
              </a:rPr>
              <a:t>ThreadGroup</a:t>
            </a:r>
            <a:r>
              <a:rPr lang="en-US" sz="1600" dirty="0" smtClean="0">
                <a:latin typeface="Times New Roman" pitchFamily="18" charset="0"/>
                <a:cs typeface="Times New Roman" pitchFamily="18" charset="0"/>
              </a:rPr>
              <a:t>, Timers etc) and their corresponding settings required to run your desired Tests.</a:t>
            </a:r>
          </a:p>
          <a:p>
            <a:pPr>
              <a:buNone/>
            </a:pPr>
            <a:endParaRPr lang="en-US" sz="1600" dirty="0" smtClean="0">
              <a:latin typeface="Times New Roman" pitchFamily="18" charset="0"/>
              <a:cs typeface="Times New Roman" pitchFamily="18" charset="0"/>
            </a:endParaRPr>
          </a:p>
          <a:p>
            <a:pPr>
              <a:buNone/>
            </a:pPr>
            <a:endParaRPr lang="en-US" dirty="0"/>
          </a:p>
        </p:txBody>
      </p:sp>
      <p:pic>
        <p:nvPicPr>
          <p:cNvPr id="25602" name="Picture 2" descr="C:\Users\papa\Desktop\TestPlanJmeter.png"/>
          <p:cNvPicPr>
            <a:picLocks noChangeAspect="1" noChangeArrowheads="1"/>
          </p:cNvPicPr>
          <p:nvPr/>
        </p:nvPicPr>
        <p:blipFill>
          <a:blip r:embed="rId2"/>
          <a:srcRect/>
          <a:stretch>
            <a:fillRect/>
          </a:stretch>
        </p:blipFill>
        <p:spPr bwMode="auto">
          <a:xfrm>
            <a:off x="3352800" y="3429000"/>
            <a:ext cx="2743200" cy="2660786"/>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sz="1800" b="1" dirty="0" smtClean="0">
                <a:latin typeface="Times New Roman" pitchFamily="18" charset="0"/>
                <a:cs typeface="Times New Roman" pitchFamily="18" charset="0"/>
              </a:rPr>
              <a:t>What is </a:t>
            </a:r>
            <a:r>
              <a:rPr lang="en-US" sz="1800" b="1" dirty="0" err="1" smtClean="0">
                <a:latin typeface="Times New Roman" pitchFamily="18" charset="0"/>
                <a:cs typeface="Times New Roman" pitchFamily="18" charset="0"/>
              </a:rPr>
              <a:t>WorkBench</a:t>
            </a:r>
            <a:r>
              <a:rPr lang="en-US" sz="1800" b="1" dirty="0" smtClean="0">
                <a:latin typeface="Times New Roman" pitchFamily="18" charset="0"/>
                <a:cs typeface="Times New Roman" pitchFamily="18" charset="0"/>
              </a:rPr>
              <a:t>?</a:t>
            </a:r>
          </a:p>
          <a:p>
            <a:pPr>
              <a:buNone/>
            </a:pPr>
            <a:r>
              <a:rPr lang="en-US" sz="1800" dirty="0" smtClean="0"/>
              <a:t>The </a:t>
            </a:r>
            <a:r>
              <a:rPr lang="en-US" sz="1800" dirty="0" err="1" smtClean="0"/>
              <a:t>WorkBench</a:t>
            </a:r>
            <a:r>
              <a:rPr lang="en-US" sz="1800" dirty="0" smtClean="0"/>
              <a:t> simply provides a place to store test elements </a:t>
            </a:r>
            <a:r>
              <a:rPr lang="en-US" sz="1800" b="1" dirty="0" smtClean="0"/>
              <a:t>temporarily</a:t>
            </a:r>
            <a:r>
              <a:rPr lang="en-US" sz="1800" dirty="0" smtClean="0"/>
              <a:t>. </a:t>
            </a:r>
            <a:r>
              <a:rPr lang="en-US" sz="1800" dirty="0" err="1" smtClean="0"/>
              <a:t>WorkBench</a:t>
            </a:r>
            <a:r>
              <a:rPr lang="en-US" sz="1800" dirty="0" smtClean="0"/>
              <a:t> has no relation with Test Plan. </a:t>
            </a:r>
            <a:r>
              <a:rPr lang="en-US" sz="1800" dirty="0" err="1" smtClean="0"/>
              <a:t>JMeter</a:t>
            </a:r>
            <a:r>
              <a:rPr lang="en-US" sz="1800" dirty="0" smtClean="0"/>
              <a:t> will </a:t>
            </a:r>
            <a:r>
              <a:rPr lang="en-US" sz="1800" b="1" dirty="0" smtClean="0"/>
              <a:t>not save</a:t>
            </a:r>
            <a:r>
              <a:rPr lang="en-US" sz="1800" dirty="0" smtClean="0"/>
              <a:t> the contents of the </a:t>
            </a:r>
            <a:r>
              <a:rPr lang="en-US" sz="1800" dirty="0" err="1" smtClean="0"/>
              <a:t>WorkBench</a:t>
            </a:r>
            <a:r>
              <a:rPr lang="en-US" sz="1800" dirty="0" smtClean="0"/>
              <a:t>. It only saves the contents of the</a:t>
            </a:r>
            <a:r>
              <a:rPr lang="en-US" sz="1800" dirty="0" smtClean="0">
                <a:hlinkClick r:id="rId2"/>
              </a:rPr>
              <a:t> Test Plan </a:t>
            </a:r>
            <a:r>
              <a:rPr lang="en-US" sz="1800" dirty="0" smtClean="0"/>
              <a:t>branch</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b="1" dirty="0" smtClean="0"/>
              <a:t>How to add Elements?</a:t>
            </a:r>
          </a:p>
          <a:p>
            <a:r>
              <a:rPr lang="en-US" sz="1800" dirty="0" smtClean="0"/>
              <a:t>You can add an element to test plan by right-clicking on a </a:t>
            </a:r>
            <a:r>
              <a:rPr lang="en-US" sz="1800" b="1" dirty="0" smtClean="0"/>
              <a:t>Test Plan</a:t>
            </a:r>
            <a:r>
              <a:rPr lang="en-US" sz="1800" dirty="0" smtClean="0"/>
              <a:t> and choose new elements from "</a:t>
            </a:r>
            <a:r>
              <a:rPr lang="en-US" sz="1800" b="1" dirty="0" smtClean="0"/>
              <a:t>Add</a:t>
            </a:r>
            <a:r>
              <a:rPr lang="en-US" sz="1800" dirty="0" smtClean="0"/>
              <a:t>" list.</a:t>
            </a:r>
          </a:p>
          <a:p>
            <a:r>
              <a:rPr lang="en-US" sz="1800" dirty="0" smtClean="0"/>
              <a:t>Suppose, you want to add 2 elements to Test Plan </a:t>
            </a:r>
            <a:r>
              <a:rPr lang="en-US" sz="1800" b="1" dirty="0" err="1" smtClean="0"/>
              <a:t>BeanShell</a:t>
            </a:r>
            <a:r>
              <a:rPr lang="en-US" sz="1800" b="1" dirty="0" smtClean="0"/>
              <a:t> Assertion</a:t>
            </a:r>
            <a:r>
              <a:rPr lang="en-US" sz="1800" dirty="0" smtClean="0"/>
              <a:t> and </a:t>
            </a:r>
            <a:r>
              <a:rPr lang="en-US" sz="1800" b="1" dirty="0" smtClean="0"/>
              <a:t>Java Request Default</a:t>
            </a:r>
            <a:endParaRPr lang="en-US" sz="1800" dirty="0" smtClean="0"/>
          </a:p>
          <a:p>
            <a:r>
              <a:rPr lang="en-US" sz="1800" dirty="0" smtClean="0"/>
              <a:t> Right click </a:t>
            </a:r>
            <a:r>
              <a:rPr lang="en-US" sz="1800" b="1" dirty="0" smtClean="0"/>
              <a:t>Test Plan </a:t>
            </a:r>
            <a:r>
              <a:rPr lang="en-US" sz="1800" b="1" i="1" dirty="0" smtClean="0"/>
              <a:t>-&gt;</a:t>
            </a:r>
            <a:r>
              <a:rPr lang="en-US" sz="1800" b="1" dirty="0" smtClean="0"/>
              <a:t> Add </a:t>
            </a:r>
            <a:r>
              <a:rPr lang="en-US" sz="1800" b="1" i="1" dirty="0" smtClean="0"/>
              <a:t>-&gt; </a:t>
            </a:r>
            <a:r>
              <a:rPr lang="en-US" sz="1800" b="1" dirty="0" smtClean="0"/>
              <a:t>Assertion</a:t>
            </a:r>
            <a:r>
              <a:rPr lang="en-US" sz="1800" b="1" i="1" dirty="0" smtClean="0"/>
              <a:t>-&gt;</a:t>
            </a:r>
            <a:r>
              <a:rPr lang="en-US" sz="1800" b="1" dirty="0" smtClean="0"/>
              <a:t> Bean Shell Assertion</a:t>
            </a:r>
            <a:endParaRPr lang="en-US" sz="1800" dirty="0" smtClean="0"/>
          </a:p>
          <a:p>
            <a:r>
              <a:rPr lang="en-US" sz="1800" dirty="0" smtClean="0"/>
              <a:t> Right click </a:t>
            </a:r>
            <a:r>
              <a:rPr lang="en-US" sz="1800" b="1" dirty="0" smtClean="0"/>
              <a:t>Test Plan </a:t>
            </a:r>
            <a:r>
              <a:rPr lang="en-US" sz="1800" b="1" i="1" dirty="0" smtClean="0"/>
              <a:t>-&gt;</a:t>
            </a:r>
            <a:r>
              <a:rPr lang="en-US" sz="1800" b="1" dirty="0" smtClean="0"/>
              <a:t> Add </a:t>
            </a:r>
            <a:r>
              <a:rPr lang="en-US" sz="1800" b="1" i="1" dirty="0" smtClean="0"/>
              <a:t>-&gt; </a:t>
            </a:r>
            <a:r>
              <a:rPr lang="en-US" sz="1800" b="1" dirty="0" err="1" smtClean="0"/>
              <a:t>Config</a:t>
            </a:r>
            <a:r>
              <a:rPr lang="en-US" sz="1800" b="1" dirty="0" smtClean="0"/>
              <a:t> Element </a:t>
            </a:r>
            <a:r>
              <a:rPr lang="en-US" sz="1800" b="1" i="1" dirty="0" smtClean="0"/>
              <a:t>-&gt;</a:t>
            </a:r>
            <a:r>
              <a:rPr lang="en-US" sz="1800" b="1" dirty="0" smtClean="0"/>
              <a:t> Java Request Default</a:t>
            </a:r>
            <a:endParaRPr lang="en-US" sz="1800" dirty="0" smtClean="0"/>
          </a:p>
          <a:p>
            <a:pPr>
              <a:buNone/>
            </a:pPr>
            <a:endParaRPr lang="en-US" sz="1800" dirty="0" smtClean="0"/>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dirty="0"/>
          </a:p>
        </p:txBody>
      </p:sp>
      <p:pic>
        <p:nvPicPr>
          <p:cNvPr id="26626" name="Picture 2" descr="C:\Users\papa\Desktop\WorkBenchJMeter.png"/>
          <p:cNvPicPr>
            <a:picLocks noChangeAspect="1" noChangeArrowheads="1"/>
          </p:cNvPicPr>
          <p:nvPr/>
        </p:nvPicPr>
        <p:blipFill>
          <a:blip r:embed="rId3"/>
          <a:srcRect/>
          <a:stretch>
            <a:fillRect/>
          </a:stretch>
        </p:blipFill>
        <p:spPr bwMode="auto">
          <a:xfrm>
            <a:off x="2263760" y="2346325"/>
            <a:ext cx="3729053" cy="115887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sz="2000" b="1" dirty="0" smtClean="0">
                <a:latin typeface="Times New Roman" pitchFamily="18" charset="0"/>
                <a:cs typeface="Times New Roman" pitchFamily="18" charset="0"/>
              </a:rPr>
              <a:t>Loading and Saving Elements</a:t>
            </a:r>
          </a:p>
          <a:p>
            <a:pPr>
              <a:buNone/>
            </a:pPr>
            <a:r>
              <a:rPr lang="en-US" sz="2000" b="1" dirty="0" smtClean="0"/>
              <a:t>How to Create JMX file</a:t>
            </a:r>
          </a:p>
          <a:p>
            <a:r>
              <a:rPr lang="en-US" sz="2000" dirty="0" smtClean="0"/>
              <a:t>Suppose you have already added an element name "</a:t>
            </a:r>
            <a:r>
              <a:rPr lang="en-US" sz="2000" dirty="0" err="1" smtClean="0"/>
              <a:t>BeanShell</a:t>
            </a:r>
            <a:r>
              <a:rPr lang="en-US" sz="2000" dirty="0" smtClean="0"/>
              <a:t> </a:t>
            </a:r>
            <a:r>
              <a:rPr lang="en-US" sz="2000" b="1" dirty="0" smtClean="0"/>
              <a:t>Assertion</a:t>
            </a:r>
            <a:r>
              <a:rPr lang="en-US" sz="2000" dirty="0" smtClean="0"/>
              <a:t>".  Now you want to save it.</a:t>
            </a:r>
          </a:p>
          <a:p>
            <a:r>
              <a:rPr lang="en-US" sz="2000" dirty="0" smtClean="0"/>
              <a:t>Right-click </a:t>
            </a:r>
            <a:r>
              <a:rPr lang="en-US" sz="2000" dirty="0" err="1" smtClean="0"/>
              <a:t>BeanShell</a:t>
            </a:r>
            <a:r>
              <a:rPr lang="en-US" sz="2000" dirty="0" smtClean="0"/>
              <a:t> Assertion -&gt; select </a:t>
            </a:r>
            <a:r>
              <a:rPr lang="en-US" sz="2000" b="1" dirty="0" smtClean="0"/>
              <a:t>Save Selection As</a:t>
            </a:r>
            <a:endParaRPr lang="en-US" sz="2000" dirty="0" smtClean="0"/>
          </a:p>
          <a:p>
            <a:pPr>
              <a:buNone/>
            </a:pPr>
            <a:endParaRPr lang="en-US" sz="2000" b="1" dirty="0" smtClean="0">
              <a:latin typeface="Times New Roman" pitchFamily="18" charset="0"/>
              <a:cs typeface="Times New Roman" pitchFamily="18" charset="0"/>
            </a:endParaRPr>
          </a:p>
          <a:p>
            <a:pPr>
              <a:buNone/>
            </a:pPr>
            <a:endParaRPr lang="en-US" dirty="0"/>
          </a:p>
        </p:txBody>
      </p:sp>
      <p:pic>
        <p:nvPicPr>
          <p:cNvPr id="27650" name="Picture 2" descr="C:\Users\papa\Desktop\SaveElements.png"/>
          <p:cNvPicPr>
            <a:picLocks noChangeAspect="1" noChangeArrowheads="1"/>
          </p:cNvPicPr>
          <p:nvPr/>
        </p:nvPicPr>
        <p:blipFill>
          <a:blip r:embed="rId2"/>
          <a:srcRect/>
          <a:stretch>
            <a:fillRect/>
          </a:stretch>
        </p:blipFill>
        <p:spPr bwMode="auto">
          <a:xfrm>
            <a:off x="1981200" y="2590800"/>
            <a:ext cx="3810000" cy="404812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US" sz="1800" dirty="0" smtClean="0">
                <a:latin typeface="Times New Roman" pitchFamily="18" charset="0"/>
                <a:cs typeface="Times New Roman" pitchFamily="18" charset="0"/>
              </a:rPr>
              <a:t>A dialog box display, click S</a:t>
            </a:r>
            <a:r>
              <a:rPr lang="en-US" sz="1800" b="1" dirty="0" smtClean="0">
                <a:latin typeface="Times New Roman" pitchFamily="18" charset="0"/>
                <a:cs typeface="Times New Roman" pitchFamily="18" charset="0"/>
              </a:rPr>
              <a:t>ave</a:t>
            </a:r>
            <a:r>
              <a:rPr lang="en-US" sz="1800" dirty="0" smtClean="0">
                <a:latin typeface="Times New Roman" pitchFamily="18" charset="0"/>
                <a:cs typeface="Times New Roman" pitchFamily="18" charset="0"/>
              </a:rPr>
              <a:t> button to save your elements under default name </a:t>
            </a:r>
            <a:r>
              <a:rPr lang="en-US" sz="1800" b="1" dirty="0" err="1" smtClean="0">
                <a:latin typeface="Times New Roman" pitchFamily="18" charset="0"/>
                <a:cs typeface="Times New Roman" pitchFamily="18" charset="0"/>
              </a:rPr>
              <a:t>BeanShell</a:t>
            </a:r>
            <a:r>
              <a:rPr lang="en-US" sz="1800" b="1" dirty="0" smtClean="0">
                <a:latin typeface="Times New Roman" pitchFamily="18" charset="0"/>
                <a:cs typeface="Times New Roman" pitchFamily="18" charset="0"/>
              </a:rPr>
              <a:t> Assertion.jmx</a:t>
            </a:r>
            <a:r>
              <a:rPr lang="en-US" sz="1800" dirty="0" smtClean="0">
                <a:latin typeface="Times New Roman" pitchFamily="18" charset="0"/>
                <a:cs typeface="Times New Roman" pitchFamily="18" charset="0"/>
              </a:rPr>
              <a:t>. You can choose other names if you want</a:t>
            </a:r>
          </a:p>
          <a:p>
            <a:pPr>
              <a:buNone/>
            </a:pPr>
            <a:endParaRPr lang="en-US" sz="1800" dirty="0">
              <a:latin typeface="Times New Roman" pitchFamily="18" charset="0"/>
              <a:cs typeface="Times New Roman" pitchFamily="18" charset="0"/>
            </a:endParaRPr>
          </a:p>
        </p:txBody>
      </p:sp>
      <p:pic>
        <p:nvPicPr>
          <p:cNvPr id="28674" name="Picture 2" descr="C:\Users\papa\Desktop\BeanShell.png"/>
          <p:cNvPicPr>
            <a:picLocks noChangeAspect="1" noChangeArrowheads="1"/>
          </p:cNvPicPr>
          <p:nvPr/>
        </p:nvPicPr>
        <p:blipFill>
          <a:blip r:embed="rId2"/>
          <a:srcRect/>
          <a:stretch>
            <a:fillRect/>
          </a:stretch>
        </p:blipFill>
        <p:spPr bwMode="auto">
          <a:xfrm>
            <a:off x="1600200" y="1905000"/>
            <a:ext cx="5617029" cy="39624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smtClean="0"/>
              <a:t>How does </a:t>
            </a:r>
            <a:r>
              <a:rPr lang="en-US" b="1" dirty="0" err="1" smtClean="0"/>
              <a:t>JMeter</a:t>
            </a:r>
            <a:r>
              <a:rPr lang="en-US" b="1" dirty="0" smtClean="0"/>
              <a:t> work?</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sz="1600" dirty="0" err="1" smtClean="0">
                <a:latin typeface="Times New Roman" pitchFamily="18" charset="0"/>
                <a:cs typeface="Times New Roman" pitchFamily="18" charset="0"/>
              </a:rPr>
              <a:t>JMeter</a:t>
            </a:r>
            <a:r>
              <a:rPr lang="en-US" sz="1600" dirty="0" smtClean="0">
                <a:latin typeface="Times New Roman" pitchFamily="18" charset="0"/>
                <a:cs typeface="Times New Roman" pitchFamily="18" charset="0"/>
              </a:rPr>
              <a:t> simulates a group of users sending requests to a target server, and return statistics information of target server through graphical diagrams</a:t>
            </a:r>
          </a:p>
          <a:p>
            <a:pPr>
              <a:buNone/>
            </a:pPr>
            <a:endParaRPr lang="en-US" sz="1600" dirty="0">
              <a:latin typeface="Times New Roman" pitchFamily="18" charset="0"/>
              <a:cs typeface="Times New Roman" pitchFamily="18" charset="0"/>
            </a:endParaRPr>
          </a:p>
        </p:txBody>
      </p:sp>
      <p:pic>
        <p:nvPicPr>
          <p:cNvPr id="3074" name="Picture 2" descr="C:\Users\papa\Desktop\IMG6(2).png"/>
          <p:cNvPicPr>
            <a:picLocks noChangeAspect="1" noChangeArrowheads="1"/>
          </p:cNvPicPr>
          <p:nvPr/>
        </p:nvPicPr>
        <p:blipFill>
          <a:blip r:embed="rId2"/>
          <a:srcRect/>
          <a:stretch>
            <a:fillRect/>
          </a:stretch>
        </p:blipFill>
        <p:spPr bwMode="auto">
          <a:xfrm>
            <a:off x="838200" y="2133600"/>
            <a:ext cx="7315200" cy="4371975"/>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1600" b="1" dirty="0" smtClean="0">
                <a:latin typeface="Times New Roman" pitchFamily="18" charset="0"/>
                <a:cs typeface="Times New Roman" pitchFamily="18" charset="0"/>
              </a:rPr>
              <a:t>How to Run JMX file</a:t>
            </a:r>
          </a:p>
          <a:p>
            <a:r>
              <a:rPr lang="en-US" sz="1600" dirty="0" smtClean="0"/>
              <a:t>Loading exist element helps you save your time required to create &amp; configure new elements</a:t>
            </a:r>
          </a:p>
          <a:p>
            <a:r>
              <a:rPr lang="en-US" sz="1600" dirty="0" smtClean="0"/>
              <a:t>Let's say,  that you have an existing element in Test Plan: </a:t>
            </a:r>
            <a:r>
              <a:rPr lang="en-US" sz="1600" b="1" i="1" dirty="0" smtClean="0"/>
              <a:t>Java Request Default</a:t>
            </a:r>
            <a:endParaRPr lang="en-US" sz="1600" dirty="0" smtClean="0"/>
          </a:p>
          <a:p>
            <a:r>
              <a:rPr lang="en-US" sz="1600" dirty="0" smtClean="0"/>
              <a:t>Right-click </a:t>
            </a:r>
            <a:r>
              <a:rPr lang="en-US" sz="1600" b="1" dirty="0" smtClean="0"/>
              <a:t>Java Request Defaults</a:t>
            </a:r>
            <a:r>
              <a:rPr lang="en-US" sz="1600" dirty="0" smtClean="0"/>
              <a:t>-&gt; select </a:t>
            </a:r>
            <a:r>
              <a:rPr lang="en-US" sz="1600" b="1" dirty="0" smtClean="0"/>
              <a:t>Merge</a:t>
            </a:r>
            <a:endParaRPr lang="en-US" sz="1600" dirty="0" smtClean="0"/>
          </a:p>
          <a:p>
            <a:pPr>
              <a:buNone/>
            </a:pPr>
            <a:r>
              <a:rPr lang="en-US" sz="1800" dirty="0" smtClean="0">
                <a:latin typeface="Times New Roman" pitchFamily="18" charset="0"/>
                <a:cs typeface="Times New Roman" pitchFamily="18" charset="0"/>
              </a:rPr>
              <a:t>Choose the </a:t>
            </a:r>
            <a:r>
              <a:rPr lang="en-US" sz="1800" b="1" dirty="0" smtClean="0">
                <a:latin typeface="Times New Roman" pitchFamily="18" charset="0"/>
                <a:cs typeface="Times New Roman" pitchFamily="18" charset="0"/>
              </a:rPr>
              <a:t>Elements</a:t>
            </a:r>
            <a:r>
              <a:rPr lang="en-US" sz="1800"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BeanShell</a:t>
            </a:r>
            <a:r>
              <a:rPr lang="en-US" sz="1800" b="1" dirty="0" smtClean="0">
                <a:latin typeface="Times New Roman" pitchFamily="18" charset="0"/>
                <a:cs typeface="Times New Roman" pitchFamily="18" charset="0"/>
              </a:rPr>
              <a:t> Assertion.jmx.</a:t>
            </a:r>
            <a:r>
              <a:rPr lang="en-US" sz="1800" dirty="0" smtClean="0">
                <a:latin typeface="Times New Roman" pitchFamily="18" charset="0"/>
                <a:cs typeface="Times New Roman" pitchFamily="18" charset="0"/>
              </a:rPr>
              <a:t>) file in the directory. This element will be added to your current test plan.</a:t>
            </a:r>
          </a:p>
          <a:p>
            <a:pPr>
              <a:buNone/>
            </a:pPr>
            <a:endParaRPr lang="en-US" sz="1800" b="1" dirty="0" smtClean="0">
              <a:latin typeface="Times New Roman" pitchFamily="18" charset="0"/>
              <a:cs typeface="Times New Roman" pitchFamily="18" charset="0"/>
            </a:endParaRPr>
          </a:p>
          <a:p>
            <a:pPr>
              <a:buNone/>
            </a:pPr>
            <a:endParaRPr lang="en-US" dirty="0"/>
          </a:p>
        </p:txBody>
      </p:sp>
      <p:pic>
        <p:nvPicPr>
          <p:cNvPr id="29698" name="Picture 2" descr="C:\Users\papa\Desktop\JavaRequestDefault.png"/>
          <p:cNvPicPr>
            <a:picLocks noChangeAspect="1" noChangeArrowheads="1"/>
          </p:cNvPicPr>
          <p:nvPr/>
        </p:nvPicPr>
        <p:blipFill>
          <a:blip r:embed="rId2"/>
          <a:srcRect/>
          <a:stretch>
            <a:fillRect/>
          </a:stretch>
        </p:blipFill>
        <p:spPr bwMode="auto">
          <a:xfrm>
            <a:off x="1279525" y="2506663"/>
            <a:ext cx="5654675" cy="3921248"/>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1600" b="1" dirty="0" smtClean="0">
                <a:latin typeface="Times New Roman" pitchFamily="18" charset="0"/>
                <a:cs typeface="Times New Roman" pitchFamily="18" charset="0"/>
              </a:rPr>
              <a:t>How to Configure Elements</a:t>
            </a:r>
          </a:p>
          <a:p>
            <a:r>
              <a:rPr lang="en-US" sz="1600" dirty="0" smtClean="0">
                <a:latin typeface="Times New Roman" pitchFamily="18" charset="0"/>
                <a:cs typeface="Times New Roman" pitchFamily="18" charset="0"/>
              </a:rPr>
              <a:t>In order to configure any Element</a:t>
            </a:r>
          </a:p>
          <a:p>
            <a:r>
              <a:rPr lang="en-US" sz="1600" dirty="0" smtClean="0">
                <a:latin typeface="Times New Roman" pitchFamily="18" charset="0"/>
                <a:cs typeface="Times New Roman" pitchFamily="18" charset="0"/>
              </a:rPr>
              <a:t>Select the element in the Tree on Left Pane</a:t>
            </a:r>
          </a:p>
          <a:p>
            <a:r>
              <a:rPr lang="en-US" sz="1600" dirty="0" smtClean="0">
                <a:latin typeface="Times New Roman" pitchFamily="18" charset="0"/>
                <a:cs typeface="Times New Roman" pitchFamily="18" charset="0"/>
              </a:rPr>
              <a:t>Enter configuration settings on the Right Pane</a:t>
            </a:r>
          </a:p>
          <a:p>
            <a:pPr>
              <a:buNone/>
            </a:pPr>
            <a:endParaRPr lang="en-US" sz="1600" dirty="0" smtClean="0">
              <a:latin typeface="Times New Roman" pitchFamily="18" charset="0"/>
              <a:cs typeface="Times New Roman" pitchFamily="18" charset="0"/>
            </a:endParaRPr>
          </a:p>
          <a:p>
            <a:pPr>
              <a:buNone/>
            </a:pPr>
            <a:endParaRPr lang="en-US" dirty="0"/>
          </a:p>
        </p:txBody>
      </p:sp>
      <p:pic>
        <p:nvPicPr>
          <p:cNvPr id="30722" name="Picture 2" descr="C:\Users\papa\Desktop\jmeterConfigElement.png"/>
          <p:cNvPicPr>
            <a:picLocks noChangeAspect="1" noChangeArrowheads="1"/>
          </p:cNvPicPr>
          <p:nvPr/>
        </p:nvPicPr>
        <p:blipFill>
          <a:blip r:embed="rId2"/>
          <a:srcRect/>
          <a:stretch>
            <a:fillRect/>
          </a:stretch>
        </p:blipFill>
        <p:spPr bwMode="auto">
          <a:xfrm>
            <a:off x="914400" y="1905000"/>
            <a:ext cx="6400800" cy="4662487"/>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b="1" dirty="0" smtClean="0"/>
              <a:t>How to Save a Test Plan</a:t>
            </a:r>
          </a:p>
          <a:p>
            <a:r>
              <a:rPr lang="en-US" sz="1800" dirty="0" smtClean="0">
                <a:latin typeface="Times New Roman" pitchFamily="18" charset="0"/>
                <a:cs typeface="Times New Roman" pitchFamily="18" charset="0"/>
              </a:rPr>
              <a:t>Before running a test, you should save your Test Plan first. Saving your Test Plan helps you avoid unexpected error when running the test plan. Steps to saving Test plan -</a:t>
            </a:r>
          </a:p>
          <a:p>
            <a:r>
              <a:rPr lang="en-US" sz="1800" b="1" dirty="0" smtClean="0">
                <a:latin typeface="Times New Roman" pitchFamily="18" charset="0"/>
                <a:cs typeface="Times New Roman" pitchFamily="18" charset="0"/>
              </a:rPr>
              <a:t>File -&gt; Save Test Plan as-&gt; a Dialog box display</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Enter a filename of Test Plan </a:t>
            </a:r>
            <a:r>
              <a:rPr lang="en-US" sz="1800" b="1" dirty="0" smtClean="0">
                <a:latin typeface="Times New Roman" pitchFamily="18" charset="0"/>
                <a:cs typeface="Times New Roman" pitchFamily="18" charset="0"/>
              </a:rPr>
              <a:t>-&gt;</a:t>
            </a:r>
            <a:r>
              <a:rPr lang="en-US" sz="1800" dirty="0" smtClean="0">
                <a:latin typeface="Times New Roman" pitchFamily="18" charset="0"/>
                <a:cs typeface="Times New Roman" pitchFamily="18" charset="0"/>
              </a:rPr>
              <a:t>click </a:t>
            </a:r>
            <a:r>
              <a:rPr lang="en-US" sz="1800" b="1" dirty="0" smtClean="0">
                <a:latin typeface="Times New Roman" pitchFamily="18" charset="0"/>
                <a:cs typeface="Times New Roman" pitchFamily="18" charset="0"/>
              </a:rPr>
              <a:t>Save</a:t>
            </a:r>
          </a:p>
          <a:p>
            <a:pPr>
              <a:buNone/>
            </a:pPr>
            <a:r>
              <a:rPr lang="en-US" sz="2400" b="1" dirty="0" smtClean="0">
                <a:latin typeface="Times New Roman" pitchFamily="18" charset="0"/>
                <a:cs typeface="Times New Roman" pitchFamily="18" charset="0"/>
              </a:rPr>
              <a:t>Create a Combo Test Plan</a:t>
            </a:r>
          </a:p>
          <a:p>
            <a:r>
              <a:rPr lang="en-US" sz="1800" dirty="0" smtClean="0"/>
              <a:t>You can </a:t>
            </a:r>
            <a:r>
              <a:rPr lang="en-US" sz="1800" b="1" dirty="0" smtClean="0"/>
              <a:t>merge</a:t>
            </a:r>
            <a:r>
              <a:rPr lang="en-US" sz="1800" dirty="0" smtClean="0"/>
              <a:t> one or many Test Plans to create a </a:t>
            </a:r>
            <a:r>
              <a:rPr lang="en-US" sz="1800" b="1" dirty="0" smtClean="0"/>
              <a:t>combo</a:t>
            </a:r>
            <a:r>
              <a:rPr lang="en-US" sz="1800" dirty="0" smtClean="0"/>
              <a:t> Test Plan as shown in below figure</a:t>
            </a:r>
          </a:p>
          <a:p>
            <a:pPr>
              <a:buNone/>
            </a:pPr>
            <a:endParaRPr lang="en-US" sz="1800" dirty="0" smtClean="0">
              <a:latin typeface="Times New Roman" pitchFamily="18" charset="0"/>
              <a:cs typeface="Times New Roman" pitchFamily="18" charset="0"/>
            </a:endParaRPr>
          </a:p>
          <a:p>
            <a:pPr>
              <a:buNone/>
            </a:pPr>
            <a:endParaRPr lang="en-US" dirty="0"/>
          </a:p>
        </p:txBody>
      </p:sp>
      <p:pic>
        <p:nvPicPr>
          <p:cNvPr id="31746" name="Picture 2" descr="C:\Users\papa\Desktop\ComboTestPlan.png"/>
          <p:cNvPicPr>
            <a:picLocks noChangeAspect="1" noChangeArrowheads="1"/>
          </p:cNvPicPr>
          <p:nvPr/>
        </p:nvPicPr>
        <p:blipFill>
          <a:blip r:embed="rId2"/>
          <a:srcRect/>
          <a:stretch>
            <a:fillRect/>
          </a:stretch>
        </p:blipFill>
        <p:spPr bwMode="auto">
          <a:xfrm>
            <a:off x="2514600" y="3733800"/>
            <a:ext cx="3829050" cy="20193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None/>
            </a:pPr>
            <a:r>
              <a:rPr lang="en-US" sz="1600" dirty="0" smtClean="0">
                <a:latin typeface="Times New Roman" pitchFamily="18" charset="0"/>
                <a:cs typeface="Times New Roman" pitchFamily="18" charset="0"/>
              </a:rPr>
              <a:t>Suppose you already have an existing Test Plan name </a:t>
            </a:r>
            <a:r>
              <a:rPr lang="en-US" sz="1600" b="1" dirty="0" smtClean="0">
                <a:latin typeface="Times New Roman" pitchFamily="18" charset="0"/>
                <a:cs typeface="Times New Roman" pitchFamily="18" charset="0"/>
                <a:hlinkClick r:id="rId2"/>
              </a:rPr>
              <a:t>Test_Fragment.jmx</a:t>
            </a:r>
            <a:r>
              <a:rPr lang="en-US" sz="1600" dirty="0" smtClean="0">
                <a:latin typeface="Times New Roman" pitchFamily="18" charset="0"/>
                <a:cs typeface="Times New Roman" pitchFamily="18" charset="0"/>
              </a:rPr>
              <a:t> on your computer (This article includes this file). You can merge this test plan to current Test Plan on </a:t>
            </a:r>
            <a:r>
              <a:rPr lang="en-US" sz="1600" dirty="0" err="1" smtClean="0">
                <a:latin typeface="Times New Roman" pitchFamily="18" charset="0"/>
                <a:cs typeface="Times New Roman" pitchFamily="18" charset="0"/>
              </a:rPr>
              <a:t>JMeter</a:t>
            </a:r>
            <a:r>
              <a:rPr lang="en-US" sz="1600" dirty="0" smtClean="0">
                <a:latin typeface="Times New Roman" pitchFamily="18" charset="0"/>
                <a:cs typeface="Times New Roman" pitchFamily="18" charset="0"/>
              </a:rPr>
              <a:t> to create a new Test Plan.</a:t>
            </a:r>
          </a:p>
          <a:p>
            <a:pPr>
              <a:buNone/>
            </a:pPr>
            <a:r>
              <a:rPr lang="en-US" sz="1600" dirty="0" smtClean="0"/>
              <a:t>Now all the test elements in file </a:t>
            </a:r>
            <a:r>
              <a:rPr lang="en-US" sz="1600" b="1" i="1" dirty="0" smtClean="0"/>
              <a:t>Test_Fragment.jmx </a:t>
            </a:r>
            <a:r>
              <a:rPr lang="en-US" sz="1600" dirty="0" smtClean="0"/>
              <a:t>are added to your current test plan as shown in the figure below</a:t>
            </a:r>
          </a:p>
          <a:p>
            <a:pPr>
              <a:buNone/>
            </a:pPr>
            <a:endParaRPr lang="en-US" sz="1600"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pic>
        <p:nvPicPr>
          <p:cNvPr id="32771" name="Picture 3" descr="C:\Users\papa\Desktop\TestElement.png"/>
          <p:cNvPicPr>
            <a:picLocks noChangeAspect="1" noChangeArrowheads="1"/>
          </p:cNvPicPr>
          <p:nvPr/>
        </p:nvPicPr>
        <p:blipFill>
          <a:blip r:embed="rId3"/>
          <a:srcRect/>
          <a:stretch>
            <a:fillRect/>
          </a:stretch>
        </p:blipFill>
        <p:spPr bwMode="auto">
          <a:xfrm>
            <a:off x="1447800" y="2514600"/>
            <a:ext cx="5624560" cy="2593975"/>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sz="2000" b="1" dirty="0" smtClean="0">
                <a:latin typeface="Times New Roman" pitchFamily="18" charset="0"/>
                <a:cs typeface="Times New Roman" pitchFamily="18" charset="0"/>
              </a:rPr>
              <a:t>How to Run Test Plan</a:t>
            </a:r>
          </a:p>
          <a:p>
            <a:pPr>
              <a:buNone/>
            </a:pPr>
            <a:r>
              <a:rPr lang="en-US" sz="2000" dirty="0" smtClean="0"/>
              <a:t>To run your single or multiple test plans, choose </a:t>
            </a:r>
            <a:r>
              <a:rPr lang="en-US" sz="2000" b="1" dirty="0" smtClean="0"/>
              <a:t>Start</a:t>
            </a:r>
            <a:r>
              <a:rPr lang="en-US" sz="2000" dirty="0" smtClean="0"/>
              <a:t> (Control + R) from the </a:t>
            </a:r>
            <a:r>
              <a:rPr lang="en-US" sz="2000" b="1" dirty="0" smtClean="0"/>
              <a:t>Run</a:t>
            </a:r>
            <a:r>
              <a:rPr lang="en-US" sz="2000" dirty="0" smtClean="0"/>
              <a:t> menu item.</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r>
              <a:rPr lang="en-US" sz="2000" dirty="0" smtClean="0"/>
              <a:t>When </a:t>
            </a:r>
            <a:r>
              <a:rPr lang="en-US" sz="2000" dirty="0" err="1" smtClean="0"/>
              <a:t>JMeter</a:t>
            </a:r>
            <a:r>
              <a:rPr lang="en-US" sz="2000" dirty="0" smtClean="0"/>
              <a:t> is running, it shows a small green box at the right-hand end of the menu bar.</a:t>
            </a:r>
          </a:p>
          <a:p>
            <a:endParaRPr lang="en-US" sz="2000" dirty="0" smtClean="0"/>
          </a:p>
          <a:p>
            <a:r>
              <a:rPr lang="en-US" sz="2000" dirty="0" smtClean="0"/>
              <a:t>The numbers to the left of the green box are the number of </a:t>
            </a:r>
            <a:r>
              <a:rPr lang="en-US" sz="2000" b="1" dirty="0" smtClean="0"/>
              <a:t>active threads</a:t>
            </a:r>
            <a:r>
              <a:rPr lang="en-US" sz="2000" dirty="0" smtClean="0"/>
              <a:t> / </a:t>
            </a:r>
            <a:r>
              <a:rPr lang="en-US" sz="2000" b="1" dirty="0" smtClean="0"/>
              <a:t>total number</a:t>
            </a:r>
            <a:r>
              <a:rPr lang="en-US" sz="2000" dirty="0" smtClean="0"/>
              <a:t> of threads.</a:t>
            </a:r>
          </a:p>
          <a:p>
            <a:pPr>
              <a:buNone/>
            </a:pPr>
            <a:endParaRPr lang="en-US" sz="2000" dirty="0" smtClean="0"/>
          </a:p>
          <a:p>
            <a:pPr>
              <a:buNone/>
            </a:pPr>
            <a:endParaRPr lang="en-US" sz="2000" b="1" dirty="0" smtClean="0">
              <a:latin typeface="Times New Roman" pitchFamily="18" charset="0"/>
              <a:cs typeface="Times New Roman" pitchFamily="18" charset="0"/>
            </a:endParaRPr>
          </a:p>
          <a:p>
            <a:pPr>
              <a:buNone/>
            </a:pPr>
            <a:endParaRPr lang="en-US" dirty="0"/>
          </a:p>
        </p:txBody>
      </p:sp>
      <p:pic>
        <p:nvPicPr>
          <p:cNvPr id="33794" name="Picture 2" descr="C:\Users\papa\Desktop\RunTestPlan.png"/>
          <p:cNvPicPr>
            <a:picLocks noChangeAspect="1" noChangeArrowheads="1"/>
          </p:cNvPicPr>
          <p:nvPr/>
        </p:nvPicPr>
        <p:blipFill>
          <a:blip r:embed="rId2"/>
          <a:srcRect/>
          <a:stretch>
            <a:fillRect/>
          </a:stretch>
        </p:blipFill>
        <p:spPr bwMode="auto">
          <a:xfrm>
            <a:off x="1295400" y="1981200"/>
            <a:ext cx="6391275" cy="1943100"/>
          </a:xfrm>
          <a:prstGeom prst="rect">
            <a:avLst/>
          </a:prstGeom>
          <a:noFill/>
        </p:spPr>
      </p:pic>
      <p:pic>
        <p:nvPicPr>
          <p:cNvPr id="33795" name="Picture 3" descr="C:\Users\papa\Desktop\GreenBox.png"/>
          <p:cNvPicPr>
            <a:picLocks noChangeAspect="1" noChangeArrowheads="1"/>
          </p:cNvPicPr>
          <p:nvPr/>
        </p:nvPicPr>
        <p:blipFill>
          <a:blip r:embed="rId3"/>
          <a:srcRect/>
          <a:stretch>
            <a:fillRect/>
          </a:stretch>
        </p:blipFill>
        <p:spPr bwMode="auto">
          <a:xfrm>
            <a:off x="3048001" y="4354115"/>
            <a:ext cx="2057400" cy="675085"/>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sz="2000" b="1" dirty="0" smtClean="0">
                <a:latin typeface="Times New Roman" pitchFamily="18" charset="0"/>
                <a:cs typeface="Times New Roman" pitchFamily="18" charset="0"/>
              </a:rPr>
              <a:t>How to Use </a:t>
            </a:r>
            <a:r>
              <a:rPr lang="en-US" sz="2000" b="1" dirty="0" err="1" smtClean="0">
                <a:latin typeface="Times New Roman" pitchFamily="18" charset="0"/>
                <a:cs typeface="Times New Roman" pitchFamily="18" charset="0"/>
              </a:rPr>
              <a:t>JMeter</a:t>
            </a:r>
            <a:r>
              <a:rPr lang="en-US" sz="2000" b="1" dirty="0" smtClean="0">
                <a:latin typeface="Times New Roman" pitchFamily="18" charset="0"/>
                <a:cs typeface="Times New Roman" pitchFamily="18" charset="0"/>
              </a:rPr>
              <a:t> for Performance &amp; Load Testing</a:t>
            </a:r>
          </a:p>
          <a:p>
            <a:pPr>
              <a:buNone/>
            </a:pPr>
            <a:r>
              <a:rPr lang="en-US" sz="2000" dirty="0" smtClean="0"/>
              <a:t>Performance Testing is crucial to determine that the web application under test will satisfy </a:t>
            </a:r>
            <a:r>
              <a:rPr lang="en-US" sz="2000" b="1" dirty="0" smtClean="0"/>
              <a:t>high load</a:t>
            </a:r>
            <a:r>
              <a:rPr lang="en-US" sz="2000" dirty="0" smtClean="0"/>
              <a:t> requirements. It can be used to analyze overall server performance under heavy load.</a:t>
            </a:r>
            <a:endParaRPr lang="en-US" sz="2000" b="1" dirty="0" smtClean="0">
              <a:latin typeface="Times New Roman" pitchFamily="18" charset="0"/>
              <a:cs typeface="Times New Roman" pitchFamily="18" charset="0"/>
            </a:endParaRPr>
          </a:p>
          <a:p>
            <a:pPr>
              <a:buNone/>
            </a:pPr>
            <a:endParaRPr lang="en-US" dirty="0"/>
          </a:p>
        </p:txBody>
      </p:sp>
      <p:pic>
        <p:nvPicPr>
          <p:cNvPr id="34818" name="Picture 2" descr="C:\Users\papa\Desktop\PerformanceTesting.png"/>
          <p:cNvPicPr>
            <a:picLocks noChangeAspect="1" noChangeArrowheads="1"/>
          </p:cNvPicPr>
          <p:nvPr/>
        </p:nvPicPr>
        <p:blipFill>
          <a:blip r:embed="rId2"/>
          <a:srcRect/>
          <a:stretch>
            <a:fillRect/>
          </a:stretch>
        </p:blipFill>
        <p:spPr bwMode="auto">
          <a:xfrm>
            <a:off x="2057400" y="2362200"/>
            <a:ext cx="4733636" cy="31242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sz="1600" dirty="0" smtClean="0">
                <a:latin typeface="Times New Roman" pitchFamily="18" charset="0"/>
                <a:cs typeface="Times New Roman" pitchFamily="18" charset="0"/>
              </a:rPr>
              <a:t>Apache </a:t>
            </a:r>
            <a:r>
              <a:rPr lang="en-US" sz="1600" dirty="0" err="1" smtClean="0">
                <a:latin typeface="Times New Roman" pitchFamily="18" charset="0"/>
                <a:cs typeface="Times New Roman" pitchFamily="18" charset="0"/>
              </a:rPr>
              <a:t>JMeter</a:t>
            </a:r>
            <a:r>
              <a:rPr lang="en-US" sz="1600" dirty="0" smtClean="0">
                <a:latin typeface="Times New Roman" pitchFamily="18" charset="0"/>
                <a:cs typeface="Times New Roman" pitchFamily="18" charset="0"/>
              </a:rPr>
              <a:t> testing tool offers following </a:t>
            </a:r>
            <a:r>
              <a:rPr lang="en-US" sz="1600" b="1" dirty="0" smtClean="0">
                <a:latin typeface="Times New Roman" pitchFamily="18" charset="0"/>
                <a:cs typeface="Times New Roman" pitchFamily="18" charset="0"/>
              </a:rPr>
              <a:t>benefit</a:t>
            </a:r>
            <a:r>
              <a:rPr lang="en-US" sz="1600" dirty="0" smtClean="0">
                <a:latin typeface="Times New Roman" pitchFamily="18" charset="0"/>
                <a:cs typeface="Times New Roman" pitchFamily="18" charset="0"/>
              </a:rPr>
              <a:t> in Performance Testing</a:t>
            </a:r>
          </a:p>
          <a:p>
            <a:r>
              <a:rPr lang="en-US" sz="1600" dirty="0" err="1" smtClean="0">
                <a:latin typeface="Times New Roman" pitchFamily="18" charset="0"/>
                <a:cs typeface="Times New Roman" pitchFamily="18" charset="0"/>
              </a:rPr>
              <a:t>JMeter</a:t>
            </a:r>
            <a:r>
              <a:rPr lang="en-US" sz="1600" dirty="0" smtClean="0">
                <a:latin typeface="Times New Roman" pitchFamily="18" charset="0"/>
                <a:cs typeface="Times New Roman" pitchFamily="18" charset="0"/>
              </a:rPr>
              <a:t> can be used to test the performance of both </a:t>
            </a:r>
            <a:r>
              <a:rPr lang="en-US" sz="1600" b="1" dirty="0" smtClean="0">
                <a:latin typeface="Times New Roman" pitchFamily="18" charset="0"/>
                <a:cs typeface="Times New Roman" pitchFamily="18" charset="0"/>
              </a:rPr>
              <a:t>static</a:t>
            </a:r>
            <a:r>
              <a:rPr lang="en-US" sz="1600" dirty="0" smtClean="0">
                <a:latin typeface="Times New Roman" pitchFamily="18" charset="0"/>
                <a:cs typeface="Times New Roman" pitchFamily="18" charset="0"/>
              </a:rPr>
              <a:t> resources such as JavaScript and HTML, as well as </a:t>
            </a:r>
            <a:r>
              <a:rPr lang="en-US" sz="1600" b="1" dirty="0" smtClean="0">
                <a:latin typeface="Times New Roman" pitchFamily="18" charset="0"/>
                <a:cs typeface="Times New Roman" pitchFamily="18" charset="0"/>
              </a:rPr>
              <a:t>dynamic</a:t>
            </a:r>
            <a:r>
              <a:rPr lang="en-US" sz="1600" dirty="0" smtClean="0">
                <a:latin typeface="Times New Roman" pitchFamily="18" charset="0"/>
                <a:cs typeface="Times New Roman" pitchFamily="18" charset="0"/>
              </a:rPr>
              <a:t> resources, such as JSP, </a:t>
            </a:r>
            <a:r>
              <a:rPr lang="en-US" sz="1600" dirty="0" err="1" smtClean="0">
                <a:latin typeface="Times New Roman" pitchFamily="18" charset="0"/>
                <a:cs typeface="Times New Roman" pitchFamily="18" charset="0"/>
              </a:rPr>
              <a:t>Servlets</a:t>
            </a:r>
            <a:r>
              <a:rPr lang="en-US" sz="1600" dirty="0" smtClean="0">
                <a:latin typeface="Times New Roman" pitchFamily="18" charset="0"/>
                <a:cs typeface="Times New Roman" pitchFamily="18" charset="0"/>
              </a:rPr>
              <a:t>, and AJAX.</a:t>
            </a:r>
          </a:p>
          <a:p>
            <a:r>
              <a:rPr lang="en-US" sz="1600" dirty="0" err="1" smtClean="0">
                <a:latin typeface="Times New Roman" pitchFamily="18" charset="0"/>
                <a:cs typeface="Times New Roman" pitchFamily="18" charset="0"/>
              </a:rPr>
              <a:t>JMeter</a:t>
            </a:r>
            <a:r>
              <a:rPr lang="en-US" sz="1600" dirty="0" smtClean="0">
                <a:latin typeface="Times New Roman" pitchFamily="18" charset="0"/>
                <a:cs typeface="Times New Roman" pitchFamily="18" charset="0"/>
              </a:rPr>
              <a:t> can </a:t>
            </a:r>
            <a:r>
              <a:rPr lang="en-US" sz="1600" b="1" dirty="0" smtClean="0">
                <a:latin typeface="Times New Roman" pitchFamily="18" charset="0"/>
                <a:cs typeface="Times New Roman" pitchFamily="18" charset="0"/>
              </a:rPr>
              <a:t>discover</a:t>
            </a:r>
            <a:r>
              <a:rPr lang="en-US" sz="1600" dirty="0" smtClean="0">
                <a:latin typeface="Times New Roman" pitchFamily="18" charset="0"/>
                <a:cs typeface="Times New Roman" pitchFamily="18" charset="0"/>
              </a:rPr>
              <a:t> maximum number of concurrent users that your website can handle</a:t>
            </a:r>
          </a:p>
          <a:p>
            <a:r>
              <a:rPr lang="en-US" sz="1600" dirty="0" err="1" smtClean="0">
                <a:latin typeface="Times New Roman" pitchFamily="18" charset="0"/>
                <a:cs typeface="Times New Roman" pitchFamily="18" charset="0"/>
              </a:rPr>
              <a:t>JMeter</a:t>
            </a:r>
            <a:r>
              <a:rPr lang="en-US" sz="1600" dirty="0" smtClean="0">
                <a:latin typeface="Times New Roman" pitchFamily="18" charset="0"/>
                <a:cs typeface="Times New Roman" pitchFamily="18" charset="0"/>
              </a:rPr>
              <a:t> provides a variety of graphical analyses of performance reports.</a:t>
            </a:r>
          </a:p>
          <a:p>
            <a:pPr>
              <a:buNone/>
            </a:pPr>
            <a:endParaRPr lang="en-US" sz="16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JMeter</a:t>
            </a:r>
            <a:r>
              <a:rPr lang="en-US" sz="2000" dirty="0" smtClean="0">
                <a:latin typeface="Times New Roman" pitchFamily="18" charset="0"/>
                <a:cs typeface="Times New Roman" pitchFamily="18" charset="0"/>
              </a:rPr>
              <a:t> Performance Testing includes:</a:t>
            </a:r>
          </a:p>
          <a:p>
            <a:pPr>
              <a:buNone/>
            </a:pPr>
            <a:endParaRPr lang="en-US" sz="2000" dirty="0" smtClean="0">
              <a:latin typeface="Times New Roman" pitchFamily="18" charset="0"/>
              <a:cs typeface="Times New Roman" pitchFamily="18" charset="0"/>
            </a:endParaRPr>
          </a:p>
        </p:txBody>
      </p:sp>
      <p:pic>
        <p:nvPicPr>
          <p:cNvPr id="35842" name="Picture 2" descr="C:\Users\papa\Desktop\JMeterPerformanceTest.png"/>
          <p:cNvPicPr>
            <a:picLocks noChangeAspect="1" noChangeArrowheads="1"/>
          </p:cNvPicPr>
          <p:nvPr/>
        </p:nvPicPr>
        <p:blipFill>
          <a:blip r:embed="rId2"/>
          <a:srcRect/>
          <a:stretch>
            <a:fillRect/>
          </a:stretch>
        </p:blipFill>
        <p:spPr bwMode="auto">
          <a:xfrm>
            <a:off x="2590800" y="2667000"/>
            <a:ext cx="4438650" cy="3571875"/>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sz="1600" b="1" dirty="0" smtClean="0">
                <a:latin typeface="Times New Roman" pitchFamily="18" charset="0"/>
                <a:cs typeface="Times New Roman" pitchFamily="18" charset="0"/>
              </a:rPr>
              <a:t>Load </a:t>
            </a:r>
            <a:r>
              <a:rPr lang="en-US" sz="1600" dirty="0" smtClean="0">
                <a:latin typeface="Times New Roman" pitchFamily="18" charset="0"/>
                <a:cs typeface="Times New Roman" pitchFamily="18" charset="0"/>
              </a:rPr>
              <a:t>Testing: Modeling the expected usage by simulating multiple user access the</a:t>
            </a:r>
            <a:r>
              <a:rPr lang="en-US" sz="1600" dirty="0" smtClean="0">
                <a:latin typeface="Times New Roman" pitchFamily="18" charset="0"/>
                <a:cs typeface="Times New Roman" pitchFamily="18" charset="0"/>
                <a:hlinkClick r:id="rId2"/>
              </a:rPr>
              <a:t> Web services </a:t>
            </a:r>
            <a:r>
              <a:rPr lang="en-US" sz="1600" dirty="0" smtClean="0">
                <a:latin typeface="Times New Roman" pitchFamily="18" charset="0"/>
                <a:cs typeface="Times New Roman" pitchFamily="18" charset="0"/>
              </a:rPr>
              <a:t>concurrently.</a:t>
            </a:r>
          </a:p>
          <a:p>
            <a:r>
              <a:rPr lang="en-US" sz="1600" b="1" dirty="0" smtClean="0">
                <a:latin typeface="Times New Roman" pitchFamily="18" charset="0"/>
                <a:cs typeface="Times New Roman" pitchFamily="18" charset="0"/>
              </a:rPr>
              <a:t>Stress</a:t>
            </a:r>
            <a:r>
              <a:rPr lang="en-US" sz="1600" dirty="0" smtClean="0">
                <a:latin typeface="Times New Roman" pitchFamily="18" charset="0"/>
                <a:cs typeface="Times New Roman" pitchFamily="18" charset="0"/>
              </a:rPr>
              <a:t> Testing: Every web server has a maximum load capacity. When the load goes beyond the limit, the web server starts responding slowly and produce errors. The purpose of the </a:t>
            </a:r>
            <a:r>
              <a:rPr lang="en-US" sz="1600" dirty="0" smtClean="0">
                <a:latin typeface="Times New Roman" pitchFamily="18" charset="0"/>
                <a:cs typeface="Times New Roman" pitchFamily="18" charset="0"/>
                <a:hlinkClick r:id="rId3"/>
              </a:rPr>
              <a:t>Stress Testing</a:t>
            </a:r>
            <a:r>
              <a:rPr lang="en-US" sz="1600" dirty="0" smtClean="0">
                <a:latin typeface="Times New Roman" pitchFamily="18" charset="0"/>
                <a:cs typeface="Times New Roman" pitchFamily="18" charset="0"/>
              </a:rPr>
              <a:t> is to find the maximum load the web server can handle.</a:t>
            </a:r>
          </a:p>
          <a:p>
            <a:pPr>
              <a:buNone/>
            </a:pPr>
            <a:r>
              <a:rPr lang="en-US" sz="1800" dirty="0" smtClean="0">
                <a:latin typeface="Times New Roman" pitchFamily="18" charset="0"/>
                <a:cs typeface="Times New Roman" pitchFamily="18" charset="0"/>
              </a:rPr>
              <a:t>The figure below shows how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load Testing simulates the heavy load:</a:t>
            </a:r>
          </a:p>
          <a:p>
            <a:pPr>
              <a:buNone/>
            </a:pPr>
            <a:endParaRPr lang="en-US" sz="1600" dirty="0" smtClean="0">
              <a:latin typeface="Times New Roman" pitchFamily="18" charset="0"/>
              <a:cs typeface="Times New Roman" pitchFamily="18" charset="0"/>
            </a:endParaRPr>
          </a:p>
          <a:p>
            <a:pPr>
              <a:buNone/>
            </a:pPr>
            <a:endParaRPr lang="en-US" dirty="0"/>
          </a:p>
        </p:txBody>
      </p:sp>
      <p:pic>
        <p:nvPicPr>
          <p:cNvPr id="36866" name="Picture 2" descr="C:\Users\papa\Desktop\JMeterApacheSampler.png"/>
          <p:cNvPicPr>
            <a:picLocks noChangeAspect="1" noChangeArrowheads="1"/>
          </p:cNvPicPr>
          <p:nvPr/>
        </p:nvPicPr>
        <p:blipFill>
          <a:blip r:embed="rId4"/>
          <a:srcRect/>
          <a:stretch>
            <a:fillRect/>
          </a:stretch>
        </p:blipFill>
        <p:spPr bwMode="auto">
          <a:xfrm>
            <a:off x="1828800" y="2819400"/>
            <a:ext cx="5343525" cy="352425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b="1" dirty="0" smtClean="0"/>
              <a:t>Create a Performance Test Plan in </a:t>
            </a:r>
            <a:r>
              <a:rPr lang="en-US" b="1" dirty="0" err="1" smtClean="0"/>
              <a:t>JMeter</a:t>
            </a:r>
            <a:endParaRPr lang="en-US" b="1" dirty="0" smtClean="0"/>
          </a:p>
          <a:p>
            <a:r>
              <a:rPr lang="en-US" sz="1800" dirty="0" smtClean="0">
                <a:latin typeface="Times New Roman" pitchFamily="18" charset="0"/>
                <a:cs typeface="Times New Roman" pitchFamily="18" charset="0"/>
              </a:rPr>
              <a:t>In this tutorial, we are doing a performance analysis of Google.com for 1000 users</a:t>
            </a:r>
          </a:p>
          <a:p>
            <a:r>
              <a:rPr lang="en-US" sz="1800" dirty="0" smtClean="0">
                <a:latin typeface="Times New Roman" pitchFamily="18" charset="0"/>
                <a:cs typeface="Times New Roman" pitchFamily="18" charset="0"/>
              </a:rPr>
              <a:t>Before testing the performance of target web application, we should determine-</a:t>
            </a:r>
          </a:p>
          <a:p>
            <a:r>
              <a:rPr lang="en-US" sz="1800" b="1" dirty="0" smtClean="0">
                <a:latin typeface="Times New Roman" pitchFamily="18" charset="0"/>
                <a:cs typeface="Times New Roman" pitchFamily="18" charset="0"/>
              </a:rPr>
              <a:t>Normal Load</a:t>
            </a:r>
            <a:r>
              <a:rPr lang="en-US" sz="1800" dirty="0" smtClean="0">
                <a:latin typeface="Times New Roman" pitchFamily="18" charset="0"/>
                <a:cs typeface="Times New Roman" pitchFamily="18" charset="0"/>
              </a:rPr>
              <a:t>: Average number of users visit your website</a:t>
            </a:r>
          </a:p>
          <a:p>
            <a:r>
              <a:rPr lang="en-US" sz="1800" b="1" dirty="0" smtClean="0">
                <a:latin typeface="Times New Roman" pitchFamily="18" charset="0"/>
                <a:cs typeface="Times New Roman" pitchFamily="18" charset="0"/>
              </a:rPr>
              <a:t>Heavy Load</a:t>
            </a:r>
            <a:r>
              <a:rPr lang="en-US" sz="1800" dirty="0" smtClean="0">
                <a:latin typeface="Times New Roman" pitchFamily="18" charset="0"/>
                <a:cs typeface="Times New Roman" pitchFamily="18" charset="0"/>
              </a:rPr>
              <a:t>: The maximum number of users visit your website</a:t>
            </a:r>
          </a:p>
          <a:p>
            <a:r>
              <a:rPr lang="en-US" sz="1800" dirty="0" smtClean="0">
                <a:latin typeface="Times New Roman" pitchFamily="18" charset="0"/>
                <a:cs typeface="Times New Roman" pitchFamily="18" charset="0"/>
              </a:rPr>
              <a:t>What is your </a:t>
            </a:r>
            <a:r>
              <a:rPr lang="en-US" sz="1800" b="1" dirty="0" smtClean="0">
                <a:latin typeface="Times New Roman" pitchFamily="18" charset="0"/>
                <a:cs typeface="Times New Roman" pitchFamily="18" charset="0"/>
              </a:rPr>
              <a:t>target</a:t>
            </a:r>
            <a:r>
              <a:rPr lang="en-US" sz="1800" dirty="0" smtClean="0">
                <a:latin typeface="Times New Roman" pitchFamily="18" charset="0"/>
                <a:cs typeface="Times New Roman" pitchFamily="18" charset="0"/>
              </a:rPr>
              <a:t> in this test?</a:t>
            </a:r>
          </a:p>
          <a:p>
            <a:r>
              <a:rPr lang="en-US" sz="1800" dirty="0" smtClean="0">
                <a:latin typeface="Times New Roman" pitchFamily="18" charset="0"/>
                <a:cs typeface="Times New Roman" pitchFamily="18" charset="0"/>
              </a:rPr>
              <a:t>Here is the </a:t>
            </a:r>
            <a:r>
              <a:rPr lang="en-US" sz="1800" b="1" dirty="0" smtClean="0">
                <a:latin typeface="Times New Roman" pitchFamily="18" charset="0"/>
                <a:cs typeface="Times New Roman" pitchFamily="18" charset="0"/>
              </a:rPr>
              <a:t>roadmap</a:t>
            </a:r>
            <a:r>
              <a:rPr lang="en-US" sz="1800" dirty="0" smtClean="0">
                <a:latin typeface="Times New Roman" pitchFamily="18" charset="0"/>
                <a:cs typeface="Times New Roman" pitchFamily="18" charset="0"/>
              </a:rPr>
              <a:t> of this practical example</a:t>
            </a:r>
          </a:p>
          <a:p>
            <a:pPr>
              <a:buNone/>
            </a:pPr>
            <a:endParaRPr lang="en-US" sz="1800" dirty="0" smtClean="0">
              <a:latin typeface="Times New Roman" pitchFamily="18" charset="0"/>
              <a:cs typeface="Times New Roman" pitchFamily="18" charset="0"/>
            </a:endParaRPr>
          </a:p>
          <a:p>
            <a:pPr>
              <a:buNone/>
            </a:pPr>
            <a:endParaRPr lang="en-US" dirty="0"/>
          </a:p>
        </p:txBody>
      </p:sp>
      <p:pic>
        <p:nvPicPr>
          <p:cNvPr id="37890" name="Picture 2" descr="C:\Users\papa\Desktop\JMeterTestPlanFlow.png"/>
          <p:cNvPicPr>
            <a:picLocks noChangeAspect="1" noChangeArrowheads="1"/>
          </p:cNvPicPr>
          <p:nvPr/>
        </p:nvPicPr>
        <p:blipFill>
          <a:blip r:embed="rId2"/>
          <a:srcRect/>
          <a:stretch>
            <a:fillRect/>
          </a:stretch>
        </p:blipFill>
        <p:spPr bwMode="auto">
          <a:xfrm>
            <a:off x="1371600" y="3505200"/>
            <a:ext cx="6686550" cy="20574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sz="1600" b="1" dirty="0" smtClean="0">
                <a:latin typeface="Times New Roman" pitchFamily="18" charset="0"/>
                <a:cs typeface="Times New Roman" pitchFamily="18" charset="0"/>
              </a:rPr>
              <a:t>Step 1) Add Thread Group</a:t>
            </a:r>
          </a:p>
          <a:p>
            <a:r>
              <a:rPr lang="en-US" sz="1600" dirty="0" smtClean="0">
                <a:latin typeface="Times New Roman" pitchFamily="18" charset="0"/>
                <a:cs typeface="Times New Roman" pitchFamily="18" charset="0"/>
              </a:rPr>
              <a:t>Start </a:t>
            </a:r>
            <a:r>
              <a:rPr lang="en-US" sz="1600" b="1" dirty="0" err="1" smtClean="0">
                <a:latin typeface="Times New Roman" pitchFamily="18" charset="0"/>
                <a:cs typeface="Times New Roman" pitchFamily="18" charset="0"/>
              </a:rPr>
              <a:t>JMeter</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Select </a:t>
            </a:r>
            <a:r>
              <a:rPr lang="en-US" sz="1600" b="1" dirty="0" smtClean="0">
                <a:latin typeface="Times New Roman" pitchFamily="18" charset="0"/>
                <a:cs typeface="Times New Roman" pitchFamily="18" charset="0"/>
              </a:rPr>
              <a:t>Test Plan</a:t>
            </a:r>
            <a:r>
              <a:rPr lang="en-US" sz="1600" dirty="0" smtClean="0">
                <a:latin typeface="Times New Roman" pitchFamily="18" charset="0"/>
                <a:cs typeface="Times New Roman" pitchFamily="18" charset="0"/>
              </a:rPr>
              <a:t> on the tree</a:t>
            </a:r>
          </a:p>
          <a:p>
            <a:r>
              <a:rPr lang="en-US" sz="1600" dirty="0" smtClean="0">
                <a:latin typeface="Times New Roman" pitchFamily="18" charset="0"/>
                <a:cs typeface="Times New Roman" pitchFamily="18" charset="0"/>
              </a:rPr>
              <a:t>Add </a:t>
            </a:r>
            <a:r>
              <a:rPr lang="en-US" sz="1600" b="1" dirty="0" smtClean="0">
                <a:latin typeface="Times New Roman" pitchFamily="18" charset="0"/>
                <a:cs typeface="Times New Roman" pitchFamily="18" charset="0"/>
              </a:rPr>
              <a:t>Thread Group</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Right click on the "Test Plan" and add a new thread group: </a:t>
            </a:r>
            <a:r>
              <a:rPr lang="en-US" sz="1600" b="1" dirty="0" smtClean="0">
                <a:latin typeface="Times New Roman" pitchFamily="18" charset="0"/>
                <a:cs typeface="Times New Roman" pitchFamily="18" charset="0"/>
              </a:rPr>
              <a:t>Add </a:t>
            </a:r>
            <a:r>
              <a:rPr lang="en-US" sz="1600" dirty="0" smtClean="0">
                <a:latin typeface="Times New Roman" pitchFamily="18" charset="0"/>
                <a:cs typeface="Times New Roman" pitchFamily="18" charset="0"/>
              </a:rPr>
              <a:t>-&gt; </a:t>
            </a:r>
            <a:r>
              <a:rPr lang="en-US" sz="1600" b="1" dirty="0" smtClean="0">
                <a:latin typeface="Times New Roman" pitchFamily="18" charset="0"/>
                <a:cs typeface="Times New Roman" pitchFamily="18" charset="0"/>
              </a:rPr>
              <a:t>Threads (Users)</a:t>
            </a:r>
            <a:r>
              <a:rPr lang="en-US" sz="1600" dirty="0" smtClean="0">
                <a:latin typeface="Times New Roman" pitchFamily="18" charset="0"/>
                <a:cs typeface="Times New Roman" pitchFamily="18" charset="0"/>
              </a:rPr>
              <a:t> -&gt; </a:t>
            </a:r>
            <a:r>
              <a:rPr lang="en-US" sz="1600" b="1" dirty="0" smtClean="0">
                <a:latin typeface="Times New Roman" pitchFamily="18" charset="0"/>
                <a:cs typeface="Times New Roman" pitchFamily="18" charset="0"/>
              </a:rPr>
              <a:t>Thread Group</a:t>
            </a:r>
          </a:p>
          <a:p>
            <a:pPr>
              <a:buNone/>
            </a:pPr>
            <a:endParaRPr lang="en-US" sz="1600" dirty="0" smtClean="0">
              <a:latin typeface="Times New Roman" pitchFamily="18" charset="0"/>
              <a:cs typeface="Times New Roman" pitchFamily="18" charset="0"/>
            </a:endParaRPr>
          </a:p>
          <a:p>
            <a:pPr>
              <a:buNone/>
            </a:pPr>
            <a:endParaRPr lang="en-US" dirty="0"/>
          </a:p>
        </p:txBody>
      </p:sp>
      <p:pic>
        <p:nvPicPr>
          <p:cNvPr id="38914" name="Picture 2" descr="C:\Users\papa\Desktop\JMeterAddThreadGroup.png"/>
          <p:cNvPicPr>
            <a:picLocks noChangeAspect="1" noChangeArrowheads="1"/>
          </p:cNvPicPr>
          <p:nvPr/>
        </p:nvPicPr>
        <p:blipFill>
          <a:blip r:embed="rId2"/>
          <a:srcRect/>
          <a:stretch>
            <a:fillRect/>
          </a:stretch>
        </p:blipFill>
        <p:spPr bwMode="auto">
          <a:xfrm>
            <a:off x="1676400" y="2590800"/>
            <a:ext cx="5705475" cy="36957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400" dirty="0" smtClean="0">
                <a:latin typeface="Times New Roman" pitchFamily="18" charset="0"/>
                <a:cs typeface="Times New Roman" pitchFamily="18" charset="0"/>
              </a:rPr>
              <a:t>The completed workflow of </a:t>
            </a:r>
            <a:r>
              <a:rPr lang="en-US" sz="2400" dirty="0" err="1" smtClean="0">
                <a:latin typeface="Times New Roman" pitchFamily="18" charset="0"/>
                <a:cs typeface="Times New Roman" pitchFamily="18" charset="0"/>
              </a:rPr>
              <a:t>JMeter</a:t>
            </a:r>
            <a:r>
              <a:rPr lang="en-US" sz="2400" dirty="0" smtClean="0">
                <a:latin typeface="Times New Roman" pitchFamily="18" charset="0"/>
                <a:cs typeface="Times New Roman" pitchFamily="18" charset="0"/>
              </a:rPr>
              <a:t> as shown in the figure below</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lstStyle/>
          <a:p>
            <a:pPr>
              <a:buNone/>
            </a:pPr>
            <a:endParaRPr lang="en-US" dirty="0"/>
          </a:p>
        </p:txBody>
      </p:sp>
      <p:pic>
        <p:nvPicPr>
          <p:cNvPr id="4098" name="Picture 2" descr="C:\Users\papa\Desktop\IMG7(1).png"/>
          <p:cNvPicPr>
            <a:picLocks noChangeAspect="1" noChangeArrowheads="1"/>
          </p:cNvPicPr>
          <p:nvPr/>
        </p:nvPicPr>
        <p:blipFill>
          <a:blip r:embed="rId2"/>
          <a:srcRect/>
          <a:stretch>
            <a:fillRect/>
          </a:stretch>
        </p:blipFill>
        <p:spPr bwMode="auto">
          <a:xfrm>
            <a:off x="1905000" y="1295400"/>
            <a:ext cx="5257800" cy="508635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sz="1800" dirty="0" smtClean="0">
                <a:latin typeface="Times New Roman" pitchFamily="18" charset="0"/>
                <a:cs typeface="Times New Roman" pitchFamily="18" charset="0"/>
              </a:rPr>
              <a:t>In the Thread Group control panel, enter Thread Properties as follows:</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r>
              <a:rPr lang="en-US" sz="1800" b="1" dirty="0" smtClean="0"/>
              <a:t>Number of Threads</a:t>
            </a:r>
            <a:r>
              <a:rPr lang="en-US" sz="1800" dirty="0" smtClean="0"/>
              <a:t>: 100 (Number of users connects to the target website: 100)</a:t>
            </a:r>
          </a:p>
          <a:p>
            <a:r>
              <a:rPr lang="en-US" sz="1800" b="1" dirty="0" smtClean="0"/>
              <a:t>Loop Count</a:t>
            </a:r>
            <a:r>
              <a:rPr lang="en-US" sz="1800" dirty="0" smtClean="0"/>
              <a:t>: 10 (Number of time to execute testing)</a:t>
            </a:r>
          </a:p>
          <a:p>
            <a:r>
              <a:rPr lang="en-US" sz="1800" b="1" dirty="0" smtClean="0"/>
              <a:t>Ramp-Up Period</a:t>
            </a:r>
            <a:r>
              <a:rPr lang="en-US" sz="1800" dirty="0" smtClean="0"/>
              <a:t>: 100</a:t>
            </a:r>
          </a:p>
          <a:p>
            <a:pPr>
              <a:buNone/>
            </a:pP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pic>
        <p:nvPicPr>
          <p:cNvPr id="39938" name="Picture 2" descr="C:\Users\papa\Desktop\ThreadGroupJMeterPerformance.png"/>
          <p:cNvPicPr>
            <a:picLocks noChangeAspect="1" noChangeArrowheads="1"/>
          </p:cNvPicPr>
          <p:nvPr/>
        </p:nvPicPr>
        <p:blipFill>
          <a:blip r:embed="rId2"/>
          <a:srcRect/>
          <a:stretch>
            <a:fillRect/>
          </a:stretch>
        </p:blipFill>
        <p:spPr bwMode="auto">
          <a:xfrm>
            <a:off x="3276600" y="1143000"/>
            <a:ext cx="2657475" cy="2828925"/>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800" dirty="0" smtClean="0">
                <a:latin typeface="Times New Roman" pitchFamily="18" charset="0"/>
                <a:cs typeface="Times New Roman" pitchFamily="18" charset="0"/>
              </a:rPr>
              <a:t>The Thread Count and The Loop Counts are </a:t>
            </a:r>
            <a:r>
              <a:rPr lang="en-US" sz="1800" b="1" dirty="0" smtClean="0">
                <a:latin typeface="Times New Roman" pitchFamily="18" charset="0"/>
                <a:cs typeface="Times New Roman" pitchFamily="18" charset="0"/>
              </a:rPr>
              <a:t>different.</a:t>
            </a:r>
          </a:p>
          <a:p>
            <a:pPr>
              <a:buNone/>
            </a:pPr>
            <a:endParaRPr lang="en-US" sz="1800" dirty="0">
              <a:latin typeface="Times New Roman" pitchFamily="18" charset="0"/>
              <a:cs typeface="Times New Roman" pitchFamily="18" charset="0"/>
            </a:endParaRPr>
          </a:p>
        </p:txBody>
      </p:sp>
      <p:pic>
        <p:nvPicPr>
          <p:cNvPr id="40962" name="Picture 2" descr="C:\Users\papa\Desktop\ThreadCountVSLoopCount.png"/>
          <p:cNvPicPr>
            <a:picLocks noChangeAspect="1" noChangeArrowheads="1"/>
          </p:cNvPicPr>
          <p:nvPr/>
        </p:nvPicPr>
        <p:blipFill>
          <a:blip r:embed="rId2"/>
          <a:srcRect/>
          <a:stretch>
            <a:fillRect/>
          </a:stretch>
        </p:blipFill>
        <p:spPr bwMode="auto">
          <a:xfrm>
            <a:off x="291227" y="1928813"/>
            <a:ext cx="8471773" cy="2871787"/>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20000"/>
          </a:bodyPr>
          <a:lstStyle/>
          <a:p>
            <a:r>
              <a:rPr lang="en-US" sz="1400" dirty="0" smtClean="0">
                <a:latin typeface="Times New Roman" pitchFamily="18" charset="0"/>
                <a:cs typeface="Times New Roman" pitchFamily="18" charset="0"/>
              </a:rPr>
              <a:t>Ramp-Up Period tells </a:t>
            </a:r>
            <a:r>
              <a:rPr lang="en-US" sz="1400" dirty="0" err="1" smtClean="0">
                <a:latin typeface="Times New Roman" pitchFamily="18" charset="0"/>
                <a:cs typeface="Times New Roman" pitchFamily="18" charset="0"/>
              </a:rPr>
              <a:t>JMeter</a:t>
            </a:r>
            <a:r>
              <a:rPr lang="en-US" sz="1400" dirty="0" smtClean="0">
                <a:latin typeface="Times New Roman" pitchFamily="18" charset="0"/>
                <a:cs typeface="Times New Roman" pitchFamily="18" charset="0"/>
              </a:rPr>
              <a:t> how long to </a:t>
            </a:r>
            <a:r>
              <a:rPr lang="en-US" sz="1400" b="1" dirty="0" smtClean="0">
                <a:latin typeface="Times New Roman" pitchFamily="18" charset="0"/>
                <a:cs typeface="Times New Roman" pitchFamily="18" charset="0"/>
              </a:rPr>
              <a:t>delay</a:t>
            </a:r>
            <a:r>
              <a:rPr lang="en-US" sz="1400" dirty="0" smtClean="0">
                <a:latin typeface="Times New Roman" pitchFamily="18" charset="0"/>
                <a:cs typeface="Times New Roman" pitchFamily="18" charset="0"/>
              </a:rPr>
              <a:t> before starting the next user. For example, if we have 100 users and a 100-second Ramp-Up period, then the delay between starting users would be 1 second (100 seconds /100 users)</a:t>
            </a: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endParaRPr lang="en-US" sz="1400" dirty="0" smtClean="0">
              <a:latin typeface="Times New Roman" pitchFamily="18" charset="0"/>
              <a:cs typeface="Times New Roman" pitchFamily="18" charset="0"/>
            </a:endParaRPr>
          </a:p>
          <a:p>
            <a:r>
              <a:rPr lang="en-US" sz="2000" b="1" dirty="0" smtClean="0"/>
              <a:t>Step 2) Adding </a:t>
            </a:r>
            <a:r>
              <a:rPr lang="en-US" sz="2000" b="1" dirty="0" err="1" smtClean="0"/>
              <a:t>JMeter</a:t>
            </a:r>
            <a:r>
              <a:rPr lang="en-US" sz="2000" b="1" dirty="0" smtClean="0"/>
              <a:t> elements</a:t>
            </a:r>
          </a:p>
          <a:p>
            <a:pPr>
              <a:buNone/>
            </a:pPr>
            <a:r>
              <a:rPr lang="en-US" sz="1400" dirty="0" smtClean="0"/>
              <a:t>Now we determine what </a:t>
            </a:r>
            <a:r>
              <a:rPr lang="en-US" sz="1400" dirty="0" err="1" smtClean="0"/>
              <a:t>JMeter</a:t>
            </a:r>
            <a:r>
              <a:rPr lang="en-US" sz="1400" dirty="0" smtClean="0"/>
              <a:t> elements in this test. The elements are</a:t>
            </a:r>
          </a:p>
          <a:p>
            <a:pPr>
              <a:buNone/>
            </a:pPr>
            <a:r>
              <a:rPr lang="en-US" sz="1800" b="1" dirty="0" smtClean="0"/>
              <a:t>HTTP request Default</a:t>
            </a:r>
          </a:p>
          <a:p>
            <a:pPr>
              <a:buNone/>
            </a:pPr>
            <a:r>
              <a:rPr lang="en-US" sz="1800" dirty="0" smtClean="0"/>
              <a:t>This element can be added by right-clicking on the Thread Group and selecting: </a:t>
            </a:r>
            <a:r>
              <a:rPr lang="en-US" sz="1800" b="1" dirty="0" smtClean="0"/>
              <a:t>Add </a:t>
            </a:r>
            <a:r>
              <a:rPr lang="en-US" sz="1800" dirty="0" smtClean="0"/>
              <a:t>-&gt;</a:t>
            </a:r>
            <a:r>
              <a:rPr lang="en-US" sz="1800" b="1" dirty="0" smtClean="0"/>
              <a:t> </a:t>
            </a:r>
            <a:r>
              <a:rPr lang="en-US" sz="1800" b="1" dirty="0" err="1" smtClean="0"/>
              <a:t>Config</a:t>
            </a:r>
            <a:r>
              <a:rPr lang="en-US" sz="1800" b="1" dirty="0" smtClean="0"/>
              <a:t> Element </a:t>
            </a:r>
            <a:r>
              <a:rPr lang="en-US" sz="1800" dirty="0" smtClean="0"/>
              <a:t>-&gt;</a:t>
            </a:r>
            <a:r>
              <a:rPr lang="en-US" sz="1800" b="1" dirty="0" smtClean="0"/>
              <a:t> HTTP Request Defaults.</a:t>
            </a:r>
          </a:p>
          <a:p>
            <a:pPr>
              <a:buNone/>
            </a:pPr>
            <a:r>
              <a:rPr lang="en-US" dirty="0" smtClean="0"/>
              <a:t/>
            </a:r>
            <a:br>
              <a:rPr lang="en-US" dirty="0" smtClean="0"/>
            </a:br>
            <a:endParaRPr lang="en-US" dirty="0"/>
          </a:p>
        </p:txBody>
      </p:sp>
      <p:pic>
        <p:nvPicPr>
          <p:cNvPr id="41986" name="Picture 2" descr="C:\Users\papa\Desktop\UserDelayHTTP.png"/>
          <p:cNvPicPr>
            <a:picLocks noChangeAspect="1" noChangeArrowheads="1"/>
          </p:cNvPicPr>
          <p:nvPr/>
        </p:nvPicPr>
        <p:blipFill>
          <a:blip r:embed="rId2"/>
          <a:srcRect/>
          <a:stretch>
            <a:fillRect/>
          </a:stretch>
        </p:blipFill>
        <p:spPr bwMode="auto">
          <a:xfrm>
            <a:off x="2057400" y="1524000"/>
            <a:ext cx="4661647" cy="19812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1800" dirty="0" smtClean="0">
                <a:latin typeface="Times New Roman" pitchFamily="18" charset="0"/>
                <a:cs typeface="Times New Roman" pitchFamily="18" charset="0"/>
              </a:rPr>
              <a:t>In the HTTP Request Defaults control panel, enter the Website name under test (</a:t>
            </a:r>
            <a:r>
              <a:rPr lang="en-US" sz="1800" dirty="0" smtClean="0">
                <a:latin typeface="Times New Roman" pitchFamily="18" charset="0"/>
                <a:cs typeface="Times New Roman" pitchFamily="18" charset="0"/>
                <a:hlinkClick r:id="rId2"/>
              </a:rPr>
              <a:t>http://www.google.com</a:t>
            </a:r>
            <a:r>
              <a:rPr lang="en-US" sz="1800" dirty="0" smtClean="0">
                <a:latin typeface="Times New Roman" pitchFamily="18" charset="0"/>
                <a:cs typeface="Times New Roman" pitchFamily="18" charset="0"/>
              </a:rPr>
              <a:t>)</a:t>
            </a:r>
          </a:p>
          <a:p>
            <a:pPr>
              <a:buNone/>
            </a:pPr>
            <a:endParaRPr lang="en-US" sz="1800" dirty="0">
              <a:latin typeface="Times New Roman" pitchFamily="18" charset="0"/>
              <a:cs typeface="Times New Roman" pitchFamily="18" charset="0"/>
            </a:endParaRPr>
          </a:p>
        </p:txBody>
      </p:sp>
      <p:pic>
        <p:nvPicPr>
          <p:cNvPr id="43010" name="Picture 2" descr="C:\Users\papa\Desktop\ThreadGroupAddJMeterPerformance.png"/>
          <p:cNvPicPr>
            <a:picLocks noChangeAspect="1" noChangeArrowheads="1"/>
          </p:cNvPicPr>
          <p:nvPr/>
        </p:nvPicPr>
        <p:blipFill>
          <a:blip r:embed="rId3"/>
          <a:srcRect/>
          <a:stretch>
            <a:fillRect/>
          </a:stretch>
        </p:blipFill>
        <p:spPr bwMode="auto">
          <a:xfrm>
            <a:off x="947737" y="762000"/>
            <a:ext cx="6747641" cy="3057525"/>
          </a:xfrm>
          <a:prstGeom prst="rect">
            <a:avLst/>
          </a:prstGeom>
          <a:noFill/>
        </p:spPr>
      </p:pic>
      <p:pic>
        <p:nvPicPr>
          <p:cNvPr id="43011" name="Picture 3" descr="C:\Users\papa\Desktop\HTTPRequestJMeterPerformance.png"/>
          <p:cNvPicPr>
            <a:picLocks noChangeAspect="1" noChangeArrowheads="1"/>
          </p:cNvPicPr>
          <p:nvPr/>
        </p:nvPicPr>
        <p:blipFill>
          <a:blip r:embed="rId4"/>
          <a:srcRect/>
          <a:stretch>
            <a:fillRect/>
          </a:stretch>
        </p:blipFill>
        <p:spPr bwMode="auto">
          <a:xfrm>
            <a:off x="909638" y="4833938"/>
            <a:ext cx="7267575" cy="127635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sz="1800" b="1" dirty="0" smtClean="0">
                <a:latin typeface="Times New Roman" pitchFamily="18" charset="0"/>
                <a:cs typeface="Times New Roman" pitchFamily="18" charset="0"/>
              </a:rPr>
              <a:t>HTTP Request</a:t>
            </a:r>
          </a:p>
          <a:p>
            <a:pPr>
              <a:buNone/>
            </a:pPr>
            <a:r>
              <a:rPr lang="en-US" sz="2000" dirty="0" smtClean="0">
                <a:latin typeface="Times New Roman" pitchFamily="18" charset="0"/>
                <a:cs typeface="Times New Roman" pitchFamily="18" charset="0"/>
              </a:rPr>
              <a:t>Right-click on Thread Group and select: </a:t>
            </a:r>
            <a:r>
              <a:rPr lang="en-US" sz="2000" b="1" dirty="0" smtClean="0">
                <a:latin typeface="Times New Roman" pitchFamily="18" charset="0"/>
                <a:cs typeface="Times New Roman" pitchFamily="18" charset="0"/>
              </a:rPr>
              <a:t>Add </a:t>
            </a:r>
            <a:r>
              <a:rPr lang="en-US" sz="2000" dirty="0" smtClean="0">
                <a:latin typeface="Times New Roman" pitchFamily="18" charset="0"/>
                <a:cs typeface="Times New Roman" pitchFamily="18" charset="0"/>
              </a:rPr>
              <a:t>-&gt;</a:t>
            </a:r>
            <a:r>
              <a:rPr lang="en-US" sz="2000" b="1" dirty="0" smtClean="0">
                <a:latin typeface="Times New Roman" pitchFamily="18" charset="0"/>
                <a:cs typeface="Times New Roman" pitchFamily="18" charset="0"/>
              </a:rPr>
              <a:t> Sampler </a:t>
            </a:r>
            <a:r>
              <a:rPr lang="en-US" sz="2000" dirty="0" smtClean="0">
                <a:latin typeface="Times New Roman" pitchFamily="18" charset="0"/>
                <a:cs typeface="Times New Roman" pitchFamily="18" charset="0"/>
              </a:rPr>
              <a:t>-&gt;</a:t>
            </a:r>
            <a:r>
              <a:rPr lang="en-US" sz="2000" b="1" dirty="0" smtClean="0">
                <a:latin typeface="Times New Roman" pitchFamily="18" charset="0"/>
                <a:cs typeface="Times New Roman" pitchFamily="18" charset="0"/>
              </a:rPr>
              <a:t> HTTP Request</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dirty="0"/>
          </a:p>
        </p:txBody>
      </p:sp>
      <p:pic>
        <p:nvPicPr>
          <p:cNvPr id="44034" name="Picture 2" descr="C:\Users\papa\Desktop\AddHTTPRequestJmeterPerformance.png"/>
          <p:cNvPicPr>
            <a:picLocks noChangeAspect="1" noChangeArrowheads="1"/>
          </p:cNvPicPr>
          <p:nvPr/>
        </p:nvPicPr>
        <p:blipFill>
          <a:blip r:embed="rId2"/>
          <a:srcRect/>
          <a:stretch>
            <a:fillRect/>
          </a:stretch>
        </p:blipFill>
        <p:spPr bwMode="auto">
          <a:xfrm>
            <a:off x="831850" y="1790700"/>
            <a:ext cx="7000875" cy="29337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sz="2000" dirty="0" smtClean="0">
                <a:latin typeface="Times New Roman" pitchFamily="18" charset="0"/>
                <a:cs typeface="Times New Roman" pitchFamily="18" charset="0"/>
              </a:rPr>
              <a:t>In HTTP Request Control Panel, the Path field indicates which </a:t>
            </a:r>
            <a:r>
              <a:rPr lang="en-US" sz="2000" b="1" dirty="0" smtClean="0">
                <a:latin typeface="Times New Roman" pitchFamily="18" charset="0"/>
                <a:cs typeface="Times New Roman" pitchFamily="18" charset="0"/>
              </a:rPr>
              <a:t>URL request</a:t>
            </a:r>
            <a:r>
              <a:rPr lang="en-US" sz="2000" dirty="0" smtClean="0">
                <a:latin typeface="Times New Roman" pitchFamily="18" charset="0"/>
                <a:cs typeface="Times New Roman" pitchFamily="18" charset="0"/>
              </a:rPr>
              <a:t> you want to send to Google server.</a:t>
            </a:r>
          </a:p>
          <a:p>
            <a:pPr>
              <a:buNone/>
            </a:pPr>
            <a:endParaRPr lang="en-US" sz="2000" dirty="0">
              <a:latin typeface="Times New Roman" pitchFamily="18" charset="0"/>
              <a:cs typeface="Times New Roman" pitchFamily="18" charset="0"/>
            </a:endParaRPr>
          </a:p>
        </p:txBody>
      </p:sp>
      <p:pic>
        <p:nvPicPr>
          <p:cNvPr id="45058" name="Picture 2" descr="C:\Users\papa\Desktop\HTTPRequestControlPanelJMeter.png"/>
          <p:cNvPicPr>
            <a:picLocks noChangeAspect="1" noChangeArrowheads="1"/>
          </p:cNvPicPr>
          <p:nvPr/>
        </p:nvPicPr>
        <p:blipFill>
          <a:blip r:embed="rId2"/>
          <a:srcRect/>
          <a:stretch>
            <a:fillRect/>
          </a:stretch>
        </p:blipFill>
        <p:spPr bwMode="auto">
          <a:xfrm>
            <a:off x="2133600" y="1676400"/>
            <a:ext cx="4404043" cy="4003675"/>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1600" dirty="0" smtClean="0">
                <a:latin typeface="Times New Roman" pitchFamily="18" charset="0"/>
                <a:cs typeface="Times New Roman" pitchFamily="18" charset="0"/>
              </a:rPr>
              <a:t>For example, if you enter "calendar" in Path field. </a:t>
            </a:r>
            <a:r>
              <a:rPr lang="en-US" sz="1600" dirty="0" err="1" smtClean="0">
                <a:latin typeface="Times New Roman" pitchFamily="18" charset="0"/>
                <a:cs typeface="Times New Roman" pitchFamily="18" charset="0"/>
              </a:rPr>
              <a:t>JMeter</a:t>
            </a:r>
            <a:r>
              <a:rPr lang="en-US" sz="1600" dirty="0" smtClean="0">
                <a:latin typeface="Times New Roman" pitchFamily="18" charset="0"/>
                <a:cs typeface="Times New Roman" pitchFamily="18" charset="0"/>
              </a:rPr>
              <a:t> will create the URL request </a:t>
            </a:r>
            <a:r>
              <a:rPr lang="en-US" sz="1600" dirty="0" smtClean="0">
                <a:latin typeface="Times New Roman" pitchFamily="18" charset="0"/>
                <a:cs typeface="Times New Roman" pitchFamily="18" charset="0"/>
                <a:hlinkClick r:id="rId2"/>
              </a:rPr>
              <a:t>http://www.google.com/calendar</a:t>
            </a:r>
            <a:r>
              <a:rPr lang="en-US" sz="1600" dirty="0" smtClean="0">
                <a:latin typeface="Times New Roman" pitchFamily="18" charset="0"/>
                <a:cs typeface="Times New Roman" pitchFamily="18" charset="0"/>
              </a:rPr>
              <a:t>  to Google server</a:t>
            </a: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r>
              <a:rPr lang="en-US" sz="1600" b="1" dirty="0" smtClean="0"/>
              <a:t>Step 3) Adding Graph result</a:t>
            </a:r>
          </a:p>
          <a:p>
            <a:r>
              <a:rPr lang="en-US" sz="1600" dirty="0" err="1" smtClean="0"/>
              <a:t>JMeter</a:t>
            </a:r>
            <a:r>
              <a:rPr lang="en-US" sz="1600" dirty="0" smtClean="0"/>
              <a:t> can show the test result in Graph format.</a:t>
            </a:r>
          </a:p>
          <a:p>
            <a:r>
              <a:rPr lang="en-US" sz="1600" dirty="0" smtClean="0"/>
              <a:t>Right click Test Plan, </a:t>
            </a:r>
            <a:r>
              <a:rPr lang="en-US" sz="1600" b="1" dirty="0" smtClean="0"/>
              <a:t>Add </a:t>
            </a:r>
            <a:r>
              <a:rPr lang="en-US" sz="1600" dirty="0" smtClean="0"/>
              <a:t>-&gt;</a:t>
            </a:r>
            <a:r>
              <a:rPr lang="en-US" sz="1600" b="1" dirty="0" smtClean="0"/>
              <a:t> Listener </a:t>
            </a:r>
            <a:r>
              <a:rPr lang="en-US" sz="1600" dirty="0" smtClean="0"/>
              <a:t>-&gt;</a:t>
            </a:r>
            <a:r>
              <a:rPr lang="en-US" sz="1600" b="1" dirty="0" smtClean="0"/>
              <a:t> Graph Results</a:t>
            </a:r>
            <a:endParaRPr lang="en-US" sz="1600" dirty="0" smtClean="0"/>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a:latin typeface="Times New Roman" pitchFamily="18" charset="0"/>
              <a:cs typeface="Times New Roman" pitchFamily="18" charset="0"/>
            </a:endParaRPr>
          </a:p>
        </p:txBody>
      </p:sp>
      <p:pic>
        <p:nvPicPr>
          <p:cNvPr id="46082" name="Picture 2" descr="C:\Users\papa\Desktop\HTTPRequestCalenderJMeter.png"/>
          <p:cNvPicPr>
            <a:picLocks noChangeAspect="1" noChangeArrowheads="1"/>
          </p:cNvPicPr>
          <p:nvPr/>
        </p:nvPicPr>
        <p:blipFill>
          <a:blip r:embed="rId3"/>
          <a:srcRect/>
          <a:stretch>
            <a:fillRect/>
          </a:stretch>
        </p:blipFill>
        <p:spPr bwMode="auto">
          <a:xfrm>
            <a:off x="2667000" y="1524000"/>
            <a:ext cx="3560496" cy="182880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endParaRPr lang="en-US" dirty="0"/>
          </a:p>
        </p:txBody>
      </p:sp>
      <p:pic>
        <p:nvPicPr>
          <p:cNvPr id="47106" name="Picture 2" descr="C:\Users\papa\Desktop\AddGrapgResultJMeter.png"/>
          <p:cNvPicPr>
            <a:picLocks noChangeAspect="1" noChangeArrowheads="1"/>
          </p:cNvPicPr>
          <p:nvPr/>
        </p:nvPicPr>
        <p:blipFill>
          <a:blip r:embed="rId2"/>
          <a:srcRect/>
          <a:stretch>
            <a:fillRect/>
          </a:stretch>
        </p:blipFill>
        <p:spPr bwMode="auto">
          <a:xfrm>
            <a:off x="805079" y="760413"/>
            <a:ext cx="7272121" cy="4649787"/>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2000" b="1" dirty="0" smtClean="0">
                <a:latin typeface="Times New Roman" pitchFamily="18" charset="0"/>
                <a:cs typeface="Times New Roman" pitchFamily="18" charset="0"/>
              </a:rPr>
              <a:t>Step 4) Run Test and get the test result</a:t>
            </a:r>
          </a:p>
          <a:p>
            <a:r>
              <a:rPr lang="en-US" sz="2000" dirty="0" smtClean="0"/>
              <a:t>Press </a:t>
            </a:r>
            <a:r>
              <a:rPr lang="en-US" sz="2000" b="1" dirty="0" smtClean="0"/>
              <a:t>the Run</a:t>
            </a:r>
            <a:r>
              <a:rPr lang="en-US" sz="2000" dirty="0" smtClean="0"/>
              <a:t> button (Ctrl + R) on the Toolbar to start the software testing process. You will see the test result display on Graph in the real time.</a:t>
            </a:r>
          </a:p>
          <a:p>
            <a:r>
              <a:rPr lang="en-US" sz="2000" dirty="0" smtClean="0"/>
              <a:t>The picture below presents a graph of a test plan, where we simulated 100 users who accessed on website www.google.com.</a:t>
            </a:r>
          </a:p>
          <a:p>
            <a:pPr>
              <a:buNone/>
            </a:pPr>
            <a:endParaRPr lang="en-US" sz="2000" dirty="0" smtClean="0"/>
          </a:p>
          <a:p>
            <a:pPr>
              <a:buNone/>
            </a:pPr>
            <a:endParaRPr lang="en-US" sz="2000" b="1" dirty="0" smtClean="0">
              <a:latin typeface="Times New Roman" pitchFamily="18" charset="0"/>
              <a:cs typeface="Times New Roman" pitchFamily="18" charset="0"/>
            </a:endParaRPr>
          </a:p>
          <a:p>
            <a:pPr>
              <a:buNone/>
            </a:pPr>
            <a:endParaRPr lang="en-US" dirty="0"/>
          </a:p>
        </p:txBody>
      </p:sp>
      <p:pic>
        <p:nvPicPr>
          <p:cNvPr id="48130" name="Picture 2" descr="C:\Users\papa\Desktop\RunTestPlan.gif"/>
          <p:cNvPicPr>
            <a:picLocks noChangeAspect="1" noChangeArrowheads="1" noCrop="1"/>
          </p:cNvPicPr>
          <p:nvPr/>
        </p:nvPicPr>
        <p:blipFill>
          <a:blip r:embed="rId2"/>
          <a:srcRect/>
          <a:stretch>
            <a:fillRect/>
          </a:stretch>
        </p:blipFill>
        <p:spPr bwMode="auto">
          <a:xfrm>
            <a:off x="1781174" y="2286000"/>
            <a:ext cx="5991225" cy="437807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sz="1400" dirty="0" smtClean="0">
                <a:latin typeface="Times New Roman" pitchFamily="18" charset="0"/>
                <a:cs typeface="Times New Roman" pitchFamily="18" charset="0"/>
              </a:rPr>
              <a:t>At the bottom of the picture, there are the following statistics, represented in colors:</a:t>
            </a:r>
          </a:p>
          <a:p>
            <a:r>
              <a:rPr lang="en-US" sz="1400" dirty="0" smtClean="0">
                <a:latin typeface="Times New Roman" pitchFamily="18" charset="0"/>
                <a:cs typeface="Times New Roman" pitchFamily="18" charset="0"/>
              </a:rPr>
              <a:t>Black: The total number of current samples sent.</a:t>
            </a:r>
          </a:p>
          <a:p>
            <a:r>
              <a:rPr lang="en-US" sz="1400" dirty="0" smtClean="0">
                <a:latin typeface="Times New Roman" pitchFamily="18" charset="0"/>
                <a:cs typeface="Times New Roman" pitchFamily="18" charset="0"/>
              </a:rPr>
              <a:t>Blue: The current average of all samples sent.</a:t>
            </a:r>
          </a:p>
          <a:p>
            <a:r>
              <a:rPr lang="en-US" sz="1400" dirty="0" smtClean="0">
                <a:latin typeface="Times New Roman" pitchFamily="18" charset="0"/>
                <a:cs typeface="Times New Roman" pitchFamily="18" charset="0"/>
              </a:rPr>
              <a:t>Red: The current standard deviation.</a:t>
            </a:r>
          </a:p>
          <a:p>
            <a:r>
              <a:rPr lang="en-US" sz="1400" dirty="0" smtClean="0">
                <a:latin typeface="Times New Roman" pitchFamily="18" charset="0"/>
                <a:cs typeface="Times New Roman" pitchFamily="18" charset="0"/>
              </a:rPr>
              <a:t>Green: Throughput rate that represents the number of requests per minute the server handled</a:t>
            </a:r>
          </a:p>
          <a:p>
            <a:pPr>
              <a:buNone/>
            </a:pPr>
            <a:endParaRPr lang="en-US" dirty="0"/>
          </a:p>
        </p:txBody>
      </p:sp>
      <p:pic>
        <p:nvPicPr>
          <p:cNvPr id="49154" name="Picture 2" descr="C:\Users\papa\Desktop\GraphResultGraphJMeter.png"/>
          <p:cNvPicPr>
            <a:picLocks noChangeAspect="1" noChangeArrowheads="1"/>
          </p:cNvPicPr>
          <p:nvPr/>
        </p:nvPicPr>
        <p:blipFill>
          <a:blip r:embed="rId2"/>
          <a:srcRect/>
          <a:stretch>
            <a:fillRect/>
          </a:stretch>
        </p:blipFill>
        <p:spPr bwMode="auto">
          <a:xfrm>
            <a:off x="1295400" y="2209800"/>
            <a:ext cx="7191375" cy="426720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dirty="0" err="1" smtClean="0"/>
              <a:t>JMeter</a:t>
            </a:r>
            <a:r>
              <a:rPr lang="en-US" b="1" dirty="0" smtClean="0"/>
              <a:t> Elements:</a:t>
            </a:r>
            <a:endParaRPr lang="en-US" dirty="0"/>
          </a:p>
        </p:txBody>
      </p:sp>
      <p:sp>
        <p:nvSpPr>
          <p:cNvPr id="3" name="Content Placeholder 2"/>
          <p:cNvSpPr>
            <a:spLocks noGrp="1"/>
          </p:cNvSpPr>
          <p:nvPr>
            <p:ph idx="1"/>
          </p:nvPr>
        </p:nvSpPr>
        <p:spPr>
          <a:xfrm>
            <a:off x="457200" y="1219200"/>
            <a:ext cx="8229600" cy="4906963"/>
          </a:xfrm>
        </p:spPr>
        <p:txBody>
          <a:bodyPr/>
          <a:lstStyle/>
          <a:p>
            <a:pPr>
              <a:buNone/>
            </a:pPr>
            <a:endParaRPr lang="en-US" dirty="0"/>
          </a:p>
        </p:txBody>
      </p:sp>
      <p:pic>
        <p:nvPicPr>
          <p:cNvPr id="5122" name="Picture 2" descr="C:\Users\papa\Desktop\Jmeter.png"/>
          <p:cNvPicPr>
            <a:picLocks noChangeAspect="1" noChangeArrowheads="1"/>
          </p:cNvPicPr>
          <p:nvPr/>
        </p:nvPicPr>
        <p:blipFill>
          <a:blip r:embed="rId2"/>
          <a:srcRect/>
          <a:stretch>
            <a:fillRect/>
          </a:stretch>
        </p:blipFill>
        <p:spPr bwMode="auto">
          <a:xfrm>
            <a:off x="533400" y="1828800"/>
            <a:ext cx="7993643" cy="312420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000" dirty="0" smtClean="0">
                <a:latin typeface="Times New Roman" pitchFamily="18" charset="0"/>
                <a:cs typeface="Times New Roman" pitchFamily="18" charset="0"/>
              </a:rPr>
              <a:t>To analyze the performance of the web server under test, you should focus on 2 parameters</a:t>
            </a:r>
          </a:p>
          <a:p>
            <a:r>
              <a:rPr lang="en-US" sz="2000" dirty="0" smtClean="0">
                <a:latin typeface="Times New Roman" pitchFamily="18" charset="0"/>
                <a:cs typeface="Times New Roman" pitchFamily="18" charset="0"/>
              </a:rPr>
              <a:t>Throughput</a:t>
            </a:r>
          </a:p>
          <a:p>
            <a:r>
              <a:rPr lang="en-US" sz="2000" dirty="0" smtClean="0">
                <a:latin typeface="Times New Roman" pitchFamily="18" charset="0"/>
                <a:cs typeface="Times New Roman" pitchFamily="18" charset="0"/>
              </a:rPr>
              <a:t>Deviation</a:t>
            </a:r>
          </a:p>
          <a:p>
            <a:pPr>
              <a:buNone/>
            </a:pPr>
            <a:r>
              <a:rPr lang="en-US" sz="2100" dirty="0" smtClean="0">
                <a:latin typeface="Times New Roman" pitchFamily="18" charset="0"/>
                <a:cs typeface="Times New Roman" pitchFamily="18" charset="0"/>
              </a:rPr>
              <a:t>The </a:t>
            </a:r>
            <a:r>
              <a:rPr lang="en-US" sz="2100" b="1" dirty="0" smtClean="0">
                <a:latin typeface="Times New Roman" pitchFamily="18" charset="0"/>
                <a:cs typeface="Times New Roman" pitchFamily="18" charset="0"/>
              </a:rPr>
              <a:t>Throughput</a:t>
            </a:r>
            <a:r>
              <a:rPr lang="en-US" sz="2100" dirty="0" smtClean="0">
                <a:latin typeface="Times New Roman" pitchFamily="18" charset="0"/>
                <a:cs typeface="Times New Roman" pitchFamily="18" charset="0"/>
              </a:rPr>
              <a:t> is the most important parameter. It represents the ability of the server to handle a heavy load.  The </a:t>
            </a:r>
            <a:r>
              <a:rPr lang="en-US" sz="2100" b="1" dirty="0" smtClean="0">
                <a:latin typeface="Times New Roman" pitchFamily="18" charset="0"/>
                <a:cs typeface="Times New Roman" pitchFamily="18" charset="0"/>
              </a:rPr>
              <a:t>higher</a:t>
            </a:r>
            <a:r>
              <a:rPr lang="en-US" sz="2100" dirty="0" smtClean="0">
                <a:latin typeface="Times New Roman" pitchFamily="18" charset="0"/>
                <a:cs typeface="Times New Roman" pitchFamily="18" charset="0"/>
              </a:rPr>
              <a:t> the Throughput is, the </a:t>
            </a:r>
            <a:r>
              <a:rPr lang="en-US" sz="2100" b="1" dirty="0" smtClean="0">
                <a:latin typeface="Times New Roman" pitchFamily="18" charset="0"/>
                <a:cs typeface="Times New Roman" pitchFamily="18" charset="0"/>
              </a:rPr>
              <a:t>better</a:t>
            </a:r>
            <a:r>
              <a:rPr lang="en-US" sz="2100" dirty="0" smtClean="0">
                <a:latin typeface="Times New Roman" pitchFamily="18" charset="0"/>
                <a:cs typeface="Times New Roman" pitchFamily="18" charset="0"/>
              </a:rPr>
              <a:t> is the server performance.</a:t>
            </a:r>
          </a:p>
          <a:p>
            <a:pPr>
              <a:buNone/>
            </a:pPr>
            <a:r>
              <a:rPr lang="en-US" sz="2100" dirty="0" smtClean="0">
                <a:latin typeface="Times New Roman" pitchFamily="18" charset="0"/>
                <a:cs typeface="Times New Roman" pitchFamily="18" charset="0"/>
              </a:rPr>
              <a:t>In this test, the throughput of Google server is 1,491.193/minute. It means Google server can handle 1,491.193 requests per minute. This value is quite high so we can conclude that Google server has good performance</a:t>
            </a:r>
          </a:p>
          <a:p>
            <a:pPr>
              <a:buNone/>
            </a:pPr>
            <a:r>
              <a:rPr lang="en-US" sz="2100" dirty="0" smtClean="0">
                <a:latin typeface="Times New Roman" pitchFamily="18" charset="0"/>
                <a:cs typeface="Times New Roman" pitchFamily="18" charset="0"/>
              </a:rPr>
              <a:t>The </a:t>
            </a:r>
            <a:r>
              <a:rPr lang="en-US" sz="2100" b="1" dirty="0" smtClean="0">
                <a:latin typeface="Times New Roman" pitchFamily="18" charset="0"/>
                <a:cs typeface="Times New Roman" pitchFamily="18" charset="0"/>
              </a:rPr>
              <a:t>deviation</a:t>
            </a:r>
            <a:r>
              <a:rPr lang="en-US" sz="2100" dirty="0" smtClean="0">
                <a:latin typeface="Times New Roman" pitchFamily="18" charset="0"/>
                <a:cs typeface="Times New Roman" pitchFamily="18" charset="0"/>
              </a:rPr>
              <a:t> is shown in red - it indicates the deviation from the average. The </a:t>
            </a:r>
            <a:r>
              <a:rPr lang="en-US" sz="2100" b="1" dirty="0" smtClean="0">
                <a:latin typeface="Times New Roman" pitchFamily="18" charset="0"/>
                <a:cs typeface="Times New Roman" pitchFamily="18" charset="0"/>
              </a:rPr>
              <a:t>smaller</a:t>
            </a:r>
            <a:r>
              <a:rPr lang="en-US" sz="2100" dirty="0" smtClean="0">
                <a:latin typeface="Times New Roman" pitchFamily="18" charset="0"/>
                <a:cs typeface="Times New Roman" pitchFamily="18" charset="0"/>
              </a:rPr>
              <a:t> the </a:t>
            </a:r>
            <a:r>
              <a:rPr lang="en-US" sz="2100" b="1" dirty="0" smtClean="0">
                <a:latin typeface="Times New Roman" pitchFamily="18" charset="0"/>
                <a:cs typeface="Times New Roman" pitchFamily="18" charset="0"/>
              </a:rPr>
              <a:t>better</a:t>
            </a:r>
            <a:endParaRPr lang="en-US" sz="21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50178" name="Picture 2" descr="C:\Users\papa\Desktop\GraphToDisplayJMeter.png"/>
          <p:cNvPicPr>
            <a:picLocks noChangeAspect="1" noChangeArrowheads="1"/>
          </p:cNvPicPr>
          <p:nvPr/>
        </p:nvPicPr>
        <p:blipFill>
          <a:blip r:embed="rId2"/>
          <a:srcRect/>
          <a:stretch>
            <a:fillRect/>
          </a:stretch>
        </p:blipFill>
        <p:spPr bwMode="auto">
          <a:xfrm>
            <a:off x="990600" y="838200"/>
            <a:ext cx="7429500" cy="4581526"/>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600" dirty="0" smtClean="0">
                <a:latin typeface="Times New Roman" pitchFamily="18" charset="0"/>
                <a:cs typeface="Times New Roman" pitchFamily="18" charset="0"/>
              </a:rPr>
              <a:t>The throughput of a website under test </a:t>
            </a:r>
            <a:r>
              <a:rPr lang="en-US" sz="2600" dirty="0" smtClean="0">
                <a:latin typeface="Times New Roman" pitchFamily="18" charset="0"/>
                <a:cs typeface="Times New Roman" pitchFamily="18" charset="0"/>
                <a:hlinkClick r:id="rId2"/>
              </a:rPr>
              <a:t>http://www.yahoo.com</a:t>
            </a:r>
            <a:r>
              <a:rPr lang="en-US" sz="2600" dirty="0" smtClean="0">
                <a:latin typeface="Times New Roman" pitchFamily="18" charset="0"/>
                <a:cs typeface="Times New Roman" pitchFamily="18" charset="0"/>
              </a:rPr>
              <a:t> is 867.326/minutes. It means this server handle 867.326 requests per minute, lower than Google.</a:t>
            </a:r>
          </a:p>
          <a:p>
            <a:r>
              <a:rPr lang="en-US" sz="2600" dirty="0" smtClean="0">
                <a:latin typeface="Times New Roman" pitchFamily="18" charset="0"/>
                <a:cs typeface="Times New Roman" pitchFamily="18" charset="0"/>
              </a:rPr>
              <a:t>The deviation is 2689, much higher than Google (577). So we can determine the performance of this website is less than a Google server.</a:t>
            </a:r>
          </a:p>
          <a:p>
            <a:r>
              <a:rPr lang="en-US" sz="2600" b="1" dirty="0" smtClean="0">
                <a:latin typeface="Times New Roman" pitchFamily="18" charset="0"/>
                <a:cs typeface="Times New Roman" pitchFamily="18" charset="0"/>
              </a:rPr>
              <a:t>NOTE:</a:t>
            </a:r>
            <a:r>
              <a:rPr lang="en-US" sz="2600" dirty="0" smtClean="0">
                <a:latin typeface="Times New Roman" pitchFamily="18" charset="0"/>
                <a:cs typeface="Times New Roman" pitchFamily="18" charset="0"/>
              </a:rPr>
              <a:t> The above values depend on several factors like current server load at Google, your internet speed, your CPU power etc. Hence, it's very unlikely that you will get the same results as above. So don't panic!</a:t>
            </a:r>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err="1" smtClean="0">
                <a:latin typeface="Times New Roman" pitchFamily="18" charset="0"/>
                <a:cs typeface="Times New Roman" pitchFamily="18" charset="0"/>
              </a:rPr>
              <a:t>Jmeter</a:t>
            </a:r>
            <a:r>
              <a:rPr lang="en-US" sz="2800" b="1" dirty="0" smtClean="0">
                <a:latin typeface="Times New Roman" pitchFamily="18" charset="0"/>
                <a:cs typeface="Times New Roman" pitchFamily="18" charset="0"/>
              </a:rPr>
              <a:t> Timers: Constant, Gaussian Random, Uniform [Example]</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602163"/>
          </a:xfrm>
        </p:spPr>
        <p:txBody>
          <a:bodyPr>
            <a:normAutofit/>
          </a:bodyPr>
          <a:lstStyle/>
          <a:p>
            <a:pPr>
              <a:buNone/>
            </a:pPr>
            <a:r>
              <a:rPr lang="en-US" sz="1800" b="1" dirty="0" smtClean="0">
                <a:latin typeface="Times New Roman" pitchFamily="18" charset="0"/>
                <a:cs typeface="Times New Roman" pitchFamily="18" charset="0"/>
              </a:rPr>
              <a:t>What are Timers?</a:t>
            </a:r>
          </a:p>
          <a:p>
            <a:r>
              <a:rPr lang="en-US" sz="1800" dirty="0" smtClean="0">
                <a:latin typeface="Times New Roman" pitchFamily="18" charset="0"/>
                <a:cs typeface="Times New Roman" pitchFamily="18" charset="0"/>
              </a:rPr>
              <a:t>By default,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sends the request </a:t>
            </a:r>
            <a:r>
              <a:rPr lang="en-US" sz="1800" b="1" dirty="0" smtClean="0">
                <a:latin typeface="Times New Roman" pitchFamily="18" charset="0"/>
                <a:cs typeface="Times New Roman" pitchFamily="18" charset="0"/>
              </a:rPr>
              <a:t>without pausing</a:t>
            </a:r>
            <a:r>
              <a:rPr lang="en-US" sz="1800" dirty="0" smtClean="0">
                <a:latin typeface="Times New Roman" pitchFamily="18" charset="0"/>
                <a:cs typeface="Times New Roman" pitchFamily="18" charset="0"/>
              </a:rPr>
              <a:t> between each request. In that case,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could </a:t>
            </a:r>
            <a:r>
              <a:rPr lang="en-US" sz="1800" b="1" dirty="0" smtClean="0">
                <a:latin typeface="Times New Roman" pitchFamily="18" charset="0"/>
                <a:cs typeface="Times New Roman" pitchFamily="18" charset="0"/>
              </a:rPr>
              <a:t>overwhelm</a:t>
            </a:r>
            <a:r>
              <a:rPr lang="en-US" sz="1800" dirty="0" smtClean="0">
                <a:latin typeface="Times New Roman" pitchFamily="18" charset="0"/>
                <a:cs typeface="Times New Roman" pitchFamily="18" charset="0"/>
              </a:rPr>
              <a:t> your test server by making too many requests in a short amount of times.</a:t>
            </a:r>
          </a:p>
          <a:p>
            <a:r>
              <a:rPr lang="en-US" sz="1800" dirty="0" smtClean="0">
                <a:latin typeface="Times New Roman" pitchFamily="18" charset="0"/>
                <a:cs typeface="Times New Roman" pitchFamily="18" charset="0"/>
              </a:rPr>
              <a:t>Let imagine that you send </a:t>
            </a:r>
            <a:r>
              <a:rPr lang="en-US" sz="1800" b="1" dirty="0" smtClean="0">
                <a:latin typeface="Times New Roman" pitchFamily="18" charset="0"/>
                <a:cs typeface="Times New Roman" pitchFamily="18" charset="0"/>
              </a:rPr>
              <a:t>thousands</a:t>
            </a:r>
            <a:r>
              <a:rPr lang="en-US" sz="1800" dirty="0" smtClean="0">
                <a:latin typeface="Times New Roman" pitchFamily="18" charset="0"/>
                <a:cs typeface="Times New Roman" pitchFamily="18" charset="0"/>
              </a:rPr>
              <a:t> request to a web server under test in a few seconds. This is what happens!</a:t>
            </a:r>
          </a:p>
          <a:p>
            <a:pPr>
              <a:buNone/>
            </a:pPr>
            <a:endParaRPr lang="en-US" sz="1800" dirty="0" smtClean="0">
              <a:latin typeface="Times New Roman" pitchFamily="18" charset="0"/>
              <a:cs typeface="Times New Roman" pitchFamily="18" charset="0"/>
            </a:endParaRPr>
          </a:p>
          <a:p>
            <a:pPr>
              <a:buNone/>
            </a:pPr>
            <a:endParaRPr lang="en-US" dirty="0"/>
          </a:p>
        </p:txBody>
      </p:sp>
      <p:pic>
        <p:nvPicPr>
          <p:cNvPr id="51202" name="Picture 2" descr="C:\Users\papa\Desktop\TimerOverload.png"/>
          <p:cNvPicPr>
            <a:picLocks noChangeAspect="1" noChangeArrowheads="1"/>
          </p:cNvPicPr>
          <p:nvPr/>
        </p:nvPicPr>
        <p:blipFill>
          <a:blip r:embed="rId2"/>
          <a:srcRect/>
          <a:stretch>
            <a:fillRect/>
          </a:stretch>
        </p:blipFill>
        <p:spPr bwMode="auto">
          <a:xfrm>
            <a:off x="2514600" y="3581400"/>
            <a:ext cx="4343400" cy="2432304"/>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sz="1600" dirty="0" smtClean="0">
                <a:latin typeface="Times New Roman" pitchFamily="18" charset="0"/>
                <a:cs typeface="Times New Roman" pitchFamily="18" charset="0"/>
              </a:rPr>
              <a:t>Timers allow </a:t>
            </a:r>
            <a:r>
              <a:rPr lang="en-US" sz="1600" dirty="0" err="1" smtClean="0">
                <a:latin typeface="Times New Roman" pitchFamily="18" charset="0"/>
                <a:cs typeface="Times New Roman" pitchFamily="18" charset="0"/>
              </a:rPr>
              <a:t>JMeter</a:t>
            </a:r>
            <a:r>
              <a:rPr lang="en-US" sz="1600" dirty="0" smtClean="0">
                <a:latin typeface="Times New Roman" pitchFamily="18" charset="0"/>
                <a:cs typeface="Times New Roman" pitchFamily="18" charset="0"/>
              </a:rPr>
              <a:t> to </a:t>
            </a:r>
            <a:r>
              <a:rPr lang="en-US" sz="1600" b="1" dirty="0" smtClean="0">
                <a:latin typeface="Times New Roman" pitchFamily="18" charset="0"/>
                <a:cs typeface="Times New Roman" pitchFamily="18" charset="0"/>
              </a:rPr>
              <a:t>delay</a:t>
            </a:r>
            <a:r>
              <a:rPr lang="en-US" sz="1600" dirty="0" smtClean="0">
                <a:latin typeface="Times New Roman" pitchFamily="18" charset="0"/>
                <a:cs typeface="Times New Roman" pitchFamily="18" charset="0"/>
              </a:rPr>
              <a:t> between each request which a thread makes. A timer can solve the server </a:t>
            </a:r>
            <a:r>
              <a:rPr lang="en-US" sz="1600" b="1" dirty="0" smtClean="0">
                <a:latin typeface="Times New Roman" pitchFamily="18" charset="0"/>
                <a:cs typeface="Times New Roman" pitchFamily="18" charset="0"/>
              </a:rPr>
              <a:t>overload</a:t>
            </a:r>
            <a:r>
              <a:rPr lang="en-US" sz="1600" dirty="0" smtClean="0">
                <a:latin typeface="Times New Roman" pitchFamily="18" charset="0"/>
                <a:cs typeface="Times New Roman" pitchFamily="18" charset="0"/>
              </a:rPr>
              <a:t> problem.</a:t>
            </a:r>
          </a:p>
          <a:p>
            <a:pPr>
              <a:buNone/>
            </a:pPr>
            <a:r>
              <a:rPr lang="en-US" sz="1600" dirty="0" smtClean="0">
                <a:latin typeface="Times New Roman" pitchFamily="18" charset="0"/>
                <a:cs typeface="Times New Roman" pitchFamily="18" charset="0"/>
              </a:rPr>
              <a:t>Also,</a:t>
            </a:r>
            <a:r>
              <a:rPr lang="en-US" sz="1600" b="1" dirty="0" smtClean="0">
                <a:latin typeface="Times New Roman" pitchFamily="18" charset="0"/>
                <a:cs typeface="Times New Roman" pitchFamily="18" charset="0"/>
              </a:rPr>
              <a:t> in real life visitors do not arrive at a website all at the same time, but at different time intervals. So Timer will help mimic the real-time behavior.</a:t>
            </a:r>
          </a:p>
          <a:p>
            <a:pPr>
              <a:buNone/>
            </a:pPr>
            <a:r>
              <a:rPr lang="en-US" sz="2000" b="1" dirty="0" smtClean="0">
                <a:latin typeface="Times New Roman" pitchFamily="18" charset="0"/>
                <a:cs typeface="Times New Roman" pitchFamily="18" charset="0"/>
              </a:rPr>
              <a:t>Constant Timer:</a:t>
            </a:r>
          </a:p>
          <a:p>
            <a:r>
              <a:rPr lang="en-US" sz="1600" dirty="0" smtClean="0"/>
              <a:t>Constant timer delays each user request for the </a:t>
            </a:r>
            <a:r>
              <a:rPr lang="en-US" sz="1600" b="1" dirty="0" smtClean="0"/>
              <a:t>same</a:t>
            </a:r>
            <a:r>
              <a:rPr lang="en-US" sz="1600" dirty="0" smtClean="0"/>
              <a:t> amount of time.</a:t>
            </a:r>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endParaRPr lang="en-US" sz="1600" dirty="0" smtClean="0"/>
          </a:p>
          <a:p>
            <a:pPr>
              <a:buNone/>
            </a:pPr>
            <a:r>
              <a:rPr lang="en-US" sz="1600" b="1" dirty="0" smtClean="0"/>
              <a:t>Gaussian Random Timer:</a:t>
            </a:r>
          </a:p>
          <a:p>
            <a:r>
              <a:rPr lang="en-US" sz="1600" dirty="0" smtClean="0">
                <a:hlinkClick r:id="rId2"/>
              </a:rPr>
              <a:t>Gaussian</a:t>
            </a:r>
            <a:r>
              <a:rPr lang="en-US" sz="1600" dirty="0" smtClean="0"/>
              <a:t> random timer delays each user request for a </a:t>
            </a:r>
            <a:r>
              <a:rPr lang="en-US" sz="1600" b="1" dirty="0" smtClean="0"/>
              <a:t>random</a:t>
            </a:r>
            <a:r>
              <a:rPr lang="en-US" sz="1600" dirty="0" smtClean="0"/>
              <a:t> amount of time.</a:t>
            </a:r>
          </a:p>
          <a:p>
            <a:pPr>
              <a:buNone/>
            </a:pPr>
            <a:endParaRPr lang="en-US" sz="1600" dirty="0" smtClean="0"/>
          </a:p>
          <a:p>
            <a:pPr>
              <a:buNone/>
            </a:pPr>
            <a:endParaRPr lang="en-US" sz="1600" dirty="0" smtClean="0">
              <a:latin typeface="Times New Roman" pitchFamily="18" charset="0"/>
              <a:cs typeface="Times New Roman" pitchFamily="18" charset="0"/>
            </a:endParaRPr>
          </a:p>
          <a:p>
            <a:pPr>
              <a:buNone/>
            </a:pPr>
            <a:endParaRPr lang="en-US" dirty="0"/>
          </a:p>
        </p:txBody>
      </p:sp>
      <p:pic>
        <p:nvPicPr>
          <p:cNvPr id="52226" name="Picture 2" descr="C:\Users\papa\Desktop\ConstantTimer.png"/>
          <p:cNvPicPr>
            <a:picLocks noChangeAspect="1" noChangeArrowheads="1"/>
          </p:cNvPicPr>
          <p:nvPr/>
        </p:nvPicPr>
        <p:blipFill>
          <a:blip r:embed="rId3"/>
          <a:srcRect/>
          <a:stretch>
            <a:fillRect/>
          </a:stretch>
        </p:blipFill>
        <p:spPr bwMode="auto">
          <a:xfrm>
            <a:off x="2743200" y="2667000"/>
            <a:ext cx="4032504" cy="1066800"/>
          </a:xfrm>
          <a:prstGeom prst="rect">
            <a:avLst/>
          </a:prstGeom>
          <a:noFill/>
        </p:spPr>
      </p:pic>
      <p:pic>
        <p:nvPicPr>
          <p:cNvPr id="52227" name="Picture 3" descr="C:\Users\papa\Desktop\RamdomTimer.png"/>
          <p:cNvPicPr>
            <a:picLocks noChangeAspect="1" noChangeArrowheads="1"/>
          </p:cNvPicPr>
          <p:nvPr/>
        </p:nvPicPr>
        <p:blipFill>
          <a:blip r:embed="rId4"/>
          <a:srcRect/>
          <a:stretch>
            <a:fillRect/>
          </a:stretch>
        </p:blipFill>
        <p:spPr bwMode="auto">
          <a:xfrm>
            <a:off x="2209800" y="4629150"/>
            <a:ext cx="4267200" cy="1695450"/>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r>
              <a:rPr lang="en-US" sz="1600" b="1" dirty="0" smtClean="0">
                <a:latin typeface="Times New Roman" pitchFamily="18" charset="0"/>
                <a:cs typeface="Times New Roman" pitchFamily="18" charset="0"/>
              </a:rPr>
              <a:t>Parameters:</a:t>
            </a:r>
          </a:p>
          <a:p>
            <a:r>
              <a:rPr lang="en-US" sz="1300" b="1" dirty="0" smtClean="0">
                <a:latin typeface="Times New Roman" pitchFamily="18" charset="0"/>
                <a:cs typeface="Times New Roman" pitchFamily="18" charset="0"/>
              </a:rPr>
              <a:t>Attribute                                              Description</a:t>
            </a:r>
            <a:endParaRPr lang="en-US" sz="1300" dirty="0" smtClean="0">
              <a:latin typeface="Times New Roman" pitchFamily="18" charset="0"/>
              <a:cs typeface="Times New Roman" pitchFamily="18" charset="0"/>
            </a:endParaRPr>
          </a:p>
          <a:p>
            <a:pPr fontAlgn="t"/>
            <a:r>
              <a:rPr lang="en-US" sz="1300" dirty="0" smtClean="0">
                <a:latin typeface="Times New Roman" pitchFamily="18" charset="0"/>
                <a:cs typeface="Times New Roman" pitchFamily="18" charset="0"/>
              </a:rPr>
              <a:t>Name                                                     Descriptive name for this timer that is shown in the tree</a:t>
            </a:r>
          </a:p>
          <a:p>
            <a:pPr fontAlgn="t"/>
            <a:r>
              <a:rPr lang="en-US" sz="1300" dirty="0" smtClean="0">
                <a:latin typeface="Times New Roman" pitchFamily="18" charset="0"/>
                <a:cs typeface="Times New Roman" pitchFamily="18" charset="0"/>
              </a:rPr>
              <a:t>Deviations (milliseconds)                     A </a:t>
            </a:r>
            <a:r>
              <a:rPr lang="en-US" sz="1300" b="1" dirty="0" smtClean="0">
                <a:latin typeface="Times New Roman" pitchFamily="18" charset="0"/>
                <a:cs typeface="Times New Roman" pitchFamily="18" charset="0"/>
              </a:rPr>
              <a:t>parameter</a:t>
            </a:r>
            <a:r>
              <a:rPr lang="en-US" sz="1300" dirty="0" smtClean="0">
                <a:latin typeface="Times New Roman" pitchFamily="18" charset="0"/>
                <a:cs typeface="Times New Roman" pitchFamily="18" charset="0"/>
              </a:rPr>
              <a:t> of Gaussian Distribution Function</a:t>
            </a:r>
          </a:p>
          <a:p>
            <a:pPr fontAlgn="t"/>
            <a:r>
              <a:rPr lang="en-US" sz="1300" dirty="0" smtClean="0">
                <a:latin typeface="Times New Roman" pitchFamily="18" charset="0"/>
                <a:cs typeface="Times New Roman" pitchFamily="18" charset="0"/>
              </a:rPr>
              <a:t>Constant Delay Offset (milliseconds)  </a:t>
            </a:r>
            <a:r>
              <a:rPr lang="en-US" sz="1300" b="1" dirty="0" smtClean="0">
                <a:latin typeface="Times New Roman" pitchFamily="18" charset="0"/>
                <a:cs typeface="Times New Roman" pitchFamily="18" charset="0"/>
              </a:rPr>
              <a:t>Additional</a:t>
            </a:r>
            <a:r>
              <a:rPr lang="en-US" sz="1300" dirty="0" smtClean="0">
                <a:latin typeface="Times New Roman" pitchFamily="18" charset="0"/>
                <a:cs typeface="Times New Roman" pitchFamily="18" charset="0"/>
              </a:rPr>
              <a:t> value in milliseconds</a:t>
            </a:r>
          </a:p>
          <a:p>
            <a:pPr>
              <a:buNone/>
            </a:pPr>
            <a:endParaRPr lang="en-US" dirty="0"/>
          </a:p>
        </p:txBody>
      </p:sp>
      <p:pic>
        <p:nvPicPr>
          <p:cNvPr id="53250" name="Picture 2" descr="C:\Users\papa\Desktop\TotalDelay.png"/>
          <p:cNvPicPr>
            <a:picLocks noChangeAspect="1" noChangeArrowheads="1"/>
          </p:cNvPicPr>
          <p:nvPr/>
        </p:nvPicPr>
        <p:blipFill>
          <a:blip r:embed="rId2"/>
          <a:srcRect/>
          <a:stretch>
            <a:fillRect/>
          </a:stretch>
        </p:blipFill>
        <p:spPr bwMode="auto">
          <a:xfrm>
            <a:off x="1156336" y="2286000"/>
            <a:ext cx="6035040" cy="2743200"/>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000" b="1" dirty="0" smtClean="0">
                <a:latin typeface="Times New Roman" pitchFamily="18" charset="0"/>
                <a:cs typeface="Times New Roman" pitchFamily="18" charset="0"/>
              </a:rPr>
              <a:t>Uniform Random Timer:</a:t>
            </a:r>
          </a:p>
          <a:p>
            <a:pPr>
              <a:buNone/>
            </a:pPr>
            <a:r>
              <a:rPr lang="en-US" sz="2000" dirty="0" smtClean="0"/>
              <a:t>Uniform random timer delays each user request for a random amount of time</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endParaRPr lang="en-US" sz="2000" b="1" dirty="0" smtClean="0"/>
          </a:p>
          <a:p>
            <a:r>
              <a:rPr lang="en-US" sz="2000" b="1" dirty="0" smtClean="0"/>
              <a:t>Parameters:</a:t>
            </a:r>
          </a:p>
          <a:p>
            <a:r>
              <a:rPr lang="en-US" sz="1800" b="1" dirty="0" smtClean="0"/>
              <a:t>Attribute                                                             Description</a:t>
            </a:r>
            <a:endParaRPr lang="en-US" sz="1800" dirty="0" smtClean="0"/>
          </a:p>
          <a:p>
            <a:pPr fontAlgn="t">
              <a:buNone/>
            </a:pPr>
            <a:r>
              <a:rPr lang="en-US" sz="1800" dirty="0" smtClean="0"/>
              <a:t>Name                                         Descriptive name for this timer that is shown in the tree</a:t>
            </a:r>
          </a:p>
          <a:p>
            <a:pPr fontAlgn="t">
              <a:buNone/>
            </a:pPr>
            <a:r>
              <a:rPr lang="en-US" sz="1800" dirty="0" smtClean="0"/>
              <a:t>Random Delay Maximum            </a:t>
            </a:r>
            <a:r>
              <a:rPr lang="en-US" sz="1800" dirty="0" err="1" smtClean="0"/>
              <a:t>Maximum</a:t>
            </a:r>
            <a:r>
              <a:rPr lang="en-US" sz="1800" dirty="0" smtClean="0"/>
              <a:t> random number of milliseconds to delay.</a:t>
            </a:r>
          </a:p>
          <a:p>
            <a:pPr fontAlgn="t">
              <a:buNone/>
            </a:pPr>
            <a:r>
              <a:rPr lang="en-US" sz="1800" dirty="0" smtClean="0"/>
              <a:t>Constant Delay Offset (milliseconds)       </a:t>
            </a:r>
            <a:r>
              <a:rPr lang="en-US" sz="1800" b="1" dirty="0" smtClean="0"/>
              <a:t>Additional</a:t>
            </a:r>
            <a:r>
              <a:rPr lang="en-US" sz="1800" dirty="0" smtClean="0"/>
              <a:t> value in milliseconds</a:t>
            </a:r>
          </a:p>
          <a:p>
            <a:pPr fontAlgn="t">
              <a:buNone/>
            </a:pPr>
            <a:r>
              <a:rPr lang="en-US" sz="1800" b="1" dirty="0" smtClean="0"/>
              <a:t>The total delay is the sum of the random value and the offset value</a:t>
            </a:r>
            <a:endParaRPr lang="en-US" sz="1800" dirty="0" smtClean="0"/>
          </a:p>
          <a:p>
            <a:pPr>
              <a:buNone/>
            </a:pPr>
            <a:endParaRPr lang="en-US" sz="2000" dirty="0" smtClean="0"/>
          </a:p>
          <a:p>
            <a:pPr>
              <a:buNone/>
            </a:pPr>
            <a:endParaRPr lang="en-US" sz="2000" b="1" dirty="0" smtClean="0">
              <a:latin typeface="Times New Roman" pitchFamily="18" charset="0"/>
              <a:cs typeface="Times New Roman" pitchFamily="18" charset="0"/>
            </a:endParaRPr>
          </a:p>
          <a:p>
            <a:pPr>
              <a:buNone/>
            </a:pPr>
            <a:endParaRPr lang="en-US" dirty="0"/>
          </a:p>
        </p:txBody>
      </p:sp>
      <p:pic>
        <p:nvPicPr>
          <p:cNvPr id="54274" name="Picture 2" descr="C:\Users\papa\Desktop\UniformRandomTimer(1).png"/>
          <p:cNvPicPr>
            <a:picLocks noChangeAspect="1" noChangeArrowheads="1"/>
          </p:cNvPicPr>
          <p:nvPr/>
        </p:nvPicPr>
        <p:blipFill>
          <a:blip r:embed="rId2"/>
          <a:srcRect/>
          <a:stretch>
            <a:fillRect/>
          </a:stretch>
        </p:blipFill>
        <p:spPr bwMode="auto">
          <a:xfrm>
            <a:off x="2286000" y="1447800"/>
            <a:ext cx="3397809" cy="1981200"/>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1900" b="1" dirty="0" err="1" smtClean="0">
                <a:latin typeface="Times New Roman" pitchFamily="18" charset="0"/>
                <a:cs typeface="Times New Roman" pitchFamily="18" charset="0"/>
              </a:rPr>
              <a:t>BeanShell</a:t>
            </a:r>
            <a:r>
              <a:rPr lang="en-US" sz="1900" b="1" dirty="0" smtClean="0">
                <a:latin typeface="Times New Roman" pitchFamily="18" charset="0"/>
                <a:cs typeface="Times New Roman" pitchFamily="18" charset="0"/>
              </a:rPr>
              <a:t> Timer</a:t>
            </a:r>
          </a:p>
          <a:p>
            <a:r>
              <a:rPr lang="en-US" sz="1900" dirty="0" smtClean="0">
                <a:latin typeface="Times New Roman" pitchFamily="18" charset="0"/>
                <a:cs typeface="Times New Roman" pitchFamily="18" charset="0"/>
              </a:rPr>
              <a:t>The </a:t>
            </a:r>
            <a:r>
              <a:rPr lang="en-US" sz="1900" dirty="0" err="1" smtClean="0">
                <a:latin typeface="Times New Roman" pitchFamily="18" charset="0"/>
                <a:cs typeface="Times New Roman" pitchFamily="18" charset="0"/>
              </a:rPr>
              <a:t>BeanShell</a:t>
            </a:r>
            <a:r>
              <a:rPr lang="en-US" sz="1900" dirty="0" smtClean="0">
                <a:latin typeface="Times New Roman" pitchFamily="18" charset="0"/>
                <a:cs typeface="Times New Roman" pitchFamily="18" charset="0"/>
              </a:rPr>
              <a:t> Timer can be used to </a:t>
            </a:r>
            <a:r>
              <a:rPr lang="en-US" sz="1900" b="1" dirty="0" smtClean="0">
                <a:latin typeface="Times New Roman" pitchFamily="18" charset="0"/>
                <a:cs typeface="Times New Roman" pitchFamily="18" charset="0"/>
              </a:rPr>
              <a:t>generate</a:t>
            </a:r>
            <a:r>
              <a:rPr lang="en-US" sz="1900" dirty="0" smtClean="0">
                <a:latin typeface="Times New Roman" pitchFamily="18" charset="0"/>
                <a:cs typeface="Times New Roman" pitchFamily="18" charset="0"/>
              </a:rPr>
              <a:t> a delay time between each user request.</a:t>
            </a:r>
          </a:p>
          <a:p>
            <a:r>
              <a:rPr lang="en-US" sz="1900" b="1" dirty="0" smtClean="0">
                <a:latin typeface="Times New Roman" pitchFamily="18" charset="0"/>
                <a:cs typeface="Times New Roman" pitchFamily="18" charset="0"/>
              </a:rPr>
              <a:t>BSF Timer</a:t>
            </a:r>
          </a:p>
          <a:p>
            <a:r>
              <a:rPr lang="en-US" sz="1900" dirty="0" smtClean="0">
                <a:latin typeface="Times New Roman" pitchFamily="18" charset="0"/>
                <a:cs typeface="Times New Roman" pitchFamily="18" charset="0"/>
              </a:rPr>
              <a:t>The BSF Timer can be used to generate a delay between each user request using a BSF scripting language.</a:t>
            </a:r>
          </a:p>
          <a:p>
            <a:r>
              <a:rPr lang="en-US" sz="1900" b="1" dirty="0" smtClean="0">
                <a:latin typeface="Times New Roman" pitchFamily="18" charset="0"/>
                <a:cs typeface="Times New Roman" pitchFamily="18" charset="0"/>
              </a:rPr>
              <a:t>JSR223 Timer</a:t>
            </a:r>
          </a:p>
          <a:p>
            <a:r>
              <a:rPr lang="en-US" sz="1900" dirty="0" smtClean="0">
                <a:latin typeface="Times New Roman" pitchFamily="18" charset="0"/>
                <a:cs typeface="Times New Roman" pitchFamily="18" charset="0"/>
              </a:rPr>
              <a:t>The JSR223 Timer can be used to generate a delay between each user request using a JSR223 scripting language</a:t>
            </a:r>
          </a:p>
          <a:p>
            <a:pPr>
              <a:buNone/>
            </a:pPr>
            <a:r>
              <a:rPr lang="en-US" sz="2400" b="1" dirty="0" smtClean="0">
                <a:latin typeface="Times New Roman" pitchFamily="18" charset="0"/>
                <a:cs typeface="Times New Roman" pitchFamily="18" charset="0"/>
              </a:rPr>
              <a:t>How to Use Constant Timer :</a:t>
            </a:r>
          </a:p>
          <a:p>
            <a:pPr>
              <a:buNone/>
            </a:pPr>
            <a:r>
              <a:rPr lang="en-US" sz="1600" dirty="0" smtClean="0">
                <a:latin typeface="Times New Roman" pitchFamily="18" charset="0"/>
                <a:cs typeface="Times New Roman" pitchFamily="18" charset="0"/>
              </a:rPr>
              <a:t>In this example, you will use </a:t>
            </a:r>
            <a:r>
              <a:rPr lang="en-US" sz="1600" b="1" dirty="0" smtClean="0">
                <a:latin typeface="Times New Roman" pitchFamily="18" charset="0"/>
                <a:cs typeface="Times New Roman" pitchFamily="18" charset="0"/>
              </a:rPr>
              <a:t>Constant Timer</a:t>
            </a:r>
            <a:r>
              <a:rPr lang="en-US" sz="1600" dirty="0" smtClean="0">
                <a:latin typeface="Times New Roman" pitchFamily="18" charset="0"/>
                <a:cs typeface="Times New Roman" pitchFamily="18" charset="0"/>
              </a:rPr>
              <a:t> to set </a:t>
            </a:r>
            <a:r>
              <a:rPr lang="en-US" sz="1600" b="1" dirty="0" smtClean="0">
                <a:latin typeface="Times New Roman" pitchFamily="18" charset="0"/>
                <a:cs typeface="Times New Roman" pitchFamily="18" charset="0"/>
              </a:rPr>
              <a:t>a fixed delay</a:t>
            </a:r>
            <a:r>
              <a:rPr lang="en-US" sz="1600" dirty="0" smtClean="0">
                <a:latin typeface="Times New Roman" pitchFamily="18" charset="0"/>
                <a:cs typeface="Times New Roman" pitchFamily="18" charset="0"/>
              </a:rPr>
              <a:t> between user requests to google.com.</a:t>
            </a:r>
          </a:p>
          <a:p>
            <a:pPr>
              <a:buNone/>
            </a:pPr>
            <a:r>
              <a:rPr lang="en-US" sz="1600" dirty="0" smtClean="0"/>
              <a:t>Let start with a simple test script :</a:t>
            </a:r>
          </a:p>
          <a:p>
            <a:r>
              <a:rPr lang="en-US" sz="1600" dirty="0" err="1" smtClean="0"/>
              <a:t>JMeter</a:t>
            </a:r>
            <a:r>
              <a:rPr lang="en-US" sz="1600" dirty="0" smtClean="0"/>
              <a:t> creates </a:t>
            </a:r>
            <a:r>
              <a:rPr lang="en-US" sz="1600" b="1" dirty="0" smtClean="0"/>
              <a:t>one</a:t>
            </a:r>
            <a:r>
              <a:rPr lang="en-US" sz="1600" dirty="0" smtClean="0"/>
              <a:t> user request to </a:t>
            </a:r>
            <a:r>
              <a:rPr lang="en-US" sz="1600" dirty="0" smtClean="0">
                <a:hlinkClick r:id="rId2"/>
              </a:rPr>
              <a:t>http://www.google.com</a:t>
            </a:r>
            <a:r>
              <a:rPr lang="en-US" sz="1600" dirty="0" smtClean="0"/>
              <a:t> </a:t>
            </a:r>
            <a:r>
              <a:rPr lang="en-US" sz="1600" b="1" dirty="0" smtClean="0"/>
              <a:t>100</a:t>
            </a:r>
            <a:r>
              <a:rPr lang="en-US" sz="1600" dirty="0" smtClean="0"/>
              <a:t> times</a:t>
            </a:r>
          </a:p>
          <a:p>
            <a:r>
              <a:rPr lang="en-US" sz="1600" b="1" dirty="0" smtClean="0"/>
              <a:t>Delay</a:t>
            </a:r>
            <a:r>
              <a:rPr lang="en-US" sz="1600" dirty="0" smtClean="0"/>
              <a:t> between each user request is </a:t>
            </a:r>
            <a:r>
              <a:rPr lang="en-US" sz="1600" b="1" dirty="0" smtClean="0"/>
              <a:t>5000</a:t>
            </a:r>
            <a:r>
              <a:rPr lang="en-US" sz="1600" dirty="0" smtClean="0"/>
              <a:t> ms</a:t>
            </a:r>
          </a:p>
          <a:p>
            <a:pPr>
              <a:buNone/>
            </a:pPr>
            <a:endParaRPr lang="en-US" sz="1600" b="1"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endParaRPr lang="en-US" dirty="0" smtClean="0"/>
          </a:p>
          <a:p>
            <a:pPr>
              <a:buNone/>
            </a:pPr>
            <a:endParaRPr lang="en-US" dirty="0" smtClean="0"/>
          </a:p>
          <a:p>
            <a:pPr>
              <a:buNone/>
            </a:pPr>
            <a:endParaRPr lang="en-US" dirty="0" smtClean="0"/>
          </a:p>
          <a:p>
            <a:pPr>
              <a:buNone/>
            </a:pPr>
            <a:r>
              <a:rPr lang="en-US" sz="1800" b="1" dirty="0" smtClean="0">
                <a:latin typeface="Times New Roman" pitchFamily="18" charset="0"/>
                <a:cs typeface="Times New Roman" pitchFamily="18" charset="0"/>
              </a:rPr>
              <a:t>Pre-condition:</a:t>
            </a:r>
          </a:p>
          <a:p>
            <a:pPr>
              <a:buNone/>
            </a:pPr>
            <a:r>
              <a:rPr lang="en-US" sz="1800" dirty="0" smtClean="0">
                <a:latin typeface="Times New Roman" pitchFamily="18" charset="0"/>
                <a:cs typeface="Times New Roman" pitchFamily="18" charset="0"/>
              </a:rPr>
              <a:t>We </a:t>
            </a:r>
            <a:r>
              <a:rPr lang="en-US" sz="1800" b="1" dirty="0" smtClean="0">
                <a:latin typeface="Times New Roman" pitchFamily="18" charset="0"/>
                <a:cs typeface="Times New Roman" pitchFamily="18" charset="0"/>
              </a:rPr>
              <a:t>re-use</a:t>
            </a:r>
            <a:r>
              <a:rPr lang="en-US" sz="1800" dirty="0" smtClean="0">
                <a:latin typeface="Times New Roman" pitchFamily="18" charset="0"/>
                <a:cs typeface="Times New Roman" pitchFamily="18" charset="0"/>
              </a:rPr>
              <a:t> the Step 1 and Step 2</a:t>
            </a:r>
          </a:p>
          <a:p>
            <a:pPr>
              <a:buNone/>
            </a:pPr>
            <a:r>
              <a:rPr lang="en-US" sz="1800" b="1" dirty="0" smtClean="0"/>
              <a:t>Step 1) Add Thread Group</a:t>
            </a:r>
          </a:p>
          <a:p>
            <a:r>
              <a:rPr lang="en-US" sz="1800" dirty="0" smtClean="0"/>
              <a:t>Right click on the</a:t>
            </a:r>
            <a:r>
              <a:rPr lang="en-US" sz="1800" dirty="0" smtClean="0">
                <a:hlinkClick r:id="rId2"/>
              </a:rPr>
              <a:t> Test Plan </a:t>
            </a:r>
            <a:r>
              <a:rPr lang="en-US" sz="1800" dirty="0" smtClean="0"/>
              <a:t>and add a new thread group: </a:t>
            </a:r>
            <a:r>
              <a:rPr lang="en-US" sz="1800" b="1" dirty="0" smtClean="0"/>
              <a:t>Add</a:t>
            </a:r>
            <a:r>
              <a:rPr lang="en-US" sz="1800" dirty="0" smtClean="0"/>
              <a:t>-&gt; </a:t>
            </a:r>
            <a:r>
              <a:rPr lang="en-US" sz="1800" b="1" dirty="0" smtClean="0"/>
              <a:t>Threads (Users)</a:t>
            </a:r>
            <a:r>
              <a:rPr lang="en-US" sz="1800" dirty="0" smtClean="0"/>
              <a:t> -&gt;</a:t>
            </a:r>
            <a:r>
              <a:rPr lang="en-US" sz="1800" b="1" dirty="0" smtClean="0"/>
              <a:t>Thread Group</a:t>
            </a:r>
          </a:p>
          <a:p>
            <a:pPr>
              <a:buNone/>
            </a:pPr>
            <a:endParaRPr lang="en-US" sz="1800" dirty="0" smtClean="0"/>
          </a:p>
          <a:p>
            <a:pPr>
              <a:buNone/>
            </a:pPr>
            <a:endParaRPr lang="en-US" sz="1800" dirty="0" smtClean="0">
              <a:latin typeface="Times New Roman" pitchFamily="18" charset="0"/>
              <a:cs typeface="Times New Roman" pitchFamily="18" charset="0"/>
            </a:endParaRPr>
          </a:p>
          <a:p>
            <a:pPr>
              <a:buNone/>
            </a:pPr>
            <a:endParaRPr lang="en-US" dirty="0"/>
          </a:p>
        </p:txBody>
      </p:sp>
      <p:pic>
        <p:nvPicPr>
          <p:cNvPr id="55298" name="Picture 2" descr="C:\Users\papa\Desktop\FlowTimer.png"/>
          <p:cNvPicPr>
            <a:picLocks noChangeAspect="1" noChangeArrowheads="1"/>
          </p:cNvPicPr>
          <p:nvPr/>
        </p:nvPicPr>
        <p:blipFill>
          <a:blip r:embed="rId3"/>
          <a:srcRect/>
          <a:stretch>
            <a:fillRect/>
          </a:stretch>
        </p:blipFill>
        <p:spPr bwMode="auto">
          <a:xfrm>
            <a:off x="1219200" y="685800"/>
            <a:ext cx="5476875" cy="1524000"/>
          </a:xfrm>
          <a:prstGeom prst="rect">
            <a:avLst/>
          </a:prstGeom>
          <a:noFill/>
        </p:spPr>
      </p:pic>
      <p:pic>
        <p:nvPicPr>
          <p:cNvPr id="55299" name="Picture 3" descr="C:\Users\papa\Desktop\ThreadProperty.png"/>
          <p:cNvPicPr>
            <a:picLocks noChangeAspect="1" noChangeArrowheads="1"/>
          </p:cNvPicPr>
          <p:nvPr/>
        </p:nvPicPr>
        <p:blipFill>
          <a:blip r:embed="rId4"/>
          <a:srcRect/>
          <a:stretch>
            <a:fillRect/>
          </a:stretch>
        </p:blipFill>
        <p:spPr bwMode="auto">
          <a:xfrm>
            <a:off x="2743200" y="3657600"/>
            <a:ext cx="3581400" cy="2338175"/>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r>
              <a:rPr lang="en-US" sz="1400" b="1" dirty="0" smtClean="0">
                <a:latin typeface="Times New Roman" pitchFamily="18" charset="0"/>
                <a:cs typeface="Times New Roman" pitchFamily="18" charset="0"/>
              </a:rPr>
              <a:t>Step 2) Add </a:t>
            </a:r>
            <a:r>
              <a:rPr lang="en-US" sz="1400" b="1" dirty="0" err="1" smtClean="0">
                <a:latin typeface="Times New Roman" pitchFamily="18" charset="0"/>
                <a:cs typeface="Times New Roman" pitchFamily="18" charset="0"/>
              </a:rPr>
              <a:t>JMeter</a:t>
            </a:r>
            <a:r>
              <a:rPr lang="en-US" sz="1400" b="1" dirty="0" smtClean="0">
                <a:latin typeface="Times New Roman" pitchFamily="18" charset="0"/>
                <a:cs typeface="Times New Roman" pitchFamily="18" charset="0"/>
              </a:rPr>
              <a:t> elements</a:t>
            </a:r>
          </a:p>
          <a:p>
            <a:r>
              <a:rPr lang="en-US" sz="1400" dirty="0" smtClean="0">
                <a:latin typeface="Times New Roman" pitchFamily="18" charset="0"/>
                <a:cs typeface="Times New Roman" pitchFamily="18" charset="0"/>
              </a:rPr>
              <a:t>Add HTTP request default</a:t>
            </a:r>
          </a:p>
          <a:p>
            <a:r>
              <a:rPr lang="en-US" sz="1400" dirty="0" smtClean="0">
                <a:latin typeface="Times New Roman" pitchFamily="18" charset="0"/>
                <a:cs typeface="Times New Roman" pitchFamily="18" charset="0"/>
              </a:rPr>
              <a:t>Add HTTP request</a:t>
            </a:r>
          </a:p>
          <a:p>
            <a:pPr>
              <a:buNone/>
            </a:pPr>
            <a:endParaRPr lang="en-US" sz="1400" dirty="0" smtClean="0">
              <a:latin typeface="Times New Roman" pitchFamily="18" charset="0"/>
              <a:cs typeface="Times New Roman" pitchFamily="18" charset="0"/>
            </a:endParaRPr>
          </a:p>
          <a:p>
            <a:pPr>
              <a:buNone/>
            </a:pPr>
            <a:r>
              <a:rPr lang="en-US" sz="1400" b="1" dirty="0" smtClean="0"/>
              <a:t>Step 3) Add Constant Timer</a:t>
            </a:r>
          </a:p>
          <a:p>
            <a:r>
              <a:rPr lang="en-US" sz="1400" dirty="0" smtClean="0"/>
              <a:t>Right-click </a:t>
            </a:r>
            <a:r>
              <a:rPr lang="en-US" sz="1400" b="1" dirty="0" smtClean="0"/>
              <a:t>Thread Group </a:t>
            </a:r>
            <a:r>
              <a:rPr lang="en-US" sz="1400" b="1" i="1" dirty="0" smtClean="0"/>
              <a:t>-&gt;</a:t>
            </a:r>
            <a:r>
              <a:rPr lang="en-US" sz="1400" b="1" dirty="0" smtClean="0"/>
              <a:t> Timer </a:t>
            </a:r>
            <a:r>
              <a:rPr lang="en-US" sz="1400" b="1" i="1" dirty="0" smtClean="0"/>
              <a:t>-&gt;</a:t>
            </a:r>
            <a:r>
              <a:rPr lang="en-US" sz="1400" b="1" dirty="0" smtClean="0"/>
              <a:t> Constant Timer</a:t>
            </a:r>
          </a:p>
          <a:p>
            <a:pPr>
              <a:buNone/>
            </a:pPr>
            <a:endParaRPr lang="en-US" sz="1400" dirty="0" smtClean="0"/>
          </a:p>
          <a:p>
            <a:pPr>
              <a:buNone/>
            </a:pPr>
            <a:endParaRPr lang="en-US" sz="1400" dirty="0" smtClean="0">
              <a:latin typeface="Times New Roman" pitchFamily="18" charset="0"/>
              <a:cs typeface="Times New Roman" pitchFamily="18" charset="0"/>
            </a:endParaRPr>
          </a:p>
          <a:p>
            <a:pPr>
              <a:buNone/>
            </a:pPr>
            <a:endParaRPr lang="en-US" dirty="0"/>
          </a:p>
        </p:txBody>
      </p:sp>
      <p:pic>
        <p:nvPicPr>
          <p:cNvPr id="56322" name="Picture 2" descr="C:\Users\papa\Desktop\AddConstantTimer.png"/>
          <p:cNvPicPr>
            <a:picLocks noChangeAspect="1" noChangeArrowheads="1"/>
          </p:cNvPicPr>
          <p:nvPr/>
        </p:nvPicPr>
        <p:blipFill>
          <a:blip r:embed="rId2"/>
          <a:srcRect/>
          <a:stretch>
            <a:fillRect/>
          </a:stretch>
        </p:blipFill>
        <p:spPr bwMode="auto">
          <a:xfrm>
            <a:off x="685800" y="2667000"/>
            <a:ext cx="8266590" cy="28194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800" dirty="0" smtClean="0">
                <a:latin typeface="Times New Roman" pitchFamily="18" charset="0"/>
                <a:cs typeface="Times New Roman" pitchFamily="18" charset="0"/>
              </a:rPr>
              <a:t>1. </a:t>
            </a:r>
            <a:r>
              <a:rPr lang="en-US" sz="2800" b="1" dirty="0" smtClean="0">
                <a:latin typeface="Times New Roman" pitchFamily="18" charset="0"/>
                <a:cs typeface="Times New Roman" pitchFamily="18" charset="0"/>
              </a:rPr>
              <a:t>Thread Group</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lstStyle/>
          <a:p>
            <a:pPr>
              <a:buNone/>
            </a:pPr>
            <a:endParaRPr lang="en-US" dirty="0"/>
          </a:p>
        </p:txBody>
      </p:sp>
      <p:pic>
        <p:nvPicPr>
          <p:cNvPr id="6146" name="Picture 2" descr="C:\Users\papa\Desktop\ThreadGroup.png"/>
          <p:cNvPicPr>
            <a:picLocks noChangeAspect="1" noChangeArrowheads="1"/>
          </p:cNvPicPr>
          <p:nvPr/>
        </p:nvPicPr>
        <p:blipFill>
          <a:blip r:embed="rId2"/>
          <a:srcRect/>
          <a:stretch>
            <a:fillRect/>
          </a:stretch>
        </p:blipFill>
        <p:spPr bwMode="auto">
          <a:xfrm>
            <a:off x="508000" y="1600200"/>
            <a:ext cx="7950200" cy="4203921"/>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800" dirty="0" smtClean="0">
                <a:latin typeface="Times New Roman" pitchFamily="18" charset="0"/>
                <a:cs typeface="Times New Roman" pitchFamily="18" charset="0"/>
              </a:rPr>
              <a:t>Configuring Thread Delay of 5000 milliseconds</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b="1" dirty="0" smtClean="0"/>
          </a:p>
          <a:p>
            <a:pPr>
              <a:buNone/>
            </a:pPr>
            <a:endParaRPr lang="en-US" sz="1800" b="1" dirty="0" smtClean="0"/>
          </a:p>
          <a:p>
            <a:pPr>
              <a:buNone/>
            </a:pPr>
            <a:r>
              <a:rPr lang="en-US" sz="1800" b="1" dirty="0" smtClean="0"/>
              <a:t>Step 4) Add View Results in Table</a:t>
            </a:r>
          </a:p>
          <a:p>
            <a:r>
              <a:rPr lang="en-US" sz="1800" dirty="0" smtClean="0"/>
              <a:t>View Results in Table displays the test result in table format.</a:t>
            </a:r>
          </a:p>
          <a:p>
            <a:r>
              <a:rPr lang="en-US" sz="1800" dirty="0" smtClean="0"/>
              <a:t>Right click </a:t>
            </a:r>
            <a:r>
              <a:rPr lang="en-US" sz="1800" b="1" dirty="0" smtClean="0"/>
              <a:t>Add </a:t>
            </a:r>
            <a:r>
              <a:rPr lang="en-US" sz="1800" b="1" i="1" dirty="0" smtClean="0"/>
              <a:t>-&gt;</a:t>
            </a:r>
            <a:r>
              <a:rPr lang="en-US" sz="1800" b="1" dirty="0" smtClean="0"/>
              <a:t> Listener </a:t>
            </a:r>
            <a:r>
              <a:rPr lang="en-US" sz="1800" b="1" i="1" dirty="0" smtClean="0"/>
              <a:t>-&gt; </a:t>
            </a:r>
            <a:r>
              <a:rPr lang="en-US" sz="1800" b="1" dirty="0" smtClean="0"/>
              <a:t>View Result in Table</a:t>
            </a:r>
            <a:endParaRPr lang="en-US" sz="1800" dirty="0" smtClean="0"/>
          </a:p>
          <a:p>
            <a:pPr>
              <a:buNone/>
            </a:pPr>
            <a:endParaRPr lang="en-US" sz="1800" dirty="0">
              <a:latin typeface="Times New Roman" pitchFamily="18" charset="0"/>
              <a:cs typeface="Times New Roman" pitchFamily="18" charset="0"/>
            </a:endParaRPr>
          </a:p>
        </p:txBody>
      </p:sp>
      <p:pic>
        <p:nvPicPr>
          <p:cNvPr id="57346" name="Picture 2" descr="C:\Users\papa\Desktop\ThreadDelayConstantTimer.png"/>
          <p:cNvPicPr>
            <a:picLocks noChangeAspect="1" noChangeArrowheads="1"/>
          </p:cNvPicPr>
          <p:nvPr/>
        </p:nvPicPr>
        <p:blipFill>
          <a:blip r:embed="rId2"/>
          <a:srcRect/>
          <a:stretch>
            <a:fillRect/>
          </a:stretch>
        </p:blipFill>
        <p:spPr bwMode="auto">
          <a:xfrm>
            <a:off x="3048000" y="1143000"/>
            <a:ext cx="3048000" cy="1579217"/>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buNone/>
            </a:pPr>
            <a:endParaRPr lang="en-US" dirty="0"/>
          </a:p>
        </p:txBody>
      </p:sp>
      <p:pic>
        <p:nvPicPr>
          <p:cNvPr id="58370" name="Picture 2" descr="C:\Users\papa\Desktop\AddViewResult.png"/>
          <p:cNvPicPr>
            <a:picLocks noChangeAspect="1" noChangeArrowheads="1"/>
          </p:cNvPicPr>
          <p:nvPr/>
        </p:nvPicPr>
        <p:blipFill>
          <a:blip r:embed="rId2"/>
          <a:srcRect/>
          <a:stretch>
            <a:fillRect/>
          </a:stretch>
        </p:blipFill>
        <p:spPr bwMode="auto">
          <a:xfrm>
            <a:off x="1524000" y="990600"/>
            <a:ext cx="5943600" cy="5124451"/>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55637"/>
            <a:ext cx="8229600" cy="5516563"/>
          </a:xfrm>
        </p:spPr>
        <p:txBody>
          <a:bodyPr/>
          <a:lstStyle/>
          <a:p>
            <a:pPr>
              <a:buNone/>
            </a:pPr>
            <a:r>
              <a:rPr lang="en-US" sz="1600" dirty="0" smtClean="0">
                <a:latin typeface="Times New Roman" pitchFamily="18" charset="0"/>
                <a:cs typeface="Times New Roman" pitchFamily="18" charset="0"/>
              </a:rPr>
              <a:t>View Results in Table displays as below figure</a:t>
            </a: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r>
              <a:rPr lang="en-US" sz="1600" b="1" dirty="0" smtClean="0"/>
              <a:t>Step 5) Run your test</a:t>
            </a:r>
          </a:p>
          <a:p>
            <a:r>
              <a:rPr lang="en-US" sz="1600" dirty="0" smtClean="0"/>
              <a:t>When you ready to run a test, click </a:t>
            </a:r>
            <a:r>
              <a:rPr lang="en-US" sz="1600" b="1" dirty="0" smtClean="0"/>
              <a:t>the Run</a:t>
            </a:r>
            <a:r>
              <a:rPr lang="en-US" sz="1600" dirty="0" smtClean="0"/>
              <a:t> button on the menu bar, or short key </a:t>
            </a:r>
            <a:r>
              <a:rPr lang="en-US" sz="1600" b="1" dirty="0" err="1" smtClean="0"/>
              <a:t>Ctrl+R</a:t>
            </a:r>
            <a:endParaRPr lang="en-US" sz="1600" dirty="0" smtClean="0"/>
          </a:p>
          <a:p>
            <a:r>
              <a:rPr lang="en-US" sz="1600" dirty="0" smtClean="0"/>
              <a:t>This is the result of this test</a:t>
            </a:r>
          </a:p>
          <a:p>
            <a:pPr>
              <a:buNone/>
            </a:pPr>
            <a:endParaRPr lang="en-US" sz="1600" dirty="0" smtClean="0">
              <a:latin typeface="Times New Roman" pitchFamily="18" charset="0"/>
              <a:cs typeface="Times New Roman" pitchFamily="18" charset="0"/>
            </a:endParaRPr>
          </a:p>
          <a:p>
            <a:pPr>
              <a:buNone/>
            </a:pPr>
            <a:endParaRPr lang="en-US" dirty="0"/>
          </a:p>
        </p:txBody>
      </p:sp>
      <p:pic>
        <p:nvPicPr>
          <p:cNvPr id="59394" name="Picture 2" descr="C:\Users\papa\Desktop\AddViewResultTable.png"/>
          <p:cNvPicPr>
            <a:picLocks noChangeAspect="1" noChangeArrowheads="1"/>
          </p:cNvPicPr>
          <p:nvPr/>
        </p:nvPicPr>
        <p:blipFill>
          <a:blip r:embed="rId2"/>
          <a:srcRect/>
          <a:stretch>
            <a:fillRect/>
          </a:stretch>
        </p:blipFill>
        <p:spPr bwMode="auto">
          <a:xfrm>
            <a:off x="1447800" y="1219200"/>
            <a:ext cx="5819775" cy="2609850"/>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endParaRPr lang="en-US" dirty="0"/>
          </a:p>
        </p:txBody>
      </p:sp>
      <p:pic>
        <p:nvPicPr>
          <p:cNvPr id="60418" name="Picture 2" descr="C:\Users\papa\Desktop\RunYourTest.png"/>
          <p:cNvPicPr>
            <a:picLocks noChangeAspect="1" noChangeArrowheads="1"/>
          </p:cNvPicPr>
          <p:nvPr/>
        </p:nvPicPr>
        <p:blipFill>
          <a:blip r:embed="rId2"/>
          <a:srcRect/>
          <a:stretch>
            <a:fillRect/>
          </a:stretch>
        </p:blipFill>
        <p:spPr bwMode="auto">
          <a:xfrm>
            <a:off x="1447799" y="685800"/>
            <a:ext cx="6122865" cy="5257800"/>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sz="1600" dirty="0" smtClean="0">
                <a:latin typeface="Times New Roman" pitchFamily="18" charset="0"/>
                <a:cs typeface="Times New Roman" pitchFamily="18" charset="0"/>
              </a:rPr>
              <a:t>For example, in the above figure, let analyze the </a:t>
            </a:r>
            <a:r>
              <a:rPr lang="en-US" sz="1600" b="1" dirty="0" smtClean="0">
                <a:latin typeface="Times New Roman" pitchFamily="18" charset="0"/>
                <a:cs typeface="Times New Roman" pitchFamily="18" charset="0"/>
              </a:rPr>
              <a:t>Sample 2</a:t>
            </a:r>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Start time </a:t>
            </a:r>
            <a:r>
              <a:rPr lang="en-US" sz="1600" dirty="0" smtClean="0">
                <a:latin typeface="Times New Roman" pitchFamily="18" charset="0"/>
                <a:cs typeface="Times New Roman" pitchFamily="18" charset="0"/>
              </a:rPr>
              <a:t>is 22:05:01.866</a:t>
            </a:r>
          </a:p>
          <a:p>
            <a:r>
              <a:rPr lang="en-US" sz="1600" b="1" dirty="0" smtClean="0">
                <a:latin typeface="Times New Roman" pitchFamily="18" charset="0"/>
                <a:cs typeface="Times New Roman" pitchFamily="18" charset="0"/>
              </a:rPr>
              <a:t>Sample Time</a:t>
            </a:r>
            <a:r>
              <a:rPr lang="en-US" sz="1600" dirty="0" smtClean="0">
                <a:latin typeface="Times New Roman" pitchFamily="18" charset="0"/>
                <a:cs typeface="Times New Roman" pitchFamily="18" charset="0"/>
              </a:rPr>
              <a:t> of Sample 2 is 172 ms</a:t>
            </a:r>
          </a:p>
          <a:p>
            <a:r>
              <a:rPr lang="en-US" sz="1600" b="1" dirty="0" smtClean="0">
                <a:latin typeface="Times New Roman" pitchFamily="18" charset="0"/>
                <a:cs typeface="Times New Roman" pitchFamily="18" charset="0"/>
              </a:rPr>
              <a:t>Constant Timer</a:t>
            </a:r>
            <a:r>
              <a:rPr lang="en-US" sz="1600" dirty="0" smtClean="0">
                <a:latin typeface="Times New Roman" pitchFamily="18" charset="0"/>
                <a:cs typeface="Times New Roman" pitchFamily="18" charset="0"/>
              </a:rPr>
              <a:t>: 5000 ms (as configured)</a:t>
            </a:r>
          </a:p>
          <a:p>
            <a:r>
              <a:rPr lang="en-US" sz="1600" b="1" dirty="0" smtClean="0">
                <a:latin typeface="Times New Roman" pitchFamily="18" charset="0"/>
                <a:cs typeface="Times New Roman" pitchFamily="18" charset="0"/>
              </a:rPr>
              <a:t>End Time</a:t>
            </a:r>
            <a:r>
              <a:rPr lang="en-US" sz="1600" dirty="0" smtClean="0">
                <a:latin typeface="Times New Roman" pitchFamily="18" charset="0"/>
                <a:cs typeface="Times New Roman" pitchFamily="18" charset="0"/>
              </a:rPr>
              <a:t> of this sample is = 22:05:01.866 + 172 + 5000 = 22:05:07.038</a:t>
            </a:r>
          </a:p>
          <a:p>
            <a:pPr>
              <a:buNone/>
            </a:pPr>
            <a:r>
              <a:rPr lang="en-US" sz="1600" dirty="0" smtClean="0"/>
              <a:t>So the Sample 3 should start at the time is </a:t>
            </a:r>
            <a:r>
              <a:rPr lang="en-US" sz="1600" b="1" dirty="0" smtClean="0"/>
              <a:t>22:05:07.039 </a:t>
            </a:r>
            <a:r>
              <a:rPr lang="en-US" sz="1600" dirty="0" smtClean="0"/>
              <a:t>( As shown in the above figure)</a:t>
            </a:r>
          </a:p>
          <a:p>
            <a:r>
              <a:rPr lang="en-US" sz="1600" dirty="0" smtClean="0"/>
              <a:t>The </a:t>
            </a:r>
            <a:r>
              <a:rPr lang="en-US" sz="1600" b="1" dirty="0" smtClean="0"/>
              <a:t>delay</a:t>
            </a:r>
            <a:r>
              <a:rPr lang="en-US" sz="1600" dirty="0" smtClean="0"/>
              <a:t> of each sample is </a:t>
            </a:r>
            <a:r>
              <a:rPr lang="en-US" sz="1600" b="1" dirty="0" smtClean="0"/>
              <a:t>5000</a:t>
            </a:r>
            <a:r>
              <a:rPr lang="en-US" sz="1600" dirty="0" smtClean="0"/>
              <a:t> ms</a:t>
            </a:r>
          </a:p>
          <a:p>
            <a:r>
              <a:rPr lang="en-US" sz="1600" dirty="0" smtClean="0"/>
              <a:t>If you change the Constant Timer is </a:t>
            </a:r>
            <a:r>
              <a:rPr lang="en-US" sz="1600" b="1" dirty="0" smtClean="0"/>
              <a:t>zero</a:t>
            </a:r>
            <a:r>
              <a:rPr lang="en-US" sz="1600" dirty="0" smtClean="0"/>
              <a:t>, you will see the result is changed</a:t>
            </a:r>
          </a:p>
          <a:p>
            <a:pPr>
              <a:buNone/>
            </a:pPr>
            <a:endParaRPr lang="en-US" sz="1600" dirty="0" smtClean="0"/>
          </a:p>
          <a:p>
            <a:pPr>
              <a:buNone/>
            </a:pPr>
            <a:endParaRPr lang="en-US" sz="1600" dirty="0" smtClean="0">
              <a:latin typeface="Times New Roman" pitchFamily="18" charset="0"/>
              <a:cs typeface="Times New Roman" pitchFamily="18" charset="0"/>
            </a:endParaRPr>
          </a:p>
          <a:p>
            <a:pPr>
              <a:buNone/>
            </a:pPr>
            <a:endParaRPr lang="en-US" dirty="0"/>
          </a:p>
        </p:txBody>
      </p:sp>
      <p:pic>
        <p:nvPicPr>
          <p:cNvPr id="61442" name="Picture 2" descr="C:\Users\papa\Desktop\SampleTimer.png"/>
          <p:cNvPicPr>
            <a:picLocks noChangeAspect="1" noChangeArrowheads="1"/>
          </p:cNvPicPr>
          <p:nvPr/>
        </p:nvPicPr>
        <p:blipFill>
          <a:blip r:embed="rId2"/>
          <a:srcRect/>
          <a:stretch>
            <a:fillRect/>
          </a:stretch>
        </p:blipFill>
        <p:spPr bwMode="auto">
          <a:xfrm>
            <a:off x="1600200" y="3200400"/>
            <a:ext cx="5943600" cy="2914650"/>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pPr>
              <a:buNone/>
            </a:pPr>
            <a:r>
              <a:rPr lang="en-US" sz="1400" dirty="0" smtClean="0">
                <a:latin typeface="Times New Roman" pitchFamily="18" charset="0"/>
                <a:cs typeface="Times New Roman" pitchFamily="18" charset="0"/>
              </a:rPr>
              <a:t>Let analyze the </a:t>
            </a:r>
            <a:r>
              <a:rPr lang="en-US" sz="1400" b="1" dirty="0" smtClean="0">
                <a:latin typeface="Times New Roman" pitchFamily="18" charset="0"/>
                <a:cs typeface="Times New Roman" pitchFamily="18" charset="0"/>
              </a:rPr>
              <a:t>Sample 1</a:t>
            </a:r>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Start time </a:t>
            </a:r>
            <a:r>
              <a:rPr lang="en-US" sz="1400" dirty="0" smtClean="0">
                <a:latin typeface="Times New Roman" pitchFamily="18" charset="0"/>
                <a:cs typeface="Times New Roman" pitchFamily="18" charset="0"/>
              </a:rPr>
              <a:t>is 22:17:39.141</a:t>
            </a:r>
          </a:p>
          <a:p>
            <a:r>
              <a:rPr lang="en-US" sz="1400" b="1" dirty="0" smtClean="0">
                <a:latin typeface="Times New Roman" pitchFamily="18" charset="0"/>
                <a:cs typeface="Times New Roman" pitchFamily="18" charset="0"/>
              </a:rPr>
              <a:t>Sample Time</a:t>
            </a:r>
            <a:r>
              <a:rPr lang="en-US" sz="1400" dirty="0" smtClean="0">
                <a:latin typeface="Times New Roman" pitchFamily="18" charset="0"/>
                <a:cs typeface="Times New Roman" pitchFamily="18" charset="0"/>
              </a:rPr>
              <a:t> of Sample 2 is 370 ms</a:t>
            </a:r>
          </a:p>
          <a:p>
            <a:r>
              <a:rPr lang="en-US" sz="1400" b="1" dirty="0" smtClean="0">
                <a:latin typeface="Times New Roman" pitchFamily="18" charset="0"/>
                <a:cs typeface="Times New Roman" pitchFamily="18" charset="0"/>
              </a:rPr>
              <a:t>Constant Timer</a:t>
            </a:r>
            <a:r>
              <a:rPr lang="en-US" sz="1400" dirty="0" smtClean="0">
                <a:latin typeface="Times New Roman" pitchFamily="18" charset="0"/>
                <a:cs typeface="Times New Roman" pitchFamily="18" charset="0"/>
              </a:rPr>
              <a:t> : 0 ms (as configured)</a:t>
            </a:r>
          </a:p>
          <a:p>
            <a:r>
              <a:rPr lang="en-US" sz="1400" b="1" dirty="0" smtClean="0">
                <a:latin typeface="Times New Roman" pitchFamily="18" charset="0"/>
                <a:cs typeface="Times New Roman" pitchFamily="18" charset="0"/>
              </a:rPr>
              <a:t>End Time</a:t>
            </a:r>
            <a:r>
              <a:rPr lang="en-US" sz="1400" dirty="0" smtClean="0">
                <a:latin typeface="Times New Roman" pitchFamily="18" charset="0"/>
                <a:cs typeface="Times New Roman" pitchFamily="18" charset="0"/>
              </a:rPr>
              <a:t> of this sample is = 22:17:39.141+ 370 + 0 = 22:17:39.511</a:t>
            </a:r>
          </a:p>
          <a:p>
            <a:r>
              <a:rPr lang="en-US" sz="1400" dirty="0" smtClean="0">
                <a:latin typeface="Times New Roman" pitchFamily="18" charset="0"/>
                <a:cs typeface="Times New Roman" pitchFamily="18" charset="0"/>
              </a:rPr>
              <a:t>So the </a:t>
            </a:r>
            <a:r>
              <a:rPr lang="en-US" sz="1400" b="1" dirty="0" smtClean="0">
                <a:latin typeface="Times New Roman" pitchFamily="18" charset="0"/>
                <a:cs typeface="Times New Roman" pitchFamily="18" charset="0"/>
              </a:rPr>
              <a:t>Sample 2</a:t>
            </a:r>
            <a:r>
              <a:rPr lang="en-US" sz="1400" dirty="0" smtClean="0">
                <a:latin typeface="Times New Roman" pitchFamily="18" charset="0"/>
                <a:cs typeface="Times New Roman" pitchFamily="18" charset="0"/>
              </a:rPr>
              <a:t> should start at the time is </a:t>
            </a:r>
            <a:r>
              <a:rPr lang="en-US" sz="1400" b="1" dirty="0" smtClean="0">
                <a:latin typeface="Times New Roman" pitchFamily="18" charset="0"/>
                <a:cs typeface="Times New Roman" pitchFamily="18" charset="0"/>
              </a:rPr>
              <a:t>22:17:39.512</a:t>
            </a:r>
            <a:r>
              <a:rPr lang="en-US" sz="1400" dirty="0" smtClean="0">
                <a:latin typeface="Times New Roman" pitchFamily="18" charset="0"/>
                <a:cs typeface="Times New Roman" pitchFamily="18" charset="0"/>
              </a:rPr>
              <a:t> (Shown in the above figure)</a:t>
            </a:r>
          </a:p>
          <a:p>
            <a:pPr>
              <a:buNone/>
            </a:pPr>
            <a:endParaRPr lang="en-US" sz="1400" dirty="0" smtClean="0">
              <a:latin typeface="Times New Roman" pitchFamily="18" charset="0"/>
              <a:cs typeface="Times New Roman" pitchFamily="18" charset="0"/>
            </a:endParaRPr>
          </a:p>
          <a:p>
            <a:pPr>
              <a:buNone/>
            </a:pPr>
            <a:r>
              <a:rPr lang="en-US" sz="1800" b="1" dirty="0" smtClean="0">
                <a:latin typeface="Times New Roman" pitchFamily="18" charset="0"/>
                <a:cs typeface="Times New Roman" pitchFamily="18" charset="0"/>
              </a:rPr>
              <a:t>How to use Assertions in </a:t>
            </a:r>
            <a:r>
              <a:rPr lang="en-US" sz="1800" b="1" dirty="0" err="1" smtClean="0">
                <a:latin typeface="Times New Roman" pitchFamily="18" charset="0"/>
                <a:cs typeface="Times New Roman" pitchFamily="18" charset="0"/>
              </a:rPr>
              <a:t>JMeter</a:t>
            </a:r>
            <a:r>
              <a:rPr lang="en-US" sz="1800" b="1" dirty="0" smtClean="0">
                <a:latin typeface="Times New Roman" pitchFamily="18" charset="0"/>
                <a:cs typeface="Times New Roman" pitchFamily="18" charset="0"/>
              </a:rPr>
              <a:t> (Response Example) :</a:t>
            </a:r>
          </a:p>
          <a:p>
            <a:pPr>
              <a:buNone/>
            </a:pPr>
            <a:r>
              <a:rPr lang="en-US" sz="1800" b="1" dirty="0" smtClean="0">
                <a:latin typeface="Times New Roman" pitchFamily="18" charset="0"/>
                <a:cs typeface="Times New Roman" pitchFamily="18" charset="0"/>
              </a:rPr>
              <a:t>What is an Assertion?</a:t>
            </a:r>
          </a:p>
          <a:p>
            <a:pPr>
              <a:buNone/>
            </a:pPr>
            <a:r>
              <a:rPr lang="en-US" sz="1800" dirty="0" smtClean="0"/>
              <a:t>Assertion help verifies that your server under test returns the </a:t>
            </a:r>
            <a:r>
              <a:rPr lang="en-US" sz="1800" b="1" dirty="0" smtClean="0"/>
              <a:t>expected</a:t>
            </a:r>
            <a:r>
              <a:rPr lang="en-US" sz="1800" dirty="0" smtClean="0"/>
              <a:t> results.</a:t>
            </a:r>
          </a:p>
          <a:p>
            <a:pPr>
              <a:buNone/>
            </a:pPr>
            <a:r>
              <a:rPr lang="en-US" sz="1800" b="1" dirty="0" smtClean="0"/>
              <a:t>Types of Assertions</a:t>
            </a:r>
          </a:p>
          <a:p>
            <a:pPr>
              <a:buNone/>
            </a:pPr>
            <a:r>
              <a:rPr lang="en-US" sz="1800" dirty="0" smtClean="0"/>
              <a:t>Following are some commonly used Assertion in </a:t>
            </a:r>
            <a:r>
              <a:rPr lang="en-US" sz="1800" dirty="0" err="1" smtClean="0"/>
              <a:t>Jmeter</a:t>
            </a:r>
            <a:r>
              <a:rPr lang="en-US" sz="1800" dirty="0" smtClean="0"/>
              <a:t> :</a:t>
            </a:r>
          </a:p>
          <a:p>
            <a:r>
              <a:rPr lang="en-US" sz="1800" dirty="0" smtClean="0"/>
              <a:t>Response Assertion</a:t>
            </a:r>
          </a:p>
          <a:p>
            <a:r>
              <a:rPr lang="en-US" sz="1800" dirty="0" smtClean="0"/>
              <a:t>Duration Assertion</a:t>
            </a:r>
          </a:p>
          <a:p>
            <a:r>
              <a:rPr lang="en-US" sz="1800" dirty="0" smtClean="0"/>
              <a:t>Size Assertion</a:t>
            </a:r>
          </a:p>
          <a:p>
            <a:r>
              <a:rPr lang="en-US" sz="1800" dirty="0" smtClean="0"/>
              <a:t>XML Assertion</a:t>
            </a:r>
          </a:p>
          <a:p>
            <a:r>
              <a:rPr lang="en-US" sz="1800" dirty="0" smtClean="0"/>
              <a:t>HTML Assertion</a:t>
            </a:r>
          </a:p>
          <a:p>
            <a:r>
              <a:rPr lang="en-US" sz="1800" dirty="0" smtClean="0"/>
              <a:t>Steps to use Response Assertion</a:t>
            </a: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sz="14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sz="2000" b="1" dirty="0" smtClean="0">
                <a:latin typeface="Times New Roman" pitchFamily="18" charset="0"/>
                <a:cs typeface="Times New Roman" pitchFamily="18" charset="0"/>
              </a:rPr>
              <a:t>Response Assertion </a:t>
            </a: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endParaRPr lang="en-US" sz="2000" dirty="0" smtClean="0"/>
          </a:p>
          <a:p>
            <a:r>
              <a:rPr lang="en-US" sz="2000" dirty="0" smtClean="0"/>
              <a:t>The response assertion lets you add pattern strings to be compared against various fields of the server response.</a:t>
            </a:r>
          </a:p>
          <a:p>
            <a:r>
              <a:rPr lang="en-US" sz="2000" dirty="0" smtClean="0"/>
              <a:t>For example, you send a user request to the website </a:t>
            </a:r>
            <a:r>
              <a:rPr lang="en-US" sz="2000" dirty="0" smtClean="0">
                <a:hlinkClick r:id="rId2"/>
              </a:rPr>
              <a:t>http://www.google.com</a:t>
            </a:r>
            <a:r>
              <a:rPr lang="en-US" sz="2000" dirty="0" smtClean="0"/>
              <a:t> and get the server response. You can use Response Assertion to verify if the server response </a:t>
            </a:r>
            <a:r>
              <a:rPr lang="en-US" sz="2000" b="1" dirty="0" smtClean="0"/>
              <a:t>contains</a:t>
            </a:r>
            <a:r>
              <a:rPr lang="en-US" sz="2000" dirty="0" smtClean="0"/>
              <a:t> expected pattern string (e.g. "OK").</a:t>
            </a:r>
          </a:p>
          <a:p>
            <a:pPr>
              <a:buNone/>
            </a:pPr>
            <a:endParaRPr lang="en-US" sz="2000" dirty="0" smtClean="0"/>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dirty="0"/>
          </a:p>
        </p:txBody>
      </p:sp>
      <p:pic>
        <p:nvPicPr>
          <p:cNvPr id="62466" name="Picture 2" descr="C:\Users\papa\Desktop\TestPlanAssertion.png"/>
          <p:cNvPicPr>
            <a:picLocks noChangeAspect="1" noChangeArrowheads="1"/>
          </p:cNvPicPr>
          <p:nvPr/>
        </p:nvPicPr>
        <p:blipFill>
          <a:blip r:embed="rId3"/>
          <a:srcRect/>
          <a:stretch>
            <a:fillRect/>
          </a:stretch>
        </p:blipFill>
        <p:spPr bwMode="auto">
          <a:xfrm>
            <a:off x="2471908" y="1522412"/>
            <a:ext cx="3090692" cy="1296987"/>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2400" b="1" dirty="0" smtClean="0">
                <a:latin typeface="Times New Roman" pitchFamily="18" charset="0"/>
                <a:cs typeface="Times New Roman" pitchFamily="18" charset="0"/>
              </a:rPr>
              <a:t>Duration Assertion :</a:t>
            </a:r>
          </a:p>
          <a:p>
            <a:pPr>
              <a:buNone/>
            </a:pPr>
            <a:r>
              <a:rPr lang="en-US" sz="1800" dirty="0" smtClean="0">
                <a:latin typeface="Times New Roman" pitchFamily="18" charset="0"/>
                <a:cs typeface="Times New Roman" pitchFamily="18" charset="0"/>
              </a:rPr>
              <a:t>The Duration Assertion tests that each server response was received within a </a:t>
            </a:r>
            <a:r>
              <a:rPr lang="en-US" sz="1800" b="1" dirty="0" smtClean="0">
                <a:latin typeface="Times New Roman" pitchFamily="18" charset="0"/>
                <a:cs typeface="Times New Roman" pitchFamily="18" charset="0"/>
              </a:rPr>
              <a:t>given amount</a:t>
            </a:r>
            <a:r>
              <a:rPr lang="en-US" sz="1800" dirty="0" smtClean="0">
                <a:latin typeface="Times New Roman" pitchFamily="18" charset="0"/>
                <a:cs typeface="Times New Roman" pitchFamily="18" charset="0"/>
              </a:rPr>
              <a:t> of time. Any response that takes longer than the given number of milliseconds (specified by the user) is marked as a failed response.</a:t>
            </a:r>
          </a:p>
          <a:p>
            <a:pPr>
              <a:buNone/>
            </a:pPr>
            <a:r>
              <a:rPr lang="en-US" sz="1800" dirty="0" smtClean="0"/>
              <a:t>For example, a user request is sent to www.google.com by </a:t>
            </a:r>
            <a:r>
              <a:rPr lang="en-US" sz="1800" dirty="0" err="1" smtClean="0"/>
              <a:t>JMeter</a:t>
            </a:r>
            <a:r>
              <a:rPr lang="en-US" sz="1800" dirty="0" smtClean="0"/>
              <a:t> and get a response within </a:t>
            </a:r>
            <a:r>
              <a:rPr lang="en-US" sz="1800" b="1" dirty="0" smtClean="0"/>
              <a:t>expected</a:t>
            </a:r>
            <a:r>
              <a:rPr lang="en-US" sz="1800" dirty="0" smtClean="0"/>
              <a:t> time 5 ms then Test Case pass, else, test case failed.</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b="1" dirty="0" smtClean="0">
                <a:latin typeface="Times New Roman" pitchFamily="18" charset="0"/>
                <a:cs typeface="Times New Roman" pitchFamily="18" charset="0"/>
              </a:rPr>
              <a:t>Size Assertion</a:t>
            </a:r>
          </a:p>
          <a:p>
            <a:r>
              <a:rPr lang="en-US" sz="1800" dirty="0" smtClean="0"/>
              <a:t>The Size Assertion tests that each server response contains the expected number of byte in it. You can specify that the size be equal to, greater than, less than, or not equal to a given number of bytes.</a:t>
            </a:r>
          </a:p>
          <a:p>
            <a:r>
              <a:rPr lang="en-US" sz="1800" dirty="0" err="1" smtClean="0"/>
              <a:t>JMeter</a:t>
            </a:r>
            <a:r>
              <a:rPr lang="en-US" sz="1800" dirty="0" smtClean="0"/>
              <a:t> sends a user request to </a:t>
            </a:r>
            <a:r>
              <a:rPr lang="en-US" sz="1800" dirty="0" smtClean="0">
                <a:hlinkClick r:id="rId2"/>
              </a:rPr>
              <a:t>www.google.com</a:t>
            </a:r>
            <a:r>
              <a:rPr lang="en-US" sz="1800" dirty="0" smtClean="0"/>
              <a:t> and gets response packet with size less than </a:t>
            </a:r>
            <a:r>
              <a:rPr lang="en-US" sz="1800" b="1" dirty="0" smtClean="0"/>
              <a:t>expected</a:t>
            </a:r>
            <a:r>
              <a:rPr lang="en-US" sz="1800" dirty="0" smtClean="0"/>
              <a:t> byte 5000 bytes a test case pass. If else, test case failed.</a:t>
            </a:r>
          </a:p>
          <a:p>
            <a:pPr>
              <a:buNone/>
            </a:pPr>
            <a:endParaRPr lang="en-US" sz="1800" dirty="0" smtClean="0"/>
          </a:p>
          <a:p>
            <a:pPr>
              <a:buNone/>
            </a:pPr>
            <a:endParaRPr lang="en-US" sz="1800" b="1" dirty="0" smtClean="0">
              <a:latin typeface="Times New Roman" pitchFamily="18" charset="0"/>
              <a:cs typeface="Times New Roman" pitchFamily="18" charset="0"/>
            </a:endParaRPr>
          </a:p>
          <a:p>
            <a:pPr>
              <a:buNone/>
            </a:pPr>
            <a:endParaRPr lang="en-US" dirty="0"/>
          </a:p>
        </p:txBody>
      </p:sp>
      <p:pic>
        <p:nvPicPr>
          <p:cNvPr id="63490" name="Picture 2" descr="C:\Users\papa\Desktop\HTTPRequestAssertion.png"/>
          <p:cNvPicPr>
            <a:picLocks noChangeAspect="1" noChangeArrowheads="1"/>
          </p:cNvPicPr>
          <p:nvPr/>
        </p:nvPicPr>
        <p:blipFill>
          <a:blip r:embed="rId3"/>
          <a:srcRect/>
          <a:stretch>
            <a:fillRect/>
          </a:stretch>
        </p:blipFill>
        <p:spPr bwMode="auto">
          <a:xfrm>
            <a:off x="2458232" y="2590800"/>
            <a:ext cx="3361544" cy="1371600"/>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2000" b="1" dirty="0" smtClean="0">
                <a:latin typeface="Times New Roman" pitchFamily="18" charset="0"/>
                <a:cs typeface="Times New Roman" pitchFamily="18" charset="0"/>
              </a:rPr>
              <a:t>XML Assertion :</a:t>
            </a:r>
          </a:p>
          <a:p>
            <a:pPr>
              <a:buNone/>
            </a:pPr>
            <a:r>
              <a:rPr lang="en-US" sz="2000" dirty="0" smtClean="0"/>
              <a:t>The </a:t>
            </a:r>
            <a:r>
              <a:rPr lang="en-US" sz="2000" dirty="0" smtClean="0">
                <a:hlinkClick r:id="rId2"/>
              </a:rPr>
              <a:t>XML</a:t>
            </a:r>
            <a:r>
              <a:rPr lang="en-US" sz="2000" dirty="0" smtClean="0"/>
              <a:t> Assertion tests that the response data consists of a formally correct XML document.</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b="1" dirty="0" smtClean="0">
                <a:latin typeface="Times New Roman" pitchFamily="18" charset="0"/>
                <a:cs typeface="Times New Roman" pitchFamily="18" charset="0"/>
              </a:rPr>
              <a:t>HTML Assertion :</a:t>
            </a:r>
          </a:p>
          <a:p>
            <a:pPr>
              <a:buNone/>
            </a:pPr>
            <a:r>
              <a:rPr lang="en-US" sz="2000" dirty="0" smtClean="0"/>
              <a:t>The HTML Assertion allows the user to check the HTML syntax of the response data. It means the response data must be met the HTML syntax.</a:t>
            </a:r>
          </a:p>
          <a:p>
            <a:pPr>
              <a:buNone/>
            </a:pPr>
            <a:endParaRPr lang="en-US" sz="2000" b="1" dirty="0" smtClean="0">
              <a:latin typeface="Times New Roman" pitchFamily="18" charset="0"/>
              <a:cs typeface="Times New Roman" pitchFamily="18" charset="0"/>
            </a:endParaRPr>
          </a:p>
          <a:p>
            <a:pPr>
              <a:buNone/>
            </a:pPr>
            <a:endParaRPr lang="en-US" sz="2000" dirty="0" smtClean="0"/>
          </a:p>
          <a:p>
            <a:pPr>
              <a:buNone/>
            </a:pPr>
            <a:endParaRPr lang="en-US" sz="2000" b="1" dirty="0" smtClean="0">
              <a:latin typeface="Times New Roman" pitchFamily="18" charset="0"/>
              <a:cs typeface="Times New Roman" pitchFamily="18" charset="0"/>
            </a:endParaRPr>
          </a:p>
          <a:p>
            <a:pPr>
              <a:buNone/>
            </a:pPr>
            <a:endParaRPr lang="en-US" dirty="0"/>
          </a:p>
        </p:txBody>
      </p:sp>
      <p:pic>
        <p:nvPicPr>
          <p:cNvPr id="64514" name="Picture 2" descr="C:\Users\papa\Desktop\XMLAssertion.png"/>
          <p:cNvPicPr>
            <a:picLocks noChangeAspect="1" noChangeArrowheads="1"/>
          </p:cNvPicPr>
          <p:nvPr/>
        </p:nvPicPr>
        <p:blipFill>
          <a:blip r:embed="rId3"/>
          <a:srcRect/>
          <a:stretch>
            <a:fillRect/>
          </a:stretch>
        </p:blipFill>
        <p:spPr bwMode="auto">
          <a:xfrm>
            <a:off x="3206750" y="1676400"/>
            <a:ext cx="2736850" cy="1322150"/>
          </a:xfrm>
          <a:prstGeom prst="rect">
            <a:avLst/>
          </a:prstGeom>
          <a:noFill/>
        </p:spPr>
      </p:pic>
      <p:pic>
        <p:nvPicPr>
          <p:cNvPr id="64515" name="Picture 3" descr="C:\Users\papa\Desktop\HTMLAssertion.png"/>
          <p:cNvPicPr>
            <a:picLocks noChangeAspect="1" noChangeArrowheads="1"/>
          </p:cNvPicPr>
          <p:nvPr/>
        </p:nvPicPr>
        <p:blipFill>
          <a:blip r:embed="rId4"/>
          <a:srcRect/>
          <a:stretch>
            <a:fillRect/>
          </a:stretch>
        </p:blipFill>
        <p:spPr bwMode="auto">
          <a:xfrm>
            <a:off x="2743200" y="4191000"/>
            <a:ext cx="3886200" cy="2314575"/>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sz="2400" b="1" dirty="0" smtClean="0">
                <a:latin typeface="Times New Roman" pitchFamily="18" charset="0"/>
                <a:cs typeface="Times New Roman" pitchFamily="18" charset="0"/>
              </a:rPr>
              <a:t>Steps to use Response Assertion :</a:t>
            </a:r>
          </a:p>
          <a:p>
            <a:pPr>
              <a:buNone/>
            </a:pPr>
            <a:r>
              <a:rPr lang="en-US" sz="1800" dirty="0" smtClean="0">
                <a:latin typeface="Times New Roman" pitchFamily="18" charset="0"/>
                <a:cs typeface="Times New Roman" pitchFamily="18" charset="0"/>
              </a:rPr>
              <a:t>In this test, we are using </a:t>
            </a:r>
            <a:r>
              <a:rPr lang="en-US" sz="1800" b="1" dirty="0" smtClean="0">
                <a:latin typeface="Times New Roman" pitchFamily="18" charset="0"/>
                <a:cs typeface="Times New Roman" pitchFamily="18" charset="0"/>
              </a:rPr>
              <a:t>Response Assertion </a:t>
            </a:r>
            <a:r>
              <a:rPr lang="en-US" sz="1800" dirty="0" smtClean="0">
                <a:latin typeface="Times New Roman" pitchFamily="18" charset="0"/>
                <a:cs typeface="Times New Roman" pitchFamily="18" charset="0"/>
              </a:rPr>
              <a:t>to compare the response packet from www.google.com matches your expected string.</a:t>
            </a:r>
          </a:p>
          <a:p>
            <a:pPr>
              <a:buNone/>
            </a:pPr>
            <a:r>
              <a:rPr lang="en-US" sz="1800" dirty="0" smtClean="0">
                <a:latin typeface="Times New Roman" pitchFamily="18" charset="0"/>
                <a:cs typeface="Times New Roman" pitchFamily="18" charset="0"/>
              </a:rPr>
              <a:t>Here is the </a:t>
            </a:r>
            <a:r>
              <a:rPr lang="en-US" sz="1800" b="1" dirty="0" smtClean="0">
                <a:latin typeface="Times New Roman" pitchFamily="18" charset="0"/>
                <a:cs typeface="Times New Roman" pitchFamily="18" charset="0"/>
              </a:rPr>
              <a:t>roadmap</a:t>
            </a:r>
            <a:r>
              <a:rPr lang="en-US" sz="1800" dirty="0" smtClean="0">
                <a:latin typeface="Times New Roman" pitchFamily="18" charset="0"/>
                <a:cs typeface="Times New Roman" pitchFamily="18" charset="0"/>
              </a:rPr>
              <a:t> for this test:</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p>
          <a:p>
            <a:pPr>
              <a:buNone/>
            </a:pPr>
            <a:r>
              <a:rPr lang="en-US" sz="1800" dirty="0" smtClean="0"/>
              <a:t>The response assertion control panel lets you add pattern strings to be compared against various fields of the response.</a:t>
            </a:r>
          </a:p>
          <a:p>
            <a:pPr>
              <a:buNone/>
            </a:pPr>
            <a:r>
              <a:rPr lang="en-US" sz="1800" b="1" dirty="0" smtClean="0"/>
              <a:t>Step 1) Add Response Assertion</a:t>
            </a:r>
          </a:p>
          <a:p>
            <a:pPr>
              <a:buNone/>
            </a:pPr>
            <a:r>
              <a:rPr lang="en-US" sz="1800" dirty="0" smtClean="0"/>
              <a:t>Right-Click </a:t>
            </a:r>
            <a:r>
              <a:rPr lang="en-US" sz="1800" b="1" dirty="0" smtClean="0"/>
              <a:t>Thread Group </a:t>
            </a:r>
            <a:r>
              <a:rPr lang="en-US" sz="1800" b="1" i="1" dirty="0" smtClean="0"/>
              <a:t>-&gt;</a:t>
            </a:r>
            <a:r>
              <a:rPr lang="en-US" sz="1800" b="1" dirty="0" smtClean="0"/>
              <a:t> Add </a:t>
            </a:r>
            <a:r>
              <a:rPr lang="en-US" sz="1800" b="1" i="1" dirty="0" smtClean="0"/>
              <a:t>-&gt;</a:t>
            </a:r>
            <a:r>
              <a:rPr lang="en-US" sz="1800" b="1" dirty="0" smtClean="0"/>
              <a:t> Assertions </a:t>
            </a:r>
            <a:r>
              <a:rPr lang="en-US" sz="1800" b="1" i="1" dirty="0" smtClean="0"/>
              <a:t>-&gt; </a:t>
            </a:r>
            <a:r>
              <a:rPr lang="en-US" sz="1800" b="1" dirty="0" smtClean="0"/>
              <a:t>Response Assertion</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pPr>
              <a:buNone/>
            </a:pPr>
            <a:endParaRPr lang="en-US" dirty="0"/>
          </a:p>
        </p:txBody>
      </p:sp>
      <p:pic>
        <p:nvPicPr>
          <p:cNvPr id="65538" name="Picture 2" descr="C:\Users\papa\Desktop\FlowAssertion.png"/>
          <p:cNvPicPr>
            <a:picLocks noChangeAspect="1" noChangeArrowheads="1"/>
          </p:cNvPicPr>
          <p:nvPr/>
        </p:nvPicPr>
        <p:blipFill>
          <a:blip r:embed="rId2"/>
          <a:srcRect/>
          <a:stretch>
            <a:fillRect/>
          </a:stretch>
        </p:blipFill>
        <p:spPr bwMode="auto">
          <a:xfrm>
            <a:off x="1676400" y="2438400"/>
            <a:ext cx="5153025" cy="153352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2.</a:t>
            </a:r>
            <a:r>
              <a:rPr lang="en-US" b="1" dirty="0" smtClean="0"/>
              <a:t> Samplers</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a:buNone/>
            </a:pPr>
            <a:r>
              <a:rPr lang="en-US" sz="1800" dirty="0" smtClean="0">
                <a:latin typeface="Times New Roman" pitchFamily="18" charset="0"/>
                <a:cs typeface="Times New Roman" pitchFamily="18" charset="0"/>
              </a:rPr>
              <a:t>As we know already that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supports testing HTTP, FTP, JDBC and many other protocols.</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r>
              <a:rPr lang="en-US" sz="1800" dirty="0" smtClean="0"/>
              <a:t>We already know that Thread Groups simulate user request to the server</a:t>
            </a:r>
          </a:p>
          <a:p>
            <a:r>
              <a:rPr lang="en-US" sz="1800" dirty="0" smtClean="0"/>
              <a:t>But how does a Thread Group know which type of requests (HTTP, FTP etc.) it needs to make?</a:t>
            </a:r>
          </a:p>
          <a:p>
            <a:r>
              <a:rPr lang="en-US" sz="1800" dirty="0" smtClean="0"/>
              <a:t>The answer is Samplers</a:t>
            </a:r>
          </a:p>
          <a:p>
            <a:pPr>
              <a:buNone/>
            </a:pP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pic>
        <p:nvPicPr>
          <p:cNvPr id="7170" name="Picture 2" descr="C:\Users\papa\Desktop\Samplers.png"/>
          <p:cNvPicPr>
            <a:picLocks noChangeAspect="1" noChangeArrowheads="1"/>
          </p:cNvPicPr>
          <p:nvPr/>
        </p:nvPicPr>
        <p:blipFill>
          <a:blip r:embed="rId2"/>
          <a:srcRect/>
          <a:stretch>
            <a:fillRect/>
          </a:stretch>
        </p:blipFill>
        <p:spPr bwMode="auto">
          <a:xfrm>
            <a:off x="1295400" y="1828800"/>
            <a:ext cx="6467476" cy="1876425"/>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2000" dirty="0" smtClean="0">
                <a:latin typeface="Times New Roman" pitchFamily="18" charset="0"/>
                <a:cs typeface="Times New Roman" pitchFamily="18" charset="0"/>
              </a:rPr>
              <a:t>Response Assertion Pane displays as below figure :</a:t>
            </a:r>
          </a:p>
          <a:p>
            <a:pPr>
              <a:buNone/>
            </a:pPr>
            <a:endParaRPr lang="en-US" sz="2000" dirty="0">
              <a:latin typeface="Times New Roman" pitchFamily="18" charset="0"/>
              <a:cs typeface="Times New Roman" pitchFamily="18" charset="0"/>
            </a:endParaRPr>
          </a:p>
        </p:txBody>
      </p:sp>
      <p:pic>
        <p:nvPicPr>
          <p:cNvPr id="66562" name="Picture 2" descr="C:\Users\papa\Desktop\AddResponseAssertion.png"/>
          <p:cNvPicPr>
            <a:picLocks noChangeAspect="1" noChangeArrowheads="1"/>
          </p:cNvPicPr>
          <p:nvPr/>
        </p:nvPicPr>
        <p:blipFill>
          <a:blip r:embed="rId2"/>
          <a:srcRect/>
          <a:stretch>
            <a:fillRect/>
          </a:stretch>
        </p:blipFill>
        <p:spPr bwMode="auto">
          <a:xfrm>
            <a:off x="1524000" y="609600"/>
            <a:ext cx="5848350" cy="3676651"/>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1800" b="1" dirty="0" smtClean="0">
                <a:latin typeface="Times New Roman" pitchFamily="18" charset="0"/>
                <a:cs typeface="Times New Roman" pitchFamily="18" charset="0"/>
              </a:rPr>
              <a:t>Step 2) Add Pattern to test</a:t>
            </a:r>
          </a:p>
          <a:p>
            <a:r>
              <a:rPr lang="en-US" sz="1800" dirty="0" smtClean="0">
                <a:latin typeface="Times New Roman" pitchFamily="18" charset="0"/>
                <a:cs typeface="Times New Roman" pitchFamily="18" charset="0"/>
              </a:rPr>
              <a:t>When you send a request to Google server, it may return some </a:t>
            </a:r>
            <a:r>
              <a:rPr lang="en-US" sz="1800" b="1" dirty="0" smtClean="0">
                <a:latin typeface="Times New Roman" pitchFamily="18" charset="0"/>
                <a:cs typeface="Times New Roman" pitchFamily="18" charset="0"/>
              </a:rPr>
              <a:t>response code</a:t>
            </a:r>
            <a:r>
              <a:rPr lang="en-US" sz="1800" dirty="0" smtClean="0">
                <a:latin typeface="Times New Roman" pitchFamily="18" charset="0"/>
                <a:cs typeface="Times New Roman" pitchFamily="18" charset="0"/>
              </a:rPr>
              <a:t> as below:</a:t>
            </a:r>
          </a:p>
          <a:p>
            <a:r>
              <a:rPr lang="en-US" sz="1800" b="1" dirty="0" smtClean="0">
                <a:latin typeface="Times New Roman" pitchFamily="18" charset="0"/>
                <a:cs typeface="Times New Roman" pitchFamily="18" charset="0"/>
              </a:rPr>
              <a:t>404</a:t>
            </a:r>
            <a:r>
              <a:rPr lang="en-US" sz="1800" dirty="0" smtClean="0">
                <a:latin typeface="Times New Roman" pitchFamily="18" charset="0"/>
                <a:cs typeface="Times New Roman" pitchFamily="18" charset="0"/>
              </a:rPr>
              <a:t>: Server error</a:t>
            </a:r>
          </a:p>
          <a:p>
            <a:r>
              <a:rPr lang="en-US" sz="1800" b="1" dirty="0" smtClean="0">
                <a:latin typeface="Times New Roman" pitchFamily="18" charset="0"/>
                <a:cs typeface="Times New Roman" pitchFamily="18" charset="0"/>
              </a:rPr>
              <a:t>200</a:t>
            </a:r>
            <a:r>
              <a:rPr lang="en-US" sz="1800" dirty="0" smtClean="0">
                <a:latin typeface="Times New Roman" pitchFamily="18" charset="0"/>
                <a:cs typeface="Times New Roman" pitchFamily="18" charset="0"/>
              </a:rPr>
              <a:t>: Server OK</a:t>
            </a:r>
          </a:p>
          <a:p>
            <a:r>
              <a:rPr lang="en-US" sz="1800" b="1" dirty="0" smtClean="0">
                <a:latin typeface="Times New Roman" pitchFamily="18" charset="0"/>
                <a:cs typeface="Times New Roman" pitchFamily="18" charset="0"/>
              </a:rPr>
              <a:t>302</a:t>
            </a:r>
            <a:r>
              <a:rPr lang="en-US" sz="1800" dirty="0" smtClean="0">
                <a:latin typeface="Times New Roman" pitchFamily="18" charset="0"/>
                <a:cs typeface="Times New Roman" pitchFamily="18" charset="0"/>
              </a:rPr>
              <a:t>: Web server redirects to other pages. This usually happens when you access google.com from the outside USA. Google re-directs to country-specific website. As shown below, google.com redirects to google.co.in for Indian Users.</a:t>
            </a:r>
          </a:p>
          <a:p>
            <a:pPr>
              <a:buNone/>
            </a:pPr>
            <a:endParaRPr lang="en-US" dirty="0"/>
          </a:p>
        </p:txBody>
      </p:sp>
      <p:pic>
        <p:nvPicPr>
          <p:cNvPr id="67586" name="Picture 2" descr="C:\Users\papa\Desktop\ResponseAssertionPane.png"/>
          <p:cNvPicPr>
            <a:picLocks noChangeAspect="1" noChangeArrowheads="1"/>
          </p:cNvPicPr>
          <p:nvPr/>
        </p:nvPicPr>
        <p:blipFill>
          <a:blip r:embed="rId2"/>
          <a:srcRect/>
          <a:stretch>
            <a:fillRect/>
          </a:stretch>
        </p:blipFill>
        <p:spPr bwMode="auto">
          <a:xfrm>
            <a:off x="1235075" y="800100"/>
            <a:ext cx="5943600" cy="2705100"/>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endParaRPr lang="en-US" dirty="0" smtClean="0"/>
          </a:p>
          <a:p>
            <a:r>
              <a:rPr lang="en-US" sz="2400" dirty="0" smtClean="0">
                <a:latin typeface="Times New Roman" pitchFamily="18" charset="0"/>
                <a:cs typeface="Times New Roman" pitchFamily="18" charset="0"/>
              </a:rPr>
              <a:t>Assume that you want to verify that the web server google.com responses code contains pattern </a:t>
            </a:r>
            <a:r>
              <a:rPr lang="en-US" sz="2400" b="1" dirty="0" smtClean="0">
                <a:latin typeface="Times New Roman" pitchFamily="18" charset="0"/>
                <a:cs typeface="Times New Roman" pitchFamily="18" charset="0"/>
              </a:rPr>
              <a:t>302,</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On </a:t>
            </a:r>
            <a:r>
              <a:rPr lang="en-US" sz="2400" b="1" dirty="0" smtClean="0">
                <a:latin typeface="Times New Roman" pitchFamily="18" charset="0"/>
                <a:cs typeface="Times New Roman" pitchFamily="18" charset="0"/>
              </a:rPr>
              <a:t>Response Field To Test</a:t>
            </a:r>
            <a:r>
              <a:rPr lang="en-US" sz="2400" dirty="0" smtClean="0">
                <a:latin typeface="Times New Roman" pitchFamily="18" charset="0"/>
                <a:cs typeface="Times New Roman" pitchFamily="18" charset="0"/>
              </a:rPr>
              <a:t>, choose Response Code,</a:t>
            </a:r>
          </a:p>
          <a:p>
            <a:r>
              <a:rPr lang="en-US" sz="2400" dirty="0" smtClean="0">
                <a:latin typeface="Times New Roman" pitchFamily="18" charset="0"/>
                <a:cs typeface="Times New Roman" pitchFamily="18" charset="0"/>
              </a:rPr>
              <a:t>On Response Assertion Panel, click </a:t>
            </a:r>
            <a:r>
              <a:rPr lang="en-US" sz="2400" b="1" dirty="0" smtClean="0">
                <a:latin typeface="Times New Roman" pitchFamily="18" charset="0"/>
                <a:cs typeface="Times New Roman" pitchFamily="18" charset="0"/>
              </a:rPr>
              <a:t>Add </a:t>
            </a:r>
            <a:r>
              <a:rPr lang="en-US" sz="2400" b="1" i="1" dirty="0" smtClean="0">
                <a:latin typeface="Times New Roman" pitchFamily="18" charset="0"/>
                <a:cs typeface="Times New Roman" pitchFamily="18" charset="0"/>
              </a:rPr>
              <a:t>-&gt;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 new blank entry display </a:t>
            </a:r>
            <a:r>
              <a:rPr lang="en-US" sz="2400" b="1" i="1" dirty="0" smtClean="0">
                <a:latin typeface="Times New Roman" pitchFamily="18" charset="0"/>
                <a:cs typeface="Times New Roman" pitchFamily="18" charset="0"/>
              </a:rPr>
              <a:t>-&gt;</a:t>
            </a:r>
            <a:r>
              <a:rPr lang="en-US" sz="2400" b="1" dirty="0" smtClean="0">
                <a:latin typeface="Times New Roman" pitchFamily="18" charset="0"/>
                <a:cs typeface="Times New Roman" pitchFamily="18" charset="0"/>
              </a:rPr>
              <a:t> enter 302</a:t>
            </a:r>
            <a:r>
              <a:rPr lang="en-US" sz="2400" dirty="0" smtClean="0">
                <a:latin typeface="Times New Roman" pitchFamily="18" charset="0"/>
                <a:cs typeface="Times New Roman" pitchFamily="18" charset="0"/>
              </a:rPr>
              <a:t> in Pattern to Test.</a:t>
            </a:r>
          </a:p>
          <a:p>
            <a:pPr>
              <a:buNone/>
            </a:pPr>
            <a:endParaRPr lang="en-US" dirty="0" smtClean="0"/>
          </a:p>
        </p:txBody>
      </p:sp>
      <p:pic>
        <p:nvPicPr>
          <p:cNvPr id="68610" name="Picture 2" descr="C:\Users\papa\Desktop\GoogleRedirect.gif"/>
          <p:cNvPicPr>
            <a:picLocks noChangeAspect="1" noChangeArrowheads="1" noCrop="1"/>
          </p:cNvPicPr>
          <p:nvPr/>
        </p:nvPicPr>
        <p:blipFill>
          <a:blip r:embed="rId2"/>
          <a:srcRect/>
          <a:stretch>
            <a:fillRect/>
          </a:stretch>
        </p:blipFill>
        <p:spPr bwMode="auto">
          <a:xfrm>
            <a:off x="1524000" y="685800"/>
            <a:ext cx="6019800" cy="3240659"/>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buNone/>
            </a:pPr>
            <a:endParaRPr lang="en-US" dirty="0"/>
          </a:p>
        </p:txBody>
      </p:sp>
      <p:pic>
        <p:nvPicPr>
          <p:cNvPr id="69634" name="Picture 2" descr="C:\Users\papa\Desktop\AssertionPattern.png"/>
          <p:cNvPicPr>
            <a:picLocks noChangeAspect="1" noChangeArrowheads="1"/>
          </p:cNvPicPr>
          <p:nvPr/>
        </p:nvPicPr>
        <p:blipFill>
          <a:blip r:embed="rId2"/>
          <a:srcRect/>
          <a:stretch>
            <a:fillRect/>
          </a:stretch>
        </p:blipFill>
        <p:spPr bwMode="auto">
          <a:xfrm>
            <a:off x="1752600" y="1143000"/>
            <a:ext cx="6019800" cy="4924425"/>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sz="2000" b="1" dirty="0" smtClean="0">
                <a:latin typeface="Times New Roman" pitchFamily="18" charset="0"/>
                <a:cs typeface="Times New Roman" pitchFamily="18" charset="0"/>
              </a:rPr>
              <a:t>Step 3) Add Assertion Results</a:t>
            </a:r>
          </a:p>
          <a:p>
            <a:pPr>
              <a:buNone/>
            </a:pPr>
            <a:r>
              <a:rPr lang="en-US" sz="2000" dirty="0" smtClean="0">
                <a:latin typeface="Times New Roman" pitchFamily="18" charset="0"/>
                <a:cs typeface="Times New Roman" pitchFamily="18" charset="0"/>
              </a:rPr>
              <a:t>Right click Thread Group, </a:t>
            </a:r>
            <a:r>
              <a:rPr lang="en-US" sz="2000" b="1" dirty="0" smtClean="0">
                <a:latin typeface="Times New Roman" pitchFamily="18" charset="0"/>
                <a:cs typeface="Times New Roman" pitchFamily="18" charset="0"/>
              </a:rPr>
              <a:t>Add </a:t>
            </a:r>
            <a:r>
              <a:rPr lang="en-US" sz="2000" b="1" i="1" dirty="0" smtClean="0">
                <a:latin typeface="Times New Roman" pitchFamily="18" charset="0"/>
                <a:cs typeface="Times New Roman" pitchFamily="18" charset="0"/>
              </a:rPr>
              <a:t>-&gt;</a:t>
            </a:r>
            <a:r>
              <a:rPr lang="en-US" sz="2000" b="1" dirty="0" smtClean="0">
                <a:latin typeface="Times New Roman" pitchFamily="18" charset="0"/>
                <a:cs typeface="Times New Roman" pitchFamily="18" charset="0"/>
              </a:rPr>
              <a:t> Listener </a:t>
            </a:r>
            <a:r>
              <a:rPr lang="en-US" sz="2000" b="1" i="1" dirty="0" smtClean="0">
                <a:latin typeface="Times New Roman" pitchFamily="18" charset="0"/>
                <a:cs typeface="Times New Roman" pitchFamily="18" charset="0"/>
              </a:rPr>
              <a:t>-&gt;</a:t>
            </a:r>
            <a:r>
              <a:rPr lang="en-US" sz="2000" b="1" dirty="0" smtClean="0">
                <a:latin typeface="Times New Roman" pitchFamily="18" charset="0"/>
                <a:cs typeface="Times New Roman" pitchFamily="18" charset="0"/>
              </a:rPr>
              <a:t> Assertion Results</a:t>
            </a:r>
          </a:p>
          <a:p>
            <a:pPr>
              <a:buNone/>
            </a:pPr>
            <a:endParaRPr lang="en-US" sz="2000" dirty="0" smtClean="0">
              <a:latin typeface="Times New Roman" pitchFamily="18" charset="0"/>
              <a:cs typeface="Times New Roman" pitchFamily="18" charset="0"/>
            </a:endParaRPr>
          </a:p>
          <a:p>
            <a:pPr>
              <a:buNone/>
            </a:pPr>
            <a:endParaRPr lang="en-US" dirty="0"/>
          </a:p>
        </p:txBody>
      </p:sp>
      <p:pic>
        <p:nvPicPr>
          <p:cNvPr id="70658" name="Picture 2" descr="C:\Users\papa\Desktop\AddAssertionResult.png"/>
          <p:cNvPicPr>
            <a:picLocks noChangeAspect="1" noChangeArrowheads="1"/>
          </p:cNvPicPr>
          <p:nvPr/>
        </p:nvPicPr>
        <p:blipFill>
          <a:blip r:embed="rId2"/>
          <a:srcRect/>
          <a:stretch>
            <a:fillRect/>
          </a:stretch>
        </p:blipFill>
        <p:spPr bwMode="auto">
          <a:xfrm>
            <a:off x="1314450" y="1898324"/>
            <a:ext cx="6457950" cy="3511876"/>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71682" name="Picture 2" descr="C:\Users\papa\Desktop\AssertionResults.png"/>
          <p:cNvPicPr>
            <a:picLocks noChangeAspect="1" noChangeArrowheads="1"/>
          </p:cNvPicPr>
          <p:nvPr/>
        </p:nvPicPr>
        <p:blipFill>
          <a:blip r:embed="rId2"/>
          <a:srcRect/>
          <a:stretch>
            <a:fillRect/>
          </a:stretch>
        </p:blipFill>
        <p:spPr bwMode="auto">
          <a:xfrm>
            <a:off x="1143000" y="838200"/>
            <a:ext cx="6362700" cy="3886200"/>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1800" b="1" dirty="0" smtClean="0">
                <a:latin typeface="Times New Roman" pitchFamily="18" charset="0"/>
                <a:cs typeface="Times New Roman" pitchFamily="18" charset="0"/>
              </a:rPr>
              <a:t>Step 4) Run your test</a:t>
            </a:r>
          </a:p>
          <a:p>
            <a:r>
              <a:rPr lang="en-US" sz="1800" b="1" dirty="0" smtClean="0">
                <a:latin typeface="Times New Roman" pitchFamily="18" charset="0"/>
                <a:cs typeface="Times New Roman" pitchFamily="18" charset="0"/>
              </a:rPr>
              <a:t>Click on Thread Group </a:t>
            </a:r>
            <a:r>
              <a:rPr lang="en-US" sz="1800" b="1" i="1" dirty="0" smtClean="0">
                <a:latin typeface="Times New Roman" pitchFamily="18" charset="0"/>
                <a:cs typeface="Times New Roman" pitchFamily="18" charset="0"/>
              </a:rPr>
              <a:t>-&gt;</a:t>
            </a:r>
            <a:r>
              <a:rPr lang="en-US" sz="1800" b="1" dirty="0" smtClean="0">
                <a:latin typeface="Times New Roman" pitchFamily="18" charset="0"/>
                <a:cs typeface="Times New Roman" pitchFamily="18" charset="0"/>
              </a:rPr>
              <a:t> Assertion Result</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When you ready to run a test, click </a:t>
            </a:r>
            <a:r>
              <a:rPr lang="en-US" sz="1800" b="1" dirty="0" smtClean="0">
                <a:latin typeface="Times New Roman" pitchFamily="18" charset="0"/>
                <a:cs typeface="Times New Roman" pitchFamily="18" charset="0"/>
              </a:rPr>
              <a:t>the Run</a:t>
            </a:r>
            <a:r>
              <a:rPr lang="en-US" sz="1800" dirty="0" smtClean="0">
                <a:latin typeface="Times New Roman" pitchFamily="18" charset="0"/>
                <a:cs typeface="Times New Roman" pitchFamily="18" charset="0"/>
              </a:rPr>
              <a:t> button on the menu bar, or short key </a:t>
            </a:r>
            <a:r>
              <a:rPr lang="en-US" sz="1800" b="1" dirty="0" err="1" smtClean="0">
                <a:latin typeface="Times New Roman" pitchFamily="18" charset="0"/>
                <a:cs typeface="Times New Roman" pitchFamily="18" charset="0"/>
              </a:rPr>
              <a:t>Ctrl+R</a:t>
            </a:r>
            <a:r>
              <a:rPr lang="en-US" sz="1800" b="1"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test result will display on the Assertion Results pane. If Google server </a:t>
            </a:r>
            <a:r>
              <a:rPr lang="en-US" sz="1800" b="1" dirty="0" smtClean="0">
                <a:latin typeface="Times New Roman" pitchFamily="18" charset="0"/>
                <a:cs typeface="Times New Roman" pitchFamily="18" charset="0"/>
              </a:rPr>
              <a:t>response code</a:t>
            </a:r>
            <a:r>
              <a:rPr lang="en-US" sz="1800" dirty="0" smtClean="0">
                <a:latin typeface="Times New Roman" pitchFamily="18" charset="0"/>
                <a:cs typeface="Times New Roman" pitchFamily="18" charset="0"/>
              </a:rPr>
              <a:t> contains the pattern </a:t>
            </a:r>
            <a:r>
              <a:rPr lang="en-US" sz="1800" b="1" dirty="0" smtClean="0">
                <a:latin typeface="Times New Roman" pitchFamily="18" charset="0"/>
                <a:cs typeface="Times New Roman" pitchFamily="18" charset="0"/>
              </a:rPr>
              <a:t>302</a:t>
            </a:r>
            <a:r>
              <a:rPr lang="en-US" sz="1800" dirty="0" smtClean="0">
                <a:latin typeface="Times New Roman" pitchFamily="18" charset="0"/>
                <a:cs typeface="Times New Roman" pitchFamily="18" charset="0"/>
              </a:rPr>
              <a:t>, the test case is </a:t>
            </a:r>
            <a:r>
              <a:rPr lang="en-US" sz="1800" b="1" dirty="0" smtClean="0">
                <a:latin typeface="Times New Roman" pitchFamily="18" charset="0"/>
                <a:cs typeface="Times New Roman" pitchFamily="18" charset="0"/>
              </a:rPr>
              <a:t>passed. </a:t>
            </a:r>
            <a:r>
              <a:rPr lang="en-US" sz="1800" dirty="0" smtClean="0">
                <a:latin typeface="Times New Roman" pitchFamily="18" charset="0"/>
                <a:cs typeface="Times New Roman" pitchFamily="18" charset="0"/>
              </a:rPr>
              <a:t>You will see the message displayed as follows:</a:t>
            </a:r>
          </a:p>
          <a:p>
            <a:endParaRPr lang="en-US" sz="1800" dirty="0" smtClean="0">
              <a:latin typeface="Times New Roman" pitchFamily="18" charset="0"/>
              <a:cs typeface="Times New Roman" pitchFamily="18" charset="0"/>
            </a:endParaRPr>
          </a:p>
          <a:p>
            <a:pPr>
              <a:buNone/>
            </a:pPr>
            <a:endParaRPr lang="en-US" dirty="0"/>
          </a:p>
        </p:txBody>
      </p:sp>
      <p:pic>
        <p:nvPicPr>
          <p:cNvPr id="72706" name="Picture 2" descr="C:\Users\papa\Desktop\RunYourTestAssertionResult.png"/>
          <p:cNvPicPr>
            <a:picLocks noChangeAspect="1" noChangeArrowheads="1"/>
          </p:cNvPicPr>
          <p:nvPr/>
        </p:nvPicPr>
        <p:blipFill>
          <a:blip r:embed="rId2"/>
          <a:srcRect/>
          <a:stretch>
            <a:fillRect/>
          </a:stretch>
        </p:blipFill>
        <p:spPr bwMode="auto">
          <a:xfrm>
            <a:off x="2209800" y="2895600"/>
            <a:ext cx="4981575" cy="3324546"/>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None/>
            </a:pPr>
            <a:r>
              <a:rPr lang="en-US" sz="1800" dirty="0" smtClean="0">
                <a:latin typeface="Times New Roman" pitchFamily="18" charset="0"/>
                <a:cs typeface="Times New Roman" pitchFamily="18" charset="0"/>
              </a:rPr>
              <a:t>Now back to the Response Assertion Panel, you change the Pattern to test to from 302 to 500.</a:t>
            </a: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sz="1800" dirty="0" smtClean="0"/>
              <a:t>Because Google server response code doesn't contain this pattern, you will see the test case </a:t>
            </a:r>
            <a:r>
              <a:rPr lang="en-US" sz="1800" b="1" dirty="0" err="1" smtClean="0"/>
              <a:t>Failed</a:t>
            </a:r>
            <a:r>
              <a:rPr lang="en-US" sz="1800" dirty="0" err="1" smtClean="0"/>
              <a:t>as</a:t>
            </a:r>
            <a:r>
              <a:rPr lang="en-US" sz="1800" dirty="0" smtClean="0"/>
              <a:t> following:</a:t>
            </a:r>
            <a:endParaRPr lang="en-US" sz="1800" dirty="0" smtClean="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p:txBody>
      </p:sp>
      <p:pic>
        <p:nvPicPr>
          <p:cNvPr id="73730" name="Picture 2" descr="C:\Users\papa\Desktop\AssertionUpdate.png"/>
          <p:cNvPicPr>
            <a:picLocks noChangeAspect="1" noChangeArrowheads="1"/>
          </p:cNvPicPr>
          <p:nvPr/>
        </p:nvPicPr>
        <p:blipFill>
          <a:blip r:embed="rId2"/>
          <a:srcRect/>
          <a:stretch>
            <a:fillRect/>
          </a:stretch>
        </p:blipFill>
        <p:spPr bwMode="auto">
          <a:xfrm>
            <a:off x="1524000" y="1759184"/>
            <a:ext cx="6257925" cy="2993791"/>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2000" b="1" dirty="0" smtClean="0">
                <a:latin typeface="Times New Roman" pitchFamily="18" charset="0"/>
                <a:cs typeface="Times New Roman" pitchFamily="18" charset="0"/>
              </a:rPr>
              <a:t>Controllers in </a:t>
            </a:r>
            <a:r>
              <a:rPr lang="en-US" sz="2000" b="1" dirty="0" err="1" smtClean="0">
                <a:latin typeface="Times New Roman" pitchFamily="18" charset="0"/>
                <a:cs typeface="Times New Roman" pitchFamily="18" charset="0"/>
              </a:rPr>
              <a:t>JMeter</a:t>
            </a:r>
            <a:r>
              <a:rPr lang="en-US" sz="2000" b="1" dirty="0" smtClean="0">
                <a:latin typeface="Times New Roman" pitchFamily="18" charset="0"/>
                <a:cs typeface="Times New Roman" pitchFamily="18" charset="0"/>
              </a:rPr>
              <a:t>: Loop, Simple, Transaction, Module, Random :</a:t>
            </a:r>
          </a:p>
          <a:p>
            <a:pPr>
              <a:buNone/>
            </a:pPr>
            <a:r>
              <a:rPr lang="en-US" sz="2000" b="1" dirty="0" smtClean="0"/>
              <a:t>What is the Logic Controller?</a:t>
            </a:r>
          </a:p>
          <a:p>
            <a:r>
              <a:rPr lang="en-US" sz="2000" dirty="0" smtClean="0"/>
              <a:t>Logic Controllers let you define the order of processing request in a Thread. It lets you control "when" to send a user request to a web server. For example, you can use Random Controllers to send HTTP requests to the server randomly</a:t>
            </a:r>
          </a:p>
          <a:p>
            <a:r>
              <a:rPr lang="en-US" sz="2000" dirty="0" smtClean="0"/>
              <a:t>Logic Controllers determine </a:t>
            </a:r>
            <a:r>
              <a:rPr lang="en-US" sz="2000" b="1" dirty="0" smtClean="0"/>
              <a:t>the order</a:t>
            </a:r>
            <a:r>
              <a:rPr lang="en-US" sz="2000" dirty="0" smtClean="0"/>
              <a:t> in which user request is executed.</a:t>
            </a:r>
          </a:p>
          <a:p>
            <a:pPr>
              <a:buNone/>
            </a:pPr>
            <a:endParaRPr lang="en-US" sz="2000" b="1" dirty="0" smtClean="0">
              <a:latin typeface="Times New Roman" pitchFamily="18" charset="0"/>
              <a:cs typeface="Times New Roman" pitchFamily="18" charset="0"/>
            </a:endParaRPr>
          </a:p>
          <a:p>
            <a:pPr>
              <a:buNone/>
            </a:pPr>
            <a:endParaRPr lang="en-US" dirty="0"/>
          </a:p>
        </p:txBody>
      </p:sp>
      <p:pic>
        <p:nvPicPr>
          <p:cNvPr id="74754" name="Picture 2" descr="C:\Users\papa\Desktop\HTTPResponseAssertionResult.png"/>
          <p:cNvPicPr>
            <a:picLocks noChangeAspect="1" noChangeArrowheads="1"/>
          </p:cNvPicPr>
          <p:nvPr/>
        </p:nvPicPr>
        <p:blipFill>
          <a:blip r:embed="rId2"/>
          <a:srcRect/>
          <a:stretch>
            <a:fillRect/>
          </a:stretch>
        </p:blipFill>
        <p:spPr bwMode="auto">
          <a:xfrm>
            <a:off x="1371600" y="738116"/>
            <a:ext cx="5486400" cy="2538484"/>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endParaRPr lang="en-US" dirty="0" smtClean="0"/>
          </a:p>
          <a:p>
            <a:pPr>
              <a:buNone/>
            </a:pPr>
            <a:endParaRPr lang="en-US" dirty="0" smtClean="0"/>
          </a:p>
          <a:p>
            <a:pPr>
              <a:buNone/>
            </a:pPr>
            <a:endParaRPr lang="en-US" dirty="0" smtClean="0"/>
          </a:p>
          <a:p>
            <a:pPr>
              <a:buNone/>
            </a:pPr>
            <a:r>
              <a:rPr lang="en-US" sz="2400" b="1" dirty="0" smtClean="0">
                <a:latin typeface="Times New Roman" pitchFamily="18" charset="0"/>
                <a:cs typeface="Times New Roman" pitchFamily="18" charset="0"/>
              </a:rPr>
              <a:t>Recording Controller: </a:t>
            </a:r>
            <a:r>
              <a:rPr lang="en-US" sz="2400" dirty="0" err="1" smtClean="0"/>
              <a:t>JMeter</a:t>
            </a:r>
            <a:r>
              <a:rPr lang="en-US" sz="2400" dirty="0" smtClean="0"/>
              <a:t> can </a:t>
            </a:r>
            <a:r>
              <a:rPr lang="en-US" sz="2400" b="1" dirty="0" smtClean="0"/>
              <a:t>record</a:t>
            </a:r>
            <a:r>
              <a:rPr lang="en-US" sz="2400" dirty="0" smtClean="0"/>
              <a:t> your Testing steps; a recording controller is a </a:t>
            </a:r>
            <a:r>
              <a:rPr lang="en-US" sz="2400" b="1" dirty="0" smtClean="0"/>
              <a:t>placeholder</a:t>
            </a:r>
            <a:r>
              <a:rPr lang="en-US" sz="2400" dirty="0" smtClean="0"/>
              <a:t> to store these recording steps.</a:t>
            </a:r>
          </a:p>
          <a:p>
            <a:pPr>
              <a:buNone/>
            </a:pPr>
            <a:endParaRPr lang="en-US" sz="2400" b="1" dirty="0" smtClean="0">
              <a:latin typeface="Times New Roman" pitchFamily="18" charset="0"/>
              <a:cs typeface="Times New Roman" pitchFamily="18" charset="0"/>
            </a:endParaRPr>
          </a:p>
          <a:p>
            <a:pPr>
              <a:buNone/>
            </a:pPr>
            <a:endParaRPr lang="en-US" dirty="0"/>
          </a:p>
        </p:txBody>
      </p:sp>
      <p:pic>
        <p:nvPicPr>
          <p:cNvPr id="75778" name="Picture 2" descr="C:\Users\papa\Desktop\LogicControllerClassification.png"/>
          <p:cNvPicPr>
            <a:picLocks noChangeAspect="1" noChangeArrowheads="1"/>
          </p:cNvPicPr>
          <p:nvPr/>
        </p:nvPicPr>
        <p:blipFill>
          <a:blip r:embed="rId2"/>
          <a:srcRect/>
          <a:stretch>
            <a:fillRect/>
          </a:stretch>
        </p:blipFill>
        <p:spPr bwMode="auto">
          <a:xfrm>
            <a:off x="1219200" y="914400"/>
            <a:ext cx="6599500" cy="1514475"/>
          </a:xfrm>
          <a:prstGeom prst="rect">
            <a:avLst/>
          </a:prstGeom>
          <a:noFill/>
        </p:spPr>
      </p:pic>
      <p:pic>
        <p:nvPicPr>
          <p:cNvPr id="75779" name="Picture 3" descr="C:\Users\papa\Desktop\RecordingControllerJMeter.png"/>
          <p:cNvPicPr>
            <a:picLocks noChangeAspect="1" noChangeArrowheads="1"/>
          </p:cNvPicPr>
          <p:nvPr/>
        </p:nvPicPr>
        <p:blipFill>
          <a:blip r:embed="rId3"/>
          <a:srcRect/>
          <a:stretch>
            <a:fillRect/>
          </a:stretch>
        </p:blipFill>
        <p:spPr bwMode="auto">
          <a:xfrm>
            <a:off x="1459948" y="3581400"/>
            <a:ext cx="6007652" cy="1524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sz="2000" b="1" dirty="0" smtClean="0">
                <a:latin typeface="Times New Roman" pitchFamily="18" charset="0"/>
                <a:cs typeface="Times New Roman" pitchFamily="18" charset="0"/>
              </a:rPr>
              <a:t>FTP </a:t>
            </a:r>
            <a:r>
              <a:rPr lang="en-US" sz="2000" b="1" dirty="0" smtClean="0">
                <a:latin typeface="Times New Roman" pitchFamily="18" charset="0"/>
                <a:cs typeface="Times New Roman" pitchFamily="18" charset="0"/>
              </a:rPr>
              <a:t>request: </a:t>
            </a:r>
            <a:r>
              <a:rPr lang="en-US" sz="2000" dirty="0" smtClean="0"/>
              <a:t>Let </a:t>
            </a:r>
            <a:r>
              <a:rPr lang="en-US" sz="2000" dirty="0" smtClean="0"/>
              <a:t>imagine you want to performance test an FTP server. You can use an FTP request sampler in </a:t>
            </a:r>
            <a:r>
              <a:rPr lang="en-US" sz="2000" dirty="0" err="1" smtClean="0"/>
              <a:t>JMeter</a:t>
            </a:r>
            <a:r>
              <a:rPr lang="en-US" sz="2000" dirty="0" smtClean="0"/>
              <a:t> to do this task. This controller lets you send an FTP "download file" or "upload file" request to an FTP server.</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t>For example, if you want to download a file "Test.txt" from an FTP server under test, you need to configure some parameters in </a:t>
            </a:r>
            <a:r>
              <a:rPr lang="en-US" sz="2000" dirty="0" err="1" smtClean="0"/>
              <a:t>JMeter</a:t>
            </a:r>
            <a:r>
              <a:rPr lang="en-US" sz="2000" dirty="0" smtClean="0"/>
              <a:t> as the figure below</a:t>
            </a:r>
          </a:p>
          <a:p>
            <a:pPr>
              <a:buNone/>
            </a:pPr>
            <a:endParaRPr lang="en-US" sz="2000" dirty="0" smtClean="0"/>
          </a:p>
          <a:p>
            <a:pPr>
              <a:buNone/>
            </a:pPr>
            <a:endParaRPr lang="en-US" sz="2000" b="1" dirty="0" smtClean="0">
              <a:latin typeface="Times New Roman" pitchFamily="18" charset="0"/>
              <a:cs typeface="Times New Roman" pitchFamily="18" charset="0"/>
            </a:endParaRPr>
          </a:p>
          <a:p>
            <a:pPr>
              <a:buNone/>
            </a:pPr>
            <a:endParaRPr lang="en-US" dirty="0"/>
          </a:p>
        </p:txBody>
      </p:sp>
      <p:pic>
        <p:nvPicPr>
          <p:cNvPr id="8194" name="Picture 2" descr="C:\Users\papa\Desktop\JmeterFTPServer.png"/>
          <p:cNvPicPr>
            <a:picLocks noChangeAspect="1" noChangeArrowheads="1"/>
          </p:cNvPicPr>
          <p:nvPr/>
        </p:nvPicPr>
        <p:blipFill>
          <a:blip r:embed="rId2"/>
          <a:srcRect/>
          <a:stretch>
            <a:fillRect/>
          </a:stretch>
        </p:blipFill>
        <p:spPr bwMode="auto">
          <a:xfrm>
            <a:off x="2057400" y="2438400"/>
            <a:ext cx="5214445" cy="1600200"/>
          </a:xfrm>
          <a:prstGeom prst="rect">
            <a:avLst/>
          </a:prstGeom>
          <a:noFill/>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r>
              <a:rPr lang="en-US" sz="2800" b="1" dirty="0" smtClean="0">
                <a:latin typeface="Times New Roman" pitchFamily="18" charset="0"/>
                <a:cs typeface="Times New Roman" pitchFamily="18" charset="0"/>
              </a:rPr>
              <a:t>Simple Controller: </a:t>
            </a:r>
            <a:r>
              <a:rPr lang="en-US" sz="2400" dirty="0" smtClean="0">
                <a:latin typeface="Times New Roman" pitchFamily="18" charset="0"/>
                <a:cs typeface="Times New Roman" pitchFamily="18" charset="0"/>
              </a:rPr>
              <a:t>Simple Controller is just a </a:t>
            </a:r>
            <a:r>
              <a:rPr lang="en-US" sz="2400" b="1" dirty="0" smtClean="0">
                <a:latin typeface="Times New Roman" pitchFamily="18" charset="0"/>
                <a:cs typeface="Times New Roman" pitchFamily="18" charset="0"/>
              </a:rPr>
              <a:t>container</a:t>
            </a:r>
            <a:r>
              <a:rPr lang="en-US" sz="2400" dirty="0" smtClean="0">
                <a:latin typeface="Times New Roman" pitchFamily="18" charset="0"/>
                <a:cs typeface="Times New Roman" pitchFamily="18" charset="0"/>
              </a:rPr>
              <a:t> for user request.</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b="1" dirty="0" smtClean="0"/>
              <a:t>Loop Controller :</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Loop Controller makes the user request run </a:t>
            </a:r>
            <a:r>
              <a:rPr lang="en-US" sz="1800" b="1" dirty="0" smtClean="0">
                <a:latin typeface="Times New Roman" pitchFamily="18" charset="0"/>
                <a:cs typeface="Times New Roman" pitchFamily="18" charset="0"/>
              </a:rPr>
              <a:t>a specified number of times</a:t>
            </a:r>
            <a:r>
              <a:rPr lang="en-US" sz="1800" dirty="0" smtClean="0">
                <a:latin typeface="Times New Roman" pitchFamily="18" charset="0"/>
                <a:cs typeface="Times New Roman" pitchFamily="18" charset="0"/>
              </a:rPr>
              <a:t> or run </a:t>
            </a:r>
            <a:r>
              <a:rPr lang="en-US" sz="1800" b="1" dirty="0" smtClean="0">
                <a:latin typeface="Times New Roman" pitchFamily="18" charset="0"/>
                <a:cs typeface="Times New Roman" pitchFamily="18" charset="0"/>
              </a:rPr>
              <a:t>forever</a:t>
            </a:r>
            <a:r>
              <a:rPr lang="en-US" sz="1800" dirty="0" smtClean="0">
                <a:latin typeface="Times New Roman" pitchFamily="18" charset="0"/>
                <a:cs typeface="Times New Roman" pitchFamily="18" charset="0"/>
              </a:rPr>
              <a:t> as shown in figure:</a:t>
            </a:r>
          </a:p>
          <a:p>
            <a:pPr>
              <a:buNone/>
            </a:pPr>
            <a:endParaRPr lang="en-US" sz="2400" dirty="0" smtClean="0">
              <a:latin typeface="Times New Roman" pitchFamily="18" charset="0"/>
              <a:cs typeface="Times New Roman" pitchFamily="18" charset="0"/>
            </a:endParaRPr>
          </a:p>
          <a:p>
            <a:pPr>
              <a:buNone/>
            </a:pPr>
            <a:endParaRPr lang="en-US" dirty="0"/>
          </a:p>
        </p:txBody>
      </p:sp>
      <p:pic>
        <p:nvPicPr>
          <p:cNvPr id="76802" name="Picture 2" descr="C:\Users\papa\Desktop\SimpleController.png"/>
          <p:cNvPicPr>
            <a:picLocks noChangeAspect="1" noChangeArrowheads="1"/>
          </p:cNvPicPr>
          <p:nvPr/>
        </p:nvPicPr>
        <p:blipFill>
          <a:blip r:embed="rId2"/>
          <a:srcRect/>
          <a:stretch>
            <a:fillRect/>
          </a:stretch>
        </p:blipFill>
        <p:spPr bwMode="auto">
          <a:xfrm>
            <a:off x="2514600" y="1828800"/>
            <a:ext cx="3548062" cy="2693419"/>
          </a:xfrm>
          <a:prstGeom prst="rect">
            <a:avLst/>
          </a:prstGeom>
          <a:no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endParaRPr lang="en-US" dirty="0"/>
          </a:p>
        </p:txBody>
      </p:sp>
      <p:pic>
        <p:nvPicPr>
          <p:cNvPr id="77826" name="Picture 2" descr="C:\Users\papa\Desktop\LoopControllerJMeter.png"/>
          <p:cNvPicPr>
            <a:picLocks noChangeAspect="1" noChangeArrowheads="1"/>
          </p:cNvPicPr>
          <p:nvPr/>
        </p:nvPicPr>
        <p:blipFill>
          <a:blip r:embed="rId2"/>
          <a:srcRect/>
          <a:stretch>
            <a:fillRect/>
          </a:stretch>
        </p:blipFill>
        <p:spPr bwMode="auto">
          <a:xfrm>
            <a:off x="1219200" y="1103312"/>
            <a:ext cx="6363116" cy="4687888"/>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None/>
            </a:pPr>
            <a:r>
              <a:rPr lang="en-US" sz="2400" b="1" dirty="0" smtClean="0">
                <a:latin typeface="Times New Roman" pitchFamily="18" charset="0"/>
                <a:cs typeface="Times New Roman" pitchFamily="18" charset="0"/>
              </a:rPr>
              <a:t>Random Controller:</a:t>
            </a:r>
          </a:p>
          <a:p>
            <a:r>
              <a:rPr lang="en-US" sz="1600" dirty="0" smtClean="0">
                <a:latin typeface="Times New Roman" pitchFamily="18" charset="0"/>
                <a:cs typeface="Times New Roman" pitchFamily="18" charset="0"/>
              </a:rPr>
              <a:t>Random Controller makes all the user requests run in </a:t>
            </a:r>
            <a:r>
              <a:rPr lang="en-US" sz="1600" b="1" dirty="0" smtClean="0">
                <a:latin typeface="Times New Roman" pitchFamily="18" charset="0"/>
                <a:cs typeface="Times New Roman" pitchFamily="18" charset="0"/>
              </a:rPr>
              <a:t>the random</a:t>
            </a:r>
            <a:r>
              <a:rPr lang="en-US" sz="1600" dirty="0" smtClean="0">
                <a:latin typeface="Times New Roman" pitchFamily="18" charset="0"/>
                <a:cs typeface="Times New Roman" pitchFamily="18" charset="0"/>
              </a:rPr>
              <a:t> order in each loop period.</a:t>
            </a:r>
          </a:p>
          <a:p>
            <a:r>
              <a:rPr lang="en-US" sz="1600" dirty="0" smtClean="0">
                <a:latin typeface="Times New Roman" pitchFamily="18" charset="0"/>
                <a:cs typeface="Times New Roman" pitchFamily="18" charset="0"/>
              </a:rPr>
              <a:t>For example, you have 3 user requests to website </a:t>
            </a:r>
            <a:r>
              <a:rPr lang="en-US" sz="1600" dirty="0" smtClean="0">
                <a:latin typeface="Times New Roman" pitchFamily="18" charset="0"/>
                <a:cs typeface="Times New Roman" pitchFamily="18" charset="0"/>
                <a:hlinkClick r:id="rId2"/>
              </a:rPr>
              <a:t>http://www.google.com</a:t>
            </a:r>
            <a:r>
              <a:rPr lang="en-US" sz="1600" dirty="0" smtClean="0">
                <a:latin typeface="Times New Roman" pitchFamily="18" charset="0"/>
                <a:cs typeface="Times New Roman" pitchFamily="18" charset="0"/>
              </a:rPr>
              <a:t> in following order:</a:t>
            </a:r>
          </a:p>
          <a:p>
            <a:r>
              <a:rPr lang="en-US" sz="1600" dirty="0" smtClean="0">
                <a:latin typeface="Times New Roman" pitchFamily="18" charset="0"/>
                <a:cs typeface="Times New Roman" pitchFamily="18" charset="0"/>
              </a:rPr>
              <a:t>HTTP request</a:t>
            </a:r>
          </a:p>
          <a:p>
            <a:r>
              <a:rPr lang="en-US" sz="1600" dirty="0" smtClean="0">
                <a:latin typeface="Times New Roman" pitchFamily="18" charset="0"/>
                <a:cs typeface="Times New Roman" pitchFamily="18" charset="0"/>
              </a:rPr>
              <a:t>FTP request</a:t>
            </a:r>
          </a:p>
          <a:p>
            <a:r>
              <a:rPr lang="en-US" sz="1600" dirty="0" smtClean="0">
                <a:latin typeface="Times New Roman" pitchFamily="18" charset="0"/>
                <a:cs typeface="Times New Roman" pitchFamily="18" charset="0"/>
              </a:rPr>
              <a:t>JDBC request</a:t>
            </a:r>
          </a:p>
          <a:p>
            <a:r>
              <a:rPr lang="en-US" sz="1600" dirty="0" smtClean="0">
                <a:latin typeface="Times New Roman" pitchFamily="18" charset="0"/>
                <a:cs typeface="Times New Roman" pitchFamily="18" charset="0"/>
              </a:rPr>
              <a:t>These 3 requests should run 5 times; Total 5 user requests will be sent to Google server by </a:t>
            </a:r>
            <a:r>
              <a:rPr lang="en-US" sz="1600" dirty="0" err="1" smtClean="0">
                <a:latin typeface="Times New Roman" pitchFamily="18" charset="0"/>
                <a:cs typeface="Times New Roman" pitchFamily="18" charset="0"/>
              </a:rPr>
              <a:t>JMeter</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In </a:t>
            </a:r>
            <a:r>
              <a:rPr lang="en-US" sz="1600" b="1" dirty="0" smtClean="0">
                <a:latin typeface="Times New Roman" pitchFamily="18" charset="0"/>
                <a:cs typeface="Times New Roman" pitchFamily="18" charset="0"/>
              </a:rPr>
              <a:t>sequential</a:t>
            </a:r>
            <a:r>
              <a:rPr lang="en-US" sz="1600" dirty="0" smtClean="0">
                <a:latin typeface="Times New Roman" pitchFamily="18" charset="0"/>
                <a:cs typeface="Times New Roman" pitchFamily="18" charset="0"/>
              </a:rPr>
              <a:t> order, requests are sent </a:t>
            </a:r>
            <a:r>
              <a:rPr lang="en-US" sz="1600" b="1" dirty="0" smtClean="0">
                <a:latin typeface="Times New Roman" pitchFamily="18" charset="0"/>
                <a:cs typeface="Times New Roman" pitchFamily="18" charset="0"/>
              </a:rPr>
              <a:t>sequentially</a:t>
            </a:r>
            <a:r>
              <a:rPr lang="en-US" sz="1600" dirty="0" smtClean="0">
                <a:latin typeface="Times New Roman" pitchFamily="18" charset="0"/>
                <a:cs typeface="Times New Roman" pitchFamily="18" charset="0"/>
              </a:rPr>
              <a:t> in following order:</a:t>
            </a:r>
          </a:p>
          <a:p>
            <a:r>
              <a:rPr lang="en-US" sz="1600" dirty="0" smtClean="0">
                <a:latin typeface="Times New Roman" pitchFamily="18" charset="0"/>
                <a:cs typeface="Times New Roman" pitchFamily="18" charset="0"/>
              </a:rPr>
              <a:t>HTTP request -&gt;FTP request-&gt;JDBC request</a:t>
            </a:r>
          </a:p>
          <a:p>
            <a:pPr>
              <a:buNone/>
            </a:pPr>
            <a:r>
              <a:rPr lang="en-US" sz="1600" dirty="0" smtClean="0"/>
              <a:t>for each loop.</a:t>
            </a:r>
          </a:p>
          <a:p>
            <a:pPr>
              <a:buNone/>
            </a:pPr>
            <a:endParaRPr lang="en-US" sz="1600"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pPr>
              <a:buNone/>
            </a:pPr>
            <a:endParaRPr lang="en-US" dirty="0"/>
          </a:p>
        </p:txBody>
      </p:sp>
      <p:pic>
        <p:nvPicPr>
          <p:cNvPr id="78850" name="Picture 2" descr="C:\Users\papa\Desktop\SequentialVSRandomController.png"/>
          <p:cNvPicPr>
            <a:picLocks noChangeAspect="1" noChangeArrowheads="1"/>
          </p:cNvPicPr>
          <p:nvPr/>
        </p:nvPicPr>
        <p:blipFill>
          <a:blip r:embed="rId3"/>
          <a:srcRect/>
          <a:stretch>
            <a:fillRect/>
          </a:stretch>
        </p:blipFill>
        <p:spPr bwMode="auto">
          <a:xfrm>
            <a:off x="1301750" y="4181475"/>
            <a:ext cx="6400800" cy="2371725"/>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sz="1800" dirty="0" smtClean="0">
                <a:latin typeface="Times New Roman" pitchFamily="18" charset="0"/>
                <a:cs typeface="Times New Roman" pitchFamily="18" charset="0"/>
              </a:rPr>
              <a:t>In </a:t>
            </a:r>
            <a:r>
              <a:rPr lang="en-US" sz="1800" b="1" dirty="0" smtClean="0">
                <a:latin typeface="Times New Roman" pitchFamily="18" charset="0"/>
                <a:cs typeface="Times New Roman" pitchFamily="18" charset="0"/>
              </a:rPr>
              <a:t>random</a:t>
            </a:r>
            <a:r>
              <a:rPr lang="en-US" sz="1800" dirty="0" smtClean="0">
                <a:latin typeface="Times New Roman" pitchFamily="18" charset="0"/>
                <a:cs typeface="Times New Roman" pitchFamily="18" charset="0"/>
              </a:rPr>
              <a:t> order, requests are sent as </a:t>
            </a:r>
            <a:r>
              <a:rPr lang="en-US" sz="1800" b="1" dirty="0" smtClean="0">
                <a:latin typeface="Times New Roman" pitchFamily="18" charset="0"/>
                <a:cs typeface="Times New Roman" pitchFamily="18" charset="0"/>
              </a:rPr>
              <a:t>randomly,</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FTP request -&gt;HTTP request-&gt;JDBC request</a:t>
            </a:r>
          </a:p>
          <a:p>
            <a:r>
              <a:rPr lang="en-US" sz="1800" dirty="0" smtClean="0">
                <a:latin typeface="Times New Roman" pitchFamily="18" charset="0"/>
                <a:cs typeface="Times New Roman" pitchFamily="18" charset="0"/>
              </a:rPr>
              <a:t>Or</a:t>
            </a:r>
          </a:p>
          <a:p>
            <a:r>
              <a:rPr lang="en-US" sz="1800" dirty="0" smtClean="0">
                <a:latin typeface="Times New Roman" pitchFamily="18" charset="0"/>
                <a:cs typeface="Times New Roman" pitchFamily="18" charset="0"/>
              </a:rPr>
              <a:t>JDBC request -&gt;FTP request-&gt;HTTP request</a:t>
            </a:r>
          </a:p>
          <a:p>
            <a:r>
              <a:rPr lang="en-US" sz="1800" dirty="0" smtClean="0">
                <a:latin typeface="Times New Roman" pitchFamily="18" charset="0"/>
                <a:cs typeface="Times New Roman" pitchFamily="18" charset="0"/>
              </a:rPr>
              <a:t>For each loop.</a:t>
            </a:r>
          </a:p>
          <a:p>
            <a:pPr marL="365760"/>
            <a:r>
              <a:rPr lang="en-US" sz="2400" b="1" dirty="0" smtClean="0">
                <a:latin typeface="Times New Roman" pitchFamily="18" charset="0"/>
                <a:cs typeface="Times New Roman" pitchFamily="18" charset="0"/>
              </a:rPr>
              <a:t>Module Controller: </a:t>
            </a:r>
            <a:r>
              <a:rPr lang="en-US" sz="1800" dirty="0" smtClean="0">
                <a:latin typeface="Times New Roman" pitchFamily="18" charset="0"/>
                <a:cs typeface="Times New Roman" pitchFamily="18" charset="0"/>
              </a:rPr>
              <a:t>The goal of Module Controller is to add modularity to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The general idea is that web applications consist of small units of functionality (i.e. Logon, Create Account, Logoff...). This functionality can be stored in Simple Controller as "modules".  Module Controller will choose which module needs to run</a:t>
            </a:r>
            <a:r>
              <a:rPr lang="en-US" sz="2400" dirty="0" smtClean="0"/>
              <a:t>.</a:t>
            </a:r>
          </a:p>
          <a:p>
            <a:pPr>
              <a:buNone/>
            </a:pPr>
            <a:endParaRPr lang="en-US" sz="2400" b="1"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dirty="0"/>
          </a:p>
        </p:txBody>
      </p:sp>
      <p:pic>
        <p:nvPicPr>
          <p:cNvPr id="79874" name="Picture 2" descr="C:\Users\papa\Desktop\ModuleControllerJMeter.png"/>
          <p:cNvPicPr>
            <a:picLocks noChangeAspect="1" noChangeArrowheads="1"/>
          </p:cNvPicPr>
          <p:nvPr/>
        </p:nvPicPr>
        <p:blipFill>
          <a:blip r:embed="rId2"/>
          <a:srcRect/>
          <a:stretch>
            <a:fillRect/>
          </a:stretch>
        </p:blipFill>
        <p:spPr bwMode="auto">
          <a:xfrm>
            <a:off x="2438400" y="4093327"/>
            <a:ext cx="4246563" cy="2231273"/>
          </a:xfrm>
          <a:prstGeom prst="rect">
            <a:avLst/>
          </a:prstGeom>
          <a:no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r>
              <a:rPr lang="en-US" sz="1800" dirty="0" smtClean="0">
                <a:latin typeface="Times New Roman" pitchFamily="18" charset="0"/>
                <a:cs typeface="Times New Roman" pitchFamily="18" charset="0"/>
              </a:rPr>
              <a:t>Consider the following scenario -</a:t>
            </a:r>
          </a:p>
          <a:p>
            <a:r>
              <a:rPr lang="en-US" sz="1800" dirty="0" smtClean="0">
                <a:latin typeface="Times New Roman" pitchFamily="18" charset="0"/>
                <a:cs typeface="Times New Roman" pitchFamily="18" charset="0"/>
              </a:rPr>
              <a:t>You want to simulate:</a:t>
            </a:r>
          </a:p>
          <a:p>
            <a:r>
              <a:rPr lang="en-US" sz="1800" dirty="0" smtClean="0">
                <a:latin typeface="Times New Roman" pitchFamily="18" charset="0"/>
                <a:cs typeface="Times New Roman" pitchFamily="18" charset="0"/>
              </a:rPr>
              <a:t>50 users </a:t>
            </a:r>
            <a:r>
              <a:rPr lang="en-US" sz="1800" b="1" dirty="0" smtClean="0">
                <a:latin typeface="Times New Roman" pitchFamily="18" charset="0"/>
                <a:cs typeface="Times New Roman" pitchFamily="18" charset="0"/>
              </a:rPr>
              <a:t>logging out</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100 users </a:t>
            </a:r>
            <a:r>
              <a:rPr lang="en-US" sz="1800" b="1" dirty="0" smtClean="0">
                <a:latin typeface="Times New Roman" pitchFamily="18" charset="0"/>
                <a:cs typeface="Times New Roman" pitchFamily="18" charset="0"/>
              </a:rPr>
              <a:t>logging in</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30 users  </a:t>
            </a:r>
            <a:r>
              <a:rPr lang="en-US" sz="1800" b="1" dirty="0" smtClean="0">
                <a:latin typeface="Times New Roman" pitchFamily="18" charset="0"/>
                <a:cs typeface="Times New Roman" pitchFamily="18" charset="0"/>
              </a:rPr>
              <a:t>search </a:t>
            </a:r>
            <a:r>
              <a:rPr lang="en-US" sz="1800" dirty="0" smtClean="0">
                <a:latin typeface="Times New Roman" pitchFamily="18" charset="0"/>
                <a:cs typeface="Times New Roman" pitchFamily="18" charset="0"/>
                <a:hlinkClick r:id="rId2"/>
              </a:rPr>
              <a:t>www.google.com</a:t>
            </a:r>
            <a:endParaRPr lang="en-US" sz="1800" dirty="0" smtClean="0">
              <a:latin typeface="Times New Roman" pitchFamily="18" charset="0"/>
              <a:cs typeface="Times New Roman" pitchFamily="18" charset="0"/>
            </a:endParaRPr>
          </a:p>
          <a:p>
            <a:pPr>
              <a:buNone/>
            </a:pPr>
            <a:r>
              <a:rPr lang="en-US" sz="1800" dirty="0" smtClean="0"/>
              <a:t>You can use </a:t>
            </a:r>
            <a:r>
              <a:rPr lang="en-US" sz="1800" dirty="0" err="1" smtClean="0"/>
              <a:t>JMeter</a:t>
            </a:r>
            <a:r>
              <a:rPr lang="en-US" sz="1800" dirty="0" smtClean="0"/>
              <a:t> to create 3 modules. Each module simulates each user activity: Login, Logout, and Search.</a:t>
            </a:r>
          </a:p>
          <a:p>
            <a:pPr>
              <a:buNone/>
            </a:pPr>
            <a:endParaRPr lang="en-US" sz="1800" dirty="0" smtClean="0">
              <a:latin typeface="Times New Roman" pitchFamily="18" charset="0"/>
              <a:cs typeface="Times New Roman" pitchFamily="18" charset="0"/>
            </a:endParaRPr>
          </a:p>
          <a:p>
            <a:pPr>
              <a:buNone/>
            </a:pPr>
            <a:endParaRPr lang="en-US" dirty="0"/>
          </a:p>
        </p:txBody>
      </p:sp>
      <p:pic>
        <p:nvPicPr>
          <p:cNvPr id="80898" name="Picture 2" descr="C:\Users\papa\Desktop\TestNewPlanJMeterController.png"/>
          <p:cNvPicPr>
            <a:picLocks noChangeAspect="1" noChangeArrowheads="1"/>
          </p:cNvPicPr>
          <p:nvPr/>
        </p:nvPicPr>
        <p:blipFill>
          <a:blip r:embed="rId3"/>
          <a:srcRect/>
          <a:stretch>
            <a:fillRect/>
          </a:stretch>
        </p:blipFill>
        <p:spPr bwMode="auto">
          <a:xfrm>
            <a:off x="2038350" y="2973388"/>
            <a:ext cx="3981450" cy="3275012"/>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1800" dirty="0" smtClean="0">
                <a:latin typeface="Times New Roman" pitchFamily="18" charset="0"/>
                <a:cs typeface="Times New Roman" pitchFamily="18" charset="0"/>
              </a:rPr>
              <a:t>The Module controller chooses which module needs to run.</a:t>
            </a:r>
          </a:p>
          <a:p>
            <a:pPr>
              <a:buNone/>
            </a:pPr>
            <a:endParaRPr lang="en-US" sz="1800" dirty="0">
              <a:latin typeface="Times New Roman" pitchFamily="18" charset="0"/>
              <a:cs typeface="Times New Roman" pitchFamily="18" charset="0"/>
            </a:endParaRPr>
          </a:p>
        </p:txBody>
      </p:sp>
      <p:pic>
        <p:nvPicPr>
          <p:cNvPr id="81923" name="Picture 3" descr="C:\Users\papa\Desktop\RunLoginModuleJMeter.png"/>
          <p:cNvPicPr>
            <a:picLocks noChangeAspect="1" noChangeArrowheads="1"/>
          </p:cNvPicPr>
          <p:nvPr/>
        </p:nvPicPr>
        <p:blipFill>
          <a:blip r:embed="rId2"/>
          <a:srcRect/>
          <a:stretch>
            <a:fillRect/>
          </a:stretch>
        </p:blipFill>
        <p:spPr bwMode="auto">
          <a:xfrm>
            <a:off x="458787" y="1219200"/>
            <a:ext cx="8456613" cy="4819650"/>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2400" b="1" dirty="0" smtClean="0">
                <a:latin typeface="Times New Roman" pitchFamily="18" charset="0"/>
                <a:cs typeface="Times New Roman" pitchFamily="18" charset="0"/>
              </a:rPr>
              <a:t>Other Important Controllers:</a:t>
            </a:r>
          </a:p>
          <a:p>
            <a:r>
              <a:rPr lang="en-US" sz="1800" b="1" dirty="0" smtClean="0">
                <a:latin typeface="Times New Roman" pitchFamily="18" charset="0"/>
                <a:cs typeface="Times New Roman" pitchFamily="18" charset="0"/>
              </a:rPr>
              <a:t>Interleave</a:t>
            </a:r>
            <a:r>
              <a:rPr lang="en-US" sz="1800" dirty="0" smtClean="0">
                <a:latin typeface="Times New Roman" pitchFamily="18" charset="0"/>
                <a:cs typeface="Times New Roman" pitchFamily="18" charset="0"/>
              </a:rPr>
              <a:t> Controller:  picks up and makes </a:t>
            </a:r>
            <a:r>
              <a:rPr lang="en-US" sz="1800" b="1" dirty="0" smtClean="0">
                <a:latin typeface="Times New Roman" pitchFamily="18" charset="0"/>
                <a:cs typeface="Times New Roman" pitchFamily="18" charset="0"/>
              </a:rPr>
              <a:t>one</a:t>
            </a:r>
            <a:r>
              <a:rPr lang="en-US" sz="1800" dirty="0" smtClean="0">
                <a:latin typeface="Times New Roman" pitchFamily="18" charset="0"/>
                <a:cs typeface="Times New Roman" pitchFamily="18" charset="0"/>
              </a:rPr>
              <a:t> of user request run in </a:t>
            </a:r>
            <a:r>
              <a:rPr lang="en-US" sz="1800" b="1" dirty="0" smtClean="0">
                <a:latin typeface="Times New Roman" pitchFamily="18" charset="0"/>
                <a:cs typeface="Times New Roman" pitchFamily="18" charset="0"/>
              </a:rPr>
              <a:t>each</a:t>
            </a:r>
            <a:r>
              <a:rPr lang="en-US" sz="1800" dirty="0" smtClean="0">
                <a:latin typeface="Times New Roman" pitchFamily="18" charset="0"/>
                <a:cs typeface="Times New Roman" pitchFamily="18" charset="0"/>
              </a:rPr>
              <a:t> loop of the thread.</a:t>
            </a:r>
          </a:p>
          <a:p>
            <a:r>
              <a:rPr lang="en-US" sz="1800" b="1" dirty="0" smtClean="0">
                <a:latin typeface="Times New Roman" pitchFamily="18" charset="0"/>
                <a:cs typeface="Times New Roman" pitchFamily="18" charset="0"/>
              </a:rPr>
              <a:t>Runtime</a:t>
            </a:r>
            <a:r>
              <a:rPr lang="en-US" sz="1800" dirty="0" smtClean="0">
                <a:latin typeface="Times New Roman" pitchFamily="18" charset="0"/>
                <a:cs typeface="Times New Roman" pitchFamily="18" charset="0"/>
              </a:rPr>
              <a:t> Controller: controls </a:t>
            </a:r>
            <a:r>
              <a:rPr lang="en-US" sz="1800" b="1" dirty="0" smtClean="0">
                <a:latin typeface="Times New Roman" pitchFamily="18" charset="0"/>
                <a:cs typeface="Times New Roman" pitchFamily="18" charset="0"/>
              </a:rPr>
              <a:t>how long</a:t>
            </a:r>
            <a:r>
              <a:rPr lang="en-US" sz="1800" dirty="0" smtClean="0">
                <a:latin typeface="Times New Roman" pitchFamily="18" charset="0"/>
                <a:cs typeface="Times New Roman" pitchFamily="18" charset="0"/>
              </a:rPr>
              <a:t> its children are allowed to run.</a:t>
            </a:r>
          </a:p>
          <a:p>
            <a:r>
              <a:rPr lang="en-US" sz="1800" dirty="0" smtClean="0">
                <a:latin typeface="Times New Roman" pitchFamily="18" charset="0"/>
                <a:cs typeface="Times New Roman" pitchFamily="18" charset="0"/>
              </a:rPr>
              <a:t>For example, if you specified Runtime Controller 10 seconds,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will run your test for 10 seconds.</a:t>
            </a:r>
          </a:p>
          <a:p>
            <a:pPr>
              <a:buNone/>
            </a:pPr>
            <a:endParaRPr lang="en-US" sz="1800" dirty="0" smtClean="0">
              <a:latin typeface="Times New Roman" pitchFamily="18" charset="0"/>
              <a:cs typeface="Times New Roman" pitchFamily="18" charset="0"/>
            </a:endParaRPr>
          </a:p>
          <a:p>
            <a:pPr>
              <a:buNone/>
            </a:pPr>
            <a:endParaRPr lang="en-US" sz="2400" b="1" dirty="0" smtClean="0">
              <a:latin typeface="Times New Roman" pitchFamily="18" charset="0"/>
              <a:cs typeface="Times New Roman" pitchFamily="18" charset="0"/>
            </a:endParaRPr>
          </a:p>
          <a:p>
            <a:pPr>
              <a:buNone/>
            </a:pPr>
            <a:endParaRPr lang="en-US" dirty="0"/>
          </a:p>
        </p:txBody>
      </p:sp>
      <p:pic>
        <p:nvPicPr>
          <p:cNvPr id="82946" name="Picture 2" descr="C:\Users\papa\Desktop\RunTimeControllerJMeter.png"/>
          <p:cNvPicPr>
            <a:picLocks noChangeAspect="1" noChangeArrowheads="1"/>
          </p:cNvPicPr>
          <p:nvPr/>
        </p:nvPicPr>
        <p:blipFill>
          <a:blip r:embed="rId2"/>
          <a:srcRect/>
          <a:stretch>
            <a:fillRect/>
          </a:stretch>
        </p:blipFill>
        <p:spPr bwMode="auto">
          <a:xfrm>
            <a:off x="2286000" y="2819400"/>
            <a:ext cx="4963027" cy="2514600"/>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sz="2000" b="1" dirty="0" smtClean="0">
                <a:latin typeface="Times New Roman" pitchFamily="18" charset="0"/>
                <a:cs typeface="Times New Roman" pitchFamily="18" charset="0"/>
              </a:rPr>
              <a:t>Transaction </a:t>
            </a:r>
            <a:r>
              <a:rPr lang="en-US" sz="2000" dirty="0" smtClean="0">
                <a:latin typeface="Times New Roman" pitchFamily="18" charset="0"/>
                <a:cs typeface="Times New Roman" pitchFamily="18" charset="0"/>
              </a:rPr>
              <a:t>Controller: measures the </a:t>
            </a:r>
            <a:r>
              <a:rPr lang="en-US" sz="2000" b="1" dirty="0" smtClean="0">
                <a:latin typeface="Times New Roman" pitchFamily="18" charset="0"/>
                <a:cs typeface="Times New Roman" pitchFamily="18" charset="0"/>
              </a:rPr>
              <a:t>overall time</a:t>
            </a:r>
            <a:r>
              <a:rPr lang="en-US" sz="2000" dirty="0" smtClean="0">
                <a:latin typeface="Times New Roman" pitchFamily="18" charset="0"/>
                <a:cs typeface="Times New Roman" pitchFamily="18" charset="0"/>
              </a:rPr>
              <a:t> taken to </a:t>
            </a:r>
            <a:r>
              <a:rPr lang="en-US" sz="2000" b="1" dirty="0" smtClean="0">
                <a:latin typeface="Times New Roman" pitchFamily="18" charset="0"/>
                <a:cs typeface="Times New Roman" pitchFamily="18" charset="0"/>
              </a:rPr>
              <a:t>finish</a:t>
            </a:r>
            <a:r>
              <a:rPr lang="en-US" sz="2000" dirty="0" smtClean="0">
                <a:latin typeface="Times New Roman" pitchFamily="18" charset="0"/>
                <a:cs typeface="Times New Roman" pitchFamily="18" charset="0"/>
              </a:rPr>
              <a:t> a test execution</a:t>
            </a:r>
          </a:p>
          <a:p>
            <a:r>
              <a:rPr lang="en-US" sz="2000" b="1" dirty="0" smtClean="0">
                <a:latin typeface="Times New Roman" pitchFamily="18" charset="0"/>
                <a:cs typeface="Times New Roman" pitchFamily="18" charset="0"/>
              </a:rPr>
              <a:t>Include </a:t>
            </a:r>
            <a:r>
              <a:rPr lang="en-US" sz="2000" dirty="0" smtClean="0">
                <a:latin typeface="Times New Roman" pitchFamily="18" charset="0"/>
                <a:cs typeface="Times New Roman" pitchFamily="18" charset="0"/>
              </a:rPr>
              <a:t>Controller: is designed to use an external test plan. This controller allows you to use multiple test plans in </a:t>
            </a:r>
            <a:r>
              <a:rPr lang="en-US" sz="2000" dirty="0" err="1" smtClean="0">
                <a:latin typeface="Times New Roman" pitchFamily="18" charset="0"/>
                <a:cs typeface="Times New Roman" pitchFamily="18" charset="0"/>
              </a:rPr>
              <a:t>JMeter</a:t>
            </a:r>
            <a:r>
              <a:rPr lang="en-US" sz="2000" dirty="0" smtClean="0">
                <a:latin typeface="Times New Roman" pitchFamily="18" charset="0"/>
                <a:cs typeface="Times New Roman" pitchFamily="18" charset="0"/>
              </a:rPr>
              <a:t>. See detail in </a:t>
            </a:r>
            <a:r>
              <a:rPr lang="en-US" sz="2000" dirty="0" err="1" smtClean="0">
                <a:latin typeface="Times New Roman" pitchFamily="18" charset="0"/>
                <a:cs typeface="Times New Roman" pitchFamily="18" charset="0"/>
              </a:rPr>
              <a:t>JMeter</a:t>
            </a:r>
            <a:r>
              <a:rPr lang="en-US" sz="2000" dirty="0" smtClean="0">
                <a:latin typeface="Times New Roman" pitchFamily="18" charset="0"/>
                <a:cs typeface="Times New Roman" pitchFamily="18" charset="0"/>
              </a:rPr>
              <a:t> Performance Testing.</a:t>
            </a:r>
          </a:p>
          <a:p>
            <a:pPr>
              <a:buNone/>
            </a:pPr>
            <a:r>
              <a:rPr lang="en-US" sz="2000" b="1" dirty="0" smtClean="0"/>
              <a:t>Loop Controller Example</a:t>
            </a:r>
          </a:p>
          <a:p>
            <a:r>
              <a:rPr lang="en-US" sz="2000" dirty="0" smtClean="0"/>
              <a:t>This section shows you step-by-step instruction to add </a:t>
            </a:r>
            <a:r>
              <a:rPr lang="en-US" sz="2000" b="1" dirty="0" smtClean="0"/>
              <a:t>Loop Controller </a:t>
            </a:r>
            <a:r>
              <a:rPr lang="en-US" sz="2000" dirty="0" smtClean="0"/>
              <a:t>set to your current performance test plan.</a:t>
            </a:r>
          </a:p>
          <a:p>
            <a:r>
              <a:rPr lang="en-US" sz="2000" dirty="0" smtClean="0"/>
              <a:t>The Loop Controller makes the samplers run as a certain number of times, in addition to the loop value you specified for the Thread Group. For example, if you</a:t>
            </a:r>
          </a:p>
          <a:p>
            <a:r>
              <a:rPr lang="en-US" sz="2000" dirty="0" smtClean="0"/>
              <a:t>Add one HTTP Request to a Loop Controller with a loop count 50</a:t>
            </a:r>
          </a:p>
          <a:p>
            <a:r>
              <a:rPr lang="en-US" sz="2000" dirty="0" smtClean="0"/>
              <a:t>Configure the Thread Group loop count to 2</a:t>
            </a:r>
          </a:p>
          <a:p>
            <a:r>
              <a:rPr lang="en-US" sz="2000" dirty="0" smtClean="0"/>
              <a:t>Then, </a:t>
            </a:r>
            <a:r>
              <a:rPr lang="en-US" sz="2000" dirty="0" err="1" smtClean="0"/>
              <a:t>JMeter</a:t>
            </a:r>
            <a:r>
              <a:rPr lang="en-US" sz="2000" dirty="0" smtClean="0"/>
              <a:t> will send a total of 50 * 2 = 100 HTTP Requests.</a:t>
            </a:r>
          </a:p>
          <a:p>
            <a:pPr>
              <a:buNone/>
            </a:pPr>
            <a:endParaRPr lang="en-US" sz="20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r>
              <a:rPr lang="en-US" sz="2100" b="1" dirty="0" smtClean="0">
                <a:latin typeface="Times New Roman" pitchFamily="18" charset="0"/>
                <a:cs typeface="Times New Roman" pitchFamily="18" charset="0"/>
              </a:rPr>
              <a:t>Step 1) Configuring Thread Group</a:t>
            </a:r>
          </a:p>
          <a:p>
            <a:r>
              <a:rPr lang="en-US" sz="2100" dirty="0" smtClean="0">
                <a:latin typeface="Times New Roman" pitchFamily="18" charset="0"/>
                <a:cs typeface="Times New Roman" pitchFamily="18" charset="0"/>
              </a:rPr>
              <a:t>We </a:t>
            </a:r>
            <a:r>
              <a:rPr lang="en-US" sz="2100" b="1" dirty="0" smtClean="0">
                <a:latin typeface="Times New Roman" pitchFamily="18" charset="0"/>
                <a:cs typeface="Times New Roman" pitchFamily="18" charset="0"/>
              </a:rPr>
              <a:t>re-use</a:t>
            </a:r>
            <a:r>
              <a:rPr lang="en-US" sz="2100" dirty="0" smtClean="0">
                <a:latin typeface="Times New Roman" pitchFamily="18" charset="0"/>
                <a:cs typeface="Times New Roman" pitchFamily="18" charset="0"/>
              </a:rPr>
              <a:t> the Step 1, 2 in tutorial </a:t>
            </a:r>
            <a:r>
              <a:rPr lang="en-US" sz="2100" dirty="0" err="1" smtClean="0">
                <a:latin typeface="Times New Roman" pitchFamily="18" charset="0"/>
                <a:cs typeface="Times New Roman" pitchFamily="18" charset="0"/>
                <a:hlinkClick r:id="rId2"/>
              </a:rPr>
              <a:t>JMeter</a:t>
            </a:r>
            <a:r>
              <a:rPr lang="en-US" sz="2100" dirty="0" smtClean="0">
                <a:latin typeface="Times New Roman" pitchFamily="18" charset="0"/>
                <a:cs typeface="Times New Roman" pitchFamily="18" charset="0"/>
                <a:hlinkClick r:id="rId2"/>
              </a:rPr>
              <a:t> Performance Testing</a:t>
            </a:r>
            <a:r>
              <a:rPr lang="en-US" sz="2100" dirty="0" smtClean="0">
                <a:latin typeface="Times New Roman" pitchFamily="18" charset="0"/>
                <a:cs typeface="Times New Roman" pitchFamily="18" charset="0"/>
              </a:rPr>
              <a:t>.</a:t>
            </a:r>
          </a:p>
          <a:p>
            <a:r>
              <a:rPr lang="en-US" sz="2100" b="1" dirty="0" smtClean="0">
                <a:latin typeface="Times New Roman" pitchFamily="18" charset="0"/>
                <a:cs typeface="Times New Roman" pitchFamily="18" charset="0"/>
              </a:rPr>
              <a:t>Add Thread Group</a:t>
            </a:r>
          </a:p>
          <a:p>
            <a:r>
              <a:rPr lang="en-US" sz="2100" dirty="0" smtClean="0">
                <a:latin typeface="Times New Roman" pitchFamily="18" charset="0"/>
                <a:cs typeface="Times New Roman" pitchFamily="18" charset="0"/>
              </a:rPr>
              <a:t>          Right click on the</a:t>
            </a:r>
            <a:r>
              <a:rPr lang="en-US" sz="2100" dirty="0" smtClean="0">
                <a:latin typeface="Times New Roman" pitchFamily="18" charset="0"/>
                <a:cs typeface="Times New Roman" pitchFamily="18" charset="0"/>
                <a:hlinkClick r:id="rId3"/>
              </a:rPr>
              <a:t> Test Plan </a:t>
            </a:r>
            <a:r>
              <a:rPr lang="en-US" sz="2100" dirty="0" smtClean="0">
                <a:latin typeface="Times New Roman" pitchFamily="18" charset="0"/>
                <a:cs typeface="Times New Roman" pitchFamily="18" charset="0"/>
              </a:rPr>
              <a:t>and add a new thread group: </a:t>
            </a:r>
            <a:r>
              <a:rPr lang="en-US" sz="2100" b="1" dirty="0" smtClean="0">
                <a:latin typeface="Times New Roman" pitchFamily="18" charset="0"/>
                <a:cs typeface="Times New Roman" pitchFamily="18" charset="0"/>
              </a:rPr>
              <a:t>Add</a:t>
            </a:r>
            <a:r>
              <a:rPr lang="en-US" sz="2100" dirty="0" smtClean="0">
                <a:latin typeface="Times New Roman" pitchFamily="18" charset="0"/>
                <a:cs typeface="Times New Roman" pitchFamily="18" charset="0"/>
              </a:rPr>
              <a:t>-&gt; </a:t>
            </a:r>
            <a:r>
              <a:rPr lang="en-US" sz="2100" b="1" dirty="0" smtClean="0">
                <a:latin typeface="Times New Roman" pitchFamily="18" charset="0"/>
                <a:cs typeface="Times New Roman" pitchFamily="18" charset="0"/>
              </a:rPr>
              <a:t>Threads (Users)</a:t>
            </a:r>
            <a:r>
              <a:rPr lang="en-US" sz="2100" dirty="0" smtClean="0">
                <a:latin typeface="Times New Roman" pitchFamily="18" charset="0"/>
                <a:cs typeface="Times New Roman" pitchFamily="18" charset="0"/>
              </a:rPr>
              <a:t> -&gt;</a:t>
            </a:r>
            <a:r>
              <a:rPr lang="en-US" sz="2100" b="1" dirty="0" smtClean="0">
                <a:latin typeface="Times New Roman" pitchFamily="18" charset="0"/>
                <a:cs typeface="Times New Roman" pitchFamily="18" charset="0"/>
              </a:rPr>
              <a:t>Thread Group</a:t>
            </a:r>
            <a:endParaRPr lang="en-US" sz="2100" dirty="0" smtClean="0">
              <a:latin typeface="Times New Roman" pitchFamily="18" charset="0"/>
              <a:cs typeface="Times New Roman" pitchFamily="18" charset="0"/>
            </a:endParaRPr>
          </a:p>
          <a:p>
            <a:r>
              <a:rPr lang="en-US" sz="2100" dirty="0" smtClean="0">
                <a:latin typeface="Times New Roman" pitchFamily="18" charset="0"/>
                <a:cs typeface="Times New Roman" pitchFamily="18" charset="0"/>
              </a:rPr>
              <a:t>          But in Thread Group control panel, enter Thread Properties as follows:</a:t>
            </a:r>
          </a:p>
          <a:p>
            <a:pPr>
              <a:buNone/>
            </a:pPr>
            <a:endParaRPr lang="en-US" dirty="0"/>
          </a:p>
        </p:txBody>
      </p:sp>
      <p:pic>
        <p:nvPicPr>
          <p:cNvPr id="83970" name="Picture 2" descr="C:\Users\papa\Desktop\RunTestPlanFlowForJMeter(1).png"/>
          <p:cNvPicPr>
            <a:picLocks noChangeAspect="1" noChangeArrowheads="1"/>
          </p:cNvPicPr>
          <p:nvPr/>
        </p:nvPicPr>
        <p:blipFill>
          <a:blip r:embed="rId4"/>
          <a:srcRect/>
          <a:stretch>
            <a:fillRect/>
          </a:stretch>
        </p:blipFill>
        <p:spPr bwMode="auto">
          <a:xfrm>
            <a:off x="1824037" y="830827"/>
            <a:ext cx="5338763" cy="1628212"/>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r>
              <a:rPr lang="en-US" sz="2000" dirty="0" smtClean="0">
                <a:latin typeface="Times New Roman" pitchFamily="18" charset="0"/>
                <a:cs typeface="Times New Roman" pitchFamily="18" charset="0"/>
              </a:rPr>
              <a:t> It will make </a:t>
            </a:r>
            <a:r>
              <a:rPr lang="en-US" sz="2000" b="1" dirty="0" smtClean="0">
                <a:latin typeface="Times New Roman" pitchFamily="18" charset="0"/>
                <a:cs typeface="Times New Roman" pitchFamily="18" charset="0"/>
              </a:rPr>
              <a:t>one</a:t>
            </a:r>
            <a:r>
              <a:rPr lang="en-US" sz="2000" dirty="0" smtClean="0">
                <a:latin typeface="Times New Roman" pitchFamily="18" charset="0"/>
                <a:cs typeface="Times New Roman" pitchFamily="18" charset="0"/>
              </a:rPr>
              <a:t> user request to the web server google.com and run it </a:t>
            </a:r>
            <a:r>
              <a:rPr lang="en-US" sz="2000" b="1"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times.</a:t>
            </a:r>
          </a:p>
          <a:p>
            <a:pPr>
              <a:buNone/>
            </a:pPr>
            <a:r>
              <a:rPr lang="en-US" sz="2000" b="1" dirty="0" smtClean="0"/>
              <a:t>Add </a:t>
            </a:r>
            <a:r>
              <a:rPr lang="en-US" sz="2000" b="1" dirty="0" err="1" smtClean="0"/>
              <a:t>JMeter</a:t>
            </a:r>
            <a:r>
              <a:rPr lang="en-US" sz="2000" b="1" dirty="0" smtClean="0"/>
              <a:t> elements</a:t>
            </a:r>
          </a:p>
          <a:p>
            <a:r>
              <a:rPr lang="en-US" sz="2000" dirty="0" smtClean="0"/>
              <a:t>          Add HTTP request default to </a:t>
            </a:r>
            <a:r>
              <a:rPr lang="en-US" sz="2000" dirty="0" smtClean="0">
                <a:hlinkClick r:id="rId2"/>
              </a:rPr>
              <a:t>www.google.com</a:t>
            </a:r>
            <a:r>
              <a:rPr lang="en-US" sz="2000" dirty="0" smtClean="0"/>
              <a:t>.</a:t>
            </a:r>
          </a:p>
          <a:p>
            <a:pPr>
              <a:buNone/>
            </a:pPr>
            <a:r>
              <a:rPr lang="en-US" sz="2000" b="1" dirty="0" smtClean="0"/>
              <a:t>Adding Loop Controller</a:t>
            </a:r>
          </a:p>
          <a:p>
            <a:r>
              <a:rPr lang="en-US" sz="2000" dirty="0" smtClean="0"/>
              <a:t>          Right Click Thread Group -&gt; Logic Controller -&gt; Loop Controller</a:t>
            </a:r>
          </a:p>
          <a:p>
            <a:pPr>
              <a:buNone/>
            </a:pPr>
            <a:endParaRPr lang="en-US" sz="2000" dirty="0" smtClean="0"/>
          </a:p>
          <a:p>
            <a:pPr>
              <a:buNone/>
            </a:pPr>
            <a:endParaRPr lang="en-US" sz="2000" dirty="0">
              <a:latin typeface="Times New Roman" pitchFamily="18" charset="0"/>
              <a:cs typeface="Times New Roman" pitchFamily="18" charset="0"/>
            </a:endParaRPr>
          </a:p>
        </p:txBody>
      </p:sp>
      <p:pic>
        <p:nvPicPr>
          <p:cNvPr id="84994" name="Picture 2" descr="C:\Users\papa\Desktop\ThreadPropertyForJMeter.png"/>
          <p:cNvPicPr>
            <a:picLocks noChangeAspect="1" noChangeArrowheads="1"/>
          </p:cNvPicPr>
          <p:nvPr/>
        </p:nvPicPr>
        <p:blipFill>
          <a:blip r:embed="rId3"/>
          <a:srcRect/>
          <a:stretch>
            <a:fillRect/>
          </a:stretch>
        </p:blipFill>
        <p:spPr bwMode="auto">
          <a:xfrm>
            <a:off x="2133600" y="657642"/>
            <a:ext cx="3581400" cy="208873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endParaRPr lang="en-US" dirty="0"/>
          </a:p>
        </p:txBody>
      </p:sp>
      <p:pic>
        <p:nvPicPr>
          <p:cNvPr id="9218" name="Picture 2" descr="C:\Users\papa\Desktop\FTPRequest.png"/>
          <p:cNvPicPr>
            <a:picLocks noChangeAspect="1" noChangeArrowheads="1"/>
          </p:cNvPicPr>
          <p:nvPr/>
        </p:nvPicPr>
        <p:blipFill>
          <a:blip r:embed="rId2"/>
          <a:srcRect/>
          <a:stretch>
            <a:fillRect/>
          </a:stretch>
        </p:blipFill>
        <p:spPr bwMode="auto">
          <a:xfrm>
            <a:off x="762000" y="914400"/>
            <a:ext cx="7525389" cy="4114800"/>
          </a:xfrm>
          <a:prstGeom prst="rect">
            <a:avLst/>
          </a:prstGeom>
          <a:noFill/>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2000" b="1" dirty="0" smtClean="0">
                <a:latin typeface="Times New Roman" pitchFamily="18" charset="0"/>
                <a:cs typeface="Times New Roman" pitchFamily="18" charset="0"/>
              </a:rPr>
              <a:t>Step 2) Configuring Loop Controller :</a:t>
            </a:r>
          </a:p>
          <a:p>
            <a:pPr>
              <a:buNone/>
            </a:pPr>
            <a:r>
              <a:rPr lang="en-US" sz="2000" dirty="0" smtClean="0"/>
              <a:t>Add value 50 to Loop Count field as below figure. It will make </a:t>
            </a:r>
            <a:r>
              <a:rPr lang="en-US" sz="2000" b="1" dirty="0" smtClean="0"/>
              <a:t>one</a:t>
            </a:r>
            <a:r>
              <a:rPr lang="en-US" sz="2000" dirty="0" smtClean="0"/>
              <a:t> user request to the web server </a:t>
            </a:r>
            <a:r>
              <a:rPr lang="en-US" sz="2000" dirty="0" smtClean="0">
                <a:hlinkClick r:id="rId2"/>
              </a:rPr>
              <a:t>google.com</a:t>
            </a:r>
            <a:r>
              <a:rPr lang="en-US" sz="2000" dirty="0" smtClean="0"/>
              <a:t> run it </a:t>
            </a:r>
            <a:r>
              <a:rPr lang="en-US" sz="2000" b="1" dirty="0" smtClean="0"/>
              <a:t>50</a:t>
            </a:r>
            <a:r>
              <a:rPr lang="en-US" sz="2000" dirty="0" smtClean="0"/>
              <a:t> times, in addition to the loop value =2, you specified for the Thread Group </a:t>
            </a:r>
            <a:r>
              <a:rPr lang="en-US" sz="2000" dirty="0" err="1" smtClean="0"/>
              <a:t>above.So</a:t>
            </a:r>
            <a:r>
              <a:rPr lang="en-US" sz="2000" dirty="0" smtClean="0"/>
              <a:t> </a:t>
            </a:r>
            <a:r>
              <a:rPr lang="en-US" sz="2000" dirty="0" err="1" smtClean="0"/>
              <a:t>JMeter</a:t>
            </a:r>
            <a:r>
              <a:rPr lang="en-US" sz="2000" dirty="0" smtClean="0"/>
              <a:t> will send a total of </a:t>
            </a:r>
            <a:r>
              <a:rPr lang="en-US" sz="2000" b="1" dirty="0" smtClean="0"/>
              <a:t>2 * 50 = 100</a:t>
            </a:r>
            <a:r>
              <a:rPr lang="en-US" sz="2000" dirty="0" smtClean="0"/>
              <a:t> HTTP Requests.</a:t>
            </a:r>
          </a:p>
          <a:p>
            <a:pPr>
              <a:buNone/>
            </a:pPr>
            <a:endParaRPr lang="en-US" sz="2000" b="1" dirty="0" smtClean="0">
              <a:latin typeface="Times New Roman" pitchFamily="18" charset="0"/>
              <a:cs typeface="Times New Roman" pitchFamily="18" charset="0"/>
            </a:endParaRPr>
          </a:p>
          <a:p>
            <a:pPr>
              <a:buNone/>
            </a:pPr>
            <a:endParaRPr lang="en-US" dirty="0"/>
          </a:p>
        </p:txBody>
      </p:sp>
      <p:pic>
        <p:nvPicPr>
          <p:cNvPr id="86018" name="Picture 2" descr="C:\Users\papa\Desktop\AddingLoopControllerJMeter.png"/>
          <p:cNvPicPr>
            <a:picLocks noChangeAspect="1" noChangeArrowheads="1"/>
          </p:cNvPicPr>
          <p:nvPr/>
        </p:nvPicPr>
        <p:blipFill>
          <a:blip r:embed="rId3"/>
          <a:srcRect/>
          <a:stretch>
            <a:fillRect/>
          </a:stretch>
        </p:blipFill>
        <p:spPr bwMode="auto">
          <a:xfrm>
            <a:off x="1066800" y="838200"/>
            <a:ext cx="6557962" cy="2040255"/>
          </a:xfrm>
          <a:prstGeom prst="rect">
            <a:avLst/>
          </a:prstGeom>
          <a:noFill/>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2000" dirty="0" smtClean="0">
                <a:latin typeface="Times New Roman" pitchFamily="18" charset="0"/>
                <a:cs typeface="Times New Roman" pitchFamily="18" charset="0"/>
              </a:rPr>
              <a:t>Right click Loop Controller, Add -&gt; Sampler -&gt; HTTP request</a:t>
            </a:r>
          </a:p>
          <a:p>
            <a:pPr>
              <a:buNone/>
            </a:pPr>
            <a:endParaRPr lang="en-US" sz="2000" dirty="0">
              <a:latin typeface="Times New Roman" pitchFamily="18" charset="0"/>
              <a:cs typeface="Times New Roman" pitchFamily="18" charset="0"/>
            </a:endParaRPr>
          </a:p>
        </p:txBody>
      </p:sp>
      <p:pic>
        <p:nvPicPr>
          <p:cNvPr id="87042" name="Picture 2" descr="C:\Users\papa\Desktop\ConfiguringLoopController(1).png"/>
          <p:cNvPicPr>
            <a:picLocks noChangeAspect="1" noChangeArrowheads="1"/>
          </p:cNvPicPr>
          <p:nvPr/>
        </p:nvPicPr>
        <p:blipFill>
          <a:blip r:embed="rId2"/>
          <a:srcRect/>
          <a:stretch>
            <a:fillRect/>
          </a:stretch>
        </p:blipFill>
        <p:spPr bwMode="auto">
          <a:xfrm>
            <a:off x="1828800" y="1034996"/>
            <a:ext cx="4648199" cy="2698804"/>
          </a:xfrm>
          <a:prstGeom prst="rect">
            <a:avLst/>
          </a:prstGeom>
          <a:noFill/>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Step 3) Add View Results in Table</a:t>
            </a:r>
          </a:p>
          <a:p>
            <a:r>
              <a:rPr lang="en-US" sz="2000" dirty="0" smtClean="0">
                <a:latin typeface="Times New Roman" pitchFamily="18" charset="0"/>
                <a:cs typeface="Times New Roman" pitchFamily="18" charset="0"/>
              </a:rPr>
              <a:t>We re-use Step 2 in </a:t>
            </a:r>
            <a:r>
              <a:rPr lang="en-US" sz="2000" dirty="0" smtClean="0">
                <a:latin typeface="Times New Roman" pitchFamily="18" charset="0"/>
                <a:cs typeface="Times New Roman" pitchFamily="18" charset="0"/>
                <a:hlinkClick r:id="rId2"/>
              </a:rPr>
              <a:t>Timer</a:t>
            </a:r>
            <a:r>
              <a:rPr lang="en-US" sz="2000" dirty="0" smtClean="0">
                <a:latin typeface="Times New Roman" pitchFamily="18" charset="0"/>
                <a:cs typeface="Times New Roman" pitchFamily="18" charset="0"/>
              </a:rPr>
              <a:t> to add View Results in Table</a:t>
            </a:r>
          </a:p>
          <a:p>
            <a:r>
              <a:rPr lang="en-US" sz="2000" dirty="0" smtClean="0">
                <a:latin typeface="Times New Roman" pitchFamily="18" charset="0"/>
                <a:cs typeface="Times New Roman" pitchFamily="18" charset="0"/>
              </a:rPr>
              <a:t>So the test plan is shown in below figure</a:t>
            </a:r>
          </a:p>
          <a:p>
            <a:pPr>
              <a:buNone/>
            </a:pPr>
            <a:endParaRPr lang="en-US" dirty="0"/>
          </a:p>
        </p:txBody>
      </p:sp>
      <p:pic>
        <p:nvPicPr>
          <p:cNvPr id="88066" name="Picture 2" descr="C:\Users\papa\Desktop\AddSamplerHTTPRequest (1).png"/>
          <p:cNvPicPr>
            <a:picLocks noChangeAspect="1" noChangeArrowheads="1"/>
          </p:cNvPicPr>
          <p:nvPr/>
        </p:nvPicPr>
        <p:blipFill>
          <a:blip r:embed="rId3"/>
          <a:srcRect/>
          <a:stretch>
            <a:fillRect/>
          </a:stretch>
        </p:blipFill>
        <p:spPr bwMode="auto">
          <a:xfrm>
            <a:off x="1066800" y="838200"/>
            <a:ext cx="6170612" cy="2982842"/>
          </a:xfrm>
          <a:prstGeom prst="rect">
            <a:avLst/>
          </a:prstGeom>
          <a:noFill/>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endParaRPr lang="en-US" b="1" dirty="0" smtClean="0"/>
          </a:p>
          <a:p>
            <a:endParaRPr lang="en-US" b="1" dirty="0" smtClean="0"/>
          </a:p>
          <a:p>
            <a:pPr>
              <a:buNone/>
            </a:pPr>
            <a:r>
              <a:rPr lang="en-US" sz="2200" b="1" dirty="0" smtClean="0">
                <a:latin typeface="Times New Roman" pitchFamily="18" charset="0"/>
                <a:cs typeface="Times New Roman" pitchFamily="18" charset="0"/>
              </a:rPr>
              <a:t>Step 4) Run your test</a:t>
            </a:r>
          </a:p>
          <a:p>
            <a:r>
              <a:rPr lang="en-US" sz="2400" dirty="0" smtClean="0">
                <a:latin typeface="Times New Roman" pitchFamily="18" charset="0"/>
                <a:cs typeface="Times New Roman" pitchFamily="18" charset="0"/>
              </a:rPr>
              <a:t>Now return View Results in Table, click Start button on the Menu bar (</a:t>
            </a:r>
            <a:r>
              <a:rPr lang="en-US" sz="2400" dirty="0" err="1" smtClean="0">
                <a:latin typeface="Times New Roman" pitchFamily="18" charset="0"/>
                <a:cs typeface="Times New Roman" pitchFamily="18" charset="0"/>
              </a:rPr>
              <a:t>Ctrl+R</a:t>
            </a:r>
            <a:r>
              <a:rPr lang="en-US" sz="2400" dirty="0" smtClean="0">
                <a:latin typeface="Times New Roman" pitchFamily="18" charset="0"/>
                <a:cs typeface="Times New Roman" pitchFamily="18" charset="0"/>
              </a:rPr>
              <a:t>) to run a test</a:t>
            </a:r>
          </a:p>
          <a:p>
            <a:r>
              <a:rPr lang="en-US" sz="2400" dirty="0" smtClean="0">
                <a:latin typeface="Times New Roman" pitchFamily="18" charset="0"/>
                <a:cs typeface="Times New Roman" pitchFamily="18" charset="0"/>
              </a:rPr>
              <a:t>As shown in the figure below, </a:t>
            </a:r>
            <a:r>
              <a:rPr lang="en-US" sz="2400" dirty="0" err="1" smtClean="0">
                <a:latin typeface="Times New Roman" pitchFamily="18" charset="0"/>
                <a:cs typeface="Times New Roman" pitchFamily="18" charset="0"/>
              </a:rPr>
              <a:t>JMeter</a:t>
            </a:r>
            <a:r>
              <a:rPr lang="en-US" sz="2400" dirty="0" smtClean="0">
                <a:latin typeface="Times New Roman" pitchFamily="18" charset="0"/>
                <a:cs typeface="Times New Roman" pitchFamily="18" charset="0"/>
              </a:rPr>
              <a:t> simulates </a:t>
            </a:r>
            <a:r>
              <a:rPr lang="en-US" sz="2400" b="1" dirty="0" smtClean="0">
                <a:latin typeface="Times New Roman" pitchFamily="18" charset="0"/>
                <a:cs typeface="Times New Roman" pitchFamily="18" charset="0"/>
              </a:rPr>
              <a:t>one user request, </a:t>
            </a:r>
            <a:r>
              <a:rPr lang="en-US" sz="2400" dirty="0" smtClean="0">
                <a:latin typeface="Times New Roman" pitchFamily="18" charset="0"/>
                <a:cs typeface="Times New Roman" pitchFamily="18" charset="0"/>
              </a:rPr>
              <a:t>which is sent 100 times, to the web server </a:t>
            </a:r>
            <a:r>
              <a:rPr lang="en-US" sz="2400" dirty="0" smtClean="0">
                <a:latin typeface="Times New Roman" pitchFamily="18" charset="0"/>
                <a:cs typeface="Times New Roman" pitchFamily="18" charset="0"/>
                <a:hlinkClick r:id="rId2"/>
              </a:rPr>
              <a:t>http://www.google.com/</a:t>
            </a:r>
            <a:r>
              <a:rPr lang="en-US" sz="2400" dirty="0" smtClean="0">
                <a:latin typeface="Times New Roman" pitchFamily="18" charset="0"/>
                <a:cs typeface="Times New Roman" pitchFamily="18" charset="0"/>
              </a:rPr>
              <a:t>. The Test is stopped after a user request was sent in 100 times.</a:t>
            </a:r>
          </a:p>
          <a:p>
            <a:pPr>
              <a:buNone/>
            </a:pPr>
            <a:endParaRPr lang="en-US" dirty="0"/>
          </a:p>
        </p:txBody>
      </p:sp>
      <p:pic>
        <p:nvPicPr>
          <p:cNvPr id="89090" name="Picture 2" descr="C:\Users\papa\Desktop\ViewResultInTableJMeterController.png"/>
          <p:cNvPicPr>
            <a:picLocks noChangeAspect="1" noChangeArrowheads="1"/>
          </p:cNvPicPr>
          <p:nvPr/>
        </p:nvPicPr>
        <p:blipFill>
          <a:blip r:embed="rId3"/>
          <a:srcRect/>
          <a:stretch>
            <a:fillRect/>
          </a:stretch>
        </p:blipFill>
        <p:spPr bwMode="auto">
          <a:xfrm>
            <a:off x="2667000" y="609600"/>
            <a:ext cx="3784600" cy="2968953"/>
          </a:xfrm>
          <a:prstGeom prst="rect">
            <a:avLst/>
          </a:prstGeom>
          <a:noFill/>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90114" name="Picture 2" descr="C:\Users\papa\Desktop\RunYourTestViewResultInTableController.png"/>
          <p:cNvPicPr>
            <a:picLocks noChangeAspect="1" noChangeArrowheads="1"/>
          </p:cNvPicPr>
          <p:nvPr/>
        </p:nvPicPr>
        <p:blipFill>
          <a:blip r:embed="rId2"/>
          <a:srcRect/>
          <a:stretch>
            <a:fillRect/>
          </a:stretch>
        </p:blipFill>
        <p:spPr bwMode="auto">
          <a:xfrm>
            <a:off x="457200" y="914400"/>
            <a:ext cx="8153400" cy="5181600"/>
          </a:xfrm>
          <a:prstGeom prst="rect">
            <a:avLst/>
          </a:prstGeom>
          <a:noFill/>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800" b="1" dirty="0" smtClean="0">
                <a:latin typeface="Times New Roman" pitchFamily="18" charset="0"/>
                <a:cs typeface="Times New Roman" pitchFamily="18" charset="0"/>
              </a:rPr>
              <a:t>Processor in </a:t>
            </a:r>
            <a:r>
              <a:rPr lang="en-US" sz="2800" b="1" dirty="0" err="1" smtClean="0">
                <a:latin typeface="Times New Roman" pitchFamily="18" charset="0"/>
                <a:cs typeface="Times New Roman" pitchFamily="18" charset="0"/>
              </a:rPr>
              <a:t>JMeter</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PreProcessor</a:t>
            </a:r>
            <a:r>
              <a:rPr lang="en-US" sz="2800" b="1" dirty="0" smtClean="0">
                <a:latin typeface="Times New Roman" pitchFamily="18" charset="0"/>
                <a:cs typeface="Times New Roman" pitchFamily="18" charset="0"/>
              </a:rPr>
              <a:t> &amp; </a:t>
            </a:r>
            <a:r>
              <a:rPr lang="en-US" sz="2800" b="1" dirty="0" err="1" smtClean="0">
                <a:latin typeface="Times New Roman" pitchFamily="18" charset="0"/>
                <a:cs typeface="Times New Roman" pitchFamily="18" charset="0"/>
              </a:rPr>
              <a:t>PostProcessor</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lstStyle/>
          <a:p>
            <a:pPr>
              <a:buNone/>
            </a:pPr>
            <a:r>
              <a:rPr lang="en-US" sz="1600" dirty="0" smtClean="0">
                <a:latin typeface="Times New Roman" pitchFamily="18" charset="0"/>
                <a:cs typeface="Times New Roman" pitchFamily="18" charset="0"/>
              </a:rPr>
              <a:t>A processor is used to modify the Samplers in their scope.</a:t>
            </a:r>
          </a:p>
          <a:p>
            <a:pPr>
              <a:buNone/>
            </a:pPr>
            <a:r>
              <a:rPr lang="en-US" sz="1600" dirty="0" smtClean="0">
                <a:latin typeface="Times New Roman" pitchFamily="18" charset="0"/>
                <a:cs typeface="Times New Roman" pitchFamily="18" charset="0"/>
              </a:rPr>
              <a:t>There are 2 Types of processors:</a:t>
            </a:r>
          </a:p>
          <a:p>
            <a:r>
              <a:rPr lang="en-US" sz="1600" dirty="0" smtClean="0">
                <a:latin typeface="Times New Roman" pitchFamily="18" charset="0"/>
                <a:cs typeface="Times New Roman" pitchFamily="18" charset="0"/>
              </a:rPr>
              <a:t>Pre-processor</a:t>
            </a:r>
          </a:p>
          <a:p>
            <a:r>
              <a:rPr lang="en-US" sz="1600" dirty="0" smtClean="0">
                <a:latin typeface="Times New Roman" pitchFamily="18" charset="0"/>
                <a:cs typeface="Times New Roman" pitchFamily="18" charset="0"/>
              </a:rPr>
              <a:t>Post-processor</a:t>
            </a:r>
          </a:p>
          <a:p>
            <a:pPr>
              <a:buNone/>
            </a:pPr>
            <a:r>
              <a:rPr lang="en-US" sz="1600" b="1" dirty="0" smtClean="0"/>
              <a:t>Pre-processor:</a:t>
            </a:r>
          </a:p>
          <a:p>
            <a:r>
              <a:rPr lang="en-US" sz="1600" dirty="0" smtClean="0"/>
              <a:t>Pre-processor executes some action </a:t>
            </a:r>
            <a:r>
              <a:rPr lang="en-US" sz="1600" b="1" dirty="0" smtClean="0"/>
              <a:t>before</a:t>
            </a:r>
            <a:r>
              <a:rPr lang="en-US" sz="1600" dirty="0" smtClean="0"/>
              <a:t> making Sampler Request.</a:t>
            </a:r>
          </a:p>
          <a:p>
            <a:r>
              <a:rPr lang="en-US" sz="1600" dirty="0" smtClean="0"/>
              <a:t>Consider a simple example: let's say you wanted </a:t>
            </a:r>
            <a:r>
              <a:rPr lang="en-US" sz="1600" dirty="0" err="1" smtClean="0"/>
              <a:t>JMeter</a:t>
            </a:r>
            <a:r>
              <a:rPr lang="en-US" sz="1600" dirty="0" smtClean="0"/>
              <a:t> to "spider" through the website under test, </a:t>
            </a:r>
            <a:r>
              <a:rPr lang="en-US" sz="1600" b="1" dirty="0" smtClean="0"/>
              <a:t>parse </a:t>
            </a:r>
            <a:r>
              <a:rPr lang="en-US" sz="1600" dirty="0" smtClean="0"/>
              <a:t>link(check all links on the page) and </a:t>
            </a:r>
            <a:r>
              <a:rPr lang="en-US" sz="1600" b="1" dirty="0" smtClean="0"/>
              <a:t>return</a:t>
            </a:r>
            <a:r>
              <a:rPr lang="en-US" sz="1600" dirty="0" smtClean="0"/>
              <a:t> the HTML. You would add some action such as "HTML link parser" to your controller before creating an HTTP request.</a:t>
            </a:r>
          </a:p>
          <a:p>
            <a:r>
              <a:rPr lang="en-US" sz="1600" dirty="0" smtClean="0"/>
              <a:t/>
            </a:r>
            <a:br>
              <a:rPr lang="en-US" sz="1600" dirty="0" smtClean="0"/>
            </a:br>
            <a:endParaRPr lang="en-US" sz="1600" dirty="0" smtClean="0">
              <a:latin typeface="Times New Roman" pitchFamily="18" charset="0"/>
              <a:cs typeface="Times New Roman" pitchFamily="18" charset="0"/>
            </a:endParaRPr>
          </a:p>
          <a:p>
            <a:pPr>
              <a:buNone/>
            </a:pPr>
            <a:endParaRPr lang="en-US" dirty="0"/>
          </a:p>
        </p:txBody>
      </p:sp>
      <p:pic>
        <p:nvPicPr>
          <p:cNvPr id="91138" name="Picture 2" descr="C:\Users\papa\Desktop\PreprocessorJMeter.png"/>
          <p:cNvPicPr>
            <a:picLocks noChangeAspect="1" noChangeArrowheads="1"/>
          </p:cNvPicPr>
          <p:nvPr/>
        </p:nvPicPr>
        <p:blipFill>
          <a:blip r:embed="rId2"/>
          <a:srcRect/>
          <a:stretch>
            <a:fillRect/>
          </a:stretch>
        </p:blipFill>
        <p:spPr bwMode="auto">
          <a:xfrm>
            <a:off x="1752600" y="4114800"/>
            <a:ext cx="5715000" cy="1676400"/>
          </a:xfrm>
          <a:prstGeom prst="rect">
            <a:avLst/>
          </a:prstGeom>
          <a:noFill/>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b="1" dirty="0" smtClean="0"/>
              <a:t>Post-processor:</a:t>
            </a:r>
            <a:endParaRPr lang="en-US" sz="16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Post-processor executes some action after making a Sampler Request. Consider a simple example: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sends an HTTP request to the web server under test (etc </a:t>
            </a:r>
            <a:r>
              <a:rPr lang="en-US" sz="1800" dirty="0" smtClean="0">
                <a:latin typeface="Times New Roman" pitchFamily="18" charset="0"/>
                <a:cs typeface="Times New Roman" pitchFamily="18" charset="0"/>
                <a:hlinkClick r:id="rId2"/>
              </a:rPr>
              <a:t>www.google.com</a:t>
            </a:r>
            <a:r>
              <a:rPr lang="en-US" sz="1800" dirty="0" smtClean="0">
                <a:latin typeface="Times New Roman" pitchFamily="18" charset="0"/>
                <a:cs typeface="Times New Roman" pitchFamily="18" charset="0"/>
              </a:rPr>
              <a:t>) and get the response. You want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to stop the test if the server response is an error. You can use the post-processor to do above task as follows:</a:t>
            </a:r>
          </a:p>
          <a:p>
            <a:pPr>
              <a:buNone/>
            </a:pPr>
            <a:endParaRPr lang="en-US" sz="1800" dirty="0"/>
          </a:p>
        </p:txBody>
      </p:sp>
      <p:pic>
        <p:nvPicPr>
          <p:cNvPr id="92162" name="Picture 2" descr="C:\Users\papa\Desktop\PostProccessorJMeter.png"/>
          <p:cNvPicPr>
            <a:picLocks noChangeAspect="1" noChangeArrowheads="1"/>
          </p:cNvPicPr>
          <p:nvPr/>
        </p:nvPicPr>
        <p:blipFill>
          <a:blip r:embed="rId3"/>
          <a:srcRect/>
          <a:stretch>
            <a:fillRect/>
          </a:stretch>
        </p:blipFill>
        <p:spPr bwMode="auto">
          <a:xfrm>
            <a:off x="1143000" y="2981324"/>
            <a:ext cx="7248911" cy="1895475"/>
          </a:xfrm>
          <a:prstGeom prst="rect">
            <a:avLst/>
          </a:prstGeom>
          <a:noFill/>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smtClean="0"/>
              <a:t>Post Processor Example</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buNone/>
            </a:pP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sends an HTTP request to the web server under test </a:t>
            </a:r>
            <a:r>
              <a:rPr lang="en-US" sz="1800" dirty="0" smtClean="0">
                <a:latin typeface="Times New Roman" pitchFamily="18" charset="0"/>
                <a:cs typeface="Times New Roman" pitchFamily="18" charset="0"/>
                <a:hlinkClick r:id="rId2"/>
              </a:rPr>
              <a:t>www.google.com</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gets a response from the Google server.</a:t>
            </a:r>
          </a:p>
          <a:p>
            <a:r>
              <a:rPr lang="en-US" sz="1800" dirty="0" smtClean="0">
                <a:latin typeface="Times New Roman" pitchFamily="18" charset="0"/>
                <a:cs typeface="Times New Roman" pitchFamily="18" charset="0"/>
              </a:rPr>
              <a:t> If server response is </a:t>
            </a:r>
            <a:r>
              <a:rPr lang="en-US" sz="1800" b="1" dirty="0" smtClean="0">
                <a:latin typeface="Times New Roman" pitchFamily="18" charset="0"/>
                <a:cs typeface="Times New Roman" pitchFamily="18" charset="0"/>
              </a:rPr>
              <a:t>an error</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will </a:t>
            </a:r>
            <a:r>
              <a:rPr lang="en-US" sz="1800" b="1" dirty="0" smtClean="0">
                <a:latin typeface="Times New Roman" pitchFamily="18" charset="0"/>
                <a:cs typeface="Times New Roman" pitchFamily="18" charset="0"/>
              </a:rPr>
              <a:t>stop</a:t>
            </a:r>
            <a:r>
              <a:rPr lang="en-US" sz="1800" dirty="0" smtClean="0">
                <a:latin typeface="Times New Roman" pitchFamily="18" charset="0"/>
                <a:cs typeface="Times New Roman" pitchFamily="18" charset="0"/>
              </a:rPr>
              <a:t> the test.</a:t>
            </a:r>
          </a:p>
          <a:p>
            <a:r>
              <a:rPr lang="en-US" sz="1800" dirty="0" smtClean="0">
                <a:latin typeface="Times New Roman" pitchFamily="18" charset="0"/>
                <a:cs typeface="Times New Roman" pitchFamily="18" charset="0"/>
              </a:rPr>
              <a:t> If server response </a:t>
            </a:r>
            <a:r>
              <a:rPr lang="en-US" sz="1800" b="1" dirty="0" smtClean="0">
                <a:latin typeface="Times New Roman" pitchFamily="18" charset="0"/>
                <a:cs typeface="Times New Roman" pitchFamily="18" charset="0"/>
              </a:rPr>
              <a:t>OK</a:t>
            </a:r>
            <a:r>
              <a:rPr lang="en-US" sz="1800" dirty="0" smtClean="0">
                <a:latin typeface="Times New Roman" pitchFamily="18" charset="0"/>
                <a:cs typeface="Times New Roman" pitchFamily="18" charset="0"/>
              </a:rPr>
              <a:t> (no error),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will </a:t>
            </a:r>
            <a:r>
              <a:rPr lang="en-US" sz="1800" b="1" dirty="0" smtClean="0">
                <a:latin typeface="Times New Roman" pitchFamily="18" charset="0"/>
                <a:cs typeface="Times New Roman" pitchFamily="18" charset="0"/>
              </a:rPr>
              <a:t>continue</a:t>
            </a:r>
            <a:r>
              <a:rPr lang="en-US" sz="1800" dirty="0" smtClean="0">
                <a:latin typeface="Times New Roman" pitchFamily="18" charset="0"/>
                <a:cs typeface="Times New Roman" pitchFamily="18" charset="0"/>
              </a:rPr>
              <a:t> the test.</a:t>
            </a:r>
          </a:p>
          <a:p>
            <a:r>
              <a:rPr lang="en-US" sz="1800" dirty="0" smtClean="0">
                <a:latin typeface="Times New Roman" pitchFamily="18" charset="0"/>
                <a:cs typeface="Times New Roman" pitchFamily="18" charset="0"/>
              </a:rPr>
              <a:t>Here is the </a:t>
            </a:r>
            <a:r>
              <a:rPr lang="en-US" sz="1800" b="1" dirty="0" smtClean="0">
                <a:latin typeface="Times New Roman" pitchFamily="18" charset="0"/>
                <a:cs typeface="Times New Roman" pitchFamily="18" charset="0"/>
              </a:rPr>
              <a:t>roadmap</a:t>
            </a:r>
            <a:r>
              <a:rPr lang="en-US" sz="1800" dirty="0" smtClean="0">
                <a:latin typeface="Times New Roman" pitchFamily="18" charset="0"/>
                <a:cs typeface="Times New Roman" pitchFamily="18" charset="0"/>
              </a:rPr>
              <a:t> of this example:</a:t>
            </a:r>
          </a:p>
          <a:p>
            <a:pPr>
              <a:buNone/>
            </a:pPr>
            <a:endParaRPr lang="en-US" sz="1800" dirty="0" smtClean="0">
              <a:latin typeface="Times New Roman" pitchFamily="18" charset="0"/>
              <a:cs typeface="Times New Roman" pitchFamily="18" charset="0"/>
            </a:endParaRPr>
          </a:p>
          <a:p>
            <a:pPr>
              <a:buNone/>
            </a:pPr>
            <a:endParaRPr lang="en-US" dirty="0"/>
          </a:p>
        </p:txBody>
      </p:sp>
      <p:pic>
        <p:nvPicPr>
          <p:cNvPr id="93186" name="Picture 2" descr="C:\Users\papa\Desktop\RoadmapJMeter.png"/>
          <p:cNvPicPr>
            <a:picLocks noChangeAspect="1" noChangeArrowheads="1"/>
          </p:cNvPicPr>
          <p:nvPr/>
        </p:nvPicPr>
        <p:blipFill>
          <a:blip r:embed="rId3"/>
          <a:srcRect/>
          <a:stretch>
            <a:fillRect/>
          </a:stretch>
        </p:blipFill>
        <p:spPr bwMode="auto">
          <a:xfrm>
            <a:off x="1066800" y="3581401"/>
            <a:ext cx="6775210" cy="1860550"/>
          </a:xfrm>
          <a:prstGeom prst="rect">
            <a:avLst/>
          </a:prstGeom>
          <a:noFill/>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a:buNone/>
            </a:pPr>
            <a:r>
              <a:rPr lang="en-US" sz="2000" b="1" dirty="0" smtClean="0">
                <a:latin typeface="Times New Roman" pitchFamily="18" charset="0"/>
                <a:cs typeface="Times New Roman" pitchFamily="18" charset="0"/>
              </a:rPr>
              <a:t>Pre-condition:</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We </a:t>
            </a:r>
            <a:r>
              <a:rPr lang="en-US" sz="2000" b="1" dirty="0" smtClean="0">
                <a:latin typeface="Times New Roman" pitchFamily="18" charset="0"/>
                <a:cs typeface="Times New Roman" pitchFamily="18" charset="0"/>
              </a:rPr>
              <a:t>re-use</a:t>
            </a:r>
            <a:r>
              <a:rPr lang="en-US" sz="2000" dirty="0" smtClean="0">
                <a:latin typeface="Times New Roman" pitchFamily="18" charset="0"/>
                <a:cs typeface="Times New Roman" pitchFamily="18" charset="0"/>
              </a:rPr>
              <a:t> the Step 1 and Step 2 in article  </a:t>
            </a:r>
            <a:r>
              <a:rPr lang="en-US" sz="2000" dirty="0" err="1" smtClean="0">
                <a:latin typeface="Times New Roman" pitchFamily="18" charset="0"/>
                <a:cs typeface="Times New Roman" pitchFamily="18" charset="0"/>
              </a:rPr>
              <a:t>JMeter</a:t>
            </a:r>
            <a:r>
              <a:rPr lang="en-US" sz="2000" dirty="0" smtClean="0">
                <a:latin typeface="Times New Roman" pitchFamily="18" charset="0"/>
                <a:cs typeface="Times New Roman" pitchFamily="18" charset="0"/>
              </a:rPr>
              <a:t> Performance Testing.</a:t>
            </a:r>
          </a:p>
          <a:p>
            <a:pPr>
              <a:buNone/>
            </a:pPr>
            <a:r>
              <a:rPr lang="en-US" sz="2000" b="1" dirty="0" smtClean="0">
                <a:latin typeface="Times New Roman" pitchFamily="18" charset="0"/>
                <a:cs typeface="Times New Roman" pitchFamily="18" charset="0"/>
              </a:rPr>
              <a:t>Step 1) Add Thread Group</a:t>
            </a:r>
          </a:p>
          <a:p>
            <a:r>
              <a:rPr lang="en-US" sz="1800" dirty="0" smtClean="0">
                <a:latin typeface="Times New Roman" pitchFamily="18" charset="0"/>
                <a:cs typeface="Times New Roman" pitchFamily="18" charset="0"/>
              </a:rPr>
              <a:t>Right click on the</a:t>
            </a:r>
            <a:r>
              <a:rPr lang="en-US" sz="1800" dirty="0" smtClean="0">
                <a:latin typeface="Times New Roman" pitchFamily="18" charset="0"/>
                <a:cs typeface="Times New Roman" pitchFamily="18" charset="0"/>
                <a:hlinkClick r:id="rId2"/>
              </a:rPr>
              <a:t> Test Plan </a:t>
            </a:r>
            <a:r>
              <a:rPr lang="en-US" sz="1800" dirty="0" smtClean="0">
                <a:latin typeface="Times New Roman" pitchFamily="18" charset="0"/>
                <a:cs typeface="Times New Roman" pitchFamily="18" charset="0"/>
              </a:rPr>
              <a:t>and add a new thread group: </a:t>
            </a:r>
            <a:r>
              <a:rPr lang="en-US" sz="1800" b="1" dirty="0" smtClean="0">
                <a:latin typeface="Times New Roman" pitchFamily="18" charset="0"/>
                <a:cs typeface="Times New Roman" pitchFamily="18" charset="0"/>
              </a:rPr>
              <a:t>Add </a:t>
            </a:r>
            <a:r>
              <a:rPr lang="en-US" sz="1800" dirty="0" smtClean="0">
                <a:latin typeface="Times New Roman" pitchFamily="18" charset="0"/>
                <a:cs typeface="Times New Roman" pitchFamily="18" charset="0"/>
              </a:rPr>
              <a:t>-&gt; </a:t>
            </a:r>
            <a:r>
              <a:rPr lang="en-US" sz="1800" b="1" dirty="0" smtClean="0">
                <a:latin typeface="Times New Roman" pitchFamily="18" charset="0"/>
                <a:cs typeface="Times New Roman" pitchFamily="18" charset="0"/>
              </a:rPr>
              <a:t>Threads (Users)</a:t>
            </a:r>
            <a:r>
              <a:rPr lang="en-US" sz="1800" dirty="0" smtClean="0">
                <a:latin typeface="Times New Roman" pitchFamily="18" charset="0"/>
                <a:cs typeface="Times New Roman" pitchFamily="18" charset="0"/>
              </a:rPr>
              <a:t> -&gt; </a:t>
            </a:r>
            <a:r>
              <a:rPr lang="en-US" sz="1800" b="1" dirty="0" smtClean="0">
                <a:latin typeface="Times New Roman" pitchFamily="18" charset="0"/>
                <a:cs typeface="Times New Roman" pitchFamily="18" charset="0"/>
              </a:rPr>
              <a:t>Thread Group</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But in Thread Group control panel, enter Thread Properties as follows:</a:t>
            </a:r>
          </a:p>
          <a:p>
            <a:r>
              <a:rPr lang="en-US" sz="1800" dirty="0" smtClean="0"/>
              <a:t>This setting lets </a:t>
            </a:r>
            <a:r>
              <a:rPr lang="en-US" sz="1800" dirty="0" err="1" smtClean="0"/>
              <a:t>JMeter</a:t>
            </a:r>
            <a:r>
              <a:rPr lang="en-US" sz="1800" dirty="0" smtClean="0"/>
              <a:t> create </a:t>
            </a:r>
            <a:r>
              <a:rPr lang="en-US" sz="1800" b="1" dirty="0" smtClean="0"/>
              <a:t>10</a:t>
            </a:r>
            <a:r>
              <a:rPr lang="en-US" sz="1800" dirty="0" smtClean="0"/>
              <a:t> user request to </a:t>
            </a:r>
            <a:r>
              <a:rPr lang="en-US" sz="1800" dirty="0" smtClean="0">
                <a:hlinkClick r:id="rId3"/>
              </a:rPr>
              <a:t>http://www.google.com</a:t>
            </a:r>
            <a:r>
              <a:rPr lang="en-US" sz="1800" dirty="0" smtClean="0"/>
              <a:t>  </a:t>
            </a:r>
            <a:r>
              <a:rPr lang="en-US" sz="1800" b="1" dirty="0" smtClean="0"/>
              <a:t>10</a:t>
            </a:r>
            <a:r>
              <a:rPr lang="en-US" sz="1800" dirty="0" smtClean="0"/>
              <a:t> times.</a:t>
            </a: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a:buNone/>
            </a:pPr>
            <a:r>
              <a:rPr lang="en-US" dirty="0" smtClean="0"/>
              <a:t/>
            </a:r>
            <a:br>
              <a:rPr lang="en-US" dirty="0" smtClean="0"/>
            </a:br>
            <a:endParaRPr lang="en-US" dirty="0"/>
          </a:p>
        </p:txBody>
      </p:sp>
      <p:pic>
        <p:nvPicPr>
          <p:cNvPr id="94210" name="Picture 2" descr="C:\Users\papa\Desktop\Step1JMeter.png"/>
          <p:cNvPicPr>
            <a:picLocks noChangeAspect="1" noChangeArrowheads="1"/>
          </p:cNvPicPr>
          <p:nvPr/>
        </p:nvPicPr>
        <p:blipFill>
          <a:blip r:embed="rId4"/>
          <a:srcRect/>
          <a:stretch>
            <a:fillRect/>
          </a:stretch>
        </p:blipFill>
        <p:spPr bwMode="auto">
          <a:xfrm>
            <a:off x="2590800" y="3352800"/>
            <a:ext cx="3622675" cy="1850837"/>
          </a:xfrm>
          <a:prstGeom prst="rect">
            <a:avLst/>
          </a:prstGeom>
          <a:noFill/>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2000" b="1" dirty="0" smtClean="0">
                <a:latin typeface="Times New Roman" pitchFamily="18" charset="0"/>
                <a:cs typeface="Times New Roman" pitchFamily="18" charset="0"/>
              </a:rPr>
              <a:t>Step 2) Add </a:t>
            </a:r>
            <a:r>
              <a:rPr lang="en-US" sz="2000" b="1" dirty="0" err="1" smtClean="0">
                <a:latin typeface="Times New Roman" pitchFamily="18" charset="0"/>
                <a:cs typeface="Times New Roman" pitchFamily="18" charset="0"/>
              </a:rPr>
              <a:t>JMeter</a:t>
            </a:r>
            <a:r>
              <a:rPr lang="en-US" sz="2000" b="1" dirty="0" smtClean="0">
                <a:latin typeface="Times New Roman" pitchFamily="18" charset="0"/>
                <a:cs typeface="Times New Roman" pitchFamily="18" charset="0"/>
              </a:rPr>
              <a:t> elements</a:t>
            </a:r>
          </a:p>
          <a:p>
            <a:r>
              <a:rPr lang="en-US" sz="1800" dirty="0" smtClean="0">
                <a:latin typeface="Times New Roman" pitchFamily="18" charset="0"/>
                <a:cs typeface="Times New Roman" pitchFamily="18" charset="0"/>
              </a:rPr>
              <a:t>Add HTTP request default</a:t>
            </a:r>
          </a:p>
          <a:p>
            <a:r>
              <a:rPr lang="en-US" sz="1800" dirty="0" smtClean="0">
                <a:latin typeface="Times New Roman" pitchFamily="18" charset="0"/>
                <a:cs typeface="Times New Roman" pitchFamily="18" charset="0"/>
              </a:rPr>
              <a:t>Add HTTP request</a:t>
            </a:r>
          </a:p>
          <a:p>
            <a:r>
              <a:rPr lang="en-US" sz="1800" dirty="0" smtClean="0">
                <a:latin typeface="Times New Roman" pitchFamily="18" charset="0"/>
                <a:cs typeface="Times New Roman" pitchFamily="18" charset="0"/>
              </a:rPr>
              <a:t>We still make </a:t>
            </a:r>
            <a:r>
              <a:rPr lang="en-US" sz="1800" dirty="0" err="1" smtClean="0">
                <a:latin typeface="Times New Roman" pitchFamily="18" charset="0"/>
                <a:cs typeface="Times New Roman" pitchFamily="18" charset="0"/>
              </a:rPr>
              <a:t>JMeter</a:t>
            </a:r>
            <a:r>
              <a:rPr lang="en-US" sz="1800" dirty="0" smtClean="0">
                <a:latin typeface="Times New Roman" pitchFamily="18" charset="0"/>
                <a:cs typeface="Times New Roman" pitchFamily="18" charset="0"/>
              </a:rPr>
              <a:t> send request </a:t>
            </a:r>
            <a:r>
              <a:rPr lang="en-US" sz="1800" dirty="0" smtClean="0">
                <a:latin typeface="Times New Roman" pitchFamily="18" charset="0"/>
                <a:cs typeface="Times New Roman" pitchFamily="18" charset="0"/>
                <a:hlinkClick r:id="rId2"/>
              </a:rPr>
              <a:t>http://www.google.com</a:t>
            </a:r>
            <a:r>
              <a:rPr lang="en-US" sz="1800" dirty="0" smtClean="0">
                <a:latin typeface="Times New Roman" pitchFamily="18" charset="0"/>
                <a:cs typeface="Times New Roman" pitchFamily="18" charset="0"/>
              </a:rPr>
              <a:t> to Google server.</a:t>
            </a:r>
          </a:p>
          <a:p>
            <a:pPr>
              <a:buNone/>
            </a:pPr>
            <a:r>
              <a:rPr lang="en-US" sz="1800" b="1" dirty="0" smtClean="0"/>
              <a:t>Step 3) Add Post-Processor Element</a:t>
            </a:r>
          </a:p>
          <a:p>
            <a:r>
              <a:rPr lang="en-US" sz="1800" dirty="0" smtClean="0"/>
              <a:t>Right Click </a:t>
            </a:r>
            <a:r>
              <a:rPr lang="en-US" sz="1800" b="1" dirty="0" smtClean="0"/>
              <a:t>Thread Group </a:t>
            </a:r>
            <a:r>
              <a:rPr lang="en-US" sz="1800" dirty="0" smtClean="0"/>
              <a:t>-&gt;</a:t>
            </a:r>
            <a:r>
              <a:rPr lang="en-US" sz="1800" b="1" dirty="0" smtClean="0"/>
              <a:t> Add </a:t>
            </a:r>
            <a:r>
              <a:rPr lang="en-US" sz="1800" dirty="0" smtClean="0"/>
              <a:t>-&gt;</a:t>
            </a:r>
            <a:r>
              <a:rPr lang="en-US" sz="1800" b="1" dirty="0" smtClean="0"/>
              <a:t> Post Processor </a:t>
            </a:r>
            <a:r>
              <a:rPr lang="en-US" sz="1800" dirty="0" smtClean="0"/>
              <a:t>-&gt;</a:t>
            </a:r>
            <a:r>
              <a:rPr lang="en-US" sz="1800" b="1" dirty="0" smtClean="0"/>
              <a:t> Result Status Action Handler</a:t>
            </a:r>
            <a:endParaRPr lang="en-US" sz="1800" dirty="0" smtClean="0"/>
          </a:p>
          <a:p>
            <a:r>
              <a:rPr lang="en-US" sz="1800" b="1" dirty="0" smtClean="0"/>
              <a:t>Result Status Action Handler</a:t>
            </a:r>
            <a:r>
              <a:rPr lang="en-US" sz="1800" dirty="0" smtClean="0"/>
              <a:t> allows the user to stop the thread or the whole test if the user request failed</a:t>
            </a:r>
          </a:p>
          <a:p>
            <a:pPr>
              <a:buNone/>
            </a:pPr>
            <a:endParaRPr lang="en-US" sz="1800" dirty="0" smtClean="0"/>
          </a:p>
          <a:p>
            <a:pPr>
              <a:buNone/>
            </a:pPr>
            <a:endParaRPr lang="en-US" sz="1800" dirty="0" smtClean="0">
              <a:latin typeface="Times New Roman" pitchFamily="18" charset="0"/>
              <a:cs typeface="Times New Roman" pitchFamily="18" charset="0"/>
            </a:endParaRPr>
          </a:p>
          <a:p>
            <a:pPr>
              <a:buNone/>
            </a:pPr>
            <a:endParaRPr lang="en-US" dirty="0"/>
          </a:p>
        </p:txBody>
      </p:sp>
      <p:pic>
        <p:nvPicPr>
          <p:cNvPr id="95234" name="Picture 2" descr="C:\Users\papa\Desktop\Step3JMeter.png"/>
          <p:cNvPicPr>
            <a:picLocks noChangeAspect="1" noChangeArrowheads="1"/>
          </p:cNvPicPr>
          <p:nvPr/>
        </p:nvPicPr>
        <p:blipFill>
          <a:blip r:embed="rId3"/>
          <a:srcRect/>
          <a:stretch>
            <a:fillRect/>
          </a:stretch>
        </p:blipFill>
        <p:spPr bwMode="auto">
          <a:xfrm>
            <a:off x="1600200" y="3287713"/>
            <a:ext cx="6172200" cy="3189287"/>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1843</TotalTime>
  <Words>2329</Words>
  <Application>Microsoft Office PowerPoint</Application>
  <PresentationFormat>On-screen Show (4:3)</PresentationFormat>
  <Paragraphs>789</Paragraphs>
  <Slides>131</Slides>
  <Notes>0</Notes>
  <HiddenSlides>0</HiddenSlides>
  <MMClips>0</MMClips>
  <ScaleCrop>false</ScaleCrop>
  <HeadingPairs>
    <vt:vector size="4" baseType="variant">
      <vt:variant>
        <vt:lpstr>Theme</vt:lpstr>
      </vt:variant>
      <vt:variant>
        <vt:i4>1</vt:i4>
      </vt:variant>
      <vt:variant>
        <vt:lpstr>Slide Titles</vt:lpstr>
      </vt:variant>
      <vt:variant>
        <vt:i4>131</vt:i4>
      </vt:variant>
    </vt:vector>
  </HeadingPairs>
  <TitlesOfParts>
    <vt:vector size="132" baseType="lpstr">
      <vt:lpstr>Office Theme</vt:lpstr>
      <vt:lpstr>What is JMeter? Why it is used?</vt:lpstr>
      <vt:lpstr>JMeter Advantages</vt:lpstr>
      <vt:lpstr>How does JMeter work?</vt:lpstr>
      <vt:lpstr>The completed workflow of JMeter as shown in the figure below</vt:lpstr>
      <vt:lpstr>JMeter Elements:</vt:lpstr>
      <vt:lpstr>1. Thread Group</vt:lpstr>
      <vt:lpstr>2. Samplers</vt:lpstr>
      <vt:lpstr>Slide 8</vt:lpstr>
      <vt:lpstr>Slide 9</vt:lpstr>
      <vt:lpstr>Slide 10</vt:lpstr>
      <vt:lpstr>Slide 11</vt:lpstr>
      <vt:lpstr>Slide 12</vt:lpstr>
      <vt:lpstr>Slide 13</vt:lpstr>
      <vt:lpstr>Slide 14</vt:lpstr>
      <vt:lpstr>Listeners</vt:lpstr>
      <vt:lpstr>Slide 16</vt:lpstr>
      <vt:lpstr>Slide 17</vt:lpstr>
      <vt:lpstr>Slide 18</vt:lpstr>
      <vt:lpstr>Slide 19</vt:lpstr>
      <vt:lpstr>Configuration Elements</vt:lpstr>
      <vt:lpstr>Slide 21</vt:lpstr>
      <vt:lpstr>Slide 22</vt:lpstr>
      <vt:lpstr>Slide 23</vt:lpstr>
      <vt:lpstr>Slide 24</vt:lpstr>
      <vt:lpstr>Login Config Element</vt:lpstr>
      <vt:lpstr>JMeter GUI: Test Plan &amp; Workbench</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Jmeter Timers: Constant, Gaussian Random, Uniform [Example]</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Processor in JMeter: PreProcessor &amp; PostProcessor</vt:lpstr>
      <vt:lpstr>Slide 96</vt:lpstr>
      <vt:lpstr>Post Processor Example</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LoadRunner</dc:title>
  <dc:creator>papa</dc:creator>
  <cp:lastModifiedBy>papa</cp:lastModifiedBy>
  <cp:revision>166</cp:revision>
  <dcterms:created xsi:type="dcterms:W3CDTF">2006-08-16T00:00:00Z</dcterms:created>
  <dcterms:modified xsi:type="dcterms:W3CDTF">2020-06-07T16:25:17Z</dcterms:modified>
</cp:coreProperties>
</file>