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08-Feb-20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08-Feb-20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08-Feb-20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08-Feb-20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08-Feb-20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08-Feb-20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08-Feb-20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08-Feb-20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08-Feb-20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08-Feb-20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08-Feb-20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08-Feb-20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tutorialspoint.com/jmeter/jmeter_test_plan_elements.htm"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s://www.tutorialspoint.com/jmeter/jmeter_jms_topic_test_plan.htm" TargetMode="External"/><Relationship Id="rId2" Type="http://schemas.openxmlformats.org/officeDocument/2006/relationships/hyperlink" Target="https://www.tutorialspoint.com/jmeter/jmeter_jms_pointtopoint_test_plan.htm" TargetMode="External"/><Relationship Id="rId1" Type="http://schemas.openxmlformats.org/officeDocument/2006/relationships/slideLayout" Target="../slideLayouts/slideLayout2.xml"/><Relationship Id="rId4" Type="http://schemas.openxmlformats.org/officeDocument/2006/relationships/image" Target="../media/image44.jpe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err="1" smtClean="0"/>
              <a:t>Jmeter</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r>
              <a:rPr lang="en-US" sz="1900" b="1" dirty="0" smtClean="0">
                <a:latin typeface="Times New Roman" pitchFamily="18" charset="0"/>
                <a:cs typeface="Times New Roman" pitchFamily="18" charset="0"/>
              </a:rPr>
              <a:t>Performance Test</a:t>
            </a:r>
            <a:r>
              <a:rPr lang="en-US" sz="1900" dirty="0" smtClean="0">
                <a:latin typeface="Times New Roman" pitchFamily="18" charset="0"/>
                <a:cs typeface="Times New Roman" pitchFamily="18" charset="0"/>
              </a:rPr>
              <a:t> − This test sets the best possible performance expectation under a given configuration of infrastructure. It also highlights early in the testing process if any changes need to be made before the application goes into production.</a:t>
            </a:r>
          </a:p>
          <a:p>
            <a:r>
              <a:rPr lang="en-US" sz="1900" b="1" dirty="0" smtClean="0">
                <a:latin typeface="Times New Roman" pitchFamily="18" charset="0"/>
                <a:cs typeface="Times New Roman" pitchFamily="18" charset="0"/>
              </a:rPr>
              <a:t>Load Test</a:t>
            </a:r>
            <a:r>
              <a:rPr lang="en-US" sz="1900" dirty="0" smtClean="0">
                <a:latin typeface="Times New Roman" pitchFamily="18" charset="0"/>
                <a:cs typeface="Times New Roman" pitchFamily="18" charset="0"/>
              </a:rPr>
              <a:t> − This test is basically used for testing the system under the top load it was designed to operate under.</a:t>
            </a:r>
          </a:p>
          <a:p>
            <a:r>
              <a:rPr lang="en-US" sz="1900" b="1" dirty="0" smtClean="0">
                <a:latin typeface="Times New Roman" pitchFamily="18" charset="0"/>
                <a:cs typeface="Times New Roman" pitchFamily="18" charset="0"/>
              </a:rPr>
              <a:t>Stress Test</a:t>
            </a:r>
            <a:r>
              <a:rPr lang="en-US" sz="1900" dirty="0" smtClean="0">
                <a:latin typeface="Times New Roman" pitchFamily="18" charset="0"/>
                <a:cs typeface="Times New Roman" pitchFamily="18" charset="0"/>
              </a:rPr>
              <a:t> − This test is an attempt to break the system by overwhelming its resources</a:t>
            </a:r>
            <a:r>
              <a:rPr lang="en-US" sz="1900" dirty="0" smtClean="0">
                <a:latin typeface="Times New Roman" pitchFamily="18" charset="0"/>
                <a:cs typeface="Times New Roman" pitchFamily="18" charset="0"/>
              </a:rPr>
              <a:t>.</a:t>
            </a:r>
          </a:p>
          <a:p>
            <a:pPr>
              <a:buNone/>
            </a:pPr>
            <a:r>
              <a:rPr lang="en-US" sz="2000" b="1" dirty="0" smtClean="0"/>
              <a:t>What is </a:t>
            </a:r>
            <a:r>
              <a:rPr lang="en-US" sz="2000" b="1" dirty="0" err="1" smtClean="0"/>
              <a:t>JMeter</a:t>
            </a:r>
            <a:r>
              <a:rPr lang="en-US" sz="2000" b="1" dirty="0" smtClean="0"/>
              <a:t>?</a:t>
            </a:r>
          </a:p>
          <a:p>
            <a:pPr>
              <a:buNone/>
            </a:pPr>
            <a:r>
              <a:rPr lang="en-US" sz="2000" dirty="0" err="1" smtClean="0"/>
              <a:t>JMeter</a:t>
            </a:r>
            <a:r>
              <a:rPr lang="en-US" sz="2000" dirty="0" smtClean="0"/>
              <a:t> is a software that can perform load test, performance-oriented business (functional) test, regression test, etc., on different protocols or technologies</a:t>
            </a:r>
            <a:r>
              <a:rPr lang="en-US" sz="2000" dirty="0" smtClean="0"/>
              <a:t>.</a:t>
            </a:r>
          </a:p>
          <a:p>
            <a:pPr>
              <a:buNone/>
            </a:pPr>
            <a:r>
              <a:rPr lang="en-US" sz="2000" dirty="0" err="1" smtClean="0"/>
              <a:t>JMeter</a:t>
            </a:r>
            <a:r>
              <a:rPr lang="en-US" sz="2000" dirty="0" smtClean="0"/>
              <a:t> is a Java desktop application with a graphical interface that uses the Swing graphical API.</a:t>
            </a:r>
            <a:endParaRPr lang="en-US" sz="2000" b="1" dirty="0" smtClean="0"/>
          </a:p>
          <a:p>
            <a:pPr>
              <a:buNone/>
            </a:pPr>
            <a:endParaRPr lang="en-US" sz="19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70000" lnSpcReduction="20000"/>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endParaRPr lang="en-US" dirty="0" smtClean="0"/>
          </a:p>
          <a:p>
            <a:endParaRPr lang="en-US" dirty="0" smtClean="0"/>
          </a:p>
          <a:p>
            <a:endParaRPr lang="en-US" dirty="0" smtClean="0"/>
          </a:p>
          <a:p>
            <a:endParaRPr lang="en-US" dirty="0" smtClean="0"/>
          </a:p>
          <a:p>
            <a:pPr>
              <a:buNone/>
            </a:pPr>
            <a:endParaRPr lang="en-US" sz="2600" dirty="0" smtClean="0">
              <a:latin typeface="Times New Roman" pitchFamily="18" charset="0"/>
              <a:cs typeface="Times New Roman" pitchFamily="18" charset="0"/>
            </a:endParaRPr>
          </a:p>
          <a:p>
            <a:pPr>
              <a:buNone/>
            </a:pPr>
            <a:r>
              <a:rPr lang="en-US" sz="2600" dirty="0" smtClean="0">
                <a:latin typeface="Times New Roman" pitchFamily="18" charset="0"/>
                <a:cs typeface="Times New Roman" pitchFamily="18" charset="0"/>
              </a:rPr>
              <a:t>To </a:t>
            </a:r>
            <a:r>
              <a:rPr lang="en-US" sz="2600" dirty="0" smtClean="0">
                <a:latin typeface="Times New Roman" pitchFamily="18" charset="0"/>
                <a:cs typeface="Times New Roman" pitchFamily="18" charset="0"/>
              </a:rPr>
              <a:t>save tree elements −</a:t>
            </a:r>
          </a:p>
          <a:p>
            <a:r>
              <a:rPr lang="en-US" sz="2600" dirty="0" smtClean="0">
                <a:latin typeface="Times New Roman" pitchFamily="18" charset="0"/>
                <a:cs typeface="Times New Roman" pitchFamily="18" charset="0"/>
              </a:rPr>
              <a:t>Right-click on the element.</a:t>
            </a:r>
          </a:p>
          <a:p>
            <a:r>
              <a:rPr lang="en-US" sz="2600" dirty="0" smtClean="0">
                <a:latin typeface="Times New Roman" pitchFamily="18" charset="0"/>
                <a:cs typeface="Times New Roman" pitchFamily="18" charset="0"/>
              </a:rPr>
              <a:t>Choose the </a:t>
            </a:r>
            <a:r>
              <a:rPr lang="en-US" sz="2600" i="1" dirty="0" smtClean="0">
                <a:latin typeface="Times New Roman" pitchFamily="18" charset="0"/>
                <a:cs typeface="Times New Roman" pitchFamily="18" charset="0"/>
              </a:rPr>
              <a:t>Save Selection As</a:t>
            </a:r>
            <a:r>
              <a:rPr lang="en-US" sz="2600" dirty="0" smtClean="0">
                <a:latin typeface="Times New Roman" pitchFamily="18" charset="0"/>
                <a:cs typeface="Times New Roman" pitchFamily="18" charset="0"/>
              </a:rPr>
              <a:t> ... option.</a:t>
            </a:r>
          </a:p>
          <a:p>
            <a:r>
              <a:rPr lang="en-US" sz="2600" dirty="0" err="1" smtClean="0">
                <a:latin typeface="Times New Roman" pitchFamily="18" charset="0"/>
                <a:cs typeface="Times New Roman" pitchFamily="18" charset="0"/>
              </a:rPr>
              <a:t>JMeter</a:t>
            </a:r>
            <a:r>
              <a:rPr lang="en-US" sz="2600" dirty="0" smtClean="0">
                <a:latin typeface="Times New Roman" pitchFamily="18" charset="0"/>
                <a:cs typeface="Times New Roman" pitchFamily="18" charset="0"/>
              </a:rPr>
              <a:t> will save the element selected, plus all the child elements beneath it. By default, </a:t>
            </a:r>
            <a:r>
              <a:rPr lang="en-US" sz="2600" dirty="0" err="1" smtClean="0">
                <a:latin typeface="Times New Roman" pitchFamily="18" charset="0"/>
                <a:cs typeface="Times New Roman" pitchFamily="18" charset="0"/>
              </a:rPr>
              <a:t>JMeter</a:t>
            </a:r>
            <a:r>
              <a:rPr lang="en-US" sz="2600" dirty="0" smtClean="0">
                <a:latin typeface="Times New Roman" pitchFamily="18" charset="0"/>
                <a:cs typeface="Times New Roman" pitchFamily="18" charset="0"/>
              </a:rPr>
              <a:t> doesn't save the elements, you need to explicitly save it as mentioned earlier.</a:t>
            </a:r>
          </a:p>
          <a:p>
            <a:pPr>
              <a:buNone/>
            </a:pPr>
            <a:endParaRPr lang="en-US" dirty="0" smtClean="0"/>
          </a:p>
          <a:p>
            <a:pPr>
              <a:buNone/>
            </a:pPr>
            <a:endParaRPr lang="en-US" dirty="0"/>
          </a:p>
        </p:txBody>
      </p:sp>
      <p:pic>
        <p:nvPicPr>
          <p:cNvPr id="5122" name="Picture 2" descr="C:\Users\papa\Desktop\load_element.jpg"/>
          <p:cNvPicPr>
            <a:picLocks noChangeAspect="1" noChangeArrowheads="1"/>
          </p:cNvPicPr>
          <p:nvPr/>
        </p:nvPicPr>
        <p:blipFill>
          <a:blip r:embed="rId2"/>
          <a:srcRect/>
          <a:stretch>
            <a:fillRect/>
          </a:stretch>
        </p:blipFill>
        <p:spPr bwMode="auto">
          <a:xfrm>
            <a:off x="990600" y="762000"/>
            <a:ext cx="7467600" cy="30480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sz="2000" dirty="0" smtClean="0"/>
              <a:t>Step 4: Configuring the Tree Elements</a:t>
            </a:r>
          </a:p>
          <a:p>
            <a:r>
              <a:rPr lang="en-US" sz="2000" dirty="0" smtClean="0"/>
              <a:t>Any element in the Test Plan can be configured using the controls present in </a:t>
            </a:r>
            <a:r>
              <a:rPr lang="en-US" sz="2000" dirty="0" err="1" smtClean="0"/>
              <a:t>JMeter's</a:t>
            </a:r>
            <a:r>
              <a:rPr lang="en-US" sz="2000" dirty="0" smtClean="0"/>
              <a:t> right-hand side frame. These controls allow you to configure the behavior of that particular test element. For example, the Thread Group can be configured for a number of users, ramp up periods, etc., as shown below </a:t>
            </a:r>
            <a:r>
              <a:rPr lang="en-US" sz="2000" dirty="0" smtClean="0"/>
              <a:t>−</a:t>
            </a:r>
          </a:p>
          <a:p>
            <a:pPr>
              <a:buNone/>
            </a:pPr>
            <a:endParaRPr lang="en-US" sz="2000" dirty="0" smtClean="0"/>
          </a:p>
          <a:p>
            <a:pPr>
              <a:buNone/>
            </a:pPr>
            <a:endParaRPr lang="en-US" dirty="0"/>
          </a:p>
        </p:txBody>
      </p:sp>
      <p:pic>
        <p:nvPicPr>
          <p:cNvPr id="6146" name="Picture 2" descr="C:\Users\papa\Desktop\adding_thread_group (1).jpg"/>
          <p:cNvPicPr>
            <a:picLocks noChangeAspect="1" noChangeArrowheads="1"/>
          </p:cNvPicPr>
          <p:nvPr/>
        </p:nvPicPr>
        <p:blipFill>
          <a:blip r:embed="rId2"/>
          <a:srcRect/>
          <a:stretch>
            <a:fillRect/>
          </a:stretch>
        </p:blipFill>
        <p:spPr bwMode="auto">
          <a:xfrm>
            <a:off x="1371600" y="2667000"/>
            <a:ext cx="6420214" cy="35052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sz="1800" dirty="0" smtClean="0">
                <a:latin typeface="Times New Roman" pitchFamily="18" charset="0"/>
                <a:cs typeface="Times New Roman" pitchFamily="18" charset="0"/>
              </a:rPr>
              <a:t>Step 5: Saving the Test Plan</a:t>
            </a:r>
          </a:p>
          <a:p>
            <a:r>
              <a:rPr lang="en-US" sz="1800" dirty="0" smtClean="0">
                <a:latin typeface="Times New Roman" pitchFamily="18" charset="0"/>
                <a:cs typeface="Times New Roman" pitchFamily="18" charset="0"/>
              </a:rPr>
              <a:t>You can save an entire Test Plan by using either </a:t>
            </a:r>
            <a:r>
              <a:rPr lang="en-US" sz="1800" b="1" dirty="0" smtClean="0">
                <a:latin typeface="Times New Roman" pitchFamily="18" charset="0"/>
                <a:cs typeface="Times New Roman" pitchFamily="18" charset="0"/>
              </a:rPr>
              <a:t>Save</a:t>
            </a:r>
            <a:r>
              <a:rPr lang="en-US" sz="1800" dirty="0" smtClean="0">
                <a:latin typeface="Times New Roman" pitchFamily="18" charset="0"/>
                <a:cs typeface="Times New Roman" pitchFamily="18" charset="0"/>
              </a:rPr>
              <a:t> or </a:t>
            </a:r>
            <a:r>
              <a:rPr lang="en-US" sz="1800" b="1" dirty="0" smtClean="0">
                <a:latin typeface="Times New Roman" pitchFamily="18" charset="0"/>
                <a:cs typeface="Times New Roman" pitchFamily="18" charset="0"/>
              </a:rPr>
              <a:t>"Save Test Plan As ..."</a:t>
            </a:r>
            <a:r>
              <a:rPr lang="en-US" sz="1800" dirty="0" smtClean="0">
                <a:latin typeface="Times New Roman" pitchFamily="18" charset="0"/>
                <a:cs typeface="Times New Roman" pitchFamily="18" charset="0"/>
              </a:rPr>
              <a:t> from the File menu</a:t>
            </a:r>
            <a:r>
              <a:rPr lang="en-US" sz="1800" dirty="0" smtClean="0">
                <a:latin typeface="Times New Roman" pitchFamily="18" charset="0"/>
                <a:cs typeface="Times New Roman" pitchFamily="18" charset="0"/>
              </a:rPr>
              <a:t>.</a:t>
            </a:r>
          </a:p>
          <a:p>
            <a:pPr>
              <a:buNone/>
            </a:pPr>
            <a:endParaRPr lang="en-US" sz="1800" dirty="0" smtClean="0">
              <a:latin typeface="Times New Roman" pitchFamily="18" charset="0"/>
              <a:cs typeface="Times New Roman" pitchFamily="18" charset="0"/>
            </a:endParaRPr>
          </a:p>
          <a:p>
            <a:pPr>
              <a:buNone/>
            </a:pPr>
            <a:endParaRPr lang="en-US" dirty="0"/>
          </a:p>
        </p:txBody>
      </p:sp>
      <p:pic>
        <p:nvPicPr>
          <p:cNvPr id="7170" name="Picture 2" descr="C:\Users\papa\Desktop\save_test_plan.jpg"/>
          <p:cNvPicPr>
            <a:picLocks noChangeAspect="1" noChangeArrowheads="1"/>
          </p:cNvPicPr>
          <p:nvPr/>
        </p:nvPicPr>
        <p:blipFill>
          <a:blip r:embed="rId2"/>
          <a:srcRect/>
          <a:stretch>
            <a:fillRect/>
          </a:stretch>
        </p:blipFill>
        <p:spPr bwMode="auto">
          <a:xfrm>
            <a:off x="1511300" y="1768474"/>
            <a:ext cx="6032500" cy="348932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sz="1600" dirty="0" smtClean="0">
                <a:latin typeface="Times New Roman" pitchFamily="18" charset="0"/>
                <a:cs typeface="Times New Roman" pitchFamily="18" charset="0"/>
              </a:rPr>
              <a:t>Step 6: Run the Test Plan</a:t>
            </a:r>
          </a:p>
          <a:p>
            <a:r>
              <a:rPr lang="en-US" sz="1600" dirty="0" smtClean="0">
                <a:latin typeface="Times New Roman" pitchFamily="18" charset="0"/>
                <a:cs typeface="Times New Roman" pitchFamily="18" charset="0"/>
              </a:rPr>
              <a:t>You can run </a:t>
            </a:r>
            <a:r>
              <a:rPr lang="en-US" sz="1600" dirty="0" smtClean="0">
                <a:latin typeface="Times New Roman" pitchFamily="18" charset="0"/>
                <a:cs typeface="Times New Roman" pitchFamily="18" charset="0"/>
              </a:rPr>
              <a:t>the </a:t>
            </a:r>
            <a:r>
              <a:rPr lang="en-US" sz="1600" dirty="0" smtClean="0">
                <a:latin typeface="Times New Roman" pitchFamily="18" charset="0"/>
                <a:cs typeface="Times New Roman" pitchFamily="18" charset="0"/>
              </a:rPr>
              <a:t>Test Plan by clicking </a:t>
            </a:r>
            <a:r>
              <a:rPr lang="en-US" sz="1600" b="1" dirty="0" smtClean="0">
                <a:latin typeface="Times New Roman" pitchFamily="18" charset="0"/>
                <a:cs typeface="Times New Roman" pitchFamily="18" charset="0"/>
              </a:rPr>
              <a:t>Start</a:t>
            </a:r>
            <a:r>
              <a:rPr lang="en-US" sz="1600" dirty="0" smtClean="0">
                <a:latin typeface="Times New Roman" pitchFamily="18" charset="0"/>
                <a:cs typeface="Times New Roman" pitchFamily="18" charset="0"/>
              </a:rPr>
              <a:t>(Control + r) from the </a:t>
            </a:r>
            <a:r>
              <a:rPr lang="en-US" sz="1600" b="1" dirty="0" smtClean="0">
                <a:latin typeface="Times New Roman" pitchFamily="18" charset="0"/>
                <a:cs typeface="Times New Roman" pitchFamily="18" charset="0"/>
              </a:rPr>
              <a:t>Run</a:t>
            </a:r>
            <a:r>
              <a:rPr lang="en-US" sz="1600" dirty="0" smtClean="0">
                <a:latin typeface="Times New Roman" pitchFamily="18" charset="0"/>
                <a:cs typeface="Times New Roman" pitchFamily="18" charset="0"/>
              </a:rPr>
              <a:t> menu item. When </a:t>
            </a:r>
            <a:r>
              <a:rPr lang="en-US" sz="1600" dirty="0" err="1" smtClean="0">
                <a:latin typeface="Times New Roman" pitchFamily="18" charset="0"/>
                <a:cs typeface="Times New Roman" pitchFamily="18" charset="0"/>
              </a:rPr>
              <a:t>JMeter</a:t>
            </a:r>
            <a:r>
              <a:rPr lang="en-US" sz="1600" dirty="0" smtClean="0">
                <a:latin typeface="Times New Roman" pitchFamily="18" charset="0"/>
                <a:cs typeface="Times New Roman" pitchFamily="18" charset="0"/>
              </a:rPr>
              <a:t> starts running, it shows a small green box at the right-hand end of the section just under the </a:t>
            </a:r>
            <a:r>
              <a:rPr lang="en-US" sz="1600" dirty="0" err="1" smtClean="0">
                <a:latin typeface="Times New Roman" pitchFamily="18" charset="0"/>
                <a:cs typeface="Times New Roman" pitchFamily="18" charset="0"/>
              </a:rPr>
              <a:t>menubar</a:t>
            </a:r>
            <a:r>
              <a:rPr lang="en-US" sz="1600" dirty="0" smtClean="0">
                <a:latin typeface="Times New Roman" pitchFamily="18" charset="0"/>
                <a:cs typeface="Times New Roman" pitchFamily="18" charset="0"/>
              </a:rPr>
              <a:t>.</a:t>
            </a:r>
          </a:p>
          <a:p>
            <a:pPr>
              <a:buNone/>
            </a:pPr>
            <a:endParaRPr lang="en-US" dirty="0"/>
          </a:p>
        </p:txBody>
      </p:sp>
      <p:pic>
        <p:nvPicPr>
          <p:cNvPr id="8194" name="Picture 2" descr="C:\Users\papa\Desktop\run_test_plan.jpg"/>
          <p:cNvPicPr>
            <a:picLocks noChangeAspect="1" noChangeArrowheads="1"/>
          </p:cNvPicPr>
          <p:nvPr/>
        </p:nvPicPr>
        <p:blipFill>
          <a:blip r:embed="rId2"/>
          <a:srcRect/>
          <a:stretch>
            <a:fillRect/>
          </a:stretch>
        </p:blipFill>
        <p:spPr bwMode="auto">
          <a:xfrm>
            <a:off x="1447800" y="2209800"/>
            <a:ext cx="5791200" cy="2981325"/>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pPr>
              <a:buNone/>
            </a:pPr>
            <a:r>
              <a:rPr lang="en-US" sz="1800" dirty="0" smtClean="0">
                <a:latin typeface="Times New Roman" pitchFamily="18" charset="0"/>
                <a:cs typeface="Times New Roman" pitchFamily="18" charset="0"/>
              </a:rPr>
              <a:t>Step 7: Stop the Test Plan</a:t>
            </a:r>
          </a:p>
          <a:p>
            <a:r>
              <a:rPr lang="en-US" sz="1800" dirty="0" smtClean="0">
                <a:latin typeface="Times New Roman" pitchFamily="18" charset="0"/>
                <a:cs typeface="Times New Roman" pitchFamily="18" charset="0"/>
              </a:rPr>
              <a:t>You can stop your test in two ways −</a:t>
            </a:r>
          </a:p>
          <a:p>
            <a:r>
              <a:rPr lang="en-US" sz="1800" dirty="0" smtClean="0">
                <a:latin typeface="Times New Roman" pitchFamily="18" charset="0"/>
                <a:cs typeface="Times New Roman" pitchFamily="18" charset="0"/>
              </a:rPr>
              <a:t>Using </a:t>
            </a:r>
            <a:r>
              <a:rPr lang="en-US" sz="1800" b="1" dirty="0" smtClean="0">
                <a:latin typeface="Times New Roman" pitchFamily="18" charset="0"/>
                <a:cs typeface="Times New Roman" pitchFamily="18" charset="0"/>
              </a:rPr>
              <a:t>Stop</a:t>
            </a:r>
            <a:r>
              <a:rPr lang="en-US" sz="1800" dirty="0" smtClean="0">
                <a:latin typeface="Times New Roman" pitchFamily="18" charset="0"/>
                <a:cs typeface="Times New Roman" pitchFamily="18" charset="0"/>
              </a:rPr>
              <a:t> (Control + '.'). It stops the threads immediately if possible.</a:t>
            </a:r>
          </a:p>
          <a:p>
            <a:r>
              <a:rPr lang="en-US" sz="1800" dirty="0" smtClean="0">
                <a:latin typeface="Times New Roman" pitchFamily="18" charset="0"/>
                <a:cs typeface="Times New Roman" pitchFamily="18" charset="0"/>
              </a:rPr>
              <a:t>Using </a:t>
            </a:r>
            <a:r>
              <a:rPr lang="en-US" sz="1800" b="1" dirty="0" smtClean="0">
                <a:latin typeface="Times New Roman" pitchFamily="18" charset="0"/>
                <a:cs typeface="Times New Roman" pitchFamily="18" charset="0"/>
              </a:rPr>
              <a:t>Shutdown</a:t>
            </a:r>
            <a:r>
              <a:rPr lang="en-US" sz="1800" dirty="0" smtClean="0">
                <a:latin typeface="Times New Roman" pitchFamily="18" charset="0"/>
                <a:cs typeface="Times New Roman" pitchFamily="18" charset="0"/>
              </a:rPr>
              <a:t> (Control + ','). It requests the threads to stop at the end of any current work.</a:t>
            </a:r>
          </a:p>
          <a:p>
            <a:pPr algn="ctr">
              <a:buNone/>
            </a:pPr>
            <a:r>
              <a:rPr lang="en-US" dirty="0" err="1" smtClean="0"/>
              <a:t>jMeter</a:t>
            </a:r>
            <a:r>
              <a:rPr lang="en-US" dirty="0" smtClean="0"/>
              <a:t> - Test Plan Elements</a:t>
            </a:r>
          </a:p>
          <a:p>
            <a:pPr>
              <a:buNone/>
            </a:pPr>
            <a:r>
              <a:rPr lang="en-US" sz="1900" dirty="0" smtClean="0">
                <a:latin typeface="Times New Roman" pitchFamily="18" charset="0"/>
                <a:cs typeface="Times New Roman" pitchFamily="18" charset="0"/>
              </a:rPr>
              <a:t>A </a:t>
            </a:r>
            <a:r>
              <a:rPr lang="en-US" sz="1900" dirty="0" err="1" smtClean="0">
                <a:latin typeface="Times New Roman" pitchFamily="18" charset="0"/>
                <a:cs typeface="Times New Roman" pitchFamily="18" charset="0"/>
              </a:rPr>
              <a:t>JMeter</a:t>
            </a:r>
            <a:r>
              <a:rPr lang="en-US" sz="1900" dirty="0" smtClean="0">
                <a:latin typeface="Times New Roman" pitchFamily="18" charset="0"/>
                <a:cs typeface="Times New Roman" pitchFamily="18" charset="0"/>
              </a:rPr>
              <a:t> Test Plan comprises of test elements discussed below. A Test Plan comprises of at least one Thread Group. Within each Thread Group, we may place a combination of one or more of other elements − Sampler, Logic Controller, Configuration Element, Listener, and Timer. Each Sampler can be preceded by one or more Pre-processor element, followed by Post-processor element, and/or Assertion element. Let us see each of these elements in detail </a:t>
            </a:r>
            <a:r>
              <a:rPr lang="en-US" sz="1900" dirty="0" smtClean="0">
                <a:latin typeface="Times New Roman" pitchFamily="18" charset="0"/>
                <a:cs typeface="Times New Roman" pitchFamily="18" charset="0"/>
              </a:rPr>
              <a:t>−</a:t>
            </a:r>
          </a:p>
          <a:p>
            <a:pPr>
              <a:buNone/>
            </a:pPr>
            <a:r>
              <a:rPr lang="en-US" sz="2000" b="1" dirty="0" smtClean="0"/>
              <a:t>Thread Group</a:t>
            </a:r>
          </a:p>
          <a:p>
            <a:r>
              <a:rPr lang="en-US" sz="2000" dirty="0" smtClean="0"/>
              <a:t>Thread Group elements are the beginning points of your test plan. As the name suggests, the thread group elements control the number of threads </a:t>
            </a:r>
            <a:r>
              <a:rPr lang="en-US" sz="2000" dirty="0" err="1" smtClean="0"/>
              <a:t>JMeter</a:t>
            </a:r>
            <a:r>
              <a:rPr lang="en-US" sz="2000" dirty="0" smtClean="0"/>
              <a:t> will use during the test. We can also control the following via the Thread Group −</a:t>
            </a:r>
          </a:p>
          <a:p>
            <a:pPr>
              <a:buNone/>
            </a:pPr>
            <a:endParaRPr lang="en-US" sz="19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sz="1600" dirty="0" smtClean="0">
                <a:latin typeface="Times New Roman" pitchFamily="18" charset="0"/>
                <a:cs typeface="Times New Roman" pitchFamily="18" charset="0"/>
              </a:rPr>
              <a:t>Setting the number of threads</a:t>
            </a:r>
          </a:p>
          <a:p>
            <a:r>
              <a:rPr lang="en-US" sz="1600" dirty="0" smtClean="0">
                <a:latin typeface="Times New Roman" pitchFamily="18" charset="0"/>
                <a:cs typeface="Times New Roman" pitchFamily="18" charset="0"/>
              </a:rPr>
              <a:t>Setting the ramp-up time</a:t>
            </a:r>
          </a:p>
          <a:p>
            <a:r>
              <a:rPr lang="en-US" sz="1600" dirty="0" smtClean="0">
                <a:latin typeface="Times New Roman" pitchFamily="18" charset="0"/>
                <a:cs typeface="Times New Roman" pitchFamily="18" charset="0"/>
              </a:rPr>
              <a:t>Setting the number of test iterations</a:t>
            </a:r>
          </a:p>
          <a:p>
            <a:pPr>
              <a:buNone/>
            </a:pPr>
            <a:r>
              <a:rPr lang="en-US" sz="1600" dirty="0" smtClean="0">
                <a:latin typeface="Times New Roman" pitchFamily="18" charset="0"/>
                <a:cs typeface="Times New Roman" pitchFamily="18" charset="0"/>
              </a:rPr>
              <a:t>The Thread Group Control Panel looks like this </a:t>
            </a:r>
            <a:r>
              <a:rPr lang="en-US" sz="1600" dirty="0" smtClean="0">
                <a:latin typeface="Times New Roman" pitchFamily="18" charset="0"/>
                <a:cs typeface="Times New Roman" pitchFamily="18" charset="0"/>
              </a:rPr>
              <a:t>−</a:t>
            </a:r>
          </a:p>
          <a:p>
            <a:pPr>
              <a:buNone/>
            </a:pPr>
            <a:endParaRPr lang="en-US" sz="1400" dirty="0" smtClean="0">
              <a:latin typeface="Times New Roman" pitchFamily="18" charset="0"/>
              <a:cs typeface="Times New Roman" pitchFamily="18" charset="0"/>
            </a:endParaRPr>
          </a:p>
          <a:p>
            <a:pPr>
              <a:buNone/>
            </a:pPr>
            <a:endParaRPr lang="en-US" dirty="0"/>
          </a:p>
        </p:txBody>
      </p:sp>
      <p:pic>
        <p:nvPicPr>
          <p:cNvPr id="9218" name="Picture 2" descr="C:\Users\papa\Desktop\thread_group_panel.jpg"/>
          <p:cNvPicPr>
            <a:picLocks noChangeAspect="1" noChangeArrowheads="1"/>
          </p:cNvPicPr>
          <p:nvPr/>
        </p:nvPicPr>
        <p:blipFill>
          <a:blip r:embed="rId2"/>
          <a:srcRect/>
          <a:stretch>
            <a:fillRect/>
          </a:stretch>
        </p:blipFill>
        <p:spPr bwMode="auto">
          <a:xfrm>
            <a:off x="935038" y="2443162"/>
            <a:ext cx="6778624" cy="3195637"/>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1800" dirty="0" smtClean="0">
                <a:latin typeface="Times New Roman" pitchFamily="18" charset="0"/>
                <a:cs typeface="Times New Roman" pitchFamily="18" charset="0"/>
              </a:rPr>
              <a:t>The Thread Group Panel holds the following components −</a:t>
            </a:r>
          </a:p>
          <a:p>
            <a:r>
              <a:rPr lang="en-US" sz="1800" b="1" dirty="0" smtClean="0">
                <a:latin typeface="Times New Roman" pitchFamily="18" charset="0"/>
                <a:cs typeface="Times New Roman" pitchFamily="18" charset="0"/>
              </a:rPr>
              <a:t>Action to be taken after a Sampler error</a:t>
            </a:r>
            <a:r>
              <a:rPr lang="en-US" sz="1800" dirty="0" smtClean="0">
                <a:latin typeface="Times New Roman" pitchFamily="18" charset="0"/>
                <a:cs typeface="Times New Roman" pitchFamily="18" charset="0"/>
              </a:rPr>
              <a:t> − In case any error occurs during test execution, you may let the test either −</a:t>
            </a:r>
          </a:p>
          <a:p>
            <a:pPr lvl="1"/>
            <a:r>
              <a:rPr lang="en-US" sz="1800" b="1" dirty="0" smtClean="0">
                <a:latin typeface="Times New Roman" pitchFamily="18" charset="0"/>
                <a:cs typeface="Times New Roman" pitchFamily="18" charset="0"/>
              </a:rPr>
              <a:t>Continue</a:t>
            </a:r>
            <a:r>
              <a:rPr lang="en-US" sz="1800" dirty="0" smtClean="0">
                <a:latin typeface="Times New Roman" pitchFamily="18" charset="0"/>
                <a:cs typeface="Times New Roman" pitchFamily="18" charset="0"/>
              </a:rPr>
              <a:t> to the next element in the test</a:t>
            </a:r>
          </a:p>
          <a:p>
            <a:pPr lvl="1"/>
            <a:r>
              <a:rPr lang="en-US" sz="1800" b="1" dirty="0" smtClean="0">
                <a:latin typeface="Times New Roman" pitchFamily="18" charset="0"/>
                <a:cs typeface="Times New Roman" pitchFamily="18" charset="0"/>
              </a:rPr>
              <a:t>Stop Thread</a:t>
            </a:r>
            <a:r>
              <a:rPr lang="en-US" sz="1800" dirty="0" smtClean="0">
                <a:latin typeface="Times New Roman" pitchFamily="18" charset="0"/>
                <a:cs typeface="Times New Roman" pitchFamily="18" charset="0"/>
              </a:rPr>
              <a:t> to stop the current Thread.</a:t>
            </a:r>
          </a:p>
          <a:p>
            <a:pPr lvl="1"/>
            <a:r>
              <a:rPr lang="en-US" sz="1800" b="1" dirty="0" smtClean="0">
                <a:latin typeface="Times New Roman" pitchFamily="18" charset="0"/>
                <a:cs typeface="Times New Roman" pitchFamily="18" charset="0"/>
              </a:rPr>
              <a:t>Stop Test</a:t>
            </a:r>
            <a:r>
              <a:rPr lang="en-US" sz="1800" dirty="0" smtClean="0">
                <a:latin typeface="Times New Roman" pitchFamily="18" charset="0"/>
                <a:cs typeface="Times New Roman" pitchFamily="18" charset="0"/>
              </a:rPr>
              <a:t> completely, in case you want to inspect the error before it continues running.</a:t>
            </a:r>
          </a:p>
          <a:p>
            <a:r>
              <a:rPr lang="en-US" sz="1800" b="1" dirty="0" smtClean="0">
                <a:latin typeface="Times New Roman" pitchFamily="18" charset="0"/>
                <a:cs typeface="Times New Roman" pitchFamily="18" charset="0"/>
              </a:rPr>
              <a:t>Number of Threads</a:t>
            </a:r>
            <a:r>
              <a:rPr lang="en-US" sz="1800" dirty="0" smtClean="0">
                <a:latin typeface="Times New Roman" pitchFamily="18" charset="0"/>
                <a:cs typeface="Times New Roman" pitchFamily="18" charset="0"/>
              </a:rPr>
              <a:t> − Simulates the number of users or connections to your server application.</a:t>
            </a:r>
          </a:p>
          <a:p>
            <a:r>
              <a:rPr lang="en-US" sz="1800" b="1" dirty="0" smtClean="0">
                <a:latin typeface="Times New Roman" pitchFamily="18" charset="0"/>
                <a:cs typeface="Times New Roman" pitchFamily="18" charset="0"/>
              </a:rPr>
              <a:t>Ramp-Up Period</a:t>
            </a:r>
            <a:r>
              <a:rPr lang="en-US" sz="1800" dirty="0" smtClean="0">
                <a:latin typeface="Times New Roman" pitchFamily="18" charset="0"/>
                <a:cs typeface="Times New Roman" pitchFamily="18" charset="0"/>
              </a:rPr>
              <a:t> Defines how long it will take </a:t>
            </a:r>
            <a:r>
              <a:rPr lang="en-US" sz="1800" dirty="0" err="1" smtClean="0">
                <a:latin typeface="Times New Roman" pitchFamily="18" charset="0"/>
                <a:cs typeface="Times New Roman" pitchFamily="18" charset="0"/>
              </a:rPr>
              <a:t>JMeter</a:t>
            </a:r>
            <a:r>
              <a:rPr lang="en-US" sz="1800" dirty="0" smtClean="0">
                <a:latin typeface="Times New Roman" pitchFamily="18" charset="0"/>
                <a:cs typeface="Times New Roman" pitchFamily="18" charset="0"/>
              </a:rPr>
              <a:t> to get all threads running.</a:t>
            </a:r>
          </a:p>
          <a:p>
            <a:r>
              <a:rPr lang="en-US" sz="1800" b="1" dirty="0" smtClean="0">
                <a:latin typeface="Times New Roman" pitchFamily="18" charset="0"/>
                <a:cs typeface="Times New Roman" pitchFamily="18" charset="0"/>
              </a:rPr>
              <a:t>Loop Count</a:t>
            </a:r>
            <a:r>
              <a:rPr lang="en-US" sz="1800" dirty="0" smtClean="0">
                <a:latin typeface="Times New Roman" pitchFamily="18" charset="0"/>
                <a:cs typeface="Times New Roman" pitchFamily="18" charset="0"/>
              </a:rPr>
              <a:t> − Defines the number of times to execute the test.</a:t>
            </a:r>
          </a:p>
          <a:p>
            <a:r>
              <a:rPr lang="en-US" sz="1800" b="1" dirty="0" smtClean="0">
                <a:latin typeface="Times New Roman" pitchFamily="18" charset="0"/>
                <a:cs typeface="Times New Roman" pitchFamily="18" charset="0"/>
              </a:rPr>
              <a:t>Scheduler checkbox</a:t>
            </a:r>
            <a:r>
              <a:rPr lang="en-US" sz="1800" dirty="0" smtClean="0">
                <a:latin typeface="Times New Roman" pitchFamily="18" charset="0"/>
                <a:cs typeface="Times New Roman" pitchFamily="18" charset="0"/>
              </a:rPr>
              <a:t> − Once selected, the Scheduler Configuration section appears at the bottom of the control panel.</a:t>
            </a:r>
          </a:p>
          <a:p>
            <a:r>
              <a:rPr lang="en-US" sz="1800" b="1" dirty="0" smtClean="0">
                <a:latin typeface="Times New Roman" pitchFamily="18" charset="0"/>
                <a:cs typeface="Times New Roman" pitchFamily="18" charset="0"/>
              </a:rPr>
              <a:t>Scheduler Configuration</a:t>
            </a:r>
            <a:r>
              <a:rPr lang="en-US" sz="1800" dirty="0" smtClean="0">
                <a:latin typeface="Times New Roman" pitchFamily="18" charset="0"/>
                <a:cs typeface="Times New Roman" pitchFamily="18" charset="0"/>
              </a:rPr>
              <a:t> − You can configure the start and end time of running the test.</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a:bodyPr>
          <a:lstStyle/>
          <a:p>
            <a:pPr>
              <a:buNone/>
            </a:pPr>
            <a:r>
              <a:rPr lang="en-US" sz="2300" dirty="0" smtClean="0">
                <a:latin typeface="Times New Roman" pitchFamily="18" charset="0"/>
                <a:cs typeface="Times New Roman" pitchFamily="18" charset="0"/>
              </a:rPr>
              <a:t>Controllers</a:t>
            </a:r>
          </a:p>
          <a:p>
            <a:r>
              <a:rPr lang="en-US" sz="2300" dirty="0" err="1" smtClean="0">
                <a:latin typeface="Times New Roman" pitchFamily="18" charset="0"/>
                <a:cs typeface="Times New Roman" pitchFamily="18" charset="0"/>
              </a:rPr>
              <a:t>JMeter</a:t>
            </a:r>
            <a:r>
              <a:rPr lang="en-US" sz="2300" dirty="0" smtClean="0">
                <a:latin typeface="Times New Roman" pitchFamily="18" charset="0"/>
                <a:cs typeface="Times New Roman" pitchFamily="18" charset="0"/>
              </a:rPr>
              <a:t> has two types of Controllers − </a:t>
            </a:r>
            <a:r>
              <a:rPr lang="en-US" sz="2300" i="1" dirty="0" smtClean="0">
                <a:latin typeface="Times New Roman" pitchFamily="18" charset="0"/>
                <a:cs typeface="Times New Roman" pitchFamily="18" charset="0"/>
              </a:rPr>
              <a:t>Samplers</a:t>
            </a:r>
            <a:r>
              <a:rPr lang="en-US" sz="2300" dirty="0" smtClean="0">
                <a:latin typeface="Times New Roman" pitchFamily="18" charset="0"/>
                <a:cs typeface="Times New Roman" pitchFamily="18" charset="0"/>
              </a:rPr>
              <a:t> and </a:t>
            </a:r>
            <a:r>
              <a:rPr lang="en-US" sz="2300" i="1" dirty="0" smtClean="0">
                <a:latin typeface="Times New Roman" pitchFamily="18" charset="0"/>
                <a:cs typeface="Times New Roman" pitchFamily="18" charset="0"/>
              </a:rPr>
              <a:t>Logic Controllers</a:t>
            </a:r>
            <a:r>
              <a:rPr lang="en-US" sz="2300" dirty="0" smtClean="0">
                <a:latin typeface="Times New Roman" pitchFamily="18" charset="0"/>
                <a:cs typeface="Times New Roman" pitchFamily="18" charset="0"/>
              </a:rPr>
              <a:t>.</a:t>
            </a:r>
          </a:p>
          <a:p>
            <a:pPr>
              <a:buNone/>
            </a:pPr>
            <a:r>
              <a:rPr lang="en-US" sz="2300" dirty="0" smtClean="0">
                <a:latin typeface="Times New Roman" pitchFamily="18" charset="0"/>
                <a:cs typeface="Times New Roman" pitchFamily="18" charset="0"/>
              </a:rPr>
              <a:t>Samplers</a:t>
            </a:r>
          </a:p>
          <a:p>
            <a:r>
              <a:rPr lang="en-US" sz="2300" dirty="0" smtClean="0">
                <a:latin typeface="Times New Roman" pitchFamily="18" charset="0"/>
                <a:cs typeface="Times New Roman" pitchFamily="18" charset="0"/>
              </a:rPr>
              <a:t>Samplers allow </a:t>
            </a:r>
            <a:r>
              <a:rPr lang="en-US" sz="2300" dirty="0" err="1" smtClean="0">
                <a:latin typeface="Times New Roman" pitchFamily="18" charset="0"/>
                <a:cs typeface="Times New Roman" pitchFamily="18" charset="0"/>
              </a:rPr>
              <a:t>JMeter</a:t>
            </a:r>
            <a:r>
              <a:rPr lang="en-US" sz="2300" dirty="0" smtClean="0">
                <a:latin typeface="Times New Roman" pitchFamily="18" charset="0"/>
                <a:cs typeface="Times New Roman" pitchFamily="18" charset="0"/>
              </a:rPr>
              <a:t> to send specific types of requests to a server. They simulate a user request for a page from the target server. For example, you can add a HTTP Request sampler if you need to perform a POST, GET, or DELETE on a HTTP service.</a:t>
            </a:r>
          </a:p>
          <a:p>
            <a:pPr lvl="1"/>
            <a:r>
              <a:rPr lang="en-US" sz="2300" dirty="0" smtClean="0">
                <a:latin typeface="Times New Roman" pitchFamily="18" charset="0"/>
                <a:cs typeface="Times New Roman" pitchFamily="18" charset="0"/>
              </a:rPr>
              <a:t>Some useful samplers are −</a:t>
            </a:r>
          </a:p>
          <a:p>
            <a:pPr lvl="1"/>
            <a:r>
              <a:rPr lang="en-US" sz="2300" dirty="0" smtClean="0">
                <a:latin typeface="Times New Roman" pitchFamily="18" charset="0"/>
                <a:cs typeface="Times New Roman" pitchFamily="18" charset="0"/>
              </a:rPr>
              <a:t>HTTP Request</a:t>
            </a:r>
          </a:p>
          <a:p>
            <a:pPr lvl="1"/>
            <a:r>
              <a:rPr lang="en-US" sz="2300" dirty="0" smtClean="0">
                <a:latin typeface="Times New Roman" pitchFamily="18" charset="0"/>
                <a:cs typeface="Times New Roman" pitchFamily="18" charset="0"/>
              </a:rPr>
              <a:t>FTP Request</a:t>
            </a:r>
          </a:p>
          <a:p>
            <a:pPr lvl="1"/>
            <a:r>
              <a:rPr lang="en-US" sz="2300" dirty="0" smtClean="0">
                <a:latin typeface="Times New Roman" pitchFamily="18" charset="0"/>
                <a:cs typeface="Times New Roman" pitchFamily="18" charset="0"/>
              </a:rPr>
              <a:t>JDBC Request</a:t>
            </a:r>
          </a:p>
          <a:p>
            <a:pPr lvl="1"/>
            <a:r>
              <a:rPr lang="en-US" sz="2300" dirty="0" smtClean="0">
                <a:latin typeface="Times New Roman" pitchFamily="18" charset="0"/>
                <a:cs typeface="Times New Roman" pitchFamily="18" charset="0"/>
              </a:rPr>
              <a:t>Java Request</a:t>
            </a:r>
          </a:p>
          <a:p>
            <a:pPr lvl="1"/>
            <a:r>
              <a:rPr lang="en-US" sz="2300" dirty="0" smtClean="0">
                <a:latin typeface="Times New Roman" pitchFamily="18" charset="0"/>
                <a:cs typeface="Times New Roman" pitchFamily="18" charset="0"/>
              </a:rPr>
              <a:t>SOAP/XML Request</a:t>
            </a:r>
          </a:p>
          <a:p>
            <a:pPr lvl="1"/>
            <a:r>
              <a:rPr lang="en-US" sz="2300" dirty="0" smtClean="0">
                <a:latin typeface="Times New Roman" pitchFamily="18" charset="0"/>
                <a:cs typeface="Times New Roman" pitchFamily="18" charset="0"/>
              </a:rPr>
              <a:t>RPC Requests</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sz="1600" dirty="0" smtClean="0">
                <a:latin typeface="Times New Roman" pitchFamily="18" charset="0"/>
                <a:cs typeface="Times New Roman" pitchFamily="18" charset="0"/>
              </a:rPr>
              <a:t>The following screenshot shows an HTTP Request Sampler Control Panel </a:t>
            </a:r>
            <a:r>
              <a:rPr lang="en-US" sz="1600" dirty="0" smtClean="0">
                <a:latin typeface="Times New Roman" pitchFamily="18" charset="0"/>
                <a:cs typeface="Times New Roman" pitchFamily="18" charset="0"/>
              </a:rPr>
              <a:t>−</a:t>
            </a:r>
          </a:p>
          <a:p>
            <a:pPr>
              <a:buNone/>
            </a:pPr>
            <a:endParaRPr lang="en-US" sz="1600" dirty="0">
              <a:latin typeface="Times New Roman" pitchFamily="18" charset="0"/>
              <a:cs typeface="Times New Roman" pitchFamily="18" charset="0"/>
            </a:endParaRPr>
          </a:p>
        </p:txBody>
      </p:sp>
      <p:pic>
        <p:nvPicPr>
          <p:cNvPr id="10242" name="Picture 2" descr="C:\Users\papa\Desktop\sampler_control_panel (1).jpg"/>
          <p:cNvPicPr>
            <a:picLocks noChangeAspect="1" noChangeArrowheads="1"/>
          </p:cNvPicPr>
          <p:nvPr/>
        </p:nvPicPr>
        <p:blipFill>
          <a:blip r:embed="rId2"/>
          <a:srcRect/>
          <a:stretch>
            <a:fillRect/>
          </a:stretch>
        </p:blipFill>
        <p:spPr bwMode="auto">
          <a:xfrm>
            <a:off x="1371600" y="1371600"/>
            <a:ext cx="6400800" cy="38100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1900" dirty="0" smtClean="0">
                <a:latin typeface="Times New Roman" pitchFamily="18" charset="0"/>
                <a:cs typeface="Times New Roman" pitchFamily="18" charset="0"/>
              </a:rPr>
              <a:t>Logic Controllers</a:t>
            </a:r>
          </a:p>
          <a:p>
            <a:r>
              <a:rPr lang="en-US" sz="1900" dirty="0" smtClean="0">
                <a:latin typeface="Times New Roman" pitchFamily="18" charset="0"/>
                <a:cs typeface="Times New Roman" pitchFamily="18" charset="0"/>
              </a:rPr>
              <a:t>Logic Controllers let you control the order of processing of Samplers in a Thread. Logic controllers can change the order of a request coming from any of their child elements. Some examples are − </a:t>
            </a:r>
            <a:r>
              <a:rPr lang="en-US" sz="1900" dirty="0" err="1" smtClean="0">
                <a:latin typeface="Times New Roman" pitchFamily="18" charset="0"/>
                <a:cs typeface="Times New Roman" pitchFamily="18" charset="0"/>
              </a:rPr>
              <a:t>ForEach</a:t>
            </a:r>
            <a:r>
              <a:rPr lang="en-US" sz="1900" dirty="0" smtClean="0">
                <a:latin typeface="Times New Roman" pitchFamily="18" charset="0"/>
                <a:cs typeface="Times New Roman" pitchFamily="18" charset="0"/>
              </a:rPr>
              <a:t> Controller, While Controller, Loop Controller, IF Controller, Run Time Controller, Interleave Controller, Throughput Controller, and Run Once Controller.</a:t>
            </a:r>
          </a:p>
          <a:p>
            <a:r>
              <a:rPr lang="en-US" sz="1900" dirty="0" smtClean="0">
                <a:latin typeface="Times New Roman" pitchFamily="18" charset="0"/>
                <a:cs typeface="Times New Roman" pitchFamily="18" charset="0"/>
              </a:rPr>
              <a:t>The following screenshot shows a Loop Controller Control Panel </a:t>
            </a:r>
            <a:r>
              <a:rPr lang="en-US" sz="1900" dirty="0" smtClean="0">
                <a:latin typeface="Times New Roman" pitchFamily="18" charset="0"/>
                <a:cs typeface="Times New Roman" pitchFamily="18" charset="0"/>
              </a:rPr>
              <a:t>−</a:t>
            </a:r>
          </a:p>
          <a:p>
            <a:pPr>
              <a:buNone/>
            </a:pPr>
            <a:endParaRPr lang="en-US" sz="1900" dirty="0" smtClean="0">
              <a:latin typeface="Times New Roman" pitchFamily="18" charset="0"/>
              <a:cs typeface="Times New Roman" pitchFamily="18" charset="0"/>
            </a:endParaRPr>
          </a:p>
          <a:p>
            <a:pPr>
              <a:buNone/>
            </a:pPr>
            <a:endParaRPr lang="en-US" dirty="0"/>
          </a:p>
        </p:txBody>
      </p:sp>
      <p:pic>
        <p:nvPicPr>
          <p:cNvPr id="11266" name="Picture 2" descr="C:\Users\papa\Desktop\logic_controller.jpg"/>
          <p:cNvPicPr>
            <a:picLocks noChangeAspect="1" noChangeArrowheads="1"/>
          </p:cNvPicPr>
          <p:nvPr/>
        </p:nvPicPr>
        <p:blipFill>
          <a:blip r:embed="rId2"/>
          <a:srcRect/>
          <a:stretch>
            <a:fillRect/>
          </a:stretch>
        </p:blipFill>
        <p:spPr bwMode="auto">
          <a:xfrm>
            <a:off x="1981200" y="3124200"/>
            <a:ext cx="5715000" cy="300037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77500" lnSpcReduction="20000"/>
          </a:bodyPr>
          <a:lstStyle/>
          <a:p>
            <a:pPr>
              <a:buNone/>
            </a:pPr>
            <a:r>
              <a:rPr lang="en-US" sz="2400" dirty="0" smtClean="0">
                <a:latin typeface="Times New Roman" pitchFamily="18" charset="0"/>
                <a:cs typeface="Times New Roman" pitchFamily="18" charset="0"/>
              </a:rPr>
              <a:t>The protocols supported by </a:t>
            </a:r>
            <a:r>
              <a:rPr lang="en-US" sz="2400" dirty="0" err="1" smtClean="0">
                <a:latin typeface="Times New Roman" pitchFamily="18" charset="0"/>
                <a:cs typeface="Times New Roman" pitchFamily="18" charset="0"/>
              </a:rPr>
              <a:t>JMeter</a:t>
            </a:r>
            <a:r>
              <a:rPr lang="en-US" sz="2400" dirty="0" smtClean="0">
                <a:latin typeface="Times New Roman" pitchFamily="18" charset="0"/>
                <a:cs typeface="Times New Roman" pitchFamily="18" charset="0"/>
              </a:rPr>
              <a:t> are −</a:t>
            </a:r>
          </a:p>
          <a:p>
            <a:r>
              <a:rPr lang="en-US" sz="2400" dirty="0" smtClean="0">
                <a:latin typeface="Times New Roman" pitchFamily="18" charset="0"/>
                <a:cs typeface="Times New Roman" pitchFamily="18" charset="0"/>
              </a:rPr>
              <a:t>Web − HTTP, HTTPS sites 'web 1.0' web 2.0 (</a:t>
            </a:r>
            <a:r>
              <a:rPr lang="en-US" sz="2400" dirty="0" err="1" smtClean="0">
                <a:latin typeface="Times New Roman" pitchFamily="18" charset="0"/>
                <a:cs typeface="Times New Roman" pitchFamily="18" charset="0"/>
              </a:rPr>
              <a:t>ajax</a:t>
            </a:r>
            <a:r>
              <a:rPr lang="en-US" sz="2400" dirty="0" smtClean="0">
                <a:latin typeface="Times New Roman" pitchFamily="18" charset="0"/>
                <a:cs typeface="Times New Roman" pitchFamily="18" charset="0"/>
              </a:rPr>
              <a:t>, flex and flex-</a:t>
            </a:r>
            <a:r>
              <a:rPr lang="en-US" sz="2400" dirty="0" err="1" smtClean="0">
                <a:latin typeface="Times New Roman" pitchFamily="18" charset="0"/>
                <a:cs typeface="Times New Roman" pitchFamily="18" charset="0"/>
              </a:rPr>
              <a:t>ws</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amf</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Web Services − SOAP / XML-RPC</a:t>
            </a:r>
          </a:p>
          <a:p>
            <a:r>
              <a:rPr lang="en-US" sz="2400" dirty="0" smtClean="0">
                <a:latin typeface="Times New Roman" pitchFamily="18" charset="0"/>
                <a:cs typeface="Times New Roman" pitchFamily="18" charset="0"/>
              </a:rPr>
              <a:t>Database via JDBC drivers</a:t>
            </a:r>
          </a:p>
          <a:p>
            <a:r>
              <a:rPr lang="en-US" sz="2400" dirty="0" smtClean="0">
                <a:latin typeface="Times New Roman" pitchFamily="18" charset="0"/>
                <a:cs typeface="Times New Roman" pitchFamily="18" charset="0"/>
              </a:rPr>
              <a:t>Directory − LDAP</a:t>
            </a:r>
          </a:p>
          <a:p>
            <a:r>
              <a:rPr lang="en-US" sz="2400" dirty="0" smtClean="0">
                <a:latin typeface="Times New Roman" pitchFamily="18" charset="0"/>
                <a:cs typeface="Times New Roman" pitchFamily="18" charset="0"/>
              </a:rPr>
              <a:t>Messaging Oriented service via JMS</a:t>
            </a:r>
          </a:p>
          <a:p>
            <a:r>
              <a:rPr lang="en-US" sz="2400" dirty="0" smtClean="0">
                <a:latin typeface="Times New Roman" pitchFamily="18" charset="0"/>
                <a:cs typeface="Times New Roman" pitchFamily="18" charset="0"/>
              </a:rPr>
              <a:t>Service − POP3, IMAP, SMTP</a:t>
            </a:r>
          </a:p>
          <a:p>
            <a:r>
              <a:rPr lang="en-US" sz="2400" dirty="0" smtClean="0">
                <a:latin typeface="Times New Roman" pitchFamily="18" charset="0"/>
                <a:cs typeface="Times New Roman" pitchFamily="18" charset="0"/>
              </a:rPr>
              <a:t>FTP </a:t>
            </a:r>
            <a:r>
              <a:rPr lang="en-US" sz="2400" dirty="0" smtClean="0">
                <a:latin typeface="Times New Roman" pitchFamily="18" charset="0"/>
                <a:cs typeface="Times New Roman" pitchFamily="18" charset="0"/>
              </a:rPr>
              <a:t>Service</a:t>
            </a:r>
          </a:p>
          <a:p>
            <a:pPr>
              <a:buNone/>
            </a:pPr>
            <a:endParaRPr lang="en-US" sz="2400" dirty="0" smtClean="0">
              <a:latin typeface="Times New Roman" pitchFamily="18" charset="0"/>
              <a:cs typeface="Times New Roman" pitchFamily="18" charset="0"/>
            </a:endParaRPr>
          </a:p>
          <a:p>
            <a:pPr>
              <a:buNone/>
            </a:pPr>
            <a:r>
              <a:rPr lang="en-US" sz="2400" dirty="0" err="1" smtClean="0">
                <a:latin typeface="Times New Roman" pitchFamily="18" charset="0"/>
                <a:cs typeface="Times New Roman" pitchFamily="18" charset="0"/>
              </a:rPr>
              <a:t>JMeter</a:t>
            </a:r>
            <a:r>
              <a:rPr lang="en-US" sz="2400" dirty="0" smtClean="0">
                <a:latin typeface="Times New Roman" pitchFamily="18" charset="0"/>
                <a:cs typeface="Times New Roman" pitchFamily="18" charset="0"/>
              </a:rPr>
              <a:t> Features</a:t>
            </a:r>
          </a:p>
          <a:p>
            <a:r>
              <a:rPr lang="en-US" sz="2400" dirty="0" smtClean="0">
                <a:latin typeface="Times New Roman" pitchFamily="18" charset="0"/>
                <a:cs typeface="Times New Roman" pitchFamily="18" charset="0"/>
              </a:rPr>
              <a:t>Following are some of the features of </a:t>
            </a:r>
            <a:r>
              <a:rPr lang="en-US" sz="2400" dirty="0" err="1" smtClean="0">
                <a:latin typeface="Times New Roman" pitchFamily="18" charset="0"/>
                <a:cs typeface="Times New Roman" pitchFamily="18" charset="0"/>
              </a:rPr>
              <a:t>JMeter</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Being an open source software, it is freely available.</a:t>
            </a:r>
          </a:p>
          <a:p>
            <a:r>
              <a:rPr lang="en-US" sz="2400" dirty="0" smtClean="0">
                <a:latin typeface="Times New Roman" pitchFamily="18" charset="0"/>
                <a:cs typeface="Times New Roman" pitchFamily="18" charset="0"/>
              </a:rPr>
              <a:t>It has a simple and intuitive GUI.</a:t>
            </a:r>
          </a:p>
          <a:p>
            <a:r>
              <a:rPr lang="en-US" sz="2400" dirty="0" err="1" smtClean="0">
                <a:latin typeface="Times New Roman" pitchFamily="18" charset="0"/>
                <a:cs typeface="Times New Roman" pitchFamily="18" charset="0"/>
              </a:rPr>
              <a:t>JMeter</a:t>
            </a:r>
            <a:r>
              <a:rPr lang="en-US" sz="2400" dirty="0" smtClean="0">
                <a:latin typeface="Times New Roman" pitchFamily="18" charset="0"/>
                <a:cs typeface="Times New Roman" pitchFamily="18" charset="0"/>
              </a:rPr>
              <a:t> can conduct load and performance test for many different server types − Web - HTTP, HTTPS, SOAP, Database via JDBC, LDAP, JMS, Mail - POP3, etc.</a:t>
            </a:r>
          </a:p>
          <a:p>
            <a:r>
              <a:rPr lang="en-US" sz="2400" dirty="0" smtClean="0">
                <a:latin typeface="Times New Roman" pitchFamily="18" charset="0"/>
                <a:cs typeface="Times New Roman" pitchFamily="18" charset="0"/>
              </a:rPr>
              <a:t>It is a platform-independent tool. On Linux/Unix, </a:t>
            </a:r>
            <a:r>
              <a:rPr lang="en-US" sz="2400" dirty="0" err="1" smtClean="0">
                <a:latin typeface="Times New Roman" pitchFamily="18" charset="0"/>
                <a:cs typeface="Times New Roman" pitchFamily="18" charset="0"/>
              </a:rPr>
              <a:t>JMeter</a:t>
            </a:r>
            <a:r>
              <a:rPr lang="en-US" sz="2400" dirty="0" smtClean="0">
                <a:latin typeface="Times New Roman" pitchFamily="18" charset="0"/>
                <a:cs typeface="Times New Roman" pitchFamily="18" charset="0"/>
              </a:rPr>
              <a:t> can be invoked by clicking on </a:t>
            </a:r>
            <a:r>
              <a:rPr lang="en-US" sz="2400" dirty="0" err="1" smtClean="0">
                <a:latin typeface="Times New Roman" pitchFamily="18" charset="0"/>
                <a:cs typeface="Times New Roman" pitchFamily="18" charset="0"/>
              </a:rPr>
              <a:t>JMeter</a:t>
            </a:r>
            <a:r>
              <a:rPr lang="en-US" sz="2400" dirty="0" smtClean="0">
                <a:latin typeface="Times New Roman" pitchFamily="18" charset="0"/>
                <a:cs typeface="Times New Roman" pitchFamily="18" charset="0"/>
              </a:rPr>
              <a:t> shell script. On Windows, it can be invoked by starting the jmeter.bat file.</a:t>
            </a:r>
          </a:p>
          <a:p>
            <a:pPr>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62500" lnSpcReduction="20000"/>
          </a:bodyPr>
          <a:lstStyle/>
          <a:p>
            <a:pPr>
              <a:buNone/>
            </a:pPr>
            <a:r>
              <a:rPr lang="en-US" dirty="0" smtClean="0">
                <a:latin typeface="Times New Roman" pitchFamily="18" charset="0"/>
                <a:cs typeface="Times New Roman" pitchFamily="18" charset="0"/>
              </a:rPr>
              <a:t>The following list consists of all the Logic Controllers </a:t>
            </a:r>
            <a:r>
              <a:rPr lang="en-US" dirty="0" err="1" smtClean="0">
                <a:latin typeface="Times New Roman" pitchFamily="18" charset="0"/>
                <a:cs typeface="Times New Roman" pitchFamily="18" charset="0"/>
              </a:rPr>
              <a:t>JMeter</a:t>
            </a:r>
            <a:r>
              <a:rPr lang="en-US" dirty="0" smtClean="0">
                <a:latin typeface="Times New Roman" pitchFamily="18" charset="0"/>
                <a:cs typeface="Times New Roman" pitchFamily="18" charset="0"/>
              </a:rPr>
              <a:t> provides −</a:t>
            </a:r>
          </a:p>
          <a:p>
            <a:r>
              <a:rPr lang="en-US" dirty="0" smtClean="0">
                <a:latin typeface="Times New Roman" pitchFamily="18" charset="0"/>
                <a:cs typeface="Times New Roman" pitchFamily="18" charset="0"/>
              </a:rPr>
              <a:t>Simple Controller</a:t>
            </a:r>
          </a:p>
          <a:p>
            <a:r>
              <a:rPr lang="en-US" dirty="0" smtClean="0">
                <a:latin typeface="Times New Roman" pitchFamily="18" charset="0"/>
                <a:cs typeface="Times New Roman" pitchFamily="18" charset="0"/>
              </a:rPr>
              <a:t>Loop Controller</a:t>
            </a:r>
          </a:p>
          <a:p>
            <a:r>
              <a:rPr lang="en-US" dirty="0" smtClean="0">
                <a:latin typeface="Times New Roman" pitchFamily="18" charset="0"/>
                <a:cs typeface="Times New Roman" pitchFamily="18" charset="0"/>
              </a:rPr>
              <a:t>Once Only Controller</a:t>
            </a:r>
          </a:p>
          <a:p>
            <a:r>
              <a:rPr lang="en-US" dirty="0" smtClean="0">
                <a:latin typeface="Times New Roman" pitchFamily="18" charset="0"/>
                <a:cs typeface="Times New Roman" pitchFamily="18" charset="0"/>
              </a:rPr>
              <a:t>Interleave Controller</a:t>
            </a:r>
          </a:p>
          <a:p>
            <a:r>
              <a:rPr lang="en-US" dirty="0" smtClean="0">
                <a:latin typeface="Times New Roman" pitchFamily="18" charset="0"/>
                <a:cs typeface="Times New Roman" pitchFamily="18" charset="0"/>
              </a:rPr>
              <a:t>Random Controller</a:t>
            </a:r>
          </a:p>
          <a:p>
            <a:r>
              <a:rPr lang="en-US" dirty="0" smtClean="0">
                <a:latin typeface="Times New Roman" pitchFamily="18" charset="0"/>
                <a:cs typeface="Times New Roman" pitchFamily="18" charset="0"/>
              </a:rPr>
              <a:t>Random Order Controller</a:t>
            </a:r>
          </a:p>
          <a:p>
            <a:r>
              <a:rPr lang="en-US" dirty="0" smtClean="0">
                <a:latin typeface="Times New Roman" pitchFamily="18" charset="0"/>
                <a:cs typeface="Times New Roman" pitchFamily="18" charset="0"/>
              </a:rPr>
              <a:t>Throughput Controller</a:t>
            </a:r>
          </a:p>
          <a:p>
            <a:r>
              <a:rPr lang="en-US" dirty="0" smtClean="0">
                <a:latin typeface="Times New Roman" pitchFamily="18" charset="0"/>
                <a:cs typeface="Times New Roman" pitchFamily="18" charset="0"/>
              </a:rPr>
              <a:t>Runtime Controller</a:t>
            </a:r>
          </a:p>
          <a:p>
            <a:r>
              <a:rPr lang="en-US" dirty="0" smtClean="0">
                <a:latin typeface="Times New Roman" pitchFamily="18" charset="0"/>
                <a:cs typeface="Times New Roman" pitchFamily="18" charset="0"/>
              </a:rPr>
              <a:t>If Controller</a:t>
            </a:r>
          </a:p>
          <a:p>
            <a:r>
              <a:rPr lang="en-US" dirty="0" smtClean="0">
                <a:latin typeface="Times New Roman" pitchFamily="18" charset="0"/>
                <a:cs typeface="Times New Roman" pitchFamily="18" charset="0"/>
              </a:rPr>
              <a:t>While Controller</a:t>
            </a:r>
          </a:p>
          <a:p>
            <a:r>
              <a:rPr lang="en-US" dirty="0" smtClean="0">
                <a:latin typeface="Times New Roman" pitchFamily="18" charset="0"/>
                <a:cs typeface="Times New Roman" pitchFamily="18" charset="0"/>
              </a:rPr>
              <a:t>Switch Controller</a:t>
            </a:r>
          </a:p>
          <a:p>
            <a:r>
              <a:rPr lang="en-US" dirty="0" err="1" smtClean="0">
                <a:latin typeface="Times New Roman" pitchFamily="18" charset="0"/>
                <a:cs typeface="Times New Roman" pitchFamily="18" charset="0"/>
              </a:rPr>
              <a:t>ForEach</a:t>
            </a:r>
            <a:r>
              <a:rPr lang="en-US" dirty="0" smtClean="0">
                <a:latin typeface="Times New Roman" pitchFamily="18" charset="0"/>
                <a:cs typeface="Times New Roman" pitchFamily="18" charset="0"/>
              </a:rPr>
              <a:t> Controller</a:t>
            </a:r>
          </a:p>
          <a:p>
            <a:r>
              <a:rPr lang="en-US" dirty="0" smtClean="0">
                <a:latin typeface="Times New Roman" pitchFamily="18" charset="0"/>
                <a:cs typeface="Times New Roman" pitchFamily="18" charset="0"/>
              </a:rPr>
              <a:t>Module Controller</a:t>
            </a:r>
          </a:p>
          <a:p>
            <a:r>
              <a:rPr lang="en-US" dirty="0" smtClean="0">
                <a:latin typeface="Times New Roman" pitchFamily="18" charset="0"/>
                <a:cs typeface="Times New Roman" pitchFamily="18" charset="0"/>
              </a:rPr>
              <a:t>Include Controller</a:t>
            </a:r>
          </a:p>
          <a:p>
            <a:r>
              <a:rPr lang="en-US" dirty="0" smtClean="0">
                <a:latin typeface="Times New Roman" pitchFamily="18" charset="0"/>
                <a:cs typeface="Times New Roman" pitchFamily="18" charset="0"/>
              </a:rPr>
              <a:t>Transaction Controller</a:t>
            </a:r>
          </a:p>
          <a:p>
            <a:r>
              <a:rPr lang="en-US" dirty="0" smtClean="0">
                <a:latin typeface="Times New Roman" pitchFamily="18" charset="0"/>
                <a:cs typeface="Times New Roman" pitchFamily="18" charset="0"/>
              </a:rPr>
              <a:t>Recording Controller</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sz="1600" b="1" dirty="0" smtClean="0">
                <a:latin typeface="Times New Roman" pitchFamily="18" charset="0"/>
                <a:cs typeface="Times New Roman" pitchFamily="18" charset="0"/>
              </a:rPr>
              <a:t>Test Fragments</a:t>
            </a:r>
          </a:p>
          <a:p>
            <a:r>
              <a:rPr lang="en-US" sz="1600" dirty="0" smtClean="0">
                <a:latin typeface="Times New Roman" pitchFamily="18" charset="0"/>
                <a:cs typeface="Times New Roman" pitchFamily="18" charset="0"/>
              </a:rPr>
              <a:t>A Test Fragment is a special type of element placed at the same level as the Thread Group element. It is distinguished from a Thread Group in that it is not executed unless it is referenced by either a Module Controller or an </a:t>
            </a:r>
            <a:r>
              <a:rPr lang="en-US" sz="1600" dirty="0" err="1" smtClean="0">
                <a:latin typeface="Times New Roman" pitchFamily="18" charset="0"/>
                <a:cs typeface="Times New Roman" pitchFamily="18" charset="0"/>
              </a:rPr>
              <a:t>Include_Controller</a:t>
            </a:r>
            <a:r>
              <a:rPr lang="en-US" sz="1600" dirty="0" smtClean="0">
                <a:latin typeface="Times New Roman" pitchFamily="18" charset="0"/>
                <a:cs typeface="Times New Roman" pitchFamily="18" charset="0"/>
              </a:rPr>
              <a:t>. This element is purely for code re-use within Test Plans</a:t>
            </a:r>
            <a:r>
              <a:rPr lang="en-US" sz="1600" dirty="0" smtClean="0">
                <a:latin typeface="Times New Roman" pitchFamily="18" charset="0"/>
                <a:cs typeface="Times New Roman" pitchFamily="18" charset="0"/>
              </a:rPr>
              <a:t>.</a:t>
            </a:r>
          </a:p>
          <a:p>
            <a:pPr>
              <a:buNone/>
            </a:pPr>
            <a:r>
              <a:rPr lang="en-US" sz="1600" b="1" dirty="0" smtClean="0"/>
              <a:t>Listeners</a:t>
            </a:r>
          </a:p>
          <a:p>
            <a:r>
              <a:rPr lang="en-US" sz="1600" dirty="0" smtClean="0"/>
              <a:t>Listeners let you view the results of Samplers in the form of tables, graphs, trees, or simple text in some log files. They provide visual access to the data gathered by </a:t>
            </a:r>
            <a:r>
              <a:rPr lang="en-US" sz="1600" dirty="0" err="1" smtClean="0"/>
              <a:t>JMeter</a:t>
            </a:r>
            <a:r>
              <a:rPr lang="en-US" sz="1600" dirty="0" smtClean="0"/>
              <a:t> about the test cases as a Sampler component of </a:t>
            </a:r>
            <a:r>
              <a:rPr lang="en-US" sz="1600" dirty="0" err="1" smtClean="0"/>
              <a:t>JMeter</a:t>
            </a:r>
            <a:r>
              <a:rPr lang="en-US" sz="1600" dirty="0" smtClean="0"/>
              <a:t> is executed.</a:t>
            </a:r>
          </a:p>
          <a:p>
            <a:r>
              <a:rPr lang="en-US" sz="1600" dirty="0" smtClean="0"/>
              <a:t>Listeners can be added anywhere in the test, including directly under the test plan. They will collect data only from elements at or below their level. The following list consists of all the Listeners </a:t>
            </a:r>
            <a:r>
              <a:rPr lang="en-US" sz="1600" dirty="0" err="1" smtClean="0"/>
              <a:t>JMeter</a:t>
            </a:r>
            <a:r>
              <a:rPr lang="en-US" sz="1600" dirty="0" smtClean="0"/>
              <a:t> provides </a:t>
            </a:r>
            <a:r>
              <a:rPr lang="en-US" sz="1600" dirty="0" smtClean="0"/>
              <a:t>−</a:t>
            </a:r>
          </a:p>
          <a:p>
            <a:pPr lvl="1"/>
            <a:r>
              <a:rPr lang="en-US" sz="1600" dirty="0" smtClean="0"/>
              <a:t>Sample </a:t>
            </a:r>
            <a:r>
              <a:rPr lang="en-US" sz="1600" dirty="0" smtClean="0"/>
              <a:t>Result Save Configuration</a:t>
            </a:r>
          </a:p>
          <a:p>
            <a:pPr lvl="1"/>
            <a:r>
              <a:rPr lang="en-US" sz="1600" dirty="0" smtClean="0"/>
              <a:t>Graph Full Results</a:t>
            </a:r>
          </a:p>
          <a:p>
            <a:pPr lvl="1"/>
            <a:r>
              <a:rPr lang="en-US" sz="1600" dirty="0" smtClean="0"/>
              <a:t>Graph Results</a:t>
            </a:r>
          </a:p>
          <a:p>
            <a:pPr lvl="1"/>
            <a:r>
              <a:rPr lang="en-US" sz="1600" dirty="0" err="1" smtClean="0"/>
              <a:t>Spline</a:t>
            </a:r>
            <a:r>
              <a:rPr lang="en-US" sz="1600" dirty="0" smtClean="0"/>
              <a:t> </a:t>
            </a:r>
            <a:r>
              <a:rPr lang="en-US" sz="1600" dirty="0" err="1" smtClean="0"/>
              <a:t>Visualizer</a:t>
            </a:r>
            <a:endParaRPr lang="en-US" sz="1600" dirty="0" smtClean="0"/>
          </a:p>
          <a:p>
            <a:pPr lvl="1"/>
            <a:r>
              <a:rPr lang="en-US" sz="1600" dirty="0" smtClean="0"/>
              <a:t>Assertion Results</a:t>
            </a:r>
          </a:p>
          <a:p>
            <a:pPr lvl="1"/>
            <a:r>
              <a:rPr lang="en-US" sz="1600" dirty="0" smtClean="0"/>
              <a:t>View Results Tree</a:t>
            </a:r>
          </a:p>
          <a:p>
            <a:pPr>
              <a:buNone/>
            </a:pPr>
            <a:endParaRPr lang="en-US" sz="1600" dirty="0" smtClean="0"/>
          </a:p>
          <a:p>
            <a:pPr>
              <a:buNone/>
            </a:pPr>
            <a:endParaRPr lang="en-US" sz="16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lvl="1"/>
            <a:r>
              <a:rPr lang="en-US" sz="2200" dirty="0" smtClean="0">
                <a:latin typeface="Times New Roman" pitchFamily="18" charset="0"/>
                <a:cs typeface="Times New Roman" pitchFamily="18" charset="0"/>
              </a:rPr>
              <a:t>Aggregate Report</a:t>
            </a:r>
          </a:p>
          <a:p>
            <a:pPr lvl="1"/>
            <a:r>
              <a:rPr lang="en-US" sz="2200" dirty="0" smtClean="0">
                <a:latin typeface="Times New Roman" pitchFamily="18" charset="0"/>
                <a:cs typeface="Times New Roman" pitchFamily="18" charset="0"/>
              </a:rPr>
              <a:t>View Results in Table</a:t>
            </a:r>
          </a:p>
          <a:p>
            <a:pPr lvl="1"/>
            <a:r>
              <a:rPr lang="en-US" sz="2200" dirty="0" smtClean="0">
                <a:latin typeface="Times New Roman" pitchFamily="18" charset="0"/>
                <a:cs typeface="Times New Roman" pitchFamily="18" charset="0"/>
              </a:rPr>
              <a:t>Simple Data Writer</a:t>
            </a:r>
          </a:p>
          <a:p>
            <a:pPr lvl="1"/>
            <a:r>
              <a:rPr lang="en-US" sz="2200" dirty="0" smtClean="0">
                <a:latin typeface="Times New Roman" pitchFamily="18" charset="0"/>
                <a:cs typeface="Times New Roman" pitchFamily="18" charset="0"/>
              </a:rPr>
              <a:t>Monitor Results</a:t>
            </a:r>
          </a:p>
          <a:p>
            <a:pPr lvl="1"/>
            <a:r>
              <a:rPr lang="en-US" sz="2200" dirty="0" smtClean="0">
                <a:latin typeface="Times New Roman" pitchFamily="18" charset="0"/>
                <a:cs typeface="Times New Roman" pitchFamily="18" charset="0"/>
              </a:rPr>
              <a:t>Distribution Graph (alpha)</a:t>
            </a:r>
          </a:p>
          <a:p>
            <a:pPr lvl="1"/>
            <a:r>
              <a:rPr lang="en-US" sz="2200" dirty="0" smtClean="0">
                <a:latin typeface="Times New Roman" pitchFamily="18" charset="0"/>
                <a:cs typeface="Times New Roman" pitchFamily="18" charset="0"/>
              </a:rPr>
              <a:t>Aggregate Graph</a:t>
            </a:r>
          </a:p>
          <a:p>
            <a:pPr lvl="1"/>
            <a:r>
              <a:rPr lang="en-US" sz="2200" dirty="0" smtClean="0">
                <a:latin typeface="Times New Roman" pitchFamily="18" charset="0"/>
                <a:cs typeface="Times New Roman" pitchFamily="18" charset="0"/>
              </a:rPr>
              <a:t>Mailer </a:t>
            </a:r>
            <a:r>
              <a:rPr lang="en-US" sz="2200" dirty="0" err="1" smtClean="0">
                <a:latin typeface="Times New Roman" pitchFamily="18" charset="0"/>
                <a:cs typeface="Times New Roman" pitchFamily="18" charset="0"/>
              </a:rPr>
              <a:t>Visualizer</a:t>
            </a:r>
            <a:endParaRPr lang="en-US" sz="2200" dirty="0" smtClean="0">
              <a:latin typeface="Times New Roman" pitchFamily="18" charset="0"/>
              <a:cs typeface="Times New Roman" pitchFamily="18" charset="0"/>
            </a:endParaRPr>
          </a:p>
          <a:p>
            <a:pPr lvl="1"/>
            <a:r>
              <a:rPr lang="en-US" sz="2200" dirty="0" err="1" smtClean="0">
                <a:latin typeface="Times New Roman" pitchFamily="18" charset="0"/>
                <a:cs typeface="Times New Roman" pitchFamily="18" charset="0"/>
              </a:rPr>
              <a:t>BeanShell</a:t>
            </a:r>
            <a:r>
              <a:rPr lang="en-US" sz="2200" dirty="0" smtClean="0">
                <a:latin typeface="Times New Roman" pitchFamily="18" charset="0"/>
                <a:cs typeface="Times New Roman" pitchFamily="18" charset="0"/>
              </a:rPr>
              <a:t> Listener</a:t>
            </a:r>
          </a:p>
          <a:p>
            <a:pPr lvl="1"/>
            <a:r>
              <a:rPr lang="en-US" sz="2200" dirty="0" smtClean="0">
                <a:latin typeface="Times New Roman" pitchFamily="18" charset="0"/>
                <a:cs typeface="Times New Roman" pitchFamily="18" charset="0"/>
              </a:rPr>
              <a:t>Summary </a:t>
            </a:r>
            <a:r>
              <a:rPr lang="en-US" sz="2200" dirty="0" smtClean="0">
                <a:latin typeface="Times New Roman" pitchFamily="18" charset="0"/>
                <a:cs typeface="Times New Roman" pitchFamily="18" charset="0"/>
              </a:rPr>
              <a:t>Report</a:t>
            </a:r>
          </a:p>
          <a:p>
            <a:pPr lvl="1">
              <a:buNone/>
            </a:pPr>
            <a:endParaRPr lang="en-US" sz="2200" dirty="0" smtClean="0">
              <a:latin typeface="Times New Roman" pitchFamily="18" charset="0"/>
              <a:cs typeface="Times New Roman" pitchFamily="18" charset="0"/>
            </a:endParaRPr>
          </a:p>
          <a:p>
            <a:pPr lvl="1">
              <a:buNone/>
            </a:pPr>
            <a:endParaRPr lang="en-US" sz="2200" dirty="0" smtClean="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sz="1800" dirty="0" smtClean="0">
                <a:latin typeface="Times New Roman" pitchFamily="18" charset="0"/>
                <a:cs typeface="Times New Roman" pitchFamily="18" charset="0"/>
              </a:rPr>
              <a:t>Timers</a:t>
            </a:r>
          </a:p>
          <a:p>
            <a:r>
              <a:rPr lang="en-US" sz="1800" dirty="0" smtClean="0">
                <a:latin typeface="Times New Roman" pitchFamily="18" charset="0"/>
                <a:cs typeface="Times New Roman" pitchFamily="18" charset="0"/>
              </a:rPr>
              <a:t>By default, a </a:t>
            </a:r>
            <a:r>
              <a:rPr lang="en-US" sz="1800" dirty="0" err="1" smtClean="0">
                <a:latin typeface="Times New Roman" pitchFamily="18" charset="0"/>
                <a:cs typeface="Times New Roman" pitchFamily="18" charset="0"/>
              </a:rPr>
              <a:t>JMeter</a:t>
            </a:r>
            <a:r>
              <a:rPr lang="en-US" sz="1800" dirty="0" smtClean="0">
                <a:latin typeface="Times New Roman" pitchFamily="18" charset="0"/>
                <a:cs typeface="Times New Roman" pitchFamily="18" charset="0"/>
              </a:rPr>
              <a:t> thread sends requests without pausing between each sampler. This may not be what you want. You can add a timer element which allows you to define a period to wait between each request.</a:t>
            </a:r>
          </a:p>
          <a:p>
            <a:r>
              <a:rPr lang="en-US" sz="1800" dirty="0" smtClean="0">
                <a:latin typeface="Times New Roman" pitchFamily="18" charset="0"/>
                <a:cs typeface="Times New Roman" pitchFamily="18" charset="0"/>
              </a:rPr>
              <a:t>The following list shows all the timers that </a:t>
            </a:r>
            <a:r>
              <a:rPr lang="en-US" sz="1800" dirty="0" err="1" smtClean="0">
                <a:latin typeface="Times New Roman" pitchFamily="18" charset="0"/>
                <a:cs typeface="Times New Roman" pitchFamily="18" charset="0"/>
              </a:rPr>
              <a:t>JMeter</a:t>
            </a:r>
            <a:r>
              <a:rPr lang="en-US" sz="1800" dirty="0" smtClean="0">
                <a:latin typeface="Times New Roman" pitchFamily="18" charset="0"/>
                <a:cs typeface="Times New Roman" pitchFamily="18" charset="0"/>
              </a:rPr>
              <a:t> provides </a:t>
            </a:r>
            <a:r>
              <a:rPr lang="en-US" sz="1800" dirty="0" smtClean="0">
                <a:latin typeface="Times New Roman" pitchFamily="18" charset="0"/>
                <a:cs typeface="Times New Roman" pitchFamily="18" charset="0"/>
              </a:rPr>
              <a:t>−</a:t>
            </a:r>
          </a:p>
          <a:p>
            <a:pPr lvl="1"/>
            <a:r>
              <a:rPr lang="en-US" sz="1600" dirty="0" smtClean="0"/>
              <a:t>Constant Timer</a:t>
            </a:r>
          </a:p>
          <a:p>
            <a:pPr lvl="1"/>
            <a:r>
              <a:rPr lang="en-US" sz="1600" dirty="0" smtClean="0"/>
              <a:t>Gaussian Random Timer</a:t>
            </a:r>
          </a:p>
          <a:p>
            <a:pPr lvl="1"/>
            <a:r>
              <a:rPr lang="en-US" sz="1600" dirty="0" smtClean="0"/>
              <a:t>Uniform Random Timer</a:t>
            </a:r>
          </a:p>
          <a:p>
            <a:pPr lvl="1"/>
            <a:r>
              <a:rPr lang="en-US" sz="1600" dirty="0" smtClean="0"/>
              <a:t>Constant Throughput Timer</a:t>
            </a:r>
          </a:p>
          <a:p>
            <a:pPr lvl="1"/>
            <a:r>
              <a:rPr lang="en-US" sz="1600" dirty="0" smtClean="0"/>
              <a:t>Synchronizing Timer</a:t>
            </a:r>
          </a:p>
          <a:p>
            <a:pPr lvl="1"/>
            <a:r>
              <a:rPr lang="en-US" sz="1600" dirty="0" smtClean="0"/>
              <a:t>JSR223 Time</a:t>
            </a:r>
          </a:p>
          <a:p>
            <a:pPr lvl="1"/>
            <a:r>
              <a:rPr lang="en-US" sz="1600" dirty="0" err="1" smtClean="0"/>
              <a:t>BeanShell</a:t>
            </a:r>
            <a:r>
              <a:rPr lang="en-US" sz="1600" dirty="0" smtClean="0"/>
              <a:t> Time</a:t>
            </a:r>
          </a:p>
          <a:p>
            <a:pPr lvl="1"/>
            <a:r>
              <a:rPr lang="en-US" sz="1600" dirty="0" smtClean="0"/>
              <a:t>BSF Time</a:t>
            </a:r>
          </a:p>
          <a:p>
            <a:pPr lvl="1"/>
            <a:r>
              <a:rPr lang="en-US" sz="1600" dirty="0" smtClean="0"/>
              <a:t>Poisson Random </a:t>
            </a:r>
            <a:r>
              <a:rPr lang="en-US" sz="1600" dirty="0" smtClean="0"/>
              <a:t>Time</a:t>
            </a:r>
          </a:p>
          <a:p>
            <a:pPr lvl="1">
              <a:buNone/>
            </a:pPr>
            <a:r>
              <a:rPr lang="en-US" sz="1600" dirty="0" smtClean="0"/>
              <a:t>	</a:t>
            </a:r>
            <a:r>
              <a:rPr lang="en-US" sz="1600" dirty="0" smtClean="0"/>
              <a:t>	</a:t>
            </a:r>
          </a:p>
          <a:p>
            <a:pPr lvl="1">
              <a:buNone/>
            </a:pPr>
            <a:endParaRPr lang="en-US" sz="1600" dirty="0" smtClean="0"/>
          </a:p>
          <a:p>
            <a:pPr>
              <a:buNone/>
            </a:pPr>
            <a:endParaRPr lang="en-US" sz="18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endParaRPr lang="en-US" dirty="0"/>
          </a:p>
        </p:txBody>
      </p:sp>
      <p:pic>
        <p:nvPicPr>
          <p:cNvPr id="12290" name="Picture 2" descr="C:\Users\papa\Desktop\constant_timer.jpg"/>
          <p:cNvPicPr>
            <a:picLocks noChangeAspect="1" noChangeArrowheads="1"/>
          </p:cNvPicPr>
          <p:nvPr/>
        </p:nvPicPr>
        <p:blipFill>
          <a:blip r:embed="rId2"/>
          <a:srcRect/>
          <a:stretch>
            <a:fillRect/>
          </a:stretch>
        </p:blipFill>
        <p:spPr bwMode="auto">
          <a:xfrm>
            <a:off x="808038" y="1198562"/>
            <a:ext cx="7204074" cy="3602037"/>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normAutofit fontScale="92500" lnSpcReduction="10000"/>
          </a:bodyPr>
          <a:lstStyle/>
          <a:p>
            <a:pPr>
              <a:buNone/>
            </a:pPr>
            <a:r>
              <a:rPr lang="en-US" sz="2600" dirty="0" smtClean="0">
                <a:latin typeface="Times New Roman" pitchFamily="18" charset="0"/>
                <a:cs typeface="Times New Roman" pitchFamily="18" charset="0"/>
              </a:rPr>
              <a:t>Assertions</a:t>
            </a:r>
          </a:p>
          <a:p>
            <a:r>
              <a:rPr lang="en-US" sz="1900" dirty="0" smtClean="0">
                <a:latin typeface="Times New Roman" pitchFamily="18" charset="0"/>
                <a:cs typeface="Times New Roman" pitchFamily="18" charset="0"/>
              </a:rPr>
              <a:t>Assertions allow you to include some validation test on the response of your request made using a Sampler. Using assertions you can prove that your application is returning the correct data. </a:t>
            </a:r>
            <a:r>
              <a:rPr lang="en-US" sz="1900" dirty="0" err="1" smtClean="0">
                <a:latin typeface="Times New Roman" pitchFamily="18" charset="0"/>
                <a:cs typeface="Times New Roman" pitchFamily="18" charset="0"/>
              </a:rPr>
              <a:t>JMeter</a:t>
            </a:r>
            <a:r>
              <a:rPr lang="en-US" sz="1900" dirty="0" smtClean="0">
                <a:latin typeface="Times New Roman" pitchFamily="18" charset="0"/>
                <a:cs typeface="Times New Roman" pitchFamily="18" charset="0"/>
              </a:rPr>
              <a:t> highlights when an assertion fails.</a:t>
            </a:r>
          </a:p>
          <a:p>
            <a:r>
              <a:rPr lang="en-US" sz="1900" dirty="0" smtClean="0">
                <a:latin typeface="Times New Roman" pitchFamily="18" charset="0"/>
                <a:cs typeface="Times New Roman" pitchFamily="18" charset="0"/>
              </a:rPr>
              <a:t>The following list consists of all the assertions </a:t>
            </a:r>
            <a:r>
              <a:rPr lang="en-US" sz="1900" dirty="0" err="1" smtClean="0">
                <a:latin typeface="Times New Roman" pitchFamily="18" charset="0"/>
                <a:cs typeface="Times New Roman" pitchFamily="18" charset="0"/>
              </a:rPr>
              <a:t>JMeter</a:t>
            </a:r>
            <a:r>
              <a:rPr lang="en-US" sz="1900" dirty="0" smtClean="0">
                <a:latin typeface="Times New Roman" pitchFamily="18" charset="0"/>
                <a:cs typeface="Times New Roman" pitchFamily="18" charset="0"/>
              </a:rPr>
              <a:t> provides −</a:t>
            </a:r>
          </a:p>
          <a:p>
            <a:r>
              <a:rPr lang="en-US" sz="1900" dirty="0" err="1" smtClean="0">
                <a:latin typeface="Times New Roman" pitchFamily="18" charset="0"/>
                <a:cs typeface="Times New Roman" pitchFamily="18" charset="0"/>
              </a:rPr>
              <a:t>Beanshell</a:t>
            </a:r>
            <a:r>
              <a:rPr lang="en-US" sz="1900" dirty="0" smtClean="0">
                <a:latin typeface="Times New Roman" pitchFamily="18" charset="0"/>
                <a:cs typeface="Times New Roman" pitchFamily="18" charset="0"/>
              </a:rPr>
              <a:t> Assertion</a:t>
            </a:r>
          </a:p>
          <a:p>
            <a:r>
              <a:rPr lang="en-US" sz="1900" dirty="0" smtClean="0">
                <a:latin typeface="Times New Roman" pitchFamily="18" charset="0"/>
                <a:cs typeface="Times New Roman" pitchFamily="18" charset="0"/>
              </a:rPr>
              <a:t>BSF Assertion</a:t>
            </a:r>
          </a:p>
          <a:p>
            <a:r>
              <a:rPr lang="en-US" sz="1900" dirty="0" smtClean="0">
                <a:latin typeface="Times New Roman" pitchFamily="18" charset="0"/>
                <a:cs typeface="Times New Roman" pitchFamily="18" charset="0"/>
              </a:rPr>
              <a:t>Compare Assertion</a:t>
            </a:r>
          </a:p>
          <a:p>
            <a:r>
              <a:rPr lang="en-US" sz="1900" dirty="0" smtClean="0">
                <a:latin typeface="Times New Roman" pitchFamily="18" charset="0"/>
                <a:cs typeface="Times New Roman" pitchFamily="18" charset="0"/>
              </a:rPr>
              <a:t>JSR223 Assertion</a:t>
            </a:r>
          </a:p>
          <a:p>
            <a:r>
              <a:rPr lang="en-US" sz="1900" dirty="0" smtClean="0">
                <a:latin typeface="Times New Roman" pitchFamily="18" charset="0"/>
                <a:cs typeface="Times New Roman" pitchFamily="18" charset="0"/>
              </a:rPr>
              <a:t>Response Assertion</a:t>
            </a:r>
          </a:p>
          <a:p>
            <a:r>
              <a:rPr lang="en-US" sz="1900" dirty="0" smtClean="0">
                <a:latin typeface="Times New Roman" pitchFamily="18" charset="0"/>
                <a:cs typeface="Times New Roman" pitchFamily="18" charset="0"/>
              </a:rPr>
              <a:t>Duration Assertion</a:t>
            </a:r>
          </a:p>
          <a:p>
            <a:r>
              <a:rPr lang="en-US" sz="1900" dirty="0" smtClean="0">
                <a:latin typeface="Times New Roman" pitchFamily="18" charset="0"/>
                <a:cs typeface="Times New Roman" pitchFamily="18" charset="0"/>
              </a:rPr>
              <a:t>Size Assertion</a:t>
            </a:r>
          </a:p>
          <a:p>
            <a:r>
              <a:rPr lang="en-US" sz="1900" dirty="0" smtClean="0"/>
              <a:t>XML Assertion</a:t>
            </a:r>
          </a:p>
          <a:p>
            <a:r>
              <a:rPr lang="en-US" sz="1900" dirty="0" err="1" smtClean="0"/>
              <a:t>BeanShell</a:t>
            </a:r>
            <a:r>
              <a:rPr lang="en-US" sz="1900" dirty="0" smtClean="0"/>
              <a:t> Assertion</a:t>
            </a:r>
          </a:p>
          <a:p>
            <a:r>
              <a:rPr lang="en-US" sz="1900" dirty="0" smtClean="0"/>
              <a:t>MD5Hex Assertion</a:t>
            </a:r>
          </a:p>
          <a:p>
            <a:r>
              <a:rPr lang="en-US" sz="1900" dirty="0" smtClean="0"/>
              <a:t>HTML Assertion</a:t>
            </a:r>
          </a:p>
          <a:p>
            <a:r>
              <a:rPr lang="en-US" sz="1900" dirty="0" err="1" smtClean="0"/>
              <a:t>XPath</a:t>
            </a:r>
            <a:r>
              <a:rPr lang="en-US" sz="1900" dirty="0" smtClean="0"/>
              <a:t> Assertion</a:t>
            </a:r>
          </a:p>
          <a:p>
            <a:r>
              <a:rPr lang="en-US" sz="1900" dirty="0" smtClean="0"/>
              <a:t>XML Schema Assertion</a:t>
            </a:r>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buNone/>
            </a:pPr>
            <a:r>
              <a:rPr lang="en-US" sz="2000" dirty="0" smtClean="0">
                <a:latin typeface="Times New Roman" pitchFamily="18" charset="0"/>
                <a:cs typeface="Times New Roman" pitchFamily="18" charset="0"/>
              </a:rPr>
              <a:t>The following screenshot shows a Response Assertion Control Panel −</a:t>
            </a:r>
            <a:endParaRPr lang="en-US" sz="2000" dirty="0">
              <a:latin typeface="Times New Roman" pitchFamily="18" charset="0"/>
              <a:cs typeface="Times New Roman" pitchFamily="18" charset="0"/>
            </a:endParaRPr>
          </a:p>
        </p:txBody>
      </p:sp>
      <p:pic>
        <p:nvPicPr>
          <p:cNvPr id="13314" name="Picture 2" descr="C:\Users\papa\Desktop\response_assertion_panel.jpg"/>
          <p:cNvPicPr>
            <a:picLocks noChangeAspect="1" noChangeArrowheads="1"/>
          </p:cNvPicPr>
          <p:nvPr/>
        </p:nvPicPr>
        <p:blipFill>
          <a:blip r:embed="rId2"/>
          <a:srcRect/>
          <a:stretch>
            <a:fillRect/>
          </a:stretch>
        </p:blipFill>
        <p:spPr bwMode="auto">
          <a:xfrm>
            <a:off x="1371600" y="1371600"/>
            <a:ext cx="6019800" cy="37338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buNone/>
            </a:pPr>
            <a:r>
              <a:rPr lang="en-US" sz="1900" dirty="0" smtClean="0">
                <a:latin typeface="Times New Roman" pitchFamily="18" charset="0"/>
                <a:cs typeface="Times New Roman" pitchFamily="18" charset="0"/>
              </a:rPr>
              <a:t>Configuration Elements</a:t>
            </a:r>
          </a:p>
          <a:p>
            <a:r>
              <a:rPr lang="en-US" sz="1900" dirty="0" smtClean="0">
                <a:latin typeface="Times New Roman" pitchFamily="18" charset="0"/>
                <a:cs typeface="Times New Roman" pitchFamily="18" charset="0"/>
              </a:rPr>
              <a:t>Configuration Elements allow you to create defaults and variables to be used by Samplers. They are used to add or modify requests made by Samplers.</a:t>
            </a:r>
          </a:p>
          <a:p>
            <a:r>
              <a:rPr lang="en-US" sz="1900" dirty="0" smtClean="0">
                <a:latin typeface="Times New Roman" pitchFamily="18" charset="0"/>
                <a:cs typeface="Times New Roman" pitchFamily="18" charset="0"/>
              </a:rPr>
              <a:t>They are executed at the start of the scope of which they are part, before any Samplers that are located in the same scope. Therefore, a Configuration Element is accessed only from inside the branch where it is placed.</a:t>
            </a:r>
          </a:p>
          <a:p>
            <a:r>
              <a:rPr lang="en-US" sz="1900" dirty="0" smtClean="0">
                <a:latin typeface="Times New Roman" pitchFamily="18" charset="0"/>
                <a:cs typeface="Times New Roman" pitchFamily="18" charset="0"/>
              </a:rPr>
              <a:t>The following list consists of all the Configuration Elements that </a:t>
            </a:r>
            <a:r>
              <a:rPr lang="en-US" sz="1900" dirty="0" err="1" smtClean="0">
                <a:latin typeface="Times New Roman" pitchFamily="18" charset="0"/>
                <a:cs typeface="Times New Roman" pitchFamily="18" charset="0"/>
              </a:rPr>
              <a:t>JMeter</a:t>
            </a:r>
            <a:r>
              <a:rPr lang="en-US" sz="1900" dirty="0" smtClean="0">
                <a:latin typeface="Times New Roman" pitchFamily="18" charset="0"/>
                <a:cs typeface="Times New Roman" pitchFamily="18" charset="0"/>
              </a:rPr>
              <a:t> provides </a:t>
            </a:r>
            <a:r>
              <a:rPr lang="en-US" sz="1900" dirty="0" smtClean="0">
                <a:latin typeface="Times New Roman" pitchFamily="18" charset="0"/>
                <a:cs typeface="Times New Roman" pitchFamily="18" charset="0"/>
              </a:rPr>
              <a:t>−</a:t>
            </a:r>
          </a:p>
          <a:p>
            <a:pPr lvl="1"/>
            <a:r>
              <a:rPr lang="en-US" sz="1600" dirty="0" smtClean="0"/>
              <a:t>Counter</a:t>
            </a:r>
          </a:p>
          <a:p>
            <a:pPr lvl="1"/>
            <a:r>
              <a:rPr lang="en-US" sz="1600" dirty="0" smtClean="0"/>
              <a:t>CSV Data Set </a:t>
            </a:r>
            <a:r>
              <a:rPr lang="en-US" sz="1600" dirty="0" err="1" smtClean="0"/>
              <a:t>Config</a:t>
            </a:r>
            <a:endParaRPr lang="en-US" sz="1600" dirty="0" smtClean="0"/>
          </a:p>
          <a:p>
            <a:pPr lvl="1"/>
            <a:r>
              <a:rPr lang="en-US" sz="1600" dirty="0" smtClean="0"/>
              <a:t>FTP Request Defaults</a:t>
            </a:r>
          </a:p>
          <a:p>
            <a:pPr lvl="1"/>
            <a:r>
              <a:rPr lang="en-US" sz="1600" dirty="0" smtClean="0"/>
              <a:t>HTTP Authorization Manager</a:t>
            </a:r>
          </a:p>
          <a:p>
            <a:pPr lvl="1"/>
            <a:r>
              <a:rPr lang="en-US" sz="1600" dirty="0" smtClean="0"/>
              <a:t>HTTP Cache Manager</a:t>
            </a:r>
          </a:p>
          <a:p>
            <a:pPr lvl="1"/>
            <a:r>
              <a:rPr lang="en-US" sz="1600" dirty="0" smtClean="0"/>
              <a:t>HTTP Cookie Manager</a:t>
            </a:r>
          </a:p>
          <a:p>
            <a:pPr lvl="1"/>
            <a:r>
              <a:rPr lang="en-US" sz="1600" dirty="0" smtClean="0"/>
              <a:t>HTTP Proxy Server</a:t>
            </a:r>
          </a:p>
          <a:p>
            <a:pPr lvl="1"/>
            <a:r>
              <a:rPr lang="en-US" sz="1600" dirty="0" smtClean="0"/>
              <a:t>HTTP Request Defaults</a:t>
            </a:r>
          </a:p>
          <a:p>
            <a:pPr lvl="1"/>
            <a:r>
              <a:rPr lang="en-US" sz="1600" dirty="0" smtClean="0"/>
              <a:t>HTTP Header Manager</a:t>
            </a:r>
          </a:p>
          <a:p>
            <a:pPr>
              <a:buNone/>
            </a:pPr>
            <a:endParaRPr lang="en-US" sz="19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lvl="1"/>
            <a:r>
              <a:rPr lang="en-US" sz="2000" dirty="0" smtClean="0">
                <a:latin typeface="Times New Roman" pitchFamily="18" charset="0"/>
                <a:cs typeface="Times New Roman" pitchFamily="18" charset="0"/>
              </a:rPr>
              <a:t>Java Request Defaults</a:t>
            </a:r>
          </a:p>
          <a:p>
            <a:pPr lvl="1"/>
            <a:r>
              <a:rPr lang="en-US" sz="2000" dirty="0" err="1" smtClean="0">
                <a:latin typeface="Times New Roman" pitchFamily="18" charset="0"/>
                <a:cs typeface="Times New Roman" pitchFamily="18" charset="0"/>
              </a:rPr>
              <a:t>Keystore</a:t>
            </a:r>
            <a:r>
              <a:rPr lang="en-US" sz="2000" dirty="0" smtClean="0">
                <a:latin typeface="Times New Roman" pitchFamily="18" charset="0"/>
                <a:cs typeface="Times New Roman" pitchFamily="18" charset="0"/>
              </a:rPr>
              <a:t> Configuration</a:t>
            </a:r>
          </a:p>
          <a:p>
            <a:pPr lvl="1"/>
            <a:r>
              <a:rPr lang="en-US" sz="2000" dirty="0" smtClean="0">
                <a:latin typeface="Times New Roman" pitchFamily="18" charset="0"/>
                <a:cs typeface="Times New Roman" pitchFamily="18" charset="0"/>
              </a:rPr>
              <a:t>JDBC Connection Configuration</a:t>
            </a:r>
          </a:p>
          <a:p>
            <a:pPr lvl="1"/>
            <a:r>
              <a:rPr lang="en-US" sz="2000" dirty="0" smtClean="0">
                <a:latin typeface="Times New Roman" pitchFamily="18" charset="0"/>
                <a:cs typeface="Times New Roman" pitchFamily="18" charset="0"/>
              </a:rPr>
              <a:t>Login </a:t>
            </a:r>
            <a:r>
              <a:rPr lang="en-US" sz="2000" dirty="0" err="1" smtClean="0">
                <a:latin typeface="Times New Roman" pitchFamily="18" charset="0"/>
                <a:cs typeface="Times New Roman" pitchFamily="18" charset="0"/>
              </a:rPr>
              <a:t>Config</a:t>
            </a:r>
            <a:r>
              <a:rPr lang="en-US" sz="2000" dirty="0" smtClean="0">
                <a:latin typeface="Times New Roman" pitchFamily="18" charset="0"/>
                <a:cs typeface="Times New Roman" pitchFamily="18" charset="0"/>
              </a:rPr>
              <a:t> Element</a:t>
            </a:r>
          </a:p>
          <a:p>
            <a:pPr lvl="1"/>
            <a:r>
              <a:rPr lang="en-US" sz="2000" dirty="0" smtClean="0">
                <a:latin typeface="Times New Roman" pitchFamily="18" charset="0"/>
                <a:cs typeface="Times New Roman" pitchFamily="18" charset="0"/>
              </a:rPr>
              <a:t>LDAP Request Defaults</a:t>
            </a:r>
          </a:p>
          <a:p>
            <a:pPr lvl="1"/>
            <a:r>
              <a:rPr lang="en-US" sz="2000" dirty="0" smtClean="0">
                <a:latin typeface="Times New Roman" pitchFamily="18" charset="0"/>
                <a:cs typeface="Times New Roman" pitchFamily="18" charset="0"/>
              </a:rPr>
              <a:t>LDAP Extended Request Defaults</a:t>
            </a:r>
          </a:p>
          <a:p>
            <a:pPr lvl="1"/>
            <a:r>
              <a:rPr lang="en-US" sz="2000" dirty="0" smtClean="0">
                <a:latin typeface="Times New Roman" pitchFamily="18" charset="0"/>
                <a:cs typeface="Times New Roman" pitchFamily="18" charset="0"/>
              </a:rPr>
              <a:t>TCP Sampler </a:t>
            </a:r>
            <a:r>
              <a:rPr lang="en-US" sz="2000" dirty="0" err="1" smtClean="0">
                <a:latin typeface="Times New Roman" pitchFamily="18" charset="0"/>
                <a:cs typeface="Times New Roman" pitchFamily="18" charset="0"/>
              </a:rPr>
              <a:t>Config</a:t>
            </a:r>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User Defined Variables</a:t>
            </a:r>
          </a:p>
          <a:p>
            <a:pPr lvl="1"/>
            <a:r>
              <a:rPr lang="en-US" sz="2000" dirty="0" smtClean="0">
                <a:latin typeface="Times New Roman" pitchFamily="18" charset="0"/>
                <a:cs typeface="Times New Roman" pitchFamily="18" charset="0"/>
              </a:rPr>
              <a:t>Simple </a:t>
            </a:r>
            <a:r>
              <a:rPr lang="en-US" sz="2000" dirty="0" err="1" smtClean="0">
                <a:latin typeface="Times New Roman" pitchFamily="18" charset="0"/>
                <a:cs typeface="Times New Roman" pitchFamily="18" charset="0"/>
              </a:rPr>
              <a:t>Config</a:t>
            </a:r>
            <a:r>
              <a:rPr lang="en-US" sz="2000" dirty="0" smtClean="0">
                <a:latin typeface="Times New Roman" pitchFamily="18" charset="0"/>
                <a:cs typeface="Times New Roman" pitchFamily="18" charset="0"/>
              </a:rPr>
              <a:t> Element</a:t>
            </a:r>
          </a:p>
          <a:p>
            <a:pPr lvl="1"/>
            <a:r>
              <a:rPr lang="en-US" sz="2000" dirty="0" smtClean="0">
                <a:latin typeface="Times New Roman" pitchFamily="18" charset="0"/>
                <a:cs typeface="Times New Roman" pitchFamily="18" charset="0"/>
              </a:rPr>
              <a:t>Random </a:t>
            </a:r>
            <a:r>
              <a:rPr lang="en-US" sz="2000" dirty="0" smtClean="0">
                <a:latin typeface="Times New Roman" pitchFamily="18" charset="0"/>
                <a:cs typeface="Times New Roman" pitchFamily="18" charset="0"/>
              </a:rPr>
              <a:t>Variable</a:t>
            </a:r>
          </a:p>
          <a:p>
            <a:pPr lvl="1">
              <a:buNone/>
            </a:pPr>
            <a:endParaRPr lang="en-US" sz="2000" dirty="0" smtClean="0">
              <a:latin typeface="Times New Roman" pitchFamily="18" charset="0"/>
              <a:cs typeface="Times New Roman" pitchFamily="18" charset="0"/>
            </a:endParaRPr>
          </a:p>
          <a:p>
            <a:pPr lvl="1">
              <a:buNone/>
            </a:pPr>
            <a:endParaRPr lang="en-US" sz="20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pPr>
              <a:buNone/>
            </a:pPr>
            <a:r>
              <a:rPr lang="en-US" sz="2300" dirty="0" smtClean="0">
                <a:latin typeface="Times New Roman" pitchFamily="18" charset="0"/>
                <a:cs typeface="Times New Roman" pitchFamily="18" charset="0"/>
              </a:rPr>
              <a:t>Pre-processor Elements</a:t>
            </a:r>
          </a:p>
          <a:p>
            <a:pPr>
              <a:buNone/>
            </a:pPr>
            <a:r>
              <a:rPr lang="en-US" sz="2300" dirty="0" smtClean="0">
                <a:latin typeface="Times New Roman" pitchFamily="18" charset="0"/>
                <a:cs typeface="Times New Roman" pitchFamily="18" charset="0"/>
              </a:rPr>
              <a:t>A pre-processor element is something that runs just before a sampler executes. They are often used to modify the settings of a Sample Request just before it runs, or to update variables that are not extracted from response text.</a:t>
            </a:r>
          </a:p>
          <a:p>
            <a:pPr>
              <a:buNone/>
            </a:pPr>
            <a:r>
              <a:rPr lang="en-US" sz="2300" dirty="0" smtClean="0">
                <a:latin typeface="Times New Roman" pitchFamily="18" charset="0"/>
                <a:cs typeface="Times New Roman" pitchFamily="18" charset="0"/>
              </a:rPr>
              <a:t>The following list consists of all the pre-processor elements that </a:t>
            </a:r>
            <a:r>
              <a:rPr lang="en-US" sz="2300" dirty="0" err="1" smtClean="0">
                <a:latin typeface="Times New Roman" pitchFamily="18" charset="0"/>
                <a:cs typeface="Times New Roman" pitchFamily="18" charset="0"/>
              </a:rPr>
              <a:t>JMeter</a:t>
            </a:r>
            <a:r>
              <a:rPr lang="en-US" sz="2300" dirty="0" smtClean="0">
                <a:latin typeface="Times New Roman" pitchFamily="18" charset="0"/>
                <a:cs typeface="Times New Roman" pitchFamily="18" charset="0"/>
              </a:rPr>
              <a:t> provides −</a:t>
            </a:r>
          </a:p>
          <a:p>
            <a:pPr lvl="1"/>
            <a:r>
              <a:rPr lang="en-US" sz="2300" dirty="0" smtClean="0">
                <a:latin typeface="Times New Roman" pitchFamily="18" charset="0"/>
                <a:cs typeface="Times New Roman" pitchFamily="18" charset="0"/>
              </a:rPr>
              <a:t>HTML Link Parser</a:t>
            </a:r>
          </a:p>
          <a:p>
            <a:pPr lvl="1"/>
            <a:r>
              <a:rPr lang="en-US" sz="2300" dirty="0" smtClean="0">
                <a:latin typeface="Times New Roman" pitchFamily="18" charset="0"/>
                <a:cs typeface="Times New Roman" pitchFamily="18" charset="0"/>
              </a:rPr>
              <a:t>HTTP URL Re-writing Modifier</a:t>
            </a:r>
          </a:p>
          <a:p>
            <a:pPr lvl="1"/>
            <a:r>
              <a:rPr lang="en-US" sz="2300" dirty="0" smtClean="0">
                <a:latin typeface="Times New Roman" pitchFamily="18" charset="0"/>
                <a:cs typeface="Times New Roman" pitchFamily="18" charset="0"/>
              </a:rPr>
              <a:t>HTTP User Parameter Modifier</a:t>
            </a:r>
          </a:p>
          <a:p>
            <a:pPr lvl="1"/>
            <a:r>
              <a:rPr lang="en-US" sz="2300" dirty="0" smtClean="0">
                <a:latin typeface="Times New Roman" pitchFamily="18" charset="0"/>
                <a:cs typeface="Times New Roman" pitchFamily="18" charset="0"/>
              </a:rPr>
              <a:t>User Parameters</a:t>
            </a:r>
          </a:p>
          <a:p>
            <a:pPr lvl="1"/>
            <a:r>
              <a:rPr lang="en-US" sz="2300" dirty="0" smtClean="0">
                <a:latin typeface="Times New Roman" pitchFamily="18" charset="0"/>
                <a:cs typeface="Times New Roman" pitchFamily="18" charset="0"/>
              </a:rPr>
              <a:t>JDBC </a:t>
            </a:r>
            <a:r>
              <a:rPr lang="en-US" sz="2300" dirty="0" err="1" smtClean="0">
                <a:latin typeface="Times New Roman" pitchFamily="18" charset="0"/>
                <a:cs typeface="Times New Roman" pitchFamily="18" charset="0"/>
              </a:rPr>
              <a:t>PreProcessor</a:t>
            </a:r>
            <a:endParaRPr lang="en-US" sz="2300" dirty="0" smtClean="0">
              <a:latin typeface="Times New Roman" pitchFamily="18" charset="0"/>
              <a:cs typeface="Times New Roman" pitchFamily="18" charset="0"/>
            </a:endParaRPr>
          </a:p>
          <a:p>
            <a:pPr lvl="1"/>
            <a:r>
              <a:rPr lang="en-US" sz="2300" dirty="0" smtClean="0">
                <a:latin typeface="Times New Roman" pitchFamily="18" charset="0"/>
                <a:cs typeface="Times New Roman" pitchFamily="18" charset="0"/>
              </a:rPr>
              <a:t>JSR223 </a:t>
            </a:r>
            <a:r>
              <a:rPr lang="en-US" sz="2300" dirty="0" err="1" smtClean="0">
                <a:latin typeface="Times New Roman" pitchFamily="18" charset="0"/>
                <a:cs typeface="Times New Roman" pitchFamily="18" charset="0"/>
              </a:rPr>
              <a:t>PreProcessor</a:t>
            </a:r>
            <a:endParaRPr lang="en-US" sz="2300" dirty="0" smtClean="0">
              <a:latin typeface="Times New Roman" pitchFamily="18" charset="0"/>
              <a:cs typeface="Times New Roman" pitchFamily="18" charset="0"/>
            </a:endParaRPr>
          </a:p>
          <a:p>
            <a:pPr lvl="1"/>
            <a:r>
              <a:rPr lang="en-US" sz="2300" dirty="0" err="1" smtClean="0">
                <a:latin typeface="Times New Roman" pitchFamily="18" charset="0"/>
                <a:cs typeface="Times New Roman" pitchFamily="18" charset="0"/>
              </a:rPr>
              <a:t>RegEx</a:t>
            </a:r>
            <a:r>
              <a:rPr lang="en-US" sz="2300" dirty="0" smtClean="0">
                <a:latin typeface="Times New Roman" pitchFamily="18" charset="0"/>
                <a:cs typeface="Times New Roman" pitchFamily="18" charset="0"/>
              </a:rPr>
              <a:t> User Parameters</a:t>
            </a:r>
          </a:p>
          <a:p>
            <a:pPr lvl="1"/>
            <a:r>
              <a:rPr lang="en-US" sz="2300" dirty="0" err="1" smtClean="0">
                <a:latin typeface="Times New Roman" pitchFamily="18" charset="0"/>
                <a:cs typeface="Times New Roman" pitchFamily="18" charset="0"/>
              </a:rPr>
              <a:t>BeanShell</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PreProcessor</a:t>
            </a:r>
            <a:endParaRPr lang="en-US" sz="2300" dirty="0" smtClean="0">
              <a:latin typeface="Times New Roman" pitchFamily="18" charset="0"/>
              <a:cs typeface="Times New Roman" pitchFamily="18" charset="0"/>
            </a:endParaRPr>
          </a:p>
          <a:p>
            <a:pPr lvl="1"/>
            <a:r>
              <a:rPr lang="en-US" sz="2300" dirty="0" smtClean="0">
                <a:latin typeface="Times New Roman" pitchFamily="18" charset="0"/>
                <a:cs typeface="Times New Roman" pitchFamily="18" charset="0"/>
              </a:rPr>
              <a:t>BSF </a:t>
            </a:r>
            <a:r>
              <a:rPr lang="en-US" sz="2300" dirty="0" err="1" smtClean="0">
                <a:latin typeface="Times New Roman" pitchFamily="18" charset="0"/>
                <a:cs typeface="Times New Roman" pitchFamily="18" charset="0"/>
              </a:rPr>
              <a:t>PreProcessor</a:t>
            </a:r>
            <a:endParaRPr lang="en-US" sz="23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638800"/>
          </a:xfrm>
        </p:spPr>
        <p:txBody>
          <a:bodyPr>
            <a:normAutofit lnSpcReduction="10000"/>
          </a:bodyPr>
          <a:lstStyle/>
          <a:p>
            <a:r>
              <a:rPr lang="en-US" sz="2200" dirty="0" smtClean="0">
                <a:latin typeface="Times New Roman" pitchFamily="18" charset="0"/>
                <a:cs typeface="Times New Roman" pitchFamily="18" charset="0"/>
              </a:rPr>
              <a:t>It has full Swing and lightweight component support (precompiled JAR uses packages </a:t>
            </a:r>
            <a:r>
              <a:rPr lang="en-US" sz="2200" dirty="0" err="1" smtClean="0">
                <a:latin typeface="Times New Roman" pitchFamily="18" charset="0"/>
                <a:cs typeface="Times New Roman" pitchFamily="18" charset="0"/>
              </a:rPr>
              <a:t>javax.swing</a:t>
            </a:r>
            <a:r>
              <a:rPr lang="en-US" sz="2200" dirty="0" smtClean="0">
                <a:latin typeface="Times New Roman" pitchFamily="18" charset="0"/>
                <a:cs typeface="Times New Roman" pitchFamily="18" charset="0"/>
              </a:rPr>
              <a:t>.* ).</a:t>
            </a:r>
          </a:p>
          <a:p>
            <a:r>
              <a:rPr lang="en-US" sz="2200" dirty="0" err="1" smtClean="0">
                <a:latin typeface="Times New Roman" pitchFamily="18" charset="0"/>
                <a:cs typeface="Times New Roman" pitchFamily="18" charset="0"/>
              </a:rPr>
              <a:t>JMeter</a:t>
            </a:r>
            <a:r>
              <a:rPr lang="en-US" sz="2200" dirty="0" smtClean="0">
                <a:latin typeface="Times New Roman" pitchFamily="18" charset="0"/>
                <a:cs typeface="Times New Roman" pitchFamily="18" charset="0"/>
              </a:rPr>
              <a:t> store its test plans in XML format. This means you can generate a test plan using a text editor.</a:t>
            </a:r>
          </a:p>
          <a:p>
            <a:r>
              <a:rPr lang="en-US" sz="2200" dirty="0" smtClean="0">
                <a:latin typeface="Times New Roman" pitchFamily="18" charset="0"/>
                <a:cs typeface="Times New Roman" pitchFamily="18" charset="0"/>
              </a:rPr>
              <a:t>Its full multi-threading framework allows concurrent sampling by many threads and simultaneous sampling of different functions by separate thread groups.</a:t>
            </a:r>
          </a:p>
          <a:p>
            <a:r>
              <a:rPr lang="en-US" sz="2200" dirty="0" smtClean="0">
                <a:latin typeface="Times New Roman" pitchFamily="18" charset="0"/>
                <a:cs typeface="Times New Roman" pitchFamily="18" charset="0"/>
              </a:rPr>
              <a:t>It is highly extensible.</a:t>
            </a:r>
          </a:p>
          <a:p>
            <a:r>
              <a:rPr lang="en-US" sz="2200" dirty="0" smtClean="0">
                <a:latin typeface="Times New Roman" pitchFamily="18" charset="0"/>
                <a:cs typeface="Times New Roman" pitchFamily="18" charset="0"/>
              </a:rPr>
              <a:t>It can also be used to perform automated and functional testing of the applications</a:t>
            </a:r>
            <a:r>
              <a:rPr lang="en-US" sz="2200" dirty="0" smtClean="0">
                <a:latin typeface="Times New Roman" pitchFamily="18" charset="0"/>
                <a:cs typeface="Times New Roman" pitchFamily="18" charset="0"/>
              </a:rPr>
              <a:t>.</a:t>
            </a:r>
          </a:p>
          <a:p>
            <a:pPr>
              <a:buNone/>
            </a:pPr>
            <a:endParaRPr lang="en-US" sz="2200" dirty="0" smtClean="0">
              <a:latin typeface="Times New Roman" pitchFamily="18" charset="0"/>
              <a:cs typeface="Times New Roman" pitchFamily="18" charset="0"/>
            </a:endParaRPr>
          </a:p>
          <a:p>
            <a:pPr>
              <a:buNone/>
            </a:pPr>
            <a:r>
              <a:rPr lang="en-US" sz="1900" dirty="0" smtClean="0">
                <a:latin typeface="Times New Roman" pitchFamily="18" charset="0"/>
                <a:cs typeface="Times New Roman" pitchFamily="18" charset="0"/>
              </a:rPr>
              <a:t>How </a:t>
            </a:r>
            <a:r>
              <a:rPr lang="en-US" sz="1900" dirty="0" err="1" smtClean="0">
                <a:latin typeface="Times New Roman" pitchFamily="18" charset="0"/>
                <a:cs typeface="Times New Roman" pitchFamily="18" charset="0"/>
              </a:rPr>
              <a:t>JMeter</a:t>
            </a:r>
            <a:r>
              <a:rPr lang="en-US" sz="1900" dirty="0" smtClean="0">
                <a:latin typeface="Times New Roman" pitchFamily="18" charset="0"/>
                <a:cs typeface="Times New Roman" pitchFamily="18" charset="0"/>
              </a:rPr>
              <a:t> Works?</a:t>
            </a:r>
          </a:p>
          <a:p>
            <a:r>
              <a:rPr lang="en-US" sz="1900" dirty="0" err="1" smtClean="0">
                <a:latin typeface="Times New Roman" pitchFamily="18" charset="0"/>
                <a:cs typeface="Times New Roman" pitchFamily="18" charset="0"/>
              </a:rPr>
              <a:t>JMeter</a:t>
            </a:r>
            <a:r>
              <a:rPr lang="en-US" sz="1900" dirty="0" smtClean="0">
                <a:latin typeface="Times New Roman" pitchFamily="18" charset="0"/>
                <a:cs typeface="Times New Roman" pitchFamily="18" charset="0"/>
              </a:rPr>
              <a:t> simulates a group of users sending requests to a target server, and returns statistics that show the performance/functionality of the target server/application via tables, graphs, etc.</a:t>
            </a:r>
          </a:p>
          <a:p>
            <a:r>
              <a:rPr lang="en-US" sz="1900" dirty="0" smtClean="0">
                <a:latin typeface="Times New Roman" pitchFamily="18" charset="0"/>
                <a:cs typeface="Times New Roman" pitchFamily="18" charset="0"/>
              </a:rPr>
              <a:t>Take a look at the following figure that depicts how </a:t>
            </a:r>
            <a:r>
              <a:rPr lang="en-US" sz="1900" dirty="0" err="1" smtClean="0">
                <a:latin typeface="Times New Roman" pitchFamily="18" charset="0"/>
                <a:cs typeface="Times New Roman" pitchFamily="18" charset="0"/>
              </a:rPr>
              <a:t>JMeter</a:t>
            </a:r>
            <a:r>
              <a:rPr lang="en-US" sz="1900" dirty="0" smtClean="0">
                <a:latin typeface="Times New Roman" pitchFamily="18" charset="0"/>
                <a:cs typeface="Times New Roman" pitchFamily="18" charset="0"/>
              </a:rPr>
              <a:t> works −</a:t>
            </a:r>
          </a:p>
          <a:p>
            <a:pPr>
              <a:buNone/>
            </a:pPr>
            <a:endParaRPr lang="en-US" sz="22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sz="1800" dirty="0" smtClean="0">
                <a:latin typeface="Times New Roman" pitchFamily="18" charset="0"/>
                <a:cs typeface="Times New Roman" pitchFamily="18" charset="0"/>
              </a:rPr>
              <a:t>Post-processor Elements</a:t>
            </a:r>
          </a:p>
          <a:p>
            <a:r>
              <a:rPr lang="en-US" sz="1800" dirty="0" smtClean="0">
                <a:latin typeface="Times New Roman" pitchFamily="18" charset="0"/>
                <a:cs typeface="Times New Roman" pitchFamily="18" charset="0"/>
              </a:rPr>
              <a:t>A post-processor executes after a sampler finishes its execution. This element is most often used to process the response data, for example, to retrieve a particular value for later use.</a:t>
            </a:r>
          </a:p>
          <a:p>
            <a:r>
              <a:rPr lang="en-US" sz="1800" dirty="0" smtClean="0">
                <a:latin typeface="Times New Roman" pitchFamily="18" charset="0"/>
                <a:cs typeface="Times New Roman" pitchFamily="18" charset="0"/>
              </a:rPr>
              <a:t>The following list consists of all the Post-Processor Elements </a:t>
            </a:r>
            <a:r>
              <a:rPr lang="en-US" sz="1800" dirty="0" err="1" smtClean="0">
                <a:latin typeface="Times New Roman" pitchFamily="18" charset="0"/>
                <a:cs typeface="Times New Roman" pitchFamily="18" charset="0"/>
              </a:rPr>
              <a:t>JMeter</a:t>
            </a:r>
            <a:r>
              <a:rPr lang="en-US" sz="1800" dirty="0" smtClean="0">
                <a:latin typeface="Times New Roman" pitchFamily="18" charset="0"/>
                <a:cs typeface="Times New Roman" pitchFamily="18" charset="0"/>
              </a:rPr>
              <a:t> provides </a:t>
            </a:r>
            <a:r>
              <a:rPr lang="en-US" sz="1800" dirty="0" smtClean="0">
                <a:latin typeface="Times New Roman" pitchFamily="18" charset="0"/>
                <a:cs typeface="Times New Roman" pitchFamily="18" charset="0"/>
              </a:rPr>
              <a:t>−</a:t>
            </a:r>
          </a:p>
          <a:p>
            <a:pPr lvl="1"/>
            <a:r>
              <a:rPr lang="en-US" sz="1600" dirty="0" smtClean="0"/>
              <a:t>Regular Expression Extractor</a:t>
            </a:r>
          </a:p>
          <a:p>
            <a:pPr lvl="1"/>
            <a:r>
              <a:rPr lang="en-US" sz="1600" dirty="0" err="1" smtClean="0"/>
              <a:t>XPath</a:t>
            </a:r>
            <a:r>
              <a:rPr lang="en-US" sz="1600" dirty="0" smtClean="0"/>
              <a:t> Extractor</a:t>
            </a:r>
          </a:p>
          <a:p>
            <a:pPr lvl="1"/>
            <a:r>
              <a:rPr lang="en-US" sz="1600" dirty="0" smtClean="0"/>
              <a:t>Result Status Action Handler</a:t>
            </a:r>
          </a:p>
          <a:p>
            <a:pPr lvl="1"/>
            <a:r>
              <a:rPr lang="en-US" sz="1600" dirty="0" smtClean="0"/>
              <a:t>JSR223 </a:t>
            </a:r>
            <a:r>
              <a:rPr lang="en-US" sz="1600" dirty="0" err="1" smtClean="0"/>
              <a:t>PostProcessor</a:t>
            </a:r>
            <a:endParaRPr lang="en-US" sz="1600" dirty="0" smtClean="0"/>
          </a:p>
          <a:p>
            <a:pPr lvl="1"/>
            <a:r>
              <a:rPr lang="en-US" sz="1600" dirty="0" smtClean="0"/>
              <a:t>JDBC </a:t>
            </a:r>
            <a:r>
              <a:rPr lang="en-US" sz="1600" dirty="0" err="1" smtClean="0"/>
              <a:t>PostProcessor</a:t>
            </a:r>
            <a:endParaRPr lang="en-US" sz="1600" dirty="0" smtClean="0"/>
          </a:p>
          <a:p>
            <a:pPr lvl="1"/>
            <a:r>
              <a:rPr lang="en-US" sz="1600" dirty="0" smtClean="0"/>
              <a:t>BSF </a:t>
            </a:r>
            <a:r>
              <a:rPr lang="en-US" sz="1600" dirty="0" err="1" smtClean="0"/>
              <a:t>PostProcessor</a:t>
            </a:r>
            <a:endParaRPr lang="en-US" sz="1600" dirty="0" smtClean="0"/>
          </a:p>
          <a:p>
            <a:pPr lvl="1"/>
            <a:r>
              <a:rPr lang="en-US" sz="1600" dirty="0" smtClean="0"/>
              <a:t>CSS/</a:t>
            </a:r>
            <a:r>
              <a:rPr lang="en-US" sz="1600" dirty="0" err="1" smtClean="0"/>
              <a:t>JQuery</a:t>
            </a:r>
            <a:r>
              <a:rPr lang="en-US" sz="1600" dirty="0" smtClean="0"/>
              <a:t> Extractor</a:t>
            </a:r>
          </a:p>
          <a:p>
            <a:pPr lvl="1"/>
            <a:r>
              <a:rPr lang="en-US" sz="1600" dirty="0" err="1" smtClean="0"/>
              <a:t>BeanShell</a:t>
            </a:r>
            <a:r>
              <a:rPr lang="en-US" sz="1600" dirty="0" smtClean="0"/>
              <a:t> </a:t>
            </a:r>
            <a:r>
              <a:rPr lang="en-US" sz="1600" dirty="0" err="1" smtClean="0"/>
              <a:t>PostProcessor</a:t>
            </a:r>
            <a:endParaRPr lang="en-US" sz="1600" dirty="0" smtClean="0"/>
          </a:p>
          <a:p>
            <a:pPr lvl="1"/>
            <a:r>
              <a:rPr lang="en-US" sz="1600" dirty="0" smtClean="0"/>
              <a:t>Debug </a:t>
            </a:r>
            <a:r>
              <a:rPr lang="en-US" sz="1600" dirty="0" err="1" smtClean="0"/>
              <a:t>PostProcessor</a:t>
            </a:r>
            <a:endParaRPr lang="en-US" sz="1600" dirty="0" smtClean="0"/>
          </a:p>
          <a:p>
            <a:pPr lvl="1">
              <a:buNone/>
            </a:pPr>
            <a:endParaRPr lang="en-US" sz="1600" dirty="0" smtClean="0"/>
          </a:p>
          <a:p>
            <a:pPr>
              <a:buNone/>
            </a:pPr>
            <a:endParaRPr lang="en-US" sz="18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buNone/>
            </a:pPr>
            <a:r>
              <a:rPr lang="en-US" sz="1600" dirty="0" smtClean="0">
                <a:latin typeface="Times New Roman" pitchFamily="18" charset="0"/>
                <a:cs typeface="Times New Roman" pitchFamily="18" charset="0"/>
              </a:rPr>
              <a:t>Execution Order of Test Elements</a:t>
            </a:r>
          </a:p>
          <a:p>
            <a:r>
              <a:rPr lang="en-US" sz="1600" dirty="0" smtClean="0">
                <a:latin typeface="Times New Roman" pitchFamily="18" charset="0"/>
                <a:cs typeface="Times New Roman" pitchFamily="18" charset="0"/>
              </a:rPr>
              <a:t>Following is the execution order of the test plan elements −</a:t>
            </a:r>
          </a:p>
          <a:p>
            <a:r>
              <a:rPr lang="en-US" sz="1600" dirty="0" smtClean="0">
                <a:latin typeface="Times New Roman" pitchFamily="18" charset="0"/>
                <a:cs typeface="Times New Roman" pitchFamily="18" charset="0"/>
              </a:rPr>
              <a:t>Configuration elements</a:t>
            </a:r>
          </a:p>
          <a:p>
            <a:r>
              <a:rPr lang="en-US" sz="1600" dirty="0" smtClean="0">
                <a:latin typeface="Times New Roman" pitchFamily="18" charset="0"/>
                <a:cs typeface="Times New Roman" pitchFamily="18" charset="0"/>
              </a:rPr>
              <a:t>Pre-Processors</a:t>
            </a:r>
          </a:p>
          <a:p>
            <a:r>
              <a:rPr lang="en-US" sz="1600" dirty="0" smtClean="0">
                <a:latin typeface="Times New Roman" pitchFamily="18" charset="0"/>
                <a:cs typeface="Times New Roman" pitchFamily="18" charset="0"/>
              </a:rPr>
              <a:t>Timers</a:t>
            </a:r>
          </a:p>
          <a:p>
            <a:r>
              <a:rPr lang="en-US" sz="1600" dirty="0" smtClean="0">
                <a:latin typeface="Times New Roman" pitchFamily="18" charset="0"/>
                <a:cs typeface="Times New Roman" pitchFamily="18" charset="0"/>
              </a:rPr>
              <a:t>Sampler</a:t>
            </a:r>
          </a:p>
          <a:p>
            <a:r>
              <a:rPr lang="en-US" sz="1600" dirty="0" smtClean="0">
                <a:latin typeface="Times New Roman" pitchFamily="18" charset="0"/>
                <a:cs typeface="Times New Roman" pitchFamily="18" charset="0"/>
              </a:rPr>
              <a:t>Post-Processors (unless </a:t>
            </a:r>
            <a:r>
              <a:rPr lang="en-US" sz="1600" dirty="0" err="1" smtClean="0">
                <a:latin typeface="Times New Roman" pitchFamily="18" charset="0"/>
                <a:cs typeface="Times New Roman" pitchFamily="18" charset="0"/>
              </a:rPr>
              <a:t>SampleResult</a:t>
            </a:r>
            <a:r>
              <a:rPr lang="en-US" sz="1600" dirty="0" smtClean="0">
                <a:latin typeface="Times New Roman" pitchFamily="18" charset="0"/>
                <a:cs typeface="Times New Roman" pitchFamily="18" charset="0"/>
              </a:rPr>
              <a:t> is null)</a:t>
            </a:r>
          </a:p>
          <a:p>
            <a:r>
              <a:rPr lang="en-US" sz="1600" dirty="0" smtClean="0">
                <a:latin typeface="Times New Roman" pitchFamily="18" charset="0"/>
                <a:cs typeface="Times New Roman" pitchFamily="18" charset="0"/>
              </a:rPr>
              <a:t>Assertions (unless </a:t>
            </a:r>
            <a:r>
              <a:rPr lang="en-US" sz="1600" dirty="0" err="1" smtClean="0">
                <a:latin typeface="Times New Roman" pitchFamily="18" charset="0"/>
                <a:cs typeface="Times New Roman" pitchFamily="18" charset="0"/>
              </a:rPr>
              <a:t>SampleResult</a:t>
            </a:r>
            <a:r>
              <a:rPr lang="en-US" sz="1600" dirty="0" smtClean="0">
                <a:latin typeface="Times New Roman" pitchFamily="18" charset="0"/>
                <a:cs typeface="Times New Roman" pitchFamily="18" charset="0"/>
              </a:rPr>
              <a:t> is null)</a:t>
            </a:r>
          </a:p>
          <a:p>
            <a:r>
              <a:rPr lang="en-US" sz="1600" dirty="0" smtClean="0">
                <a:latin typeface="Times New Roman" pitchFamily="18" charset="0"/>
                <a:cs typeface="Times New Roman" pitchFamily="18" charset="0"/>
              </a:rPr>
              <a:t>Listeners (unless </a:t>
            </a:r>
            <a:r>
              <a:rPr lang="en-US" sz="1600" dirty="0" err="1" smtClean="0">
                <a:latin typeface="Times New Roman" pitchFamily="18" charset="0"/>
                <a:cs typeface="Times New Roman" pitchFamily="18" charset="0"/>
              </a:rPr>
              <a:t>SampleResult</a:t>
            </a:r>
            <a:r>
              <a:rPr lang="en-US" sz="1600" dirty="0" smtClean="0">
                <a:latin typeface="Times New Roman" pitchFamily="18" charset="0"/>
                <a:cs typeface="Times New Roman" pitchFamily="18" charset="0"/>
              </a:rPr>
              <a:t> is null)</a:t>
            </a:r>
          </a:p>
          <a:p>
            <a:pPr>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dirty="0" err="1" smtClean="0"/>
              <a:t>jMeter</a:t>
            </a:r>
            <a:r>
              <a:rPr lang="en-US" dirty="0" smtClean="0"/>
              <a:t> - Web Test </a:t>
            </a:r>
            <a:r>
              <a:rPr lang="en-US" dirty="0" smtClean="0"/>
              <a:t>Plan</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pPr>
              <a:buNone/>
            </a:pPr>
            <a:r>
              <a:rPr lang="en-US" sz="2000" dirty="0" smtClean="0">
                <a:latin typeface="Times New Roman" pitchFamily="18" charset="0"/>
                <a:cs typeface="Times New Roman" pitchFamily="18" charset="0"/>
              </a:rPr>
              <a:t>Let us build a simple test plan which tests a web page. We write a test plan in Apache </a:t>
            </a:r>
            <a:r>
              <a:rPr lang="en-US" sz="2000" dirty="0" err="1" smtClean="0">
                <a:latin typeface="Times New Roman" pitchFamily="18" charset="0"/>
                <a:cs typeface="Times New Roman" pitchFamily="18" charset="0"/>
              </a:rPr>
              <a:t>JMeter</a:t>
            </a:r>
            <a:r>
              <a:rPr lang="en-US" sz="2000" dirty="0" smtClean="0">
                <a:latin typeface="Times New Roman" pitchFamily="18" charset="0"/>
                <a:cs typeface="Times New Roman" pitchFamily="18" charset="0"/>
              </a:rPr>
              <a:t> so that we can test the performance of the web page shown by the URL − </a:t>
            </a:r>
            <a:r>
              <a:rPr lang="en-US" sz="2000" dirty="0" smtClean="0">
                <a:latin typeface="Times New Roman" pitchFamily="18" charset="0"/>
                <a:cs typeface="Times New Roman" pitchFamily="18" charset="0"/>
              </a:rPr>
              <a:t>www.tutorialspoint.com</a:t>
            </a:r>
          </a:p>
          <a:p>
            <a:pPr>
              <a:buNone/>
            </a:pPr>
            <a:r>
              <a:rPr lang="en-US" sz="2000" b="1" dirty="0" smtClean="0"/>
              <a:t>Start </a:t>
            </a:r>
            <a:r>
              <a:rPr lang="en-US" sz="2000" b="1" dirty="0" err="1" smtClean="0"/>
              <a:t>JMeter</a:t>
            </a:r>
            <a:endParaRPr lang="en-US" sz="2000" b="1" dirty="0" smtClean="0"/>
          </a:p>
          <a:p>
            <a:r>
              <a:rPr lang="en-US" sz="2000" dirty="0" smtClean="0"/>
              <a:t>Open the </a:t>
            </a:r>
            <a:r>
              <a:rPr lang="en-US" sz="2000" dirty="0" err="1" smtClean="0"/>
              <a:t>JMeter</a:t>
            </a:r>
            <a:r>
              <a:rPr lang="en-US" sz="2000" dirty="0" smtClean="0"/>
              <a:t> window by clicking on </a:t>
            </a:r>
            <a:r>
              <a:rPr lang="en-US" sz="2000" b="1" dirty="0" smtClean="0"/>
              <a:t>/home/</a:t>
            </a:r>
            <a:r>
              <a:rPr lang="en-US" sz="2000" b="1" dirty="0" err="1" smtClean="0"/>
              <a:t>manisha</a:t>
            </a:r>
            <a:r>
              <a:rPr lang="en-US" sz="2000" b="1" dirty="0" smtClean="0"/>
              <a:t>/apache-jmeter-2.9/bin/jmeter.sh</a:t>
            </a:r>
            <a:r>
              <a:rPr lang="en-US" sz="2000" dirty="0" smtClean="0"/>
              <a:t>. The </a:t>
            </a:r>
            <a:r>
              <a:rPr lang="en-US" sz="2000" dirty="0" err="1" smtClean="0"/>
              <a:t>JMeter</a:t>
            </a:r>
            <a:r>
              <a:rPr lang="en-US" sz="2000" dirty="0" smtClean="0"/>
              <a:t> window appear as below </a:t>
            </a:r>
            <a:r>
              <a:rPr lang="en-US" sz="2000" dirty="0" smtClean="0"/>
              <a:t>−</a:t>
            </a:r>
          </a:p>
          <a:p>
            <a:pPr>
              <a:buNone/>
            </a:pPr>
            <a:endParaRPr lang="en-US" sz="2000" dirty="0" smtClean="0"/>
          </a:p>
          <a:p>
            <a:pPr>
              <a:buNone/>
            </a:pPr>
            <a:endParaRPr lang="en-US" sz="2000" dirty="0">
              <a:latin typeface="Times New Roman" pitchFamily="18" charset="0"/>
              <a:cs typeface="Times New Roman" pitchFamily="18" charset="0"/>
            </a:endParaRPr>
          </a:p>
        </p:txBody>
      </p:sp>
      <p:pic>
        <p:nvPicPr>
          <p:cNvPr id="14338" name="Picture 2" descr="C:\Users\papa\Desktop\gui (1).jpg"/>
          <p:cNvPicPr>
            <a:picLocks noChangeAspect="1" noChangeArrowheads="1"/>
          </p:cNvPicPr>
          <p:nvPr/>
        </p:nvPicPr>
        <p:blipFill>
          <a:blip r:embed="rId2"/>
          <a:srcRect/>
          <a:stretch>
            <a:fillRect/>
          </a:stretch>
        </p:blipFill>
        <p:spPr bwMode="auto">
          <a:xfrm>
            <a:off x="1981200" y="3276600"/>
            <a:ext cx="5410200" cy="3152775"/>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sz="1800" dirty="0" smtClean="0"/>
              <a:t>Rename the Test Plan</a:t>
            </a:r>
          </a:p>
          <a:p>
            <a:r>
              <a:rPr lang="en-US" sz="1800" dirty="0" smtClean="0"/>
              <a:t>Change the name of test plan node to </a:t>
            </a:r>
            <a:r>
              <a:rPr lang="en-US" sz="1800" i="1" dirty="0" smtClean="0"/>
              <a:t>Sample Test</a:t>
            </a:r>
            <a:r>
              <a:rPr lang="en-US" sz="1800" dirty="0" smtClean="0"/>
              <a:t> in the </a:t>
            </a:r>
            <a:r>
              <a:rPr lang="en-US" sz="1800" i="1" dirty="0" smtClean="0"/>
              <a:t>Name</a:t>
            </a:r>
            <a:r>
              <a:rPr lang="en-US" sz="1800" dirty="0" smtClean="0"/>
              <a:t> text box. You need to change the focus to workbench node and back to the Test Plan node to see the name getting reflected</a:t>
            </a:r>
            <a:r>
              <a:rPr lang="en-US" sz="1800" dirty="0" smtClean="0"/>
              <a:t>.</a:t>
            </a:r>
          </a:p>
          <a:p>
            <a:pPr>
              <a:buNone/>
            </a:pPr>
            <a:endParaRPr lang="en-US" sz="1800" dirty="0" smtClean="0"/>
          </a:p>
          <a:p>
            <a:pPr>
              <a:buNone/>
            </a:pPr>
            <a:endParaRPr lang="en-US" dirty="0"/>
          </a:p>
        </p:txBody>
      </p:sp>
      <p:pic>
        <p:nvPicPr>
          <p:cNvPr id="15362" name="Picture 2" descr="C:\Users\papa\Desktop\sample_test.jpg"/>
          <p:cNvPicPr>
            <a:picLocks noChangeAspect="1" noChangeArrowheads="1"/>
          </p:cNvPicPr>
          <p:nvPr/>
        </p:nvPicPr>
        <p:blipFill>
          <a:blip r:embed="rId2"/>
          <a:srcRect/>
          <a:stretch>
            <a:fillRect/>
          </a:stretch>
        </p:blipFill>
        <p:spPr bwMode="auto">
          <a:xfrm>
            <a:off x="1196974" y="2217738"/>
            <a:ext cx="6727825" cy="3344862"/>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1800" b="1" dirty="0" smtClean="0">
                <a:latin typeface="Times New Roman" pitchFamily="18" charset="0"/>
                <a:cs typeface="Times New Roman" pitchFamily="18" charset="0"/>
              </a:rPr>
              <a:t>Add Thread Group</a:t>
            </a:r>
          </a:p>
          <a:p>
            <a:r>
              <a:rPr lang="en-US" sz="1800" dirty="0" smtClean="0">
                <a:latin typeface="Times New Roman" pitchFamily="18" charset="0"/>
                <a:cs typeface="Times New Roman" pitchFamily="18" charset="0"/>
              </a:rPr>
              <a:t>Now we add our first element in the window. We add one Thread Group, which is a placeholder for all other elements like Samplers, Controllers, and Listeners. We need one so we can configure number of users to simulate.</a:t>
            </a:r>
          </a:p>
          <a:p>
            <a:r>
              <a:rPr lang="en-US" sz="1800" dirty="0" smtClean="0">
                <a:latin typeface="Times New Roman" pitchFamily="18" charset="0"/>
                <a:cs typeface="Times New Roman" pitchFamily="18" charset="0"/>
              </a:rPr>
              <a:t>In </a:t>
            </a:r>
            <a:r>
              <a:rPr lang="en-US" sz="1800" dirty="0" err="1" smtClean="0">
                <a:latin typeface="Times New Roman" pitchFamily="18" charset="0"/>
                <a:cs typeface="Times New Roman" pitchFamily="18" charset="0"/>
              </a:rPr>
              <a:t>JMeter</a:t>
            </a:r>
            <a:r>
              <a:rPr lang="en-US" sz="1800" dirty="0" smtClean="0">
                <a:latin typeface="Times New Roman" pitchFamily="18" charset="0"/>
                <a:cs typeface="Times New Roman" pitchFamily="18" charset="0"/>
              </a:rPr>
              <a:t>, all the node elements are added by using the context menu.</a:t>
            </a:r>
          </a:p>
          <a:p>
            <a:r>
              <a:rPr lang="en-US" sz="1800" dirty="0" smtClean="0">
                <a:latin typeface="Times New Roman" pitchFamily="18" charset="0"/>
                <a:cs typeface="Times New Roman" pitchFamily="18" charset="0"/>
              </a:rPr>
              <a:t>Right-click the element where you want to add a child element node.</a:t>
            </a:r>
          </a:p>
          <a:p>
            <a:r>
              <a:rPr lang="en-US" sz="1800" dirty="0" smtClean="0">
                <a:latin typeface="Times New Roman" pitchFamily="18" charset="0"/>
                <a:cs typeface="Times New Roman" pitchFamily="18" charset="0"/>
              </a:rPr>
              <a:t>Choose the appropriate option to add.</a:t>
            </a:r>
          </a:p>
          <a:p>
            <a:r>
              <a:rPr lang="en-US" sz="1800" dirty="0" smtClean="0">
                <a:latin typeface="Times New Roman" pitchFamily="18" charset="0"/>
                <a:cs typeface="Times New Roman" pitchFamily="18" charset="0"/>
              </a:rPr>
              <a:t>Right-click on the Sample Test (our Test Plan) → Add → Threads (Users) → Thread Group. Thus, the Thread Group gets added under the Test Plan (Sample Test) </a:t>
            </a:r>
            <a:r>
              <a:rPr lang="en-US" sz="1800" dirty="0" smtClean="0">
                <a:latin typeface="Times New Roman" pitchFamily="18" charset="0"/>
                <a:cs typeface="Times New Roman" pitchFamily="18" charset="0"/>
              </a:rPr>
              <a:t>node</a:t>
            </a:r>
          </a:p>
          <a:p>
            <a:pPr>
              <a:buNone/>
            </a:pPr>
            <a:endParaRPr lang="en-US" sz="1800" dirty="0" smtClean="0">
              <a:latin typeface="Times New Roman" pitchFamily="18" charset="0"/>
              <a:cs typeface="Times New Roman" pitchFamily="18" charset="0"/>
            </a:endParaRPr>
          </a:p>
          <a:p>
            <a:pPr>
              <a:buNone/>
            </a:pPr>
            <a:endParaRPr lang="en-US" dirty="0"/>
          </a:p>
        </p:txBody>
      </p:sp>
      <p:pic>
        <p:nvPicPr>
          <p:cNvPr id="16386" name="Picture 2" descr="C:\Users\papa\Desktop\thread_group_added.jpg"/>
          <p:cNvPicPr>
            <a:picLocks noChangeAspect="1" noChangeArrowheads="1"/>
          </p:cNvPicPr>
          <p:nvPr/>
        </p:nvPicPr>
        <p:blipFill>
          <a:blip r:embed="rId2"/>
          <a:srcRect/>
          <a:stretch>
            <a:fillRect/>
          </a:stretch>
        </p:blipFill>
        <p:spPr bwMode="auto">
          <a:xfrm>
            <a:off x="1905000" y="3505200"/>
            <a:ext cx="5638800" cy="3009900"/>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91200"/>
          </a:xfrm>
        </p:spPr>
        <p:txBody>
          <a:bodyPr>
            <a:normAutofit/>
          </a:bodyPr>
          <a:lstStyle/>
          <a:p>
            <a:pPr>
              <a:buNone/>
            </a:pPr>
            <a:r>
              <a:rPr lang="en-US" sz="1600" dirty="0" smtClean="0">
                <a:latin typeface="Times New Roman" pitchFamily="18" charset="0"/>
                <a:cs typeface="Times New Roman" pitchFamily="18" charset="0"/>
              </a:rPr>
              <a:t>Name the Thread Group as </a:t>
            </a:r>
            <a:r>
              <a:rPr lang="en-US" sz="1600" i="1" dirty="0" smtClean="0">
                <a:latin typeface="Times New Roman" pitchFamily="18" charset="0"/>
                <a:cs typeface="Times New Roman" pitchFamily="18" charset="0"/>
              </a:rPr>
              <a:t>Users</a:t>
            </a:r>
            <a:r>
              <a:rPr lang="en-US" sz="1600" dirty="0" smtClean="0">
                <a:latin typeface="Times New Roman" pitchFamily="18" charset="0"/>
                <a:cs typeface="Times New Roman" pitchFamily="18" charset="0"/>
              </a:rPr>
              <a:t>. For us, this element means users visiting the </a:t>
            </a:r>
            <a:r>
              <a:rPr lang="en-US" sz="1600" dirty="0" err="1" smtClean="0">
                <a:latin typeface="Times New Roman" pitchFamily="18" charset="0"/>
                <a:cs typeface="Times New Roman" pitchFamily="18" charset="0"/>
              </a:rPr>
              <a:t>TutorialsPoint</a:t>
            </a:r>
            <a:r>
              <a:rPr lang="en-US" sz="1600" dirty="0" smtClean="0">
                <a:latin typeface="Times New Roman" pitchFamily="18" charset="0"/>
                <a:cs typeface="Times New Roman" pitchFamily="18" charset="0"/>
              </a:rPr>
              <a:t> Home Page</a:t>
            </a:r>
            <a:r>
              <a:rPr lang="en-US" sz="1600" dirty="0" smtClean="0">
                <a:latin typeface="Times New Roman" pitchFamily="18" charset="0"/>
                <a:cs typeface="Times New Roman" pitchFamily="18" charset="0"/>
              </a:rPr>
              <a:t>.</a:t>
            </a:r>
          </a:p>
          <a:p>
            <a:pPr>
              <a:buNone/>
            </a:pPr>
            <a:endParaRPr lang="en-US" sz="1600" dirty="0">
              <a:latin typeface="Times New Roman" pitchFamily="18" charset="0"/>
              <a:cs typeface="Times New Roman" pitchFamily="18" charset="0"/>
            </a:endParaRPr>
          </a:p>
        </p:txBody>
      </p:sp>
      <p:pic>
        <p:nvPicPr>
          <p:cNvPr id="17410" name="Picture 2" descr="C:\Users\papa\Desktop\thread_group_users.jpg"/>
          <p:cNvPicPr>
            <a:picLocks noChangeAspect="1" noChangeArrowheads="1"/>
          </p:cNvPicPr>
          <p:nvPr/>
        </p:nvPicPr>
        <p:blipFill>
          <a:blip r:embed="rId2"/>
          <a:srcRect/>
          <a:stretch>
            <a:fillRect/>
          </a:stretch>
        </p:blipFill>
        <p:spPr bwMode="auto">
          <a:xfrm>
            <a:off x="1524000" y="1676400"/>
            <a:ext cx="6172200" cy="3581400"/>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sz="1800" dirty="0" smtClean="0">
                <a:latin typeface="Times New Roman" pitchFamily="18" charset="0"/>
                <a:cs typeface="Times New Roman" pitchFamily="18" charset="0"/>
              </a:rPr>
              <a:t>Add Sampler</a:t>
            </a:r>
          </a:p>
          <a:p>
            <a:r>
              <a:rPr lang="en-US" sz="1800" dirty="0" smtClean="0">
                <a:latin typeface="Times New Roman" pitchFamily="18" charset="0"/>
                <a:cs typeface="Times New Roman" pitchFamily="18" charset="0"/>
              </a:rPr>
              <a:t>We need to add one Sampler in our Thread Group (Users). As done earlier for adding Thread group, this time we will open the context menu of the Thread Group (Users) node by right-clicking and we will add HTTP Request Sampler by choosing Add → Sampler → HTTP request option.</a:t>
            </a:r>
          </a:p>
          <a:p>
            <a:pPr>
              <a:buNone/>
            </a:pPr>
            <a:endParaRPr lang="en-US" dirty="0"/>
          </a:p>
        </p:txBody>
      </p:sp>
      <p:pic>
        <p:nvPicPr>
          <p:cNvPr id="18434" name="Picture 2" descr="C:\Users\papa\Desktop\empty_sampler.jpg"/>
          <p:cNvPicPr>
            <a:picLocks noChangeAspect="1" noChangeArrowheads="1"/>
          </p:cNvPicPr>
          <p:nvPr/>
        </p:nvPicPr>
        <p:blipFill>
          <a:blip r:embed="rId2"/>
          <a:srcRect/>
          <a:stretch>
            <a:fillRect/>
          </a:stretch>
        </p:blipFill>
        <p:spPr bwMode="auto">
          <a:xfrm>
            <a:off x="1454150" y="2286000"/>
            <a:ext cx="5937250" cy="3586163"/>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buNone/>
            </a:pPr>
            <a:r>
              <a:rPr lang="en-US" sz="1800" dirty="0" smtClean="0">
                <a:latin typeface="Times New Roman" pitchFamily="18" charset="0"/>
                <a:cs typeface="Times New Roman" pitchFamily="18" charset="0"/>
              </a:rPr>
              <a:t>It will add one empty HTTP Request Sampler under the Thread Group (Users) node. Let us configure this node element </a:t>
            </a:r>
            <a:r>
              <a:rPr lang="en-US" sz="1800" dirty="0" smtClean="0">
                <a:latin typeface="Times New Roman" pitchFamily="18" charset="0"/>
                <a:cs typeface="Times New Roman" pitchFamily="18" charset="0"/>
              </a:rPr>
              <a:t>−</a:t>
            </a:r>
          </a:p>
          <a:p>
            <a:pPr>
              <a:buNone/>
            </a:pPr>
            <a:endParaRPr lang="en-US" sz="1800" dirty="0" smtClean="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p:txBody>
      </p:sp>
      <p:pic>
        <p:nvPicPr>
          <p:cNvPr id="19458" name="Picture 2" descr="C:\Users\papa\Desktop\sampler_with_data.jpg"/>
          <p:cNvPicPr>
            <a:picLocks noChangeAspect="1" noChangeArrowheads="1"/>
          </p:cNvPicPr>
          <p:nvPr/>
        </p:nvPicPr>
        <p:blipFill>
          <a:blip r:embed="rId2"/>
          <a:srcRect/>
          <a:stretch>
            <a:fillRect/>
          </a:stretch>
        </p:blipFill>
        <p:spPr bwMode="auto">
          <a:xfrm>
            <a:off x="1600199" y="1981200"/>
            <a:ext cx="5672411" cy="335280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pPr>
              <a:buNone/>
            </a:pPr>
            <a:r>
              <a:rPr lang="en-US" sz="2200" b="1" dirty="0" smtClean="0">
                <a:latin typeface="Times New Roman" pitchFamily="18" charset="0"/>
                <a:cs typeface="Times New Roman" pitchFamily="18" charset="0"/>
              </a:rPr>
              <a:t>Name</a:t>
            </a:r>
            <a:r>
              <a:rPr lang="en-US" sz="2200" dirty="0" smtClean="0">
                <a:latin typeface="Times New Roman" pitchFamily="18" charset="0"/>
                <a:cs typeface="Times New Roman" pitchFamily="18" charset="0"/>
              </a:rPr>
              <a:t> − We will change the name to reflect the action what we want to achieve. We will name it as </a:t>
            </a:r>
            <a:r>
              <a:rPr lang="en-US" sz="2200" b="1" dirty="0" smtClean="0">
                <a:latin typeface="Times New Roman" pitchFamily="18" charset="0"/>
                <a:cs typeface="Times New Roman" pitchFamily="18" charset="0"/>
              </a:rPr>
              <a:t>Visit </a:t>
            </a:r>
            <a:r>
              <a:rPr lang="en-US" sz="2200" b="1" dirty="0" err="1" smtClean="0">
                <a:latin typeface="Times New Roman" pitchFamily="18" charset="0"/>
                <a:cs typeface="Times New Roman" pitchFamily="18" charset="0"/>
              </a:rPr>
              <a:t>TutorialsPoint</a:t>
            </a:r>
            <a:r>
              <a:rPr lang="en-US" sz="2200" b="1" dirty="0" smtClean="0">
                <a:latin typeface="Times New Roman" pitchFamily="18" charset="0"/>
                <a:cs typeface="Times New Roman" pitchFamily="18" charset="0"/>
              </a:rPr>
              <a:t> Home Page</a:t>
            </a:r>
            <a:endParaRPr lang="en-US" sz="2200" dirty="0" smtClean="0">
              <a:latin typeface="Times New Roman" pitchFamily="18" charset="0"/>
              <a:cs typeface="Times New Roman" pitchFamily="18" charset="0"/>
            </a:endParaRPr>
          </a:p>
          <a:p>
            <a:r>
              <a:rPr lang="en-US" sz="2200" b="1" dirty="0" smtClean="0">
                <a:latin typeface="Times New Roman" pitchFamily="18" charset="0"/>
                <a:cs typeface="Times New Roman" pitchFamily="18" charset="0"/>
              </a:rPr>
              <a:t>Server Name or IP</a:t>
            </a:r>
            <a:r>
              <a:rPr lang="en-US" sz="2200" dirty="0" smtClean="0">
                <a:latin typeface="Times New Roman" pitchFamily="18" charset="0"/>
                <a:cs typeface="Times New Roman" pitchFamily="18" charset="0"/>
              </a:rPr>
              <a:t> − Here, we have to type the web server name. In our case it is </a:t>
            </a:r>
            <a:r>
              <a:rPr lang="en-US" sz="2200" b="1" dirty="0" smtClean="0">
                <a:latin typeface="Times New Roman" pitchFamily="18" charset="0"/>
                <a:cs typeface="Times New Roman" pitchFamily="18" charset="0"/>
              </a:rPr>
              <a:t>www.tutorialspoint.com</a:t>
            </a:r>
            <a:r>
              <a:rPr lang="en-US" sz="2200" dirty="0" smtClean="0">
                <a:latin typeface="Times New Roman" pitchFamily="18" charset="0"/>
                <a:cs typeface="Times New Roman" pitchFamily="18" charset="0"/>
              </a:rPr>
              <a:t>. (http:// part is not written this is only the name of the server or its IP)</a:t>
            </a:r>
          </a:p>
          <a:p>
            <a:r>
              <a:rPr lang="en-US" sz="2200" b="1" dirty="0" smtClean="0">
                <a:latin typeface="Times New Roman" pitchFamily="18" charset="0"/>
                <a:cs typeface="Times New Roman" pitchFamily="18" charset="0"/>
              </a:rPr>
              <a:t>Protocol</a:t>
            </a:r>
            <a:r>
              <a:rPr lang="en-US" sz="2200" dirty="0" smtClean="0">
                <a:latin typeface="Times New Roman" pitchFamily="18" charset="0"/>
                <a:cs typeface="Times New Roman" pitchFamily="18" charset="0"/>
              </a:rPr>
              <a:t> − We will keep this blank, which means we want HTTP as the protocol.</a:t>
            </a:r>
          </a:p>
          <a:p>
            <a:r>
              <a:rPr lang="en-US" sz="2200" b="1" dirty="0" smtClean="0">
                <a:latin typeface="Times New Roman" pitchFamily="18" charset="0"/>
                <a:cs typeface="Times New Roman" pitchFamily="18" charset="0"/>
              </a:rPr>
              <a:t>Path</a:t>
            </a:r>
            <a:r>
              <a:rPr lang="en-US" sz="2200" dirty="0" smtClean="0">
                <a:latin typeface="Times New Roman" pitchFamily="18" charset="0"/>
                <a:cs typeface="Times New Roman" pitchFamily="18" charset="0"/>
              </a:rPr>
              <a:t> − We will type path as / (slash). It means we want the root page of the server</a:t>
            </a:r>
            <a:r>
              <a:rPr lang="en-US" sz="2400" dirty="0" smtClean="0"/>
              <a:t>.</a:t>
            </a:r>
          </a:p>
          <a:p>
            <a:pPr>
              <a:buNone/>
            </a:pPr>
            <a:r>
              <a:rPr lang="en-US" sz="2600" b="1" dirty="0" smtClean="0">
                <a:latin typeface="Times New Roman" pitchFamily="18" charset="0"/>
                <a:cs typeface="Times New Roman" pitchFamily="18" charset="0"/>
              </a:rPr>
              <a:t>Add Listener</a:t>
            </a:r>
          </a:p>
          <a:p>
            <a:r>
              <a:rPr lang="en-US" sz="1900" dirty="0" smtClean="0">
                <a:latin typeface="Times New Roman" pitchFamily="18" charset="0"/>
                <a:cs typeface="Times New Roman" pitchFamily="18" charset="0"/>
              </a:rPr>
              <a:t>We will now add a listener. Let us add View Results Tree Listener under the Thread Group (User) node. It will ensure that the results of the Sampler will be available to view in this Listener node element.</a:t>
            </a:r>
          </a:p>
          <a:p>
            <a:r>
              <a:rPr lang="en-US" sz="1900" dirty="0" smtClean="0">
                <a:latin typeface="Times New Roman" pitchFamily="18" charset="0"/>
                <a:cs typeface="Times New Roman" pitchFamily="18" charset="0"/>
              </a:rPr>
              <a:t>To add a listener −</a:t>
            </a:r>
          </a:p>
          <a:p>
            <a:r>
              <a:rPr lang="en-US" sz="1900" dirty="0" smtClean="0">
                <a:latin typeface="Times New Roman" pitchFamily="18" charset="0"/>
                <a:cs typeface="Times New Roman" pitchFamily="18" charset="0"/>
              </a:rPr>
              <a:t>Open the context menu</a:t>
            </a:r>
          </a:p>
          <a:p>
            <a:r>
              <a:rPr lang="en-US" sz="1900" dirty="0" smtClean="0">
                <a:latin typeface="Times New Roman" pitchFamily="18" charset="0"/>
                <a:cs typeface="Times New Roman" pitchFamily="18" charset="0"/>
              </a:rPr>
              <a:t>Right-click the Thread Group (Users)</a:t>
            </a:r>
          </a:p>
          <a:p>
            <a:r>
              <a:rPr lang="en-US" sz="1900" dirty="0" smtClean="0">
                <a:latin typeface="Times New Roman" pitchFamily="18" charset="0"/>
                <a:cs typeface="Times New Roman" pitchFamily="18" charset="0"/>
              </a:rPr>
              <a:t>Choose Add → Listener → View Results Tree option</a:t>
            </a:r>
          </a:p>
          <a:p>
            <a:pPr>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pa\Desktop\listener.jpg"/>
          <p:cNvPicPr>
            <a:picLocks noGrp="1" noChangeAspect="1" noChangeArrowheads="1"/>
          </p:cNvPicPr>
          <p:nvPr>
            <p:ph idx="1"/>
          </p:nvPr>
        </p:nvPicPr>
        <p:blipFill>
          <a:blip r:embed="rId2"/>
          <a:srcRect/>
          <a:stretch>
            <a:fillRect/>
          </a:stretch>
        </p:blipFill>
        <p:spPr bwMode="auto">
          <a:xfrm>
            <a:off x="1143000" y="1066800"/>
            <a:ext cx="6934199" cy="44196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endParaRPr lang="en-US" dirty="0"/>
          </a:p>
        </p:txBody>
      </p:sp>
      <p:pic>
        <p:nvPicPr>
          <p:cNvPr id="1026" name="Picture 2" descr="C:\Users\papa\Desktop\jmeter_process.jpg"/>
          <p:cNvPicPr>
            <a:picLocks noChangeAspect="1" noChangeArrowheads="1"/>
          </p:cNvPicPr>
          <p:nvPr/>
        </p:nvPicPr>
        <p:blipFill>
          <a:blip r:embed="rId2"/>
          <a:srcRect/>
          <a:stretch>
            <a:fillRect/>
          </a:stretch>
        </p:blipFill>
        <p:spPr bwMode="auto">
          <a:xfrm>
            <a:off x="762000" y="990600"/>
            <a:ext cx="6934200" cy="4572000"/>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2100" b="1" dirty="0" smtClean="0">
                <a:latin typeface="Times New Roman" pitchFamily="18" charset="0"/>
                <a:cs typeface="Times New Roman" pitchFamily="18" charset="0"/>
              </a:rPr>
              <a:t>Run the Test Plan</a:t>
            </a:r>
          </a:p>
          <a:p>
            <a:r>
              <a:rPr lang="en-US" sz="2100" dirty="0" smtClean="0">
                <a:latin typeface="Times New Roman" pitchFamily="18" charset="0"/>
                <a:cs typeface="Times New Roman" pitchFamily="18" charset="0"/>
              </a:rPr>
              <a:t>Now with all the setup, let us execute the test plan. With the configuration of the Thread Group (Users), we keep all the default values. It means </a:t>
            </a:r>
            <a:r>
              <a:rPr lang="en-US" sz="2100" dirty="0" err="1" smtClean="0">
                <a:latin typeface="Times New Roman" pitchFamily="18" charset="0"/>
                <a:cs typeface="Times New Roman" pitchFamily="18" charset="0"/>
              </a:rPr>
              <a:t>JMeter</a:t>
            </a:r>
            <a:r>
              <a:rPr lang="en-US" sz="2100" dirty="0" smtClean="0">
                <a:latin typeface="Times New Roman" pitchFamily="18" charset="0"/>
                <a:cs typeface="Times New Roman" pitchFamily="18" charset="0"/>
              </a:rPr>
              <a:t> will execute the sampler only once. It is similar to a single user, only once.</a:t>
            </a:r>
          </a:p>
          <a:p>
            <a:r>
              <a:rPr lang="en-US" sz="2100" dirty="0" smtClean="0">
                <a:latin typeface="Times New Roman" pitchFamily="18" charset="0"/>
                <a:cs typeface="Times New Roman" pitchFamily="18" charset="0"/>
              </a:rPr>
              <a:t>This is similar to a user visiting a web page through browser, with </a:t>
            </a:r>
            <a:r>
              <a:rPr lang="en-US" sz="2100" dirty="0" err="1" smtClean="0">
                <a:latin typeface="Times New Roman" pitchFamily="18" charset="0"/>
                <a:cs typeface="Times New Roman" pitchFamily="18" charset="0"/>
              </a:rPr>
              <a:t>JMeter</a:t>
            </a:r>
            <a:r>
              <a:rPr lang="en-US" sz="2100" dirty="0" smtClean="0">
                <a:latin typeface="Times New Roman" pitchFamily="18" charset="0"/>
                <a:cs typeface="Times New Roman" pitchFamily="18" charset="0"/>
              </a:rPr>
              <a:t> sampler. To execute the test plan, Select Run from the menu and select Start option.</a:t>
            </a:r>
          </a:p>
          <a:p>
            <a:r>
              <a:rPr lang="en-US" sz="2100" dirty="0" smtClean="0">
                <a:latin typeface="Times New Roman" pitchFamily="18" charset="0"/>
                <a:cs typeface="Times New Roman" pitchFamily="18" charset="0"/>
              </a:rPr>
              <a:t>Apache </a:t>
            </a:r>
            <a:r>
              <a:rPr lang="en-US" sz="2100" dirty="0" err="1" smtClean="0">
                <a:latin typeface="Times New Roman" pitchFamily="18" charset="0"/>
                <a:cs typeface="Times New Roman" pitchFamily="18" charset="0"/>
              </a:rPr>
              <a:t>JMeter</a:t>
            </a:r>
            <a:r>
              <a:rPr lang="en-US" sz="2100" dirty="0" smtClean="0">
                <a:latin typeface="Times New Roman" pitchFamily="18" charset="0"/>
                <a:cs typeface="Times New Roman" pitchFamily="18" charset="0"/>
              </a:rPr>
              <a:t> asks us to save the test plan in a disk file before actually starting the test. This is important if you want to run the test plan multiple times. You can opt for running it without saving too.</a:t>
            </a:r>
          </a:p>
          <a:p>
            <a:pPr>
              <a:buNone/>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endParaRPr lang="en-US" dirty="0"/>
          </a:p>
        </p:txBody>
      </p:sp>
      <p:pic>
        <p:nvPicPr>
          <p:cNvPr id="21506" name="Picture 2" descr="C:\Users\papa\Desktop\save_plan_error.jpg"/>
          <p:cNvPicPr>
            <a:picLocks noChangeAspect="1" noChangeArrowheads="1"/>
          </p:cNvPicPr>
          <p:nvPr/>
        </p:nvPicPr>
        <p:blipFill>
          <a:blip r:embed="rId2"/>
          <a:srcRect/>
          <a:stretch>
            <a:fillRect/>
          </a:stretch>
        </p:blipFill>
        <p:spPr bwMode="auto">
          <a:xfrm>
            <a:off x="1143000" y="1143000"/>
            <a:ext cx="6781800" cy="4038600"/>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sz="1600" dirty="0" smtClean="0">
                <a:latin typeface="Times New Roman" pitchFamily="18" charset="0"/>
                <a:cs typeface="Times New Roman" pitchFamily="18" charset="0"/>
              </a:rPr>
              <a:t>View the Output</a:t>
            </a:r>
          </a:p>
          <a:p>
            <a:r>
              <a:rPr lang="en-US" sz="1600" dirty="0" smtClean="0">
                <a:latin typeface="Times New Roman" pitchFamily="18" charset="0"/>
                <a:cs typeface="Times New Roman" pitchFamily="18" charset="0"/>
              </a:rPr>
              <a:t>We have kept the setting of the thread group as single thread (one user only) and loop for 1 time (run only one time), hence we will get the result of one single transaction in the View Result Tree Listener</a:t>
            </a:r>
            <a:r>
              <a:rPr lang="en-US" sz="1600" dirty="0" smtClean="0">
                <a:latin typeface="Times New Roman" pitchFamily="18" charset="0"/>
                <a:cs typeface="Times New Roman" pitchFamily="18" charset="0"/>
              </a:rPr>
              <a:t>.</a:t>
            </a:r>
          </a:p>
          <a:p>
            <a:pPr>
              <a:buNone/>
            </a:pPr>
            <a:endParaRPr lang="en-US" sz="1600" dirty="0" smtClean="0">
              <a:latin typeface="Times New Roman" pitchFamily="18" charset="0"/>
              <a:cs typeface="Times New Roman" pitchFamily="18" charset="0"/>
            </a:endParaRPr>
          </a:p>
          <a:p>
            <a:pPr>
              <a:buNone/>
            </a:pPr>
            <a:endParaRPr lang="en-US" dirty="0"/>
          </a:p>
        </p:txBody>
      </p:sp>
      <p:pic>
        <p:nvPicPr>
          <p:cNvPr id="22530" name="Picture 2" descr="C:\Users\papa\Desktop\view_result.jpg"/>
          <p:cNvPicPr>
            <a:picLocks noChangeAspect="1" noChangeArrowheads="1"/>
          </p:cNvPicPr>
          <p:nvPr/>
        </p:nvPicPr>
        <p:blipFill>
          <a:blip r:embed="rId2"/>
          <a:srcRect/>
          <a:stretch>
            <a:fillRect/>
          </a:stretch>
        </p:blipFill>
        <p:spPr bwMode="auto">
          <a:xfrm>
            <a:off x="1295400" y="2057400"/>
            <a:ext cx="6077527" cy="3581400"/>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sz="1900" dirty="0" smtClean="0">
                <a:latin typeface="Times New Roman" pitchFamily="18" charset="0"/>
                <a:cs typeface="Times New Roman" pitchFamily="18" charset="0"/>
              </a:rPr>
              <a:t>Details of the above result are −</a:t>
            </a:r>
          </a:p>
          <a:p>
            <a:r>
              <a:rPr lang="en-US" sz="1900" dirty="0" smtClean="0">
                <a:latin typeface="Times New Roman" pitchFamily="18" charset="0"/>
                <a:cs typeface="Times New Roman" pitchFamily="18" charset="0"/>
              </a:rPr>
              <a:t>Green color against the name </a:t>
            </a:r>
            <a:r>
              <a:rPr lang="en-US" sz="1900" i="1" dirty="0" smtClean="0">
                <a:latin typeface="Times New Roman" pitchFamily="18" charset="0"/>
                <a:cs typeface="Times New Roman" pitchFamily="18" charset="0"/>
              </a:rPr>
              <a:t>Visit </a:t>
            </a:r>
            <a:r>
              <a:rPr lang="en-US" sz="1900" i="1" dirty="0" err="1" smtClean="0">
                <a:latin typeface="Times New Roman" pitchFamily="18" charset="0"/>
                <a:cs typeface="Times New Roman" pitchFamily="18" charset="0"/>
              </a:rPr>
              <a:t>TutorialsPoint</a:t>
            </a:r>
            <a:r>
              <a:rPr lang="en-US" sz="1900" i="1" dirty="0" smtClean="0">
                <a:latin typeface="Times New Roman" pitchFamily="18" charset="0"/>
                <a:cs typeface="Times New Roman" pitchFamily="18" charset="0"/>
              </a:rPr>
              <a:t> Home Page</a:t>
            </a:r>
            <a:r>
              <a:rPr lang="en-US" sz="1900" dirty="0" smtClean="0">
                <a:latin typeface="Times New Roman" pitchFamily="18" charset="0"/>
                <a:cs typeface="Times New Roman" pitchFamily="18" charset="0"/>
              </a:rPr>
              <a:t> indicates success.</a:t>
            </a:r>
          </a:p>
          <a:p>
            <a:r>
              <a:rPr lang="en-US" sz="1900" dirty="0" err="1" smtClean="0">
                <a:latin typeface="Times New Roman" pitchFamily="18" charset="0"/>
                <a:cs typeface="Times New Roman" pitchFamily="18" charset="0"/>
              </a:rPr>
              <a:t>JMeter</a:t>
            </a:r>
            <a:r>
              <a:rPr lang="en-US" sz="1900" dirty="0" smtClean="0">
                <a:latin typeface="Times New Roman" pitchFamily="18" charset="0"/>
                <a:cs typeface="Times New Roman" pitchFamily="18" charset="0"/>
              </a:rPr>
              <a:t> has stored all the headers and the responses sent by the web server and ready to show us the result in many ways.</a:t>
            </a:r>
          </a:p>
          <a:p>
            <a:r>
              <a:rPr lang="en-US" sz="1900" dirty="0" smtClean="0">
                <a:latin typeface="Times New Roman" pitchFamily="18" charset="0"/>
                <a:cs typeface="Times New Roman" pitchFamily="18" charset="0"/>
              </a:rPr>
              <a:t>The first tab is Sampler Results. It shows </a:t>
            </a:r>
            <a:r>
              <a:rPr lang="en-US" sz="1900" dirty="0" err="1" smtClean="0">
                <a:latin typeface="Times New Roman" pitchFamily="18" charset="0"/>
                <a:cs typeface="Times New Roman" pitchFamily="18" charset="0"/>
              </a:rPr>
              <a:t>JMeter</a:t>
            </a:r>
            <a:r>
              <a:rPr lang="en-US" sz="1900" dirty="0" smtClean="0">
                <a:latin typeface="Times New Roman" pitchFamily="18" charset="0"/>
                <a:cs typeface="Times New Roman" pitchFamily="18" charset="0"/>
              </a:rPr>
              <a:t> data as well as data returned by the web server.</a:t>
            </a:r>
          </a:p>
          <a:p>
            <a:r>
              <a:rPr lang="en-US" sz="1900" dirty="0" smtClean="0">
                <a:latin typeface="Times New Roman" pitchFamily="18" charset="0"/>
                <a:cs typeface="Times New Roman" pitchFamily="18" charset="0"/>
              </a:rPr>
              <a:t>The second tab is Request, which shows all the data sent to the web server as part of the </a:t>
            </a:r>
            <a:r>
              <a:rPr lang="en-US" sz="1900" dirty="0" smtClean="0">
                <a:latin typeface="Times New Roman" pitchFamily="18" charset="0"/>
                <a:cs typeface="Times New Roman" pitchFamily="18" charset="0"/>
              </a:rPr>
              <a:t>request</a:t>
            </a:r>
          </a:p>
          <a:p>
            <a:pPr>
              <a:buNone/>
            </a:pPr>
            <a:endParaRPr lang="en-US" sz="1900" dirty="0" smtClean="0">
              <a:latin typeface="Times New Roman" pitchFamily="18" charset="0"/>
              <a:cs typeface="Times New Roman" pitchFamily="18" charset="0"/>
            </a:endParaRPr>
          </a:p>
          <a:p>
            <a:pPr>
              <a:buNone/>
            </a:pPr>
            <a:endParaRPr lang="en-US" dirty="0"/>
          </a:p>
        </p:txBody>
      </p:sp>
      <p:pic>
        <p:nvPicPr>
          <p:cNvPr id="23554" name="Picture 2" descr="C:\Users\papa\Desktop\request_tab.jpg"/>
          <p:cNvPicPr>
            <a:picLocks noChangeAspect="1" noChangeArrowheads="1"/>
          </p:cNvPicPr>
          <p:nvPr/>
        </p:nvPicPr>
        <p:blipFill>
          <a:blip r:embed="rId2"/>
          <a:srcRect/>
          <a:stretch>
            <a:fillRect/>
          </a:stretch>
        </p:blipFill>
        <p:spPr bwMode="auto">
          <a:xfrm>
            <a:off x="3048000" y="3200400"/>
            <a:ext cx="5010150" cy="3028950"/>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1800" dirty="0" smtClean="0">
                <a:latin typeface="Times New Roman" pitchFamily="18" charset="0"/>
                <a:cs typeface="Times New Roman" pitchFamily="18" charset="0"/>
              </a:rPr>
              <a:t>The last tab is Response data. In this tab, the listener shows the data received from server in text format</a:t>
            </a:r>
            <a:r>
              <a:rPr lang="en-US" sz="1800" dirty="0" smtClean="0">
                <a:latin typeface="Times New Roman" pitchFamily="18" charset="0"/>
                <a:cs typeface="Times New Roman" pitchFamily="18" charset="0"/>
              </a:rPr>
              <a:t>.</a:t>
            </a:r>
          </a:p>
          <a:p>
            <a:pPr>
              <a:buNone/>
            </a:pPr>
            <a:endParaRPr lang="en-US" sz="1800" dirty="0">
              <a:latin typeface="Times New Roman" pitchFamily="18" charset="0"/>
              <a:cs typeface="Times New Roman" pitchFamily="18" charset="0"/>
            </a:endParaRPr>
          </a:p>
        </p:txBody>
      </p:sp>
      <p:pic>
        <p:nvPicPr>
          <p:cNvPr id="24578" name="Picture 2" descr="C:\Users\papa\Desktop\response_tab.jpg"/>
          <p:cNvPicPr>
            <a:picLocks noChangeAspect="1" noChangeArrowheads="1"/>
          </p:cNvPicPr>
          <p:nvPr/>
        </p:nvPicPr>
        <p:blipFill>
          <a:blip r:embed="rId2"/>
          <a:srcRect/>
          <a:stretch>
            <a:fillRect/>
          </a:stretch>
        </p:blipFill>
        <p:spPr bwMode="auto">
          <a:xfrm>
            <a:off x="1121434" y="1600200"/>
            <a:ext cx="6879566" cy="4191000"/>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dirty="0" err="1" smtClean="0"/>
              <a:t>jMeter</a:t>
            </a:r>
            <a:r>
              <a:rPr lang="en-US" dirty="0" smtClean="0"/>
              <a:t> - Database Test </a:t>
            </a:r>
            <a:r>
              <a:rPr lang="en-US" dirty="0" smtClean="0"/>
              <a:t>Plan</a:t>
            </a:r>
            <a:endParaRPr lang="en-US" dirty="0"/>
          </a:p>
        </p:txBody>
      </p:sp>
      <p:sp>
        <p:nvSpPr>
          <p:cNvPr id="3" name="Content Placeholder 2"/>
          <p:cNvSpPr>
            <a:spLocks noGrp="1"/>
          </p:cNvSpPr>
          <p:nvPr>
            <p:ph idx="1"/>
          </p:nvPr>
        </p:nvSpPr>
        <p:spPr>
          <a:xfrm>
            <a:off x="457200" y="1295400"/>
            <a:ext cx="8229600" cy="4830763"/>
          </a:xfrm>
        </p:spPr>
        <p:txBody>
          <a:bodyPr/>
          <a:lstStyle/>
          <a:p>
            <a:pPr>
              <a:buNone/>
            </a:pPr>
            <a:r>
              <a:rPr lang="en-US" sz="1800" dirty="0" smtClean="0">
                <a:latin typeface="Times New Roman" pitchFamily="18" charset="0"/>
                <a:cs typeface="Times New Roman" pitchFamily="18" charset="0"/>
              </a:rPr>
              <a:t>Once MYSQL is installed, follow the steps below to setup the database −</a:t>
            </a:r>
          </a:p>
          <a:p>
            <a:r>
              <a:rPr lang="en-US" sz="1800" dirty="0" smtClean="0">
                <a:latin typeface="Times New Roman" pitchFamily="18" charset="0"/>
                <a:cs typeface="Times New Roman" pitchFamily="18" charset="0"/>
              </a:rPr>
              <a:t>Create a database with name "tutorial".</a:t>
            </a:r>
          </a:p>
          <a:p>
            <a:r>
              <a:rPr lang="en-US" sz="1800" dirty="0" smtClean="0">
                <a:latin typeface="Times New Roman" pitchFamily="18" charset="0"/>
                <a:cs typeface="Times New Roman" pitchFamily="18" charset="0"/>
              </a:rPr>
              <a:t>Create a table </a:t>
            </a:r>
            <a:r>
              <a:rPr lang="en-US" sz="1800" i="1" dirty="0" err="1" smtClean="0">
                <a:latin typeface="Times New Roman" pitchFamily="18" charset="0"/>
                <a:cs typeface="Times New Roman" pitchFamily="18" charset="0"/>
              </a:rPr>
              <a:t>tutorials_tbl</a:t>
            </a:r>
            <a:r>
              <a:rPr lang="en-US" sz="1800"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Insert records into </a:t>
            </a:r>
            <a:r>
              <a:rPr lang="en-US" sz="1800" i="1" dirty="0" err="1" smtClean="0">
                <a:latin typeface="Times New Roman" pitchFamily="18" charset="0"/>
                <a:cs typeface="Times New Roman" pitchFamily="18" charset="0"/>
              </a:rPr>
              <a:t>tutorials_tbl</a:t>
            </a:r>
            <a:r>
              <a:rPr lang="en-US" sz="1800" dirty="0" smtClean="0">
                <a:latin typeface="Times New Roman" pitchFamily="18" charset="0"/>
                <a:cs typeface="Times New Roman" pitchFamily="18" charset="0"/>
              </a:rPr>
              <a:t> as shown below −</a:t>
            </a:r>
          </a:p>
          <a:p>
            <a:pPr>
              <a:buNone/>
            </a:pPr>
            <a:r>
              <a:rPr lang="en-US" sz="1800" dirty="0" err="1" smtClean="0"/>
              <a:t>mysql</a:t>
            </a:r>
            <a:r>
              <a:rPr lang="en-US" sz="1800" dirty="0" smtClean="0"/>
              <a:t>&gt; use TUTORIALS; </a:t>
            </a:r>
            <a:endParaRPr lang="en-US" sz="1800" dirty="0" smtClean="0"/>
          </a:p>
          <a:p>
            <a:pPr>
              <a:buNone/>
            </a:pPr>
            <a:r>
              <a:rPr lang="en-US" sz="1800" dirty="0" smtClean="0"/>
              <a:t>Database </a:t>
            </a:r>
            <a:r>
              <a:rPr lang="en-US" sz="1800" dirty="0" smtClean="0"/>
              <a:t>changed </a:t>
            </a:r>
            <a:endParaRPr lang="en-US" sz="1800" dirty="0" smtClean="0"/>
          </a:p>
          <a:p>
            <a:pPr>
              <a:buNone/>
            </a:pPr>
            <a:r>
              <a:rPr lang="en-US" sz="1800" dirty="0" err="1" smtClean="0"/>
              <a:t>mysql</a:t>
            </a:r>
            <a:r>
              <a:rPr lang="en-US" sz="1800" dirty="0" smtClean="0"/>
              <a:t>&gt; INSERT INTO </a:t>
            </a:r>
            <a:r>
              <a:rPr lang="en-US" sz="1800" dirty="0" err="1" smtClean="0"/>
              <a:t>tutorials_tbl</a:t>
            </a:r>
            <a:r>
              <a:rPr lang="en-US" sz="1800" dirty="0" smtClean="0"/>
              <a:t> </a:t>
            </a:r>
            <a:endParaRPr lang="en-US" sz="1800" dirty="0" smtClean="0"/>
          </a:p>
          <a:p>
            <a:pPr>
              <a:buNone/>
            </a:pPr>
            <a:r>
              <a:rPr lang="en-US" sz="1800" dirty="0" smtClean="0"/>
              <a:t>-&gt;(</a:t>
            </a:r>
            <a:r>
              <a:rPr lang="en-US" sz="1800" dirty="0" err="1" smtClean="0"/>
              <a:t>tutorial_title</a:t>
            </a:r>
            <a:r>
              <a:rPr lang="en-US" sz="1800" dirty="0" smtClean="0"/>
              <a:t>, </a:t>
            </a:r>
            <a:r>
              <a:rPr lang="en-US" sz="1800" dirty="0" err="1" smtClean="0"/>
              <a:t>tutorial_author</a:t>
            </a:r>
            <a:r>
              <a:rPr lang="en-US" sz="1800" dirty="0" smtClean="0"/>
              <a:t>, </a:t>
            </a:r>
            <a:r>
              <a:rPr lang="en-US" sz="1800" dirty="0" err="1" smtClean="0"/>
              <a:t>submission_date</a:t>
            </a:r>
            <a:r>
              <a:rPr lang="en-US" sz="1800" dirty="0" smtClean="0"/>
              <a:t>) </a:t>
            </a:r>
            <a:endParaRPr lang="en-US" sz="1800" dirty="0" smtClean="0"/>
          </a:p>
          <a:p>
            <a:pPr>
              <a:buNone/>
            </a:pPr>
            <a:r>
              <a:rPr lang="en-US" sz="1800" dirty="0" smtClean="0"/>
              <a:t>-&gt;</a:t>
            </a:r>
            <a:r>
              <a:rPr lang="en-US" sz="1800" dirty="0" smtClean="0"/>
              <a:t>VALUES -&gt;("Learn PHP", "John </a:t>
            </a:r>
            <a:r>
              <a:rPr lang="en-US" sz="1800" dirty="0" err="1" smtClean="0"/>
              <a:t>Poul</a:t>
            </a:r>
            <a:r>
              <a:rPr lang="en-US" sz="1800" dirty="0" smtClean="0"/>
              <a:t>", NOW()); </a:t>
            </a:r>
            <a:endParaRPr lang="en-US" sz="1800" dirty="0" smtClean="0"/>
          </a:p>
          <a:p>
            <a:pPr>
              <a:buNone/>
            </a:pPr>
            <a:r>
              <a:rPr lang="en-US" sz="1800" dirty="0" smtClean="0"/>
              <a:t>Query </a:t>
            </a:r>
            <a:r>
              <a:rPr lang="en-US" sz="1800" dirty="0" smtClean="0"/>
              <a:t>OK, 1 row affected (0.01 sec) </a:t>
            </a:r>
            <a:endParaRPr lang="en-US" sz="1800" dirty="0" smtClean="0"/>
          </a:p>
          <a:p>
            <a:pPr>
              <a:buNone/>
            </a:pPr>
            <a:r>
              <a:rPr lang="en-US" sz="1800" dirty="0" err="1" smtClean="0"/>
              <a:t>mysql</a:t>
            </a:r>
            <a:r>
              <a:rPr lang="en-US" sz="1800" dirty="0" smtClean="0"/>
              <a:t>&gt; INSERT INTO </a:t>
            </a:r>
            <a:r>
              <a:rPr lang="en-US" sz="1800" dirty="0" err="1" smtClean="0"/>
              <a:t>tutorials_tbl</a:t>
            </a:r>
            <a:r>
              <a:rPr lang="en-US" sz="1800" dirty="0" smtClean="0"/>
              <a:t> </a:t>
            </a:r>
            <a:endParaRPr lang="en-US" sz="1800" dirty="0" smtClean="0"/>
          </a:p>
          <a:p>
            <a:pPr>
              <a:buNone/>
            </a:pPr>
            <a:r>
              <a:rPr lang="en-US" sz="1800" dirty="0" smtClean="0"/>
              <a:t>	</a:t>
            </a:r>
            <a:r>
              <a:rPr lang="en-US" sz="1800" dirty="0" smtClean="0"/>
              <a:t>-&gt;(</a:t>
            </a:r>
            <a:r>
              <a:rPr lang="en-US" sz="1800" dirty="0" err="1" smtClean="0"/>
              <a:t>tutorial_title</a:t>
            </a:r>
            <a:r>
              <a:rPr lang="en-US" sz="1800" dirty="0" smtClean="0"/>
              <a:t>, </a:t>
            </a:r>
            <a:r>
              <a:rPr lang="en-US" sz="1800" dirty="0" err="1" smtClean="0"/>
              <a:t>tutorial_author</a:t>
            </a:r>
            <a:r>
              <a:rPr lang="en-US" sz="1800" dirty="0" smtClean="0"/>
              <a:t>, </a:t>
            </a:r>
            <a:r>
              <a:rPr lang="en-US" sz="1800" dirty="0" err="1" smtClean="0"/>
              <a:t>submission_date</a:t>
            </a:r>
            <a:r>
              <a:rPr lang="en-US" sz="1800" dirty="0" smtClean="0"/>
              <a:t>) </a:t>
            </a:r>
            <a:endParaRPr lang="en-US" sz="1800" dirty="0" smtClean="0"/>
          </a:p>
          <a:p>
            <a:pPr>
              <a:buNone/>
            </a:pPr>
            <a:r>
              <a:rPr lang="en-US" sz="1800" dirty="0" smtClean="0"/>
              <a:t>	</a:t>
            </a:r>
            <a:r>
              <a:rPr lang="en-US" sz="1800" dirty="0" smtClean="0"/>
              <a:t>-&gt;</a:t>
            </a:r>
            <a:r>
              <a:rPr lang="en-US" sz="1800" dirty="0" smtClean="0"/>
              <a:t>VALUES -&gt;("Learn </a:t>
            </a:r>
            <a:r>
              <a:rPr lang="en-US" sz="1800" dirty="0" err="1" smtClean="0"/>
              <a:t>MySQL</a:t>
            </a:r>
            <a:r>
              <a:rPr lang="en-US" sz="1800" dirty="0" smtClean="0"/>
              <a:t>", "Abdul S", NOW());</a:t>
            </a:r>
            <a:endParaRPr lang="en-US" sz="1800" dirty="0">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sz="2000" dirty="0" smtClean="0">
                <a:latin typeface="Times New Roman" pitchFamily="18" charset="0"/>
                <a:cs typeface="Times New Roman" pitchFamily="18" charset="0"/>
              </a:rPr>
              <a:t>Query OK, 1 row affected (0.01 sec) </a:t>
            </a:r>
            <a:endParaRPr lang="en-US" sz="2000" dirty="0" smtClean="0">
              <a:latin typeface="Times New Roman" pitchFamily="18" charset="0"/>
              <a:cs typeface="Times New Roman" pitchFamily="18" charset="0"/>
            </a:endParaRPr>
          </a:p>
          <a:p>
            <a:pPr>
              <a:buNone/>
            </a:pPr>
            <a:r>
              <a:rPr lang="en-US" sz="2000" dirty="0" err="1" smtClean="0">
                <a:latin typeface="Times New Roman" pitchFamily="18" charset="0"/>
                <a:cs typeface="Times New Roman" pitchFamily="18" charset="0"/>
              </a:rPr>
              <a:t>mysql</a:t>
            </a:r>
            <a:r>
              <a:rPr lang="en-US" sz="2000" dirty="0" smtClean="0">
                <a:latin typeface="Times New Roman" pitchFamily="18" charset="0"/>
                <a:cs typeface="Times New Roman" pitchFamily="18" charset="0"/>
              </a:rPr>
              <a:t>&gt; INSERT INTO </a:t>
            </a:r>
            <a:r>
              <a:rPr lang="en-US" sz="2000" dirty="0" err="1" smtClean="0">
                <a:latin typeface="Times New Roman" pitchFamily="18" charset="0"/>
                <a:cs typeface="Times New Roman" pitchFamily="18" charset="0"/>
              </a:rPr>
              <a:t>tutorials_tbl</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-&gt;(</a:t>
            </a:r>
            <a:r>
              <a:rPr lang="en-US" sz="2000" dirty="0" err="1" smtClean="0">
                <a:latin typeface="Times New Roman" pitchFamily="18" charset="0"/>
                <a:cs typeface="Times New Roman" pitchFamily="18" charset="0"/>
              </a:rPr>
              <a:t>tutorial_title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tutorial_author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submission_date</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-&gt;</a:t>
            </a:r>
            <a:r>
              <a:rPr lang="en-US" sz="2000" dirty="0" smtClean="0">
                <a:latin typeface="Times New Roman" pitchFamily="18" charset="0"/>
                <a:cs typeface="Times New Roman" pitchFamily="18" charset="0"/>
              </a:rPr>
              <a:t>VALUES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-&gt;("</a:t>
            </a:r>
            <a:r>
              <a:rPr lang="en-US" sz="2000" dirty="0" smtClean="0">
                <a:latin typeface="Times New Roman" pitchFamily="18" charset="0"/>
                <a:cs typeface="Times New Roman" pitchFamily="18" charset="0"/>
              </a:rPr>
              <a:t>JAVA Tutorial", "Sanjay", '2007-05-06');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Query </a:t>
            </a:r>
            <a:r>
              <a:rPr lang="en-US" sz="2000" dirty="0" smtClean="0">
                <a:latin typeface="Times New Roman" pitchFamily="18" charset="0"/>
                <a:cs typeface="Times New Roman" pitchFamily="18" charset="0"/>
              </a:rPr>
              <a:t>OK, 1 row affected (0.01 sec) </a:t>
            </a:r>
            <a:endParaRPr lang="en-US" sz="2000" dirty="0" smtClean="0">
              <a:latin typeface="Times New Roman" pitchFamily="18" charset="0"/>
              <a:cs typeface="Times New Roman" pitchFamily="18" charset="0"/>
            </a:endParaRPr>
          </a:p>
          <a:p>
            <a:pPr>
              <a:buNone/>
            </a:pPr>
            <a:r>
              <a:rPr lang="en-US" sz="2000" dirty="0" err="1" smtClean="0">
                <a:latin typeface="Times New Roman" pitchFamily="18" charset="0"/>
                <a:cs typeface="Times New Roman" pitchFamily="18" charset="0"/>
              </a:rPr>
              <a:t>mysql</a:t>
            </a:r>
            <a:r>
              <a:rPr lang="en-US" sz="2000" dirty="0" smtClean="0">
                <a:latin typeface="Times New Roman" pitchFamily="18" charset="0"/>
                <a:cs typeface="Times New Roman" pitchFamily="18" charset="0"/>
              </a:rPr>
              <a:t>&gt;</a:t>
            </a:r>
          </a:p>
          <a:p>
            <a:pPr>
              <a:buNone/>
            </a:pPr>
            <a:endParaRPr lang="en-US" sz="2000" dirty="0" smtClean="0">
              <a:latin typeface="Times New Roman" pitchFamily="18" charset="0"/>
              <a:cs typeface="Times New Roman" pitchFamily="18" charset="0"/>
            </a:endParaRPr>
          </a:p>
          <a:p>
            <a:pPr>
              <a:buNone/>
            </a:pPr>
            <a:r>
              <a:rPr lang="en-US" sz="2000" dirty="0" smtClean="0"/>
              <a:t>Copy the appropriate JDBC driver to </a:t>
            </a:r>
            <a:r>
              <a:rPr lang="en-US" sz="2000" b="1" dirty="0" smtClean="0"/>
              <a:t>/home/</a:t>
            </a:r>
            <a:r>
              <a:rPr lang="en-US" sz="2000" b="1" dirty="0" err="1" smtClean="0"/>
              <a:t>manisha</a:t>
            </a:r>
            <a:r>
              <a:rPr lang="en-US" sz="2000" b="1" dirty="0" smtClean="0"/>
              <a:t>/apache-jmeter-2.9/lib</a:t>
            </a:r>
            <a:r>
              <a:rPr lang="en-US" sz="2000" dirty="0" smtClean="0"/>
              <a:t>.</a:t>
            </a:r>
          </a:p>
          <a:p>
            <a:pPr>
              <a:buNone/>
            </a:pPr>
            <a:r>
              <a:rPr lang="en-US" sz="2000" b="1" dirty="0" smtClean="0"/>
              <a:t>Create </a:t>
            </a:r>
            <a:r>
              <a:rPr lang="en-US" sz="2000" b="1" dirty="0" err="1" smtClean="0"/>
              <a:t>JMeter</a:t>
            </a:r>
            <a:r>
              <a:rPr lang="en-US" sz="2000" b="1" dirty="0" smtClean="0"/>
              <a:t> Test Plan</a:t>
            </a:r>
          </a:p>
          <a:p>
            <a:r>
              <a:rPr lang="en-US" sz="2000" dirty="0" smtClean="0"/>
              <a:t>Let us start the </a:t>
            </a:r>
            <a:r>
              <a:rPr lang="en-US" sz="2000" dirty="0" err="1" smtClean="0"/>
              <a:t>JMeter</a:t>
            </a:r>
            <a:r>
              <a:rPr lang="en-US" sz="2000" dirty="0" smtClean="0"/>
              <a:t> from </a:t>
            </a:r>
            <a:r>
              <a:rPr lang="en-US" sz="2000" b="1" dirty="0" smtClean="0"/>
              <a:t>/home/</a:t>
            </a:r>
            <a:r>
              <a:rPr lang="en-US" sz="2000" b="1" dirty="0" err="1" smtClean="0"/>
              <a:t>manisha</a:t>
            </a:r>
            <a:r>
              <a:rPr lang="en-US" sz="2000" b="1" dirty="0" smtClean="0"/>
              <a:t>/apache-jmeter-2.9/bin/jmeter.sh</a:t>
            </a:r>
            <a:r>
              <a:rPr lang="en-US" sz="2000" dirty="0" smtClean="0"/>
              <a:t>.</a:t>
            </a:r>
          </a:p>
          <a:p>
            <a:pPr>
              <a:buNone/>
            </a:pPr>
            <a:r>
              <a:rPr lang="en-US" sz="2000" b="1" dirty="0" smtClean="0"/>
              <a:t>Add </a:t>
            </a:r>
            <a:r>
              <a:rPr lang="en-US" sz="2000" b="1" dirty="0" smtClean="0"/>
              <a:t>Users</a:t>
            </a:r>
          </a:p>
          <a:p>
            <a:pPr>
              <a:buNone/>
            </a:pPr>
            <a:r>
              <a:rPr lang="en-US" sz="2000" b="1" dirty="0" smtClean="0"/>
              <a:t>	</a:t>
            </a: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r>
              <a:rPr lang="en-US" sz="1600" dirty="0" smtClean="0">
                <a:latin typeface="Times New Roman" pitchFamily="18" charset="0"/>
                <a:cs typeface="Times New Roman" pitchFamily="18" charset="0"/>
              </a:rPr>
              <a:t>To create a Thread group,</a:t>
            </a:r>
          </a:p>
          <a:p>
            <a:r>
              <a:rPr lang="en-US" sz="1600" dirty="0" smtClean="0">
                <a:latin typeface="Times New Roman" pitchFamily="18" charset="0"/>
                <a:cs typeface="Times New Roman" pitchFamily="18" charset="0"/>
              </a:rPr>
              <a:t>Right-click on Test Plan.</a:t>
            </a:r>
          </a:p>
          <a:p>
            <a:r>
              <a:rPr lang="en-US" sz="1600" dirty="0" smtClean="0">
                <a:latin typeface="Times New Roman" pitchFamily="18" charset="0"/>
                <a:cs typeface="Times New Roman" pitchFamily="18" charset="0"/>
              </a:rPr>
              <a:t>Select Add → Threads (Users) → Thread Group.</a:t>
            </a:r>
          </a:p>
          <a:p>
            <a:r>
              <a:rPr lang="en-US" sz="1600" dirty="0" smtClean="0">
                <a:latin typeface="Times New Roman" pitchFamily="18" charset="0"/>
                <a:cs typeface="Times New Roman" pitchFamily="18" charset="0"/>
              </a:rPr>
              <a:t>Thus, thread group gets added under the Test Plan node.</a:t>
            </a:r>
          </a:p>
          <a:p>
            <a:r>
              <a:rPr lang="en-US" sz="1600" dirty="0" smtClean="0">
                <a:latin typeface="Times New Roman" pitchFamily="18" charset="0"/>
                <a:cs typeface="Times New Roman" pitchFamily="18" charset="0"/>
              </a:rPr>
              <a:t>Rename this Thread Group as </a:t>
            </a:r>
            <a:r>
              <a:rPr lang="en-US" sz="1600" i="1" dirty="0" smtClean="0">
                <a:latin typeface="Times New Roman" pitchFamily="18" charset="0"/>
                <a:cs typeface="Times New Roman" pitchFamily="18" charset="0"/>
              </a:rPr>
              <a:t>JDBC Users</a:t>
            </a:r>
            <a:r>
              <a:rPr lang="en-US" sz="1600" dirty="0" smtClean="0">
                <a:latin typeface="Times New Roman" pitchFamily="18" charset="0"/>
                <a:cs typeface="Times New Roman" pitchFamily="18" charset="0"/>
              </a:rPr>
              <a:t>.</a:t>
            </a: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r>
              <a:rPr lang="en-US" sz="1600" dirty="0" smtClean="0"/>
              <a:t>We will not change the default properties of the Thread Group</a:t>
            </a: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dirty="0"/>
          </a:p>
        </p:txBody>
      </p:sp>
      <p:pic>
        <p:nvPicPr>
          <p:cNvPr id="25603" name="Picture 3" descr="C:\Users\papa\Desktop\dbtest_threadgroup.jpg"/>
          <p:cNvPicPr>
            <a:picLocks noChangeAspect="1" noChangeArrowheads="1"/>
          </p:cNvPicPr>
          <p:nvPr/>
        </p:nvPicPr>
        <p:blipFill>
          <a:blip r:embed="rId2"/>
          <a:srcRect/>
          <a:stretch>
            <a:fillRect/>
          </a:stretch>
        </p:blipFill>
        <p:spPr bwMode="auto">
          <a:xfrm>
            <a:off x="1752600" y="2362200"/>
            <a:ext cx="5334000" cy="3000375"/>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10000"/>
          </a:bodyPr>
          <a:lstStyle/>
          <a:p>
            <a:pPr>
              <a:buNone/>
            </a:pPr>
            <a:r>
              <a:rPr lang="en-US" sz="2400" dirty="0" smtClean="0">
                <a:latin typeface="Times New Roman" pitchFamily="18" charset="0"/>
                <a:cs typeface="Times New Roman" pitchFamily="18" charset="0"/>
              </a:rPr>
              <a:t>Adding JDBC Requests</a:t>
            </a:r>
          </a:p>
          <a:p>
            <a:r>
              <a:rPr lang="en-US" sz="2400" dirty="0" smtClean="0">
                <a:latin typeface="Times New Roman" pitchFamily="18" charset="0"/>
                <a:cs typeface="Times New Roman" pitchFamily="18" charset="0"/>
              </a:rPr>
              <a:t>Now that we defined our users, it is time to define the tasks that they will be performing. In this section, specify the JDBC requests to perform.</a:t>
            </a:r>
          </a:p>
          <a:p>
            <a:r>
              <a:rPr lang="en-US" sz="2400" dirty="0" smtClean="0">
                <a:latin typeface="Times New Roman" pitchFamily="18" charset="0"/>
                <a:cs typeface="Times New Roman" pitchFamily="18" charset="0"/>
              </a:rPr>
              <a:t>Right-click on the JDBC Users element.</a:t>
            </a:r>
          </a:p>
          <a:p>
            <a:r>
              <a:rPr lang="en-US" sz="2400" dirty="0" smtClean="0">
                <a:latin typeface="Times New Roman" pitchFamily="18" charset="0"/>
                <a:cs typeface="Times New Roman" pitchFamily="18" charset="0"/>
              </a:rPr>
              <a:t>Select </a:t>
            </a:r>
            <a:r>
              <a:rPr lang="en-US" sz="2400" b="1" dirty="0" smtClean="0">
                <a:latin typeface="Times New Roman" pitchFamily="18" charset="0"/>
                <a:cs typeface="Times New Roman" pitchFamily="18" charset="0"/>
              </a:rPr>
              <a:t>Add → </a:t>
            </a:r>
            <a:r>
              <a:rPr lang="en-US" sz="2400" b="1" dirty="0" err="1" smtClean="0">
                <a:latin typeface="Times New Roman" pitchFamily="18" charset="0"/>
                <a:cs typeface="Times New Roman" pitchFamily="18" charset="0"/>
              </a:rPr>
              <a:t>Config</a:t>
            </a:r>
            <a:r>
              <a:rPr lang="en-US" sz="2400" b="1" dirty="0" smtClean="0">
                <a:latin typeface="Times New Roman" pitchFamily="18" charset="0"/>
                <a:cs typeface="Times New Roman" pitchFamily="18" charset="0"/>
              </a:rPr>
              <a:t> Element → JDBC Connection Configuration</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Set up the following fields (we are using </a:t>
            </a:r>
            <a:r>
              <a:rPr lang="en-US" sz="2400" dirty="0" err="1" smtClean="0">
                <a:latin typeface="Times New Roman" pitchFamily="18" charset="0"/>
                <a:cs typeface="Times New Roman" pitchFamily="18" charset="0"/>
              </a:rPr>
              <a:t>MySQL</a:t>
            </a:r>
            <a:r>
              <a:rPr lang="en-US" sz="2400" dirty="0" smtClean="0">
                <a:latin typeface="Times New Roman" pitchFamily="18" charset="0"/>
                <a:cs typeface="Times New Roman" pitchFamily="18" charset="0"/>
              </a:rPr>
              <a:t> database called tutorial) −</a:t>
            </a:r>
          </a:p>
          <a:p>
            <a:pPr lvl="1"/>
            <a:r>
              <a:rPr lang="en-US" sz="2100" dirty="0" smtClean="0">
                <a:latin typeface="Times New Roman" pitchFamily="18" charset="0"/>
                <a:cs typeface="Times New Roman" pitchFamily="18" charset="0"/>
              </a:rPr>
              <a:t>Variable name bound to pool. This needs to identify the configuration uniquely. It is used by the JDBC Sampler to identify the configuration to be used. We have named it as </a:t>
            </a:r>
            <a:r>
              <a:rPr lang="en-US" sz="2100" i="1" dirty="0" smtClean="0">
                <a:latin typeface="Times New Roman" pitchFamily="18" charset="0"/>
                <a:cs typeface="Times New Roman" pitchFamily="18" charset="0"/>
              </a:rPr>
              <a:t>test</a:t>
            </a:r>
            <a:r>
              <a:rPr lang="en-US" sz="2100" dirty="0" smtClean="0">
                <a:latin typeface="Times New Roman" pitchFamily="18" charset="0"/>
                <a:cs typeface="Times New Roman" pitchFamily="18" charset="0"/>
              </a:rPr>
              <a:t>.</a:t>
            </a:r>
          </a:p>
          <a:p>
            <a:pPr lvl="1"/>
            <a:r>
              <a:rPr lang="en-US" sz="2100" dirty="0" smtClean="0">
                <a:latin typeface="Times New Roman" pitchFamily="18" charset="0"/>
                <a:cs typeface="Times New Roman" pitchFamily="18" charset="0"/>
              </a:rPr>
              <a:t>Database URL − </a:t>
            </a:r>
            <a:r>
              <a:rPr lang="en-US" sz="2100" dirty="0" err="1" smtClean="0">
                <a:latin typeface="Times New Roman" pitchFamily="18" charset="0"/>
                <a:cs typeface="Times New Roman" pitchFamily="18" charset="0"/>
              </a:rPr>
              <a:t>jdbc:mysql</a:t>
            </a:r>
            <a:r>
              <a:rPr lang="en-US" sz="2100" dirty="0" smtClean="0">
                <a:latin typeface="Times New Roman" pitchFamily="18" charset="0"/>
                <a:cs typeface="Times New Roman" pitchFamily="18" charset="0"/>
              </a:rPr>
              <a:t>://localhost:3306/tutorial.</a:t>
            </a:r>
          </a:p>
          <a:p>
            <a:pPr lvl="1"/>
            <a:r>
              <a:rPr lang="en-US" sz="2100" dirty="0" smtClean="0">
                <a:latin typeface="Times New Roman" pitchFamily="18" charset="0"/>
                <a:cs typeface="Times New Roman" pitchFamily="18" charset="0"/>
              </a:rPr>
              <a:t>JDBC Driver class: </a:t>
            </a:r>
            <a:r>
              <a:rPr lang="en-US" sz="2100" dirty="0" err="1" smtClean="0">
                <a:latin typeface="Times New Roman" pitchFamily="18" charset="0"/>
                <a:cs typeface="Times New Roman" pitchFamily="18" charset="0"/>
              </a:rPr>
              <a:t>com.mysql.jdbc.Driver</a:t>
            </a:r>
            <a:r>
              <a:rPr lang="en-US" sz="2100" dirty="0" smtClean="0">
                <a:latin typeface="Times New Roman" pitchFamily="18" charset="0"/>
                <a:cs typeface="Times New Roman" pitchFamily="18" charset="0"/>
              </a:rPr>
              <a:t>.</a:t>
            </a:r>
          </a:p>
          <a:p>
            <a:pPr lvl="1"/>
            <a:r>
              <a:rPr lang="en-US" sz="2100" dirty="0" smtClean="0">
                <a:latin typeface="Times New Roman" pitchFamily="18" charset="0"/>
                <a:cs typeface="Times New Roman" pitchFamily="18" charset="0"/>
              </a:rPr>
              <a:t>Username: root.</a:t>
            </a:r>
          </a:p>
          <a:p>
            <a:pPr lvl="1"/>
            <a:r>
              <a:rPr lang="en-US" sz="2100" dirty="0" smtClean="0">
                <a:latin typeface="Times New Roman" pitchFamily="18" charset="0"/>
                <a:cs typeface="Times New Roman" pitchFamily="18" charset="0"/>
              </a:rPr>
              <a:t>Password: password for root.</a:t>
            </a:r>
          </a:p>
          <a:p>
            <a:pPr>
              <a:buNone/>
            </a:pP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endParaRPr lang="en-US" dirty="0"/>
          </a:p>
        </p:txBody>
      </p:sp>
      <p:pic>
        <p:nvPicPr>
          <p:cNvPr id="26626" name="Picture 2" descr="C:\Users\papa\Desktop\dbtest_jdbcconfigpool.jpg"/>
          <p:cNvPicPr>
            <a:picLocks noChangeAspect="1" noChangeArrowheads="1"/>
          </p:cNvPicPr>
          <p:nvPr/>
        </p:nvPicPr>
        <p:blipFill>
          <a:blip r:embed="rId2"/>
          <a:srcRect/>
          <a:stretch>
            <a:fillRect/>
          </a:stretch>
        </p:blipFill>
        <p:spPr bwMode="auto">
          <a:xfrm>
            <a:off x="685800" y="1066800"/>
            <a:ext cx="7543800" cy="44958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lgn="ctr">
              <a:buNone/>
            </a:pPr>
            <a:r>
              <a:rPr lang="en-US" sz="2400" dirty="0" err="1" smtClean="0">
                <a:latin typeface="Times New Roman" pitchFamily="18" charset="0"/>
                <a:cs typeface="Times New Roman" pitchFamily="18" charset="0"/>
              </a:rPr>
              <a:t>jMeter</a:t>
            </a:r>
            <a:r>
              <a:rPr lang="en-US" sz="2400" dirty="0" smtClean="0">
                <a:latin typeface="Times New Roman" pitchFamily="18" charset="0"/>
                <a:cs typeface="Times New Roman" pitchFamily="18" charset="0"/>
              </a:rPr>
              <a:t> - Build Test </a:t>
            </a:r>
            <a:r>
              <a:rPr lang="en-US" sz="2400" dirty="0" smtClean="0">
                <a:latin typeface="Times New Roman" pitchFamily="18" charset="0"/>
                <a:cs typeface="Times New Roman" pitchFamily="18" charset="0"/>
              </a:rPr>
              <a:t>Plan</a:t>
            </a:r>
          </a:p>
          <a:p>
            <a:pPr>
              <a:buNone/>
            </a:pPr>
            <a:r>
              <a:rPr lang="en-US" sz="2000" dirty="0" smtClean="0">
                <a:latin typeface="Times New Roman" pitchFamily="18" charset="0"/>
                <a:cs typeface="Times New Roman" pitchFamily="18" charset="0"/>
              </a:rPr>
              <a:t>What is a Test Plan?</a:t>
            </a:r>
          </a:p>
          <a:p>
            <a:r>
              <a:rPr lang="en-US" sz="2000" dirty="0" smtClean="0">
                <a:latin typeface="Times New Roman" pitchFamily="18" charset="0"/>
                <a:cs typeface="Times New Roman" pitchFamily="18" charset="0"/>
              </a:rPr>
              <a:t>A Test Plan can be viewed as a container for running tests. It defines what to test and how to go about it. A complete test plan consists of one or more elements such as thread groups, logic controllers, sample-generating controllers, listeners, timers, assertions, and configuration elements. A test plan must have at least one thread </a:t>
            </a:r>
            <a:r>
              <a:rPr lang="en-US" sz="2000" dirty="0" smtClean="0">
                <a:latin typeface="Times New Roman" pitchFamily="18" charset="0"/>
                <a:cs typeface="Times New Roman" pitchFamily="18" charset="0"/>
              </a:rPr>
              <a:t>group</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Writing a Test Plan</a:t>
            </a:r>
          </a:p>
          <a:p>
            <a:r>
              <a:rPr lang="en-US" sz="2000" dirty="0" smtClean="0">
                <a:latin typeface="Times New Roman" pitchFamily="18" charset="0"/>
                <a:cs typeface="Times New Roman" pitchFamily="18" charset="0"/>
              </a:rPr>
              <a:t>Follow the steps given below to write a test plan −</a:t>
            </a:r>
          </a:p>
          <a:p>
            <a:r>
              <a:rPr lang="en-US" sz="2000" dirty="0" smtClean="0">
                <a:latin typeface="Times New Roman" pitchFamily="18" charset="0"/>
                <a:cs typeface="Times New Roman" pitchFamily="18" charset="0"/>
              </a:rPr>
              <a:t>Step 1: Start the </a:t>
            </a:r>
            <a:r>
              <a:rPr lang="en-US" sz="2000" dirty="0" err="1" smtClean="0">
                <a:latin typeface="Times New Roman" pitchFamily="18" charset="0"/>
                <a:cs typeface="Times New Roman" pitchFamily="18" charset="0"/>
              </a:rPr>
              <a:t>JMeter</a:t>
            </a:r>
            <a:r>
              <a:rPr lang="en-US" sz="2000" dirty="0" smtClean="0">
                <a:latin typeface="Times New Roman" pitchFamily="18" charset="0"/>
                <a:cs typeface="Times New Roman" pitchFamily="18" charset="0"/>
              </a:rPr>
              <a:t> Window</a:t>
            </a:r>
          </a:p>
          <a:p>
            <a:r>
              <a:rPr lang="en-US" sz="2000" dirty="0" smtClean="0">
                <a:latin typeface="Times New Roman" pitchFamily="18" charset="0"/>
                <a:cs typeface="Times New Roman" pitchFamily="18" charset="0"/>
              </a:rPr>
              <a:t>Open the </a:t>
            </a:r>
            <a:r>
              <a:rPr lang="en-US" sz="2000" dirty="0" err="1" smtClean="0">
                <a:latin typeface="Times New Roman" pitchFamily="18" charset="0"/>
                <a:cs typeface="Times New Roman" pitchFamily="18" charset="0"/>
              </a:rPr>
              <a:t>JMeter</a:t>
            </a:r>
            <a:r>
              <a:rPr lang="en-US" sz="2000" dirty="0" smtClean="0">
                <a:latin typeface="Times New Roman" pitchFamily="18" charset="0"/>
                <a:cs typeface="Times New Roman" pitchFamily="18" charset="0"/>
              </a:rPr>
              <a:t> window by clicking </a:t>
            </a:r>
            <a:r>
              <a:rPr lang="en-US" sz="2000" b="1" dirty="0" smtClean="0">
                <a:latin typeface="Times New Roman" pitchFamily="18" charset="0"/>
                <a:cs typeface="Times New Roman" pitchFamily="18" charset="0"/>
              </a:rPr>
              <a:t>/home/</a:t>
            </a:r>
            <a:r>
              <a:rPr lang="en-US" sz="2000" b="1" dirty="0" err="1" smtClean="0">
                <a:latin typeface="Times New Roman" pitchFamily="18" charset="0"/>
                <a:cs typeface="Times New Roman" pitchFamily="18" charset="0"/>
              </a:rPr>
              <a:t>manisha</a:t>
            </a:r>
            <a:r>
              <a:rPr lang="en-US" sz="2000" b="1" dirty="0" smtClean="0">
                <a:latin typeface="Times New Roman" pitchFamily="18" charset="0"/>
                <a:cs typeface="Times New Roman" pitchFamily="18" charset="0"/>
              </a:rPr>
              <a:t>/apache-jmeter-2.9/bin/jmeter.sh</a:t>
            </a:r>
            <a:r>
              <a:rPr lang="en-US" sz="2000" dirty="0" smtClean="0">
                <a:latin typeface="Times New Roman" pitchFamily="18" charset="0"/>
                <a:cs typeface="Times New Roman" pitchFamily="18" charset="0"/>
              </a:rPr>
              <a:t>. The </a:t>
            </a:r>
            <a:r>
              <a:rPr lang="en-US" sz="2000" dirty="0" err="1" smtClean="0">
                <a:latin typeface="Times New Roman" pitchFamily="18" charset="0"/>
                <a:cs typeface="Times New Roman" pitchFamily="18" charset="0"/>
              </a:rPr>
              <a:t>JMeter</a:t>
            </a:r>
            <a:r>
              <a:rPr lang="en-US" sz="2000" dirty="0" smtClean="0">
                <a:latin typeface="Times New Roman" pitchFamily="18" charset="0"/>
                <a:cs typeface="Times New Roman" pitchFamily="18" charset="0"/>
              </a:rPr>
              <a:t> window will appear as below −</a:t>
            </a:r>
          </a:p>
          <a:p>
            <a:pPr>
              <a:buNone/>
            </a:pPr>
            <a:endParaRPr lang="en-US" sz="18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a:bodyPr>
          <a:lstStyle/>
          <a:p>
            <a:pPr>
              <a:buNone/>
            </a:pPr>
            <a:r>
              <a:rPr lang="en-US" sz="2400" dirty="0" smtClean="0">
                <a:latin typeface="Times New Roman" pitchFamily="18" charset="0"/>
                <a:cs typeface="Times New Roman" pitchFamily="18" charset="0"/>
              </a:rPr>
              <a:t>Now add a JDBC Request which refers to the JDBC Configuration pool defined above. Select JDBC Users element.</a:t>
            </a:r>
          </a:p>
          <a:p>
            <a:r>
              <a:rPr lang="en-US" sz="2400" dirty="0" smtClean="0">
                <a:latin typeface="Times New Roman" pitchFamily="18" charset="0"/>
                <a:cs typeface="Times New Roman" pitchFamily="18" charset="0"/>
              </a:rPr>
              <a:t>Click your right mouse button to get the Add menu</a:t>
            </a:r>
          </a:p>
          <a:p>
            <a:r>
              <a:rPr lang="en-US" sz="2400" dirty="0" smtClean="0">
                <a:latin typeface="Times New Roman" pitchFamily="18" charset="0"/>
                <a:cs typeface="Times New Roman" pitchFamily="18" charset="0"/>
              </a:rPr>
              <a:t>Select </a:t>
            </a:r>
            <a:r>
              <a:rPr lang="en-US" sz="2400" b="1" dirty="0" smtClean="0">
                <a:latin typeface="Times New Roman" pitchFamily="18" charset="0"/>
                <a:cs typeface="Times New Roman" pitchFamily="18" charset="0"/>
              </a:rPr>
              <a:t>Add → Sampler → JDBC Request.</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Select this new element to view its Control Panel.</a:t>
            </a:r>
          </a:p>
          <a:p>
            <a:r>
              <a:rPr lang="en-US" sz="2400" dirty="0" smtClean="0">
                <a:latin typeface="Times New Roman" pitchFamily="18" charset="0"/>
                <a:cs typeface="Times New Roman" pitchFamily="18" charset="0"/>
              </a:rPr>
              <a:t>Edit the properties as shown below −</a:t>
            </a:r>
          </a:p>
          <a:p>
            <a:pPr lvl="1"/>
            <a:r>
              <a:rPr lang="en-US" sz="2400" dirty="0" smtClean="0">
                <a:latin typeface="Times New Roman" pitchFamily="18" charset="0"/>
                <a:cs typeface="Times New Roman" pitchFamily="18" charset="0"/>
              </a:rPr>
              <a:t>Variable name bound to pool. This needs to uniquely identify the configuration. It is used by the JDBC Sampler to identify the configuration to be used. Named it as </a:t>
            </a:r>
            <a:r>
              <a:rPr lang="en-US" sz="2400" i="1" dirty="0" smtClean="0">
                <a:latin typeface="Times New Roman" pitchFamily="18" charset="0"/>
                <a:cs typeface="Times New Roman" pitchFamily="18" charset="0"/>
              </a:rPr>
              <a:t>test</a:t>
            </a:r>
            <a:r>
              <a:rPr lang="en-US" sz="2400" dirty="0" smtClean="0">
                <a:latin typeface="Times New Roman" pitchFamily="18" charset="0"/>
                <a:cs typeface="Times New Roman" pitchFamily="18" charset="0"/>
              </a:rPr>
              <a:t>.</a:t>
            </a:r>
          </a:p>
          <a:p>
            <a:pPr lvl="1"/>
            <a:r>
              <a:rPr lang="en-US" sz="2400" dirty="0" smtClean="0">
                <a:latin typeface="Times New Roman" pitchFamily="18" charset="0"/>
                <a:cs typeface="Times New Roman" pitchFamily="18" charset="0"/>
              </a:rPr>
              <a:t>Name − Learn.</a:t>
            </a:r>
          </a:p>
          <a:p>
            <a:pPr lvl="1"/>
            <a:r>
              <a:rPr lang="en-US" sz="2400" dirty="0" smtClean="0">
                <a:latin typeface="Times New Roman" pitchFamily="18" charset="0"/>
                <a:cs typeface="Times New Roman" pitchFamily="18" charset="0"/>
              </a:rPr>
              <a:t>Enter the Pool Name − test (same as in the configuration element).</a:t>
            </a:r>
          </a:p>
          <a:p>
            <a:pPr lvl="1"/>
            <a:r>
              <a:rPr lang="en-US" sz="2400" dirty="0" smtClean="0">
                <a:latin typeface="Times New Roman" pitchFamily="18" charset="0"/>
                <a:cs typeface="Times New Roman" pitchFamily="18" charset="0"/>
              </a:rPr>
              <a:t>Query Type − Select statement.</a:t>
            </a:r>
          </a:p>
          <a:p>
            <a:pPr lvl="1"/>
            <a:r>
              <a:rPr lang="en-US" sz="2400" dirty="0" smtClean="0">
                <a:latin typeface="Times New Roman" pitchFamily="18" charset="0"/>
                <a:cs typeface="Times New Roman" pitchFamily="18" charset="0"/>
              </a:rPr>
              <a:t>Enter the SQL Query String field</a:t>
            </a:r>
          </a:p>
          <a:p>
            <a:pPr>
              <a:buNone/>
            </a:pP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p:txBody>
      </p:sp>
      <p:pic>
        <p:nvPicPr>
          <p:cNvPr id="27650" name="Picture 2" descr="C:\Users\papa\Desktop\dbtest_jdbcrequest.jpg"/>
          <p:cNvPicPr>
            <a:picLocks noChangeAspect="1" noChangeArrowheads="1"/>
          </p:cNvPicPr>
          <p:nvPr/>
        </p:nvPicPr>
        <p:blipFill>
          <a:blip r:embed="rId2"/>
          <a:srcRect/>
          <a:stretch>
            <a:fillRect/>
          </a:stretch>
        </p:blipFill>
        <p:spPr bwMode="auto">
          <a:xfrm>
            <a:off x="838200" y="533400"/>
            <a:ext cx="7543800" cy="5029200"/>
          </a:xfrm>
          <a:prstGeom prst="rect">
            <a:avLst/>
          </a:prstGeo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sz="1800" dirty="0" smtClean="0">
                <a:latin typeface="Times New Roman" pitchFamily="18" charset="0"/>
                <a:cs typeface="Times New Roman" pitchFamily="18" charset="0"/>
              </a:rPr>
              <a:t>Create Listener</a:t>
            </a:r>
          </a:p>
          <a:p>
            <a:r>
              <a:rPr lang="en-US" sz="1800" dirty="0" smtClean="0">
                <a:latin typeface="Times New Roman" pitchFamily="18" charset="0"/>
                <a:cs typeface="Times New Roman" pitchFamily="18" charset="0"/>
              </a:rPr>
              <a:t>Now add the Listener element. This element is responsible for storing all of the results of your JDBC requests in a file and presenting a visual model of the data.</a:t>
            </a:r>
          </a:p>
          <a:p>
            <a:r>
              <a:rPr lang="en-US" sz="1800" dirty="0" smtClean="0">
                <a:latin typeface="Times New Roman" pitchFamily="18" charset="0"/>
                <a:cs typeface="Times New Roman" pitchFamily="18" charset="0"/>
              </a:rPr>
              <a:t>Select the JDBC Users element</a:t>
            </a:r>
          </a:p>
          <a:p>
            <a:r>
              <a:rPr lang="en-US" sz="1800" dirty="0" smtClean="0">
                <a:latin typeface="Times New Roman" pitchFamily="18" charset="0"/>
                <a:cs typeface="Times New Roman" pitchFamily="18" charset="0"/>
              </a:rPr>
              <a:t>Add a View Results Tree listener (</a:t>
            </a:r>
            <a:r>
              <a:rPr lang="en-US" sz="1800" b="1" dirty="0" smtClean="0">
                <a:latin typeface="Times New Roman" pitchFamily="18" charset="0"/>
                <a:cs typeface="Times New Roman" pitchFamily="18" charset="0"/>
              </a:rPr>
              <a:t>Add → Listener → View Results Tree</a:t>
            </a:r>
            <a:r>
              <a:rPr lang="en-US" sz="1800" dirty="0" smtClean="0">
                <a:latin typeface="Times New Roman" pitchFamily="18" charset="0"/>
                <a:cs typeface="Times New Roman" pitchFamily="18" charset="0"/>
              </a:rPr>
              <a:t>).</a:t>
            </a:r>
          </a:p>
          <a:p>
            <a:pPr>
              <a:buNone/>
            </a:pPr>
            <a:endParaRPr lang="en-US" sz="1800" dirty="0" smtClean="0">
              <a:latin typeface="Times New Roman" pitchFamily="18" charset="0"/>
              <a:cs typeface="Times New Roman" pitchFamily="18" charset="0"/>
            </a:endParaRPr>
          </a:p>
          <a:p>
            <a:pPr>
              <a:buNone/>
            </a:pPr>
            <a:endParaRPr lang="en-US" dirty="0"/>
          </a:p>
        </p:txBody>
      </p:sp>
      <p:pic>
        <p:nvPicPr>
          <p:cNvPr id="28674" name="Picture 2" descr="C:\Users\papa\Desktop\dbtest_listener.jpg"/>
          <p:cNvPicPr>
            <a:picLocks noChangeAspect="1" noChangeArrowheads="1"/>
          </p:cNvPicPr>
          <p:nvPr/>
        </p:nvPicPr>
        <p:blipFill>
          <a:blip r:embed="rId2"/>
          <a:srcRect/>
          <a:stretch>
            <a:fillRect/>
          </a:stretch>
        </p:blipFill>
        <p:spPr bwMode="auto">
          <a:xfrm>
            <a:off x="1295400" y="2590800"/>
            <a:ext cx="6231467" cy="3505200"/>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sz="1600" dirty="0" smtClean="0">
                <a:latin typeface="Times New Roman" pitchFamily="18" charset="0"/>
                <a:cs typeface="Times New Roman" pitchFamily="18" charset="0"/>
              </a:rPr>
              <a:t>Save and Execute Test Plan</a:t>
            </a:r>
          </a:p>
          <a:p>
            <a:r>
              <a:rPr lang="en-US" sz="1600" dirty="0" smtClean="0">
                <a:latin typeface="Times New Roman" pitchFamily="18" charset="0"/>
                <a:cs typeface="Times New Roman" pitchFamily="18" charset="0"/>
              </a:rPr>
              <a:t>Now save the above test plan as </a:t>
            </a:r>
            <a:r>
              <a:rPr lang="en-US" sz="1600" i="1" dirty="0" smtClean="0">
                <a:latin typeface="Times New Roman" pitchFamily="18" charset="0"/>
                <a:cs typeface="Times New Roman" pitchFamily="18" charset="0"/>
              </a:rPr>
              <a:t>db_test.jmx</a:t>
            </a:r>
            <a:r>
              <a:rPr lang="en-US" sz="1600" dirty="0" smtClean="0">
                <a:latin typeface="Times New Roman" pitchFamily="18" charset="0"/>
                <a:cs typeface="Times New Roman" pitchFamily="18" charset="0"/>
              </a:rPr>
              <a:t>. Execute this test plan using </a:t>
            </a:r>
            <a:r>
              <a:rPr lang="en-US" sz="1600" b="1" dirty="0" smtClean="0">
                <a:latin typeface="Times New Roman" pitchFamily="18" charset="0"/>
                <a:cs typeface="Times New Roman" pitchFamily="18" charset="0"/>
              </a:rPr>
              <a:t>Run → Start</a:t>
            </a:r>
            <a:r>
              <a:rPr lang="en-US" sz="1600" dirty="0" smtClean="0">
                <a:latin typeface="Times New Roman" pitchFamily="18" charset="0"/>
                <a:cs typeface="Times New Roman" pitchFamily="18" charset="0"/>
              </a:rPr>
              <a:t> option.</a:t>
            </a:r>
          </a:p>
          <a:p>
            <a:pPr>
              <a:buNone/>
            </a:pPr>
            <a:r>
              <a:rPr lang="en-US" sz="1600" dirty="0" smtClean="0">
                <a:latin typeface="Times New Roman" pitchFamily="18" charset="0"/>
                <a:cs typeface="Times New Roman" pitchFamily="18" charset="0"/>
              </a:rPr>
              <a:t>Verify the </a:t>
            </a:r>
            <a:r>
              <a:rPr lang="en-US" sz="1600" dirty="0" smtClean="0">
                <a:latin typeface="Times New Roman" pitchFamily="18" charset="0"/>
                <a:cs typeface="Times New Roman" pitchFamily="18" charset="0"/>
              </a:rPr>
              <a:t>Output :</a:t>
            </a:r>
          </a:p>
          <a:p>
            <a:pPr>
              <a:buNone/>
            </a:pPr>
            <a:endParaRPr lang="en-US" sz="1600" dirty="0" smtClean="0">
              <a:latin typeface="Times New Roman" pitchFamily="18" charset="0"/>
              <a:cs typeface="Times New Roman" pitchFamily="18" charset="0"/>
            </a:endParaRPr>
          </a:p>
          <a:p>
            <a:pPr>
              <a:buNone/>
            </a:pPr>
            <a:endParaRPr lang="en-US" dirty="0"/>
          </a:p>
        </p:txBody>
      </p:sp>
      <p:pic>
        <p:nvPicPr>
          <p:cNvPr id="29698" name="Picture 2" descr="C:\Users\papa\Desktop\dbtest_output1.jpg"/>
          <p:cNvPicPr>
            <a:picLocks noChangeAspect="1" noChangeArrowheads="1"/>
          </p:cNvPicPr>
          <p:nvPr/>
        </p:nvPicPr>
        <p:blipFill>
          <a:blip r:embed="rId2"/>
          <a:srcRect/>
          <a:stretch>
            <a:fillRect/>
          </a:stretch>
        </p:blipFill>
        <p:spPr bwMode="auto">
          <a:xfrm>
            <a:off x="1295400" y="1981200"/>
            <a:ext cx="6759221" cy="3802062"/>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pic>
        <p:nvPicPr>
          <p:cNvPr id="30722" name="Picture 2" descr="C:\Users\papa\Desktop\dbtest_output2.jpg"/>
          <p:cNvPicPr>
            <a:picLocks noChangeAspect="1" noChangeArrowheads="1"/>
          </p:cNvPicPr>
          <p:nvPr/>
        </p:nvPicPr>
        <p:blipFill>
          <a:blip r:embed="rId2"/>
          <a:srcRect/>
          <a:stretch>
            <a:fillRect/>
          </a:stretch>
        </p:blipFill>
        <p:spPr bwMode="auto">
          <a:xfrm>
            <a:off x="1219200" y="685801"/>
            <a:ext cx="7010400" cy="2743200"/>
          </a:xfrm>
          <a:prstGeom prst="rect">
            <a:avLst/>
          </a:prstGeom>
          <a:noFill/>
        </p:spPr>
      </p:pic>
      <p:pic>
        <p:nvPicPr>
          <p:cNvPr id="30723" name="Picture 3" descr="C:\Users\papa\Desktop\dbtest_output3.jpg"/>
          <p:cNvPicPr>
            <a:picLocks noChangeAspect="1" noChangeArrowheads="1"/>
          </p:cNvPicPr>
          <p:nvPr/>
        </p:nvPicPr>
        <p:blipFill>
          <a:blip r:embed="rId3"/>
          <a:srcRect/>
          <a:stretch>
            <a:fillRect/>
          </a:stretch>
        </p:blipFill>
        <p:spPr bwMode="auto">
          <a:xfrm>
            <a:off x="1219200" y="3505200"/>
            <a:ext cx="7010400" cy="2895600"/>
          </a:xfrm>
          <a:prstGeom prst="rect">
            <a:avLst/>
          </a:prstGeom>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dirty="0" err="1" smtClean="0"/>
              <a:t>jMeter</a:t>
            </a:r>
            <a:r>
              <a:rPr lang="en-US" dirty="0" smtClean="0"/>
              <a:t> - FTP Test </a:t>
            </a:r>
            <a:r>
              <a:rPr lang="en-US" dirty="0" smtClean="0"/>
              <a:t>Plan</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pPr>
              <a:buNone/>
            </a:pPr>
            <a:r>
              <a:rPr lang="en-US" sz="2000" dirty="0" smtClean="0">
                <a:latin typeface="Times New Roman" pitchFamily="18" charset="0"/>
                <a:cs typeface="Times New Roman" pitchFamily="18" charset="0"/>
              </a:rPr>
              <a:t>In this chapter, we will see how to test a FTP site using </a:t>
            </a:r>
            <a:r>
              <a:rPr lang="en-US" sz="2000" dirty="0" err="1" smtClean="0">
                <a:latin typeface="Times New Roman" pitchFamily="18" charset="0"/>
                <a:cs typeface="Times New Roman" pitchFamily="18" charset="0"/>
              </a:rPr>
              <a:t>JMeter</a:t>
            </a:r>
            <a:r>
              <a:rPr lang="en-US" sz="2000" dirty="0" smtClean="0">
                <a:latin typeface="Times New Roman" pitchFamily="18" charset="0"/>
                <a:cs typeface="Times New Roman" pitchFamily="18" charset="0"/>
              </a:rPr>
              <a:t>. Let us create a Test Plan to test the FTP site</a:t>
            </a:r>
            <a:r>
              <a:rPr lang="en-US" sz="2000" dirty="0" smtClean="0">
                <a:latin typeface="Times New Roman" pitchFamily="18" charset="0"/>
                <a:cs typeface="Times New Roman" pitchFamily="18" charset="0"/>
              </a:rPr>
              <a:t>.</a:t>
            </a:r>
          </a:p>
          <a:p>
            <a:pPr>
              <a:buNone/>
            </a:pPr>
            <a:r>
              <a:rPr lang="en-US" sz="2000" b="1" dirty="0" smtClean="0">
                <a:latin typeface="Times New Roman" pitchFamily="18" charset="0"/>
                <a:cs typeface="Times New Roman" pitchFamily="18" charset="0"/>
              </a:rPr>
              <a:t>Rename Test Plan</a:t>
            </a:r>
          </a:p>
          <a:p>
            <a:r>
              <a:rPr lang="en-US" sz="2000" dirty="0" smtClean="0">
                <a:latin typeface="Times New Roman" pitchFamily="18" charset="0"/>
                <a:cs typeface="Times New Roman" pitchFamily="18" charset="0"/>
              </a:rPr>
              <a:t>Open the </a:t>
            </a:r>
            <a:r>
              <a:rPr lang="en-US" sz="2000" dirty="0" err="1" smtClean="0">
                <a:latin typeface="Times New Roman" pitchFamily="18" charset="0"/>
                <a:cs typeface="Times New Roman" pitchFamily="18" charset="0"/>
              </a:rPr>
              <a:t>JMeter</a:t>
            </a:r>
            <a:r>
              <a:rPr lang="en-US" sz="2000" dirty="0" smtClean="0">
                <a:latin typeface="Times New Roman" pitchFamily="18" charset="0"/>
                <a:cs typeface="Times New Roman" pitchFamily="18" charset="0"/>
              </a:rPr>
              <a:t> window by clicking /home/</a:t>
            </a:r>
            <a:r>
              <a:rPr lang="en-US" sz="2000" dirty="0" err="1" smtClean="0">
                <a:latin typeface="Times New Roman" pitchFamily="18" charset="0"/>
                <a:cs typeface="Times New Roman" pitchFamily="18" charset="0"/>
              </a:rPr>
              <a:t>manisha</a:t>
            </a:r>
            <a:r>
              <a:rPr lang="en-US" sz="2000" dirty="0" smtClean="0">
                <a:latin typeface="Times New Roman" pitchFamily="18" charset="0"/>
                <a:cs typeface="Times New Roman" pitchFamily="18" charset="0"/>
              </a:rPr>
              <a:t>/apache-jmeter-2.9/bin/jmeter.sh</a:t>
            </a:r>
          </a:p>
          <a:p>
            <a:r>
              <a:rPr lang="en-US" sz="2000" dirty="0" smtClean="0">
                <a:latin typeface="Times New Roman" pitchFamily="18" charset="0"/>
                <a:cs typeface="Times New Roman" pitchFamily="18" charset="0"/>
              </a:rPr>
              <a:t>Click on the Test Plan node.</a:t>
            </a:r>
          </a:p>
          <a:p>
            <a:r>
              <a:rPr lang="en-US" sz="2000" dirty="0" smtClean="0">
                <a:latin typeface="Times New Roman" pitchFamily="18" charset="0"/>
                <a:cs typeface="Times New Roman" pitchFamily="18" charset="0"/>
              </a:rPr>
              <a:t>Rename this Test Plan node as </a:t>
            </a:r>
            <a:r>
              <a:rPr lang="en-US" sz="2000" dirty="0" err="1" smtClean="0">
                <a:latin typeface="Times New Roman" pitchFamily="18" charset="0"/>
                <a:cs typeface="Times New Roman" pitchFamily="18" charset="0"/>
              </a:rPr>
              <a:t>TestFTPSite</a:t>
            </a:r>
            <a:r>
              <a:rPr lang="en-US" sz="2000" dirty="0" smtClean="0">
                <a:latin typeface="Times New Roman" pitchFamily="18" charset="0"/>
                <a:cs typeface="Times New Roman" pitchFamily="18" charset="0"/>
              </a:rPr>
              <a:t>.</a:t>
            </a:r>
          </a:p>
          <a:p>
            <a:pPr>
              <a:buNone/>
            </a:pPr>
            <a:r>
              <a:rPr lang="en-US" sz="2000" b="1" dirty="0" smtClean="0">
                <a:latin typeface="Times New Roman" pitchFamily="18" charset="0"/>
                <a:cs typeface="Times New Roman" pitchFamily="18" charset="0"/>
              </a:rPr>
              <a:t>Add Thread Group</a:t>
            </a:r>
          </a:p>
          <a:p>
            <a:r>
              <a:rPr lang="en-US" sz="2000" dirty="0" smtClean="0">
                <a:latin typeface="Times New Roman" pitchFamily="18" charset="0"/>
                <a:cs typeface="Times New Roman" pitchFamily="18" charset="0"/>
              </a:rPr>
              <a:t>Add one Thread Group, which is placeholder for all other elements like Samplers, Controllers, and Listeners.</a:t>
            </a:r>
          </a:p>
          <a:p>
            <a:r>
              <a:rPr lang="en-US" sz="2000" dirty="0" smtClean="0">
                <a:latin typeface="Times New Roman" pitchFamily="18" charset="0"/>
                <a:cs typeface="Times New Roman" pitchFamily="18" charset="0"/>
              </a:rPr>
              <a:t>Right click on </a:t>
            </a:r>
            <a:r>
              <a:rPr lang="en-US" sz="2000" dirty="0" err="1" smtClean="0">
                <a:latin typeface="Times New Roman" pitchFamily="18" charset="0"/>
                <a:cs typeface="Times New Roman" pitchFamily="18" charset="0"/>
              </a:rPr>
              <a:t>TestFTPSite</a:t>
            </a:r>
            <a:r>
              <a:rPr lang="en-US" sz="2000" dirty="0" smtClean="0">
                <a:latin typeface="Times New Roman" pitchFamily="18" charset="0"/>
                <a:cs typeface="Times New Roman" pitchFamily="18" charset="0"/>
              </a:rPr>
              <a:t> (our Test Plan)</a:t>
            </a:r>
          </a:p>
          <a:p>
            <a:r>
              <a:rPr lang="en-US" sz="2000" dirty="0" smtClean="0">
                <a:latin typeface="Times New Roman" pitchFamily="18" charset="0"/>
                <a:cs typeface="Times New Roman" pitchFamily="18" charset="0"/>
              </a:rPr>
              <a:t>Select Add → Threads(Users) → Thread Group. Thread Group will get added under the Test Plan (</a:t>
            </a:r>
            <a:r>
              <a:rPr lang="en-US" sz="2000" dirty="0" err="1" smtClean="0">
                <a:latin typeface="Times New Roman" pitchFamily="18" charset="0"/>
                <a:cs typeface="Times New Roman" pitchFamily="18" charset="0"/>
              </a:rPr>
              <a:t>TestFTPSite</a:t>
            </a:r>
            <a:r>
              <a:rPr lang="en-US" sz="2000" dirty="0" smtClean="0">
                <a:latin typeface="Times New Roman" pitchFamily="18" charset="0"/>
                <a:cs typeface="Times New Roman" pitchFamily="18" charset="0"/>
              </a:rPr>
              <a:t>) node.</a:t>
            </a:r>
          </a:p>
          <a:p>
            <a:pPr>
              <a:buNone/>
            </a:pPr>
            <a:endParaRPr lang="en-US" sz="1800" dirty="0" smtClean="0">
              <a:latin typeface="Times New Roman" pitchFamily="18" charset="0"/>
              <a:cs typeface="Times New Roman" pitchFamily="18" charset="0"/>
            </a:endParaRPr>
          </a:p>
          <a:p>
            <a:pPr>
              <a:buNone/>
            </a:pPr>
            <a:endParaRPr lang="en-US" sz="1600" dirty="0">
              <a:latin typeface="Times New Roman" pitchFamily="18" charset="0"/>
              <a:cs typeface="Times New Roman"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r>
              <a:rPr lang="en-US" sz="2000" dirty="0" smtClean="0">
                <a:latin typeface="Times New Roman" pitchFamily="18" charset="0"/>
                <a:cs typeface="Times New Roman" pitchFamily="18" charset="0"/>
              </a:rPr>
              <a:t>Modify the default properties of the Thread Group to suit our testing as follows −</a:t>
            </a:r>
          </a:p>
          <a:p>
            <a:r>
              <a:rPr lang="en-US" sz="2000" b="1" dirty="0" smtClean="0">
                <a:latin typeface="Times New Roman" pitchFamily="18" charset="0"/>
                <a:cs typeface="Times New Roman" pitchFamily="18" charset="0"/>
              </a:rPr>
              <a:t>Name</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FTPusers</a:t>
            </a:r>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Number of Threads (Users)</a:t>
            </a:r>
            <a:r>
              <a:rPr lang="en-US" sz="2000" dirty="0" smtClean="0">
                <a:latin typeface="Times New Roman" pitchFamily="18" charset="0"/>
                <a:cs typeface="Times New Roman" pitchFamily="18" charset="0"/>
              </a:rPr>
              <a:t> − 4</a:t>
            </a:r>
          </a:p>
          <a:p>
            <a:r>
              <a:rPr lang="en-US" sz="2000" b="1" dirty="0" smtClean="0">
                <a:latin typeface="Times New Roman" pitchFamily="18" charset="0"/>
                <a:cs typeface="Times New Roman" pitchFamily="18" charset="0"/>
              </a:rPr>
              <a:t>Ramp-Up Period</a:t>
            </a:r>
            <a:r>
              <a:rPr lang="en-US" sz="2000" dirty="0" smtClean="0">
                <a:latin typeface="Times New Roman" pitchFamily="18" charset="0"/>
                <a:cs typeface="Times New Roman" pitchFamily="18" charset="0"/>
              </a:rPr>
              <a:t> − leave the </a:t>
            </a:r>
            <a:r>
              <a:rPr lang="en-US" sz="2000" dirty="0" err="1" smtClean="0">
                <a:latin typeface="Times New Roman" pitchFamily="18" charset="0"/>
                <a:cs typeface="Times New Roman" pitchFamily="18" charset="0"/>
              </a:rPr>
              <a:t>the</a:t>
            </a:r>
            <a:r>
              <a:rPr lang="en-US" sz="2000" dirty="0" smtClean="0">
                <a:latin typeface="Times New Roman" pitchFamily="18" charset="0"/>
                <a:cs typeface="Times New Roman" pitchFamily="18" charset="0"/>
              </a:rPr>
              <a:t> default value of 0 seconds.</a:t>
            </a:r>
          </a:p>
          <a:p>
            <a:r>
              <a:rPr lang="en-US" sz="2000" b="1" dirty="0" smtClean="0">
                <a:latin typeface="Times New Roman" pitchFamily="18" charset="0"/>
                <a:cs typeface="Times New Roman" pitchFamily="18" charset="0"/>
              </a:rPr>
              <a:t>Loop Count</a:t>
            </a:r>
            <a:r>
              <a:rPr lang="en-US" sz="2000" dirty="0" smtClean="0">
                <a:latin typeface="Times New Roman" pitchFamily="18" charset="0"/>
                <a:cs typeface="Times New Roman" pitchFamily="18" charset="0"/>
              </a:rPr>
              <a:t> − </a:t>
            </a:r>
            <a:r>
              <a:rPr lang="en-US" sz="2000" dirty="0" smtClean="0">
                <a:latin typeface="Times New Roman" pitchFamily="18" charset="0"/>
                <a:cs typeface="Times New Roman" pitchFamily="18" charset="0"/>
              </a:rPr>
              <a:t>1</a:t>
            </a:r>
          </a:p>
          <a:p>
            <a:pPr>
              <a:buNone/>
            </a:pPr>
            <a:endParaRPr lang="en-US" sz="2000" dirty="0" smtClean="0">
              <a:latin typeface="Times New Roman" pitchFamily="18" charset="0"/>
              <a:cs typeface="Times New Roman" pitchFamily="18" charset="0"/>
            </a:endParaRPr>
          </a:p>
          <a:p>
            <a:pPr>
              <a:buNone/>
            </a:pPr>
            <a:endParaRPr lang="en-US" dirty="0"/>
          </a:p>
        </p:txBody>
      </p:sp>
      <p:pic>
        <p:nvPicPr>
          <p:cNvPr id="31746" name="Picture 2" descr="C:\Users\papa\Desktop\ftp_users.jpg"/>
          <p:cNvPicPr>
            <a:picLocks noChangeAspect="1" noChangeArrowheads="1"/>
          </p:cNvPicPr>
          <p:nvPr/>
        </p:nvPicPr>
        <p:blipFill>
          <a:blip r:embed="rId2"/>
          <a:srcRect/>
          <a:stretch>
            <a:fillRect/>
          </a:stretch>
        </p:blipFill>
        <p:spPr bwMode="auto">
          <a:xfrm>
            <a:off x="1600200" y="3124200"/>
            <a:ext cx="5593708" cy="2667000"/>
          </a:xfrm>
          <a:prstGeom prst="rect">
            <a:avLst/>
          </a:prstGeo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1700" dirty="0" smtClean="0">
                <a:latin typeface="Times New Roman" pitchFamily="18" charset="0"/>
                <a:cs typeface="Times New Roman" pitchFamily="18" charset="0"/>
              </a:rPr>
              <a:t>Add Sampler − FTP Request</a:t>
            </a:r>
          </a:p>
          <a:p>
            <a:r>
              <a:rPr lang="en-US" sz="1700" dirty="0" smtClean="0">
                <a:latin typeface="Times New Roman" pitchFamily="18" charset="0"/>
                <a:cs typeface="Times New Roman" pitchFamily="18" charset="0"/>
              </a:rPr>
              <a:t>Now that we have defined our users, it is time to define the tasks that they will be performing. Add FTP Request elements. We add two FTP request elements, one which retrieves a file and the other which puts a file on the ftp site.</a:t>
            </a:r>
          </a:p>
          <a:p>
            <a:r>
              <a:rPr lang="en-US" sz="1700" dirty="0" smtClean="0">
                <a:latin typeface="Times New Roman" pitchFamily="18" charset="0"/>
                <a:cs typeface="Times New Roman" pitchFamily="18" charset="0"/>
              </a:rPr>
              <a:t>Select the FTP users element.</a:t>
            </a:r>
          </a:p>
          <a:p>
            <a:r>
              <a:rPr lang="en-US" sz="1700" dirty="0" smtClean="0">
                <a:latin typeface="Times New Roman" pitchFamily="18" charset="0"/>
                <a:cs typeface="Times New Roman" pitchFamily="18" charset="0"/>
              </a:rPr>
              <a:t>Right-click the mouse button to get the Add menu</a:t>
            </a:r>
          </a:p>
          <a:p>
            <a:r>
              <a:rPr lang="en-US" sz="1700" dirty="0" smtClean="0">
                <a:latin typeface="Times New Roman" pitchFamily="18" charset="0"/>
                <a:cs typeface="Times New Roman" pitchFamily="18" charset="0"/>
              </a:rPr>
              <a:t>Select Add → Sampler → FTP Request.</a:t>
            </a:r>
          </a:p>
          <a:p>
            <a:r>
              <a:rPr lang="en-US" sz="1700" dirty="0" smtClean="0">
                <a:latin typeface="Times New Roman" pitchFamily="18" charset="0"/>
                <a:cs typeface="Times New Roman" pitchFamily="18" charset="0"/>
              </a:rPr>
              <a:t>Select the FTP Request element in the tree.</a:t>
            </a:r>
          </a:p>
          <a:p>
            <a:r>
              <a:rPr lang="en-US" sz="1700" dirty="0" smtClean="0">
                <a:latin typeface="Times New Roman" pitchFamily="18" charset="0"/>
                <a:cs typeface="Times New Roman" pitchFamily="18" charset="0"/>
              </a:rPr>
              <a:t>Edit the following properties as shown below −</a:t>
            </a:r>
          </a:p>
          <a:p>
            <a:pPr>
              <a:buNone/>
            </a:pPr>
            <a:endParaRPr lang="en-US" dirty="0"/>
          </a:p>
        </p:txBody>
      </p:sp>
      <p:pic>
        <p:nvPicPr>
          <p:cNvPr id="32770" name="Picture 2" descr="C:\Users\papa\Desktop\ftp_request_get.jpg"/>
          <p:cNvPicPr>
            <a:picLocks noChangeAspect="1" noChangeArrowheads="1"/>
          </p:cNvPicPr>
          <p:nvPr/>
        </p:nvPicPr>
        <p:blipFill>
          <a:blip r:embed="rId2"/>
          <a:srcRect/>
          <a:stretch>
            <a:fillRect/>
          </a:stretch>
        </p:blipFill>
        <p:spPr bwMode="auto">
          <a:xfrm>
            <a:off x="1676400" y="3352800"/>
            <a:ext cx="5334000" cy="2986088"/>
          </a:xfrm>
          <a:prstGeom prst="rect">
            <a:avLst/>
          </a:prstGeom>
          <a:no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sz="1600" dirty="0" smtClean="0">
                <a:latin typeface="Times New Roman" pitchFamily="18" charset="0"/>
                <a:cs typeface="Times New Roman" pitchFamily="18" charset="0"/>
              </a:rPr>
              <a:t>The following details are entered in this element −</a:t>
            </a:r>
          </a:p>
          <a:p>
            <a:r>
              <a:rPr lang="en-US" sz="1600" b="1" dirty="0" smtClean="0">
                <a:latin typeface="Times New Roman" pitchFamily="18" charset="0"/>
                <a:cs typeface="Times New Roman" pitchFamily="18" charset="0"/>
              </a:rPr>
              <a:t>Name</a:t>
            </a:r>
            <a:r>
              <a:rPr lang="en-US" sz="1600" dirty="0" smtClean="0">
                <a:latin typeface="Times New Roman" pitchFamily="18" charset="0"/>
                <a:cs typeface="Times New Roman" pitchFamily="18" charset="0"/>
              </a:rPr>
              <a:t> − FTP Request Get</a:t>
            </a:r>
          </a:p>
          <a:p>
            <a:r>
              <a:rPr lang="en-US" sz="1600" b="1" dirty="0" smtClean="0">
                <a:latin typeface="Times New Roman" pitchFamily="18" charset="0"/>
                <a:cs typeface="Times New Roman" pitchFamily="18" charset="0"/>
              </a:rPr>
              <a:t>Server Name or IP</a:t>
            </a:r>
            <a:r>
              <a:rPr lang="en-US" sz="1600" dirty="0" smtClean="0">
                <a:latin typeface="Times New Roman" pitchFamily="18" charset="0"/>
                <a:cs typeface="Times New Roman" pitchFamily="18" charset="0"/>
              </a:rPr>
              <a:t> − 184.168.74.29</a:t>
            </a:r>
          </a:p>
          <a:p>
            <a:r>
              <a:rPr lang="en-US" sz="1600" b="1" dirty="0" smtClean="0">
                <a:latin typeface="Times New Roman" pitchFamily="18" charset="0"/>
                <a:cs typeface="Times New Roman" pitchFamily="18" charset="0"/>
              </a:rPr>
              <a:t>Remote File</a:t>
            </a:r>
            <a:r>
              <a:rPr lang="en-US" sz="1600" dirty="0" smtClean="0">
                <a:latin typeface="Times New Roman" pitchFamily="18" charset="0"/>
                <a:cs typeface="Times New Roman" pitchFamily="18" charset="0"/>
              </a:rPr>
              <a:t> − /home/</a:t>
            </a:r>
            <a:r>
              <a:rPr lang="en-US" sz="1600" dirty="0" err="1" smtClean="0">
                <a:latin typeface="Times New Roman" pitchFamily="18" charset="0"/>
                <a:cs typeface="Times New Roman" pitchFamily="18" charset="0"/>
              </a:rPr>
              <a:t>manisha</a:t>
            </a:r>
            <a:r>
              <a:rPr lang="en-US" sz="1600" dirty="0" smtClean="0">
                <a:latin typeface="Times New Roman" pitchFamily="18" charset="0"/>
                <a:cs typeface="Times New Roman" pitchFamily="18" charset="0"/>
              </a:rPr>
              <a:t>/sample_ftp.txt</a:t>
            </a:r>
          </a:p>
          <a:p>
            <a:r>
              <a:rPr lang="en-US" sz="1600" b="1" dirty="0" smtClean="0">
                <a:latin typeface="Times New Roman" pitchFamily="18" charset="0"/>
                <a:cs typeface="Times New Roman" pitchFamily="18" charset="0"/>
              </a:rPr>
              <a:t>Local File</a:t>
            </a:r>
            <a:r>
              <a:rPr lang="en-US" sz="1600" dirty="0" smtClean="0">
                <a:latin typeface="Times New Roman" pitchFamily="18" charset="0"/>
                <a:cs typeface="Times New Roman" pitchFamily="18" charset="0"/>
              </a:rPr>
              <a:t> − sample_ftp.txt</a:t>
            </a:r>
          </a:p>
          <a:p>
            <a:r>
              <a:rPr lang="en-US" sz="1600" dirty="0" smtClean="0">
                <a:latin typeface="Times New Roman" pitchFamily="18" charset="0"/>
                <a:cs typeface="Times New Roman" pitchFamily="18" charset="0"/>
              </a:rPr>
              <a:t>Select get(RETR)</a:t>
            </a:r>
          </a:p>
          <a:p>
            <a:r>
              <a:rPr lang="en-US" sz="1600" b="1" dirty="0" smtClean="0">
                <a:latin typeface="Times New Roman" pitchFamily="18" charset="0"/>
                <a:cs typeface="Times New Roman" pitchFamily="18" charset="0"/>
              </a:rPr>
              <a:t>Username</a:t>
            </a:r>
            <a:r>
              <a:rPr lang="en-US" sz="1600" dirty="0" smtClean="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manisha</a:t>
            </a:r>
            <a:endParaRPr lang="en-US" sz="1600"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Password</a:t>
            </a:r>
            <a:r>
              <a:rPr lang="en-US" sz="1600" dirty="0" smtClean="0">
                <a:latin typeface="Times New Roman" pitchFamily="18" charset="0"/>
                <a:cs typeface="Times New Roman" pitchFamily="18" charset="0"/>
              </a:rPr>
              <a:t> − </a:t>
            </a:r>
            <a:r>
              <a:rPr lang="en-US" sz="1600" dirty="0" smtClean="0">
                <a:latin typeface="Times New Roman" pitchFamily="18" charset="0"/>
                <a:cs typeface="Times New Roman" pitchFamily="18" charset="0"/>
              </a:rPr>
              <a:t>manisha123</a:t>
            </a:r>
          </a:p>
          <a:p>
            <a:pPr>
              <a:buNone/>
            </a:pPr>
            <a:r>
              <a:rPr lang="en-US" sz="1600" dirty="0" smtClean="0"/>
              <a:t>Now add another FTP request as above and edit the properties as shown in the </a:t>
            </a:r>
            <a:r>
              <a:rPr lang="en-US" sz="1600" dirty="0" smtClean="0"/>
              <a:t>following</a:t>
            </a:r>
          </a:p>
          <a:p>
            <a:pPr>
              <a:buNone/>
            </a:pPr>
            <a:r>
              <a:rPr lang="en-US" sz="1600" dirty="0" smtClean="0"/>
              <a:t>screenshot −</a:t>
            </a:r>
          </a:p>
          <a:p>
            <a:pPr>
              <a:buNone/>
            </a:pPr>
            <a:endParaRPr lang="en-US" sz="1600" dirty="0" smtClean="0">
              <a:latin typeface="Times New Roman" pitchFamily="18" charset="0"/>
              <a:cs typeface="Times New Roman" pitchFamily="18" charset="0"/>
            </a:endParaRPr>
          </a:p>
          <a:p>
            <a:pPr>
              <a:buNone/>
            </a:pPr>
            <a:endParaRPr lang="en-US" dirty="0"/>
          </a:p>
        </p:txBody>
      </p:sp>
      <p:pic>
        <p:nvPicPr>
          <p:cNvPr id="33794" name="Picture 2" descr="C:\Users\papa\Desktop\ftp_request_put.jpg"/>
          <p:cNvPicPr>
            <a:picLocks noChangeAspect="1" noChangeArrowheads="1"/>
          </p:cNvPicPr>
          <p:nvPr/>
        </p:nvPicPr>
        <p:blipFill>
          <a:blip r:embed="rId2"/>
          <a:srcRect/>
          <a:stretch>
            <a:fillRect/>
          </a:stretch>
        </p:blipFill>
        <p:spPr bwMode="auto">
          <a:xfrm>
            <a:off x="1752600" y="3352800"/>
            <a:ext cx="5334000" cy="3133725"/>
          </a:xfrm>
          <a:prstGeom prst="rect">
            <a:avLst/>
          </a:prstGeom>
          <a:noFill/>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sz="1800" dirty="0" smtClean="0">
                <a:latin typeface="Times New Roman" pitchFamily="18" charset="0"/>
                <a:cs typeface="Times New Roman" pitchFamily="18" charset="0"/>
              </a:rPr>
              <a:t>The following details are entered in this element −</a:t>
            </a:r>
          </a:p>
          <a:p>
            <a:r>
              <a:rPr lang="en-US" sz="1800" b="1" dirty="0" smtClean="0">
                <a:latin typeface="Times New Roman" pitchFamily="18" charset="0"/>
                <a:cs typeface="Times New Roman" pitchFamily="18" charset="0"/>
              </a:rPr>
              <a:t>Name</a:t>
            </a:r>
            <a:r>
              <a:rPr lang="en-US" sz="1800" dirty="0" smtClean="0">
                <a:latin typeface="Times New Roman" pitchFamily="18" charset="0"/>
                <a:cs typeface="Times New Roman" pitchFamily="18" charset="0"/>
              </a:rPr>
              <a:t> − FTP Request Put</a:t>
            </a:r>
          </a:p>
          <a:p>
            <a:r>
              <a:rPr lang="en-US" sz="1800" b="1" dirty="0" smtClean="0">
                <a:latin typeface="Times New Roman" pitchFamily="18" charset="0"/>
                <a:cs typeface="Times New Roman" pitchFamily="18" charset="0"/>
              </a:rPr>
              <a:t>Server Name or IP</a:t>
            </a:r>
            <a:r>
              <a:rPr lang="en-US" sz="1800" dirty="0" smtClean="0">
                <a:latin typeface="Times New Roman" pitchFamily="18" charset="0"/>
                <a:cs typeface="Times New Roman" pitchFamily="18" charset="0"/>
              </a:rPr>
              <a:t> − 184.168.74.29</a:t>
            </a:r>
          </a:p>
          <a:p>
            <a:r>
              <a:rPr lang="en-US" sz="1800" b="1" dirty="0" smtClean="0">
                <a:latin typeface="Times New Roman" pitchFamily="18" charset="0"/>
                <a:cs typeface="Times New Roman" pitchFamily="18" charset="0"/>
              </a:rPr>
              <a:t>Remote File</a:t>
            </a:r>
            <a:r>
              <a:rPr lang="en-US" sz="1800" dirty="0" smtClean="0">
                <a:latin typeface="Times New Roman" pitchFamily="18" charset="0"/>
                <a:cs typeface="Times New Roman" pitchFamily="18" charset="0"/>
              </a:rPr>
              <a:t> − /home/</a:t>
            </a:r>
            <a:r>
              <a:rPr lang="en-US" sz="1800" dirty="0" err="1" smtClean="0">
                <a:latin typeface="Times New Roman" pitchFamily="18" charset="0"/>
                <a:cs typeface="Times New Roman" pitchFamily="18" charset="0"/>
              </a:rPr>
              <a:t>manisha</a:t>
            </a:r>
            <a:r>
              <a:rPr lang="en-US" sz="1800" dirty="0" smtClean="0">
                <a:latin typeface="Times New Roman" pitchFamily="18" charset="0"/>
                <a:cs typeface="Times New Roman" pitchFamily="18" charset="0"/>
              </a:rPr>
              <a:t>/examplefile.txt</a:t>
            </a:r>
          </a:p>
          <a:p>
            <a:r>
              <a:rPr lang="en-US" sz="1800" b="1" dirty="0" smtClean="0">
                <a:latin typeface="Times New Roman" pitchFamily="18" charset="0"/>
                <a:cs typeface="Times New Roman" pitchFamily="18" charset="0"/>
              </a:rPr>
              <a:t>Local File</a:t>
            </a:r>
            <a:r>
              <a:rPr lang="en-US" sz="1800" dirty="0" smtClean="0">
                <a:latin typeface="Times New Roman" pitchFamily="18" charset="0"/>
                <a:cs typeface="Times New Roman" pitchFamily="18" charset="0"/>
              </a:rPr>
              <a:t> − /home/</a:t>
            </a:r>
            <a:r>
              <a:rPr lang="en-US" sz="1800" dirty="0" err="1" smtClean="0">
                <a:latin typeface="Times New Roman" pitchFamily="18" charset="0"/>
                <a:cs typeface="Times New Roman" pitchFamily="18" charset="0"/>
              </a:rPr>
              <a:t>manisha</a:t>
            </a:r>
            <a:r>
              <a:rPr lang="en-US" sz="1800" dirty="0" smtClean="0">
                <a:latin typeface="Times New Roman" pitchFamily="18" charset="0"/>
                <a:cs typeface="Times New Roman" pitchFamily="18" charset="0"/>
              </a:rPr>
              <a:t>/work/examplefile.txt</a:t>
            </a:r>
          </a:p>
          <a:p>
            <a:r>
              <a:rPr lang="en-US" sz="1800" dirty="0" smtClean="0">
                <a:latin typeface="Times New Roman" pitchFamily="18" charset="0"/>
                <a:cs typeface="Times New Roman" pitchFamily="18" charset="0"/>
              </a:rPr>
              <a:t>Select put(STOR)</a:t>
            </a:r>
          </a:p>
          <a:p>
            <a:r>
              <a:rPr lang="en-US" sz="1800" b="1" dirty="0" smtClean="0">
                <a:latin typeface="Times New Roman" pitchFamily="18" charset="0"/>
                <a:cs typeface="Times New Roman" pitchFamily="18" charset="0"/>
              </a:rPr>
              <a:t>Username</a:t>
            </a: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manisha</a:t>
            </a:r>
            <a:endParaRPr lang="en-US" sz="1800" dirty="0" smtClean="0">
              <a:latin typeface="Times New Roman" pitchFamily="18" charset="0"/>
              <a:cs typeface="Times New Roman" pitchFamily="18" charset="0"/>
            </a:endParaRPr>
          </a:p>
          <a:p>
            <a:r>
              <a:rPr lang="en-US" sz="1800" b="1" dirty="0" smtClean="0">
                <a:latin typeface="Times New Roman" pitchFamily="18" charset="0"/>
                <a:cs typeface="Times New Roman" pitchFamily="18" charset="0"/>
              </a:rPr>
              <a:t>Password</a:t>
            </a:r>
            <a:r>
              <a:rPr lang="en-US" sz="1800" dirty="0" smtClean="0">
                <a:latin typeface="Times New Roman" pitchFamily="18" charset="0"/>
                <a:cs typeface="Times New Roman" pitchFamily="18" charset="0"/>
              </a:rPr>
              <a:t> − </a:t>
            </a:r>
            <a:r>
              <a:rPr lang="en-US" sz="1800" dirty="0" smtClean="0">
                <a:latin typeface="Times New Roman" pitchFamily="18" charset="0"/>
                <a:cs typeface="Times New Roman" pitchFamily="18" charset="0"/>
              </a:rPr>
              <a:t>manisha123</a:t>
            </a:r>
          </a:p>
          <a:p>
            <a:pPr>
              <a:buNone/>
            </a:pPr>
            <a:endParaRPr lang="en-US" sz="18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Add </a:t>
            </a:r>
            <a:r>
              <a:rPr lang="en-US" sz="2000" b="1" dirty="0" smtClean="0">
                <a:latin typeface="Times New Roman" pitchFamily="18" charset="0"/>
                <a:cs typeface="Times New Roman" pitchFamily="18" charset="0"/>
              </a:rPr>
              <a:t>Listener</a:t>
            </a:r>
          </a:p>
          <a:p>
            <a:r>
              <a:rPr lang="en-US" sz="1800" dirty="0" smtClean="0"/>
              <a:t>The final element you need to add to your Test Plan is a Listener. This element is responsible for storing all of the results of your FTP requests in a file and presenting a visual model of the data.</a:t>
            </a:r>
          </a:p>
          <a:p>
            <a:r>
              <a:rPr lang="en-US" sz="1800" dirty="0" smtClean="0"/>
              <a:t>Select the FTP users element.</a:t>
            </a:r>
          </a:p>
          <a:p>
            <a:r>
              <a:rPr lang="en-US" sz="1800" dirty="0" smtClean="0"/>
              <a:t>Add a View Results Tree listener by selecting Add &gt; Listener &gt; View Results Tree.</a:t>
            </a:r>
          </a:p>
          <a:p>
            <a:pPr>
              <a:buNone/>
            </a:pPr>
            <a:endParaRPr lang="en-US" sz="18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endParaRPr lang="en-US" dirty="0"/>
          </a:p>
        </p:txBody>
      </p:sp>
      <p:pic>
        <p:nvPicPr>
          <p:cNvPr id="2050" name="Picture 2" descr="C:\Users\papa\Desktop\gui.jpg"/>
          <p:cNvPicPr>
            <a:picLocks noChangeAspect="1" noChangeArrowheads="1"/>
          </p:cNvPicPr>
          <p:nvPr/>
        </p:nvPicPr>
        <p:blipFill>
          <a:blip r:embed="rId2"/>
          <a:srcRect/>
          <a:stretch>
            <a:fillRect/>
          </a:stretch>
        </p:blipFill>
        <p:spPr bwMode="auto">
          <a:xfrm>
            <a:off x="469900" y="838200"/>
            <a:ext cx="7988300" cy="4953000"/>
          </a:xfrm>
          <a:prstGeom prst="rect">
            <a:avLst/>
          </a:prstGeom>
          <a:no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r>
              <a:rPr lang="en-US" sz="2200" dirty="0" smtClean="0">
                <a:latin typeface="Times New Roman" pitchFamily="18" charset="0"/>
                <a:cs typeface="Times New Roman" pitchFamily="18" charset="0"/>
              </a:rPr>
              <a:t>Run the Test Plan</a:t>
            </a:r>
          </a:p>
          <a:p>
            <a:r>
              <a:rPr lang="en-US" sz="2200" dirty="0" smtClean="0">
                <a:latin typeface="Times New Roman" pitchFamily="18" charset="0"/>
                <a:cs typeface="Times New Roman" pitchFamily="18" charset="0"/>
              </a:rPr>
              <a:t>Now save the above test plan as </a:t>
            </a:r>
            <a:r>
              <a:rPr lang="en-US" sz="2200" i="1" dirty="0" smtClean="0">
                <a:latin typeface="Times New Roman" pitchFamily="18" charset="0"/>
                <a:cs typeface="Times New Roman" pitchFamily="18" charset="0"/>
              </a:rPr>
              <a:t>ftpsite_test.jmx</a:t>
            </a:r>
            <a:r>
              <a:rPr lang="en-US" sz="2200" dirty="0" smtClean="0">
                <a:latin typeface="Times New Roman" pitchFamily="18" charset="0"/>
                <a:cs typeface="Times New Roman" pitchFamily="18" charset="0"/>
              </a:rPr>
              <a:t>. Execute this test plan using </a:t>
            </a:r>
            <a:r>
              <a:rPr lang="en-US" sz="2200" b="1" dirty="0" smtClean="0">
                <a:latin typeface="Times New Roman" pitchFamily="18" charset="0"/>
                <a:cs typeface="Times New Roman" pitchFamily="18" charset="0"/>
              </a:rPr>
              <a:t>Run → Start</a:t>
            </a:r>
            <a:r>
              <a:rPr lang="en-US" sz="2200" dirty="0" smtClean="0">
                <a:latin typeface="Times New Roman" pitchFamily="18" charset="0"/>
                <a:cs typeface="Times New Roman" pitchFamily="18" charset="0"/>
              </a:rPr>
              <a:t> option.</a:t>
            </a:r>
          </a:p>
          <a:p>
            <a:r>
              <a:rPr lang="en-US" sz="2200" dirty="0" smtClean="0">
                <a:latin typeface="Times New Roman" pitchFamily="18" charset="0"/>
                <a:cs typeface="Times New Roman" pitchFamily="18" charset="0"/>
              </a:rPr>
              <a:t>View the Output</a:t>
            </a:r>
          </a:p>
          <a:p>
            <a:r>
              <a:rPr lang="en-US" sz="2200" dirty="0" smtClean="0">
                <a:latin typeface="Times New Roman" pitchFamily="18" charset="0"/>
                <a:cs typeface="Times New Roman" pitchFamily="18" charset="0"/>
              </a:rPr>
              <a:t>The following output can be seen in the listener.</a:t>
            </a:r>
          </a:p>
          <a:p>
            <a:pPr>
              <a:buNone/>
            </a:pPr>
            <a:endParaRPr lang="en-US" dirty="0"/>
          </a:p>
        </p:txBody>
      </p:sp>
      <p:pic>
        <p:nvPicPr>
          <p:cNvPr id="34818" name="Picture 2" descr="C:\Users\papa\Desktop\ftp_listener.jpg"/>
          <p:cNvPicPr>
            <a:picLocks noChangeAspect="1" noChangeArrowheads="1"/>
          </p:cNvPicPr>
          <p:nvPr/>
        </p:nvPicPr>
        <p:blipFill>
          <a:blip r:embed="rId2"/>
          <a:srcRect/>
          <a:stretch>
            <a:fillRect/>
          </a:stretch>
        </p:blipFill>
        <p:spPr bwMode="auto">
          <a:xfrm>
            <a:off x="990600" y="762000"/>
            <a:ext cx="6858000" cy="3133725"/>
          </a:xfrm>
          <a:prstGeom prst="rect">
            <a:avLst/>
          </a:prstGeom>
          <a:noFill/>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pic>
        <p:nvPicPr>
          <p:cNvPr id="35842" name="Picture 2" descr="C:\Users\papa\Desktop\ftp_result_get_1.jpg"/>
          <p:cNvPicPr>
            <a:picLocks noChangeAspect="1" noChangeArrowheads="1"/>
          </p:cNvPicPr>
          <p:nvPr/>
        </p:nvPicPr>
        <p:blipFill>
          <a:blip r:embed="rId2"/>
          <a:srcRect/>
          <a:stretch>
            <a:fillRect/>
          </a:stretch>
        </p:blipFill>
        <p:spPr bwMode="auto">
          <a:xfrm>
            <a:off x="1219200" y="609600"/>
            <a:ext cx="6248400" cy="2895600"/>
          </a:xfrm>
          <a:prstGeom prst="rect">
            <a:avLst/>
          </a:prstGeom>
          <a:noFill/>
        </p:spPr>
      </p:pic>
      <p:pic>
        <p:nvPicPr>
          <p:cNvPr id="35843" name="Picture 3" descr="C:\Users\papa\Desktop\ftp_result_get_2.jpg"/>
          <p:cNvPicPr>
            <a:picLocks noChangeAspect="1" noChangeArrowheads="1"/>
          </p:cNvPicPr>
          <p:nvPr/>
        </p:nvPicPr>
        <p:blipFill>
          <a:blip r:embed="rId3"/>
          <a:srcRect/>
          <a:stretch>
            <a:fillRect/>
          </a:stretch>
        </p:blipFill>
        <p:spPr bwMode="auto">
          <a:xfrm>
            <a:off x="1219200" y="3657600"/>
            <a:ext cx="6324600" cy="2917825"/>
          </a:xfrm>
          <a:prstGeom prst="rect">
            <a:avLst/>
          </a:prstGeom>
          <a:noFill/>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pic>
        <p:nvPicPr>
          <p:cNvPr id="36866" name="Picture 2" descr="C:\Users\papa\Desktop\ftp_result_put_1.jpg"/>
          <p:cNvPicPr>
            <a:picLocks noChangeAspect="1" noChangeArrowheads="1"/>
          </p:cNvPicPr>
          <p:nvPr/>
        </p:nvPicPr>
        <p:blipFill>
          <a:blip r:embed="rId2"/>
          <a:srcRect/>
          <a:stretch>
            <a:fillRect/>
          </a:stretch>
        </p:blipFill>
        <p:spPr bwMode="auto">
          <a:xfrm>
            <a:off x="914400" y="600075"/>
            <a:ext cx="7162800" cy="2905125"/>
          </a:xfrm>
          <a:prstGeom prst="rect">
            <a:avLst/>
          </a:prstGeom>
          <a:noFill/>
        </p:spPr>
      </p:pic>
      <p:pic>
        <p:nvPicPr>
          <p:cNvPr id="36867" name="Picture 3" descr="C:\Users\papa\Desktop\ftp_result_2.jpg"/>
          <p:cNvPicPr>
            <a:picLocks noChangeAspect="1" noChangeArrowheads="1"/>
          </p:cNvPicPr>
          <p:nvPr/>
        </p:nvPicPr>
        <p:blipFill>
          <a:blip r:embed="rId3"/>
          <a:srcRect/>
          <a:stretch>
            <a:fillRect/>
          </a:stretch>
        </p:blipFill>
        <p:spPr bwMode="auto">
          <a:xfrm>
            <a:off x="863600" y="3581400"/>
            <a:ext cx="7289800" cy="2782888"/>
          </a:xfrm>
          <a:prstGeom prst="rect">
            <a:avLst/>
          </a:prstGeom>
          <a:noFill/>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867400"/>
          </a:xfrm>
        </p:spPr>
        <p:txBody>
          <a:bodyPr>
            <a:normAutofit lnSpcReduction="10000"/>
          </a:bodyPr>
          <a:lstStyle/>
          <a:p>
            <a:pPr>
              <a:buNone/>
            </a:pPr>
            <a:r>
              <a:rPr lang="en-US" sz="1600" dirty="0" smtClean="0">
                <a:latin typeface="Times New Roman" pitchFamily="18" charset="0"/>
                <a:cs typeface="Times New Roman" pitchFamily="18" charset="0"/>
              </a:rPr>
              <a:t>You can see that four requests are made for each FTP request and the test is successful. The retrieved file for GET request is stored in the /bin folder. In our case, it is </a:t>
            </a:r>
            <a:r>
              <a:rPr lang="en-US" sz="1600" b="1" dirty="0" smtClean="0">
                <a:latin typeface="Times New Roman" pitchFamily="18" charset="0"/>
                <a:cs typeface="Times New Roman" pitchFamily="18" charset="0"/>
              </a:rPr>
              <a:t>/home/</a:t>
            </a:r>
            <a:r>
              <a:rPr lang="en-US" sz="1600" b="1" dirty="0" err="1" smtClean="0">
                <a:latin typeface="Times New Roman" pitchFamily="18" charset="0"/>
                <a:cs typeface="Times New Roman" pitchFamily="18" charset="0"/>
              </a:rPr>
              <a:t>manisha</a:t>
            </a:r>
            <a:r>
              <a:rPr lang="en-US" sz="1600" b="1" dirty="0" smtClean="0">
                <a:latin typeface="Times New Roman" pitchFamily="18" charset="0"/>
                <a:cs typeface="Times New Roman" pitchFamily="18" charset="0"/>
              </a:rPr>
              <a:t>/apache-jmeter-2.9/bin/</a:t>
            </a:r>
            <a:r>
              <a:rPr lang="en-US" sz="1600" dirty="0" smtClean="0">
                <a:latin typeface="Times New Roman" pitchFamily="18" charset="0"/>
                <a:cs typeface="Times New Roman" pitchFamily="18" charset="0"/>
              </a:rPr>
              <a:t>. For PUT request, the file is uploaded at the path </a:t>
            </a:r>
            <a:r>
              <a:rPr lang="en-US" sz="1600" b="1" dirty="0" smtClean="0">
                <a:latin typeface="Times New Roman" pitchFamily="18" charset="0"/>
                <a:cs typeface="Times New Roman" pitchFamily="18" charset="0"/>
              </a:rPr>
              <a:t>/home/</a:t>
            </a:r>
            <a:r>
              <a:rPr lang="en-US" sz="1600" b="1" dirty="0" err="1" smtClean="0">
                <a:latin typeface="Times New Roman" pitchFamily="18" charset="0"/>
                <a:cs typeface="Times New Roman" pitchFamily="18" charset="0"/>
              </a:rPr>
              <a:t>manisha</a:t>
            </a:r>
            <a:r>
              <a:rPr lang="en-US" sz="1600" b="1"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a:t>
            </a:r>
          </a:p>
          <a:p>
            <a:pPr>
              <a:buNone/>
            </a:pPr>
            <a:endParaRPr lang="en-US" sz="1600" dirty="0" smtClean="0">
              <a:latin typeface="Times New Roman" pitchFamily="18" charset="0"/>
              <a:cs typeface="Times New Roman" pitchFamily="18" charset="0"/>
            </a:endParaRPr>
          </a:p>
          <a:p>
            <a:pPr algn="ctr">
              <a:buNone/>
            </a:pPr>
            <a:r>
              <a:rPr lang="en-US" sz="2000" b="1" dirty="0" err="1" smtClean="0">
                <a:latin typeface="Times New Roman" pitchFamily="18" charset="0"/>
                <a:cs typeface="Times New Roman" pitchFamily="18" charset="0"/>
              </a:rPr>
              <a:t>jMeter</a:t>
            </a:r>
            <a:r>
              <a:rPr lang="en-US" sz="2000" b="1" dirty="0" smtClean="0">
                <a:latin typeface="Times New Roman" pitchFamily="18" charset="0"/>
                <a:cs typeface="Times New Roman" pitchFamily="18" charset="0"/>
              </a:rPr>
              <a:t> - </a:t>
            </a:r>
            <a:r>
              <a:rPr lang="en-US" sz="2000" b="1" dirty="0" err="1" smtClean="0">
                <a:latin typeface="Times New Roman" pitchFamily="18" charset="0"/>
                <a:cs typeface="Times New Roman" pitchFamily="18" charset="0"/>
              </a:rPr>
              <a:t>Webservice</a:t>
            </a:r>
            <a:r>
              <a:rPr lang="en-US" sz="2000" b="1" dirty="0" smtClean="0">
                <a:latin typeface="Times New Roman" pitchFamily="18" charset="0"/>
                <a:cs typeface="Times New Roman" pitchFamily="18" charset="0"/>
              </a:rPr>
              <a:t> Test </a:t>
            </a:r>
            <a:r>
              <a:rPr lang="en-US" sz="2000" b="1" dirty="0" smtClean="0">
                <a:latin typeface="Times New Roman" pitchFamily="18" charset="0"/>
                <a:cs typeface="Times New Roman" pitchFamily="18" charset="0"/>
              </a:rPr>
              <a:t>Plan</a:t>
            </a:r>
          </a:p>
          <a:p>
            <a:pPr>
              <a:buNone/>
            </a:pPr>
            <a:r>
              <a:rPr lang="en-US" sz="2000" dirty="0" smtClean="0"/>
              <a:t>we will learn how to create a Test Plan to test a </a:t>
            </a:r>
            <a:r>
              <a:rPr lang="en-US" sz="2000" dirty="0" err="1" smtClean="0"/>
              <a:t>WebService</a:t>
            </a:r>
            <a:r>
              <a:rPr lang="en-US" sz="2000" dirty="0" smtClean="0"/>
              <a:t>. For our test purpose, we have created a simple </a:t>
            </a:r>
            <a:r>
              <a:rPr lang="en-US" sz="2000" dirty="0" err="1" smtClean="0"/>
              <a:t>webservice</a:t>
            </a:r>
            <a:r>
              <a:rPr lang="en-US" sz="2000" dirty="0" smtClean="0"/>
              <a:t> project and deployed it on the Tomcat server </a:t>
            </a:r>
            <a:r>
              <a:rPr lang="en-US" sz="2000" dirty="0" smtClean="0"/>
              <a:t>locally</a:t>
            </a:r>
          </a:p>
          <a:p>
            <a:pPr>
              <a:buNone/>
            </a:pPr>
            <a:r>
              <a:rPr lang="en-US" sz="2000" b="1" dirty="0" smtClean="0">
                <a:latin typeface="Times New Roman" pitchFamily="18" charset="0"/>
                <a:cs typeface="Times New Roman" pitchFamily="18" charset="0"/>
              </a:rPr>
              <a:t>Create </a:t>
            </a:r>
            <a:r>
              <a:rPr lang="en-US" sz="2000" b="1" dirty="0" err="1" smtClean="0">
                <a:latin typeface="Times New Roman" pitchFamily="18" charset="0"/>
                <a:cs typeface="Times New Roman" pitchFamily="18" charset="0"/>
              </a:rPr>
              <a:t>Webservice</a:t>
            </a:r>
            <a:r>
              <a:rPr lang="en-US" sz="2000" b="1" dirty="0" smtClean="0">
                <a:latin typeface="Times New Roman" pitchFamily="18" charset="0"/>
                <a:cs typeface="Times New Roman" pitchFamily="18" charset="0"/>
              </a:rPr>
              <a:t> Project</a:t>
            </a:r>
          </a:p>
          <a:p>
            <a:r>
              <a:rPr lang="en-US" sz="2000" dirty="0" smtClean="0"/>
              <a:t>To create a </a:t>
            </a:r>
            <a:r>
              <a:rPr lang="en-US" sz="2000" dirty="0" err="1" smtClean="0"/>
              <a:t>webservice</a:t>
            </a:r>
            <a:r>
              <a:rPr lang="en-US" sz="2000" dirty="0" smtClean="0"/>
              <a:t> project, we have used Eclipse IDE. First write the Service Endpoint Interface </a:t>
            </a:r>
            <a:r>
              <a:rPr lang="en-US" sz="2000" b="1" dirty="0" err="1" smtClean="0"/>
              <a:t>HelloWorld</a:t>
            </a:r>
            <a:r>
              <a:rPr lang="en-US" sz="2000" dirty="0" smtClean="0"/>
              <a:t> under the package </a:t>
            </a:r>
            <a:r>
              <a:rPr lang="en-US" sz="2000" b="1" dirty="0" smtClean="0"/>
              <a:t>com.tutorialspoint.ws</a:t>
            </a:r>
            <a:r>
              <a:rPr lang="en-US" sz="2000" dirty="0" smtClean="0"/>
              <a:t>. The contents of the HelloWorld.java are as follows </a:t>
            </a:r>
            <a:r>
              <a:rPr lang="en-US" sz="2000" dirty="0" smtClean="0"/>
              <a:t>−</a:t>
            </a:r>
          </a:p>
          <a:p>
            <a:pPr>
              <a:buNone/>
            </a:pPr>
            <a:r>
              <a:rPr lang="en-US" sz="2000" dirty="0" smtClean="0"/>
              <a:t>package com.tutorialspoint.ws; </a:t>
            </a:r>
            <a:endParaRPr lang="en-US" sz="2000" dirty="0" smtClean="0"/>
          </a:p>
          <a:p>
            <a:pPr>
              <a:buNone/>
            </a:pPr>
            <a:r>
              <a:rPr lang="en-US" sz="2000" dirty="0" smtClean="0"/>
              <a:t>import </a:t>
            </a:r>
            <a:r>
              <a:rPr lang="en-US" sz="2000" dirty="0" err="1" smtClean="0"/>
              <a:t>javax.jws.WebMethod</a:t>
            </a:r>
            <a:r>
              <a:rPr lang="en-US" sz="2000" dirty="0" smtClean="0"/>
              <a:t>; </a:t>
            </a:r>
            <a:endParaRPr lang="en-US" sz="2000" dirty="0" smtClean="0"/>
          </a:p>
          <a:p>
            <a:pPr>
              <a:buNone/>
            </a:pPr>
            <a:r>
              <a:rPr lang="en-US" sz="2000" dirty="0" smtClean="0"/>
              <a:t>import </a:t>
            </a:r>
            <a:r>
              <a:rPr lang="en-US" sz="2000" dirty="0" err="1" smtClean="0"/>
              <a:t>javax.jws.WebService</a:t>
            </a:r>
            <a:r>
              <a:rPr lang="en-US" sz="2000" dirty="0" smtClean="0"/>
              <a:t>; </a:t>
            </a:r>
            <a:endParaRPr lang="en-US" sz="2000" dirty="0" smtClean="0"/>
          </a:p>
          <a:p>
            <a:pPr>
              <a:buNone/>
            </a:pPr>
            <a:r>
              <a:rPr lang="en-US" sz="2000" dirty="0" smtClean="0"/>
              <a:t>import </a:t>
            </a:r>
            <a:r>
              <a:rPr lang="en-US" sz="2000" dirty="0" err="1" smtClean="0"/>
              <a:t>javax.jws.soap.SOAPBinding</a:t>
            </a:r>
            <a:r>
              <a:rPr lang="en-US" sz="2000" dirty="0" smtClean="0"/>
              <a:t>; </a:t>
            </a:r>
            <a:endParaRPr lang="en-US" sz="2000" dirty="0" smtClean="0"/>
          </a:p>
          <a:p>
            <a:pPr>
              <a:buNone/>
            </a:pPr>
            <a:r>
              <a:rPr lang="en-US" sz="2000" dirty="0" smtClean="0"/>
              <a:t>import </a:t>
            </a:r>
            <a:r>
              <a:rPr lang="en-US" sz="2000" dirty="0" err="1" smtClean="0"/>
              <a:t>javax.jws.soap.SOAPBinding.Style</a:t>
            </a:r>
            <a:r>
              <a:rPr lang="en-US" sz="2000" dirty="0" smtClean="0"/>
              <a:t>;</a:t>
            </a:r>
          </a:p>
          <a:p>
            <a:pPr>
              <a:buNone/>
            </a:pPr>
            <a:endParaRPr lang="en-US" sz="2000" b="1" dirty="0" smtClean="0">
              <a:latin typeface="Times New Roman" pitchFamily="18" charset="0"/>
              <a:cs typeface="Times New Roman" pitchFamily="18" charset="0"/>
            </a:endParaRPr>
          </a:p>
          <a:p>
            <a:pPr>
              <a:buNone/>
            </a:pPr>
            <a:endParaRPr lang="en-US" sz="1600" dirty="0">
              <a:latin typeface="Times New Roman" pitchFamily="18" charset="0"/>
              <a:cs typeface="Times New Roman"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a:buNone/>
            </a:pPr>
            <a:r>
              <a:rPr lang="en-US" sz="1600" dirty="0" smtClean="0">
                <a:latin typeface="Times New Roman" pitchFamily="18" charset="0"/>
                <a:cs typeface="Times New Roman" pitchFamily="18" charset="0"/>
              </a:rPr>
              <a:t>//Service Endpoint Interface </a:t>
            </a: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WebService</a:t>
            </a:r>
            <a:r>
              <a:rPr lang="en-US" sz="16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SOAPBinding</a:t>
            </a:r>
            <a:r>
              <a:rPr lang="en-US" sz="1600" dirty="0" smtClean="0">
                <a:latin typeface="Times New Roman" pitchFamily="18" charset="0"/>
                <a:cs typeface="Times New Roman" pitchFamily="18" charset="0"/>
              </a:rPr>
              <a:t>(style = Style.RPC) </a:t>
            </a: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public </a:t>
            </a:r>
            <a:r>
              <a:rPr lang="en-US" sz="1600" dirty="0" smtClean="0">
                <a:latin typeface="Times New Roman" pitchFamily="18" charset="0"/>
                <a:cs typeface="Times New Roman" pitchFamily="18" charset="0"/>
              </a:rPr>
              <a:t>interface </a:t>
            </a:r>
            <a:r>
              <a:rPr lang="en-US" sz="1600" dirty="0" err="1" smtClean="0">
                <a:latin typeface="Times New Roman" pitchFamily="18" charset="0"/>
                <a:cs typeface="Times New Roman" pitchFamily="18" charset="0"/>
              </a:rPr>
              <a:t>HelloWorld</a:t>
            </a:r>
            <a:r>
              <a:rPr lang="en-US" sz="1600" dirty="0" smtClean="0">
                <a:latin typeface="Times New Roman" pitchFamily="18" charset="0"/>
                <a:cs typeface="Times New Roman" pitchFamily="18" charset="0"/>
              </a:rPr>
              <a:t> { </a:t>
            </a: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WebMethod</a:t>
            </a:r>
            <a:r>
              <a:rPr lang="en-US" sz="1600" dirty="0" smtClean="0">
                <a:latin typeface="Times New Roman" pitchFamily="18" charset="0"/>
                <a:cs typeface="Times New Roman" pitchFamily="18" charset="0"/>
              </a:rPr>
              <a:t> String </a:t>
            </a:r>
            <a:r>
              <a:rPr lang="en-US" sz="1600" dirty="0" err="1" smtClean="0">
                <a:latin typeface="Times New Roman" pitchFamily="18" charset="0"/>
                <a:cs typeface="Times New Roman" pitchFamily="18" charset="0"/>
              </a:rPr>
              <a:t>getHelloWorldMessage</a:t>
            </a:r>
            <a:r>
              <a:rPr lang="en-US" sz="1600" dirty="0" smtClean="0">
                <a:latin typeface="Times New Roman" pitchFamily="18" charset="0"/>
                <a:cs typeface="Times New Roman" pitchFamily="18" charset="0"/>
              </a:rPr>
              <a:t>(String </a:t>
            </a:r>
            <a:r>
              <a:rPr lang="en-US" sz="1600" dirty="0" err="1" smtClean="0">
                <a:latin typeface="Times New Roman" pitchFamily="18" charset="0"/>
                <a:cs typeface="Times New Roman" pitchFamily="18" charset="0"/>
              </a:rPr>
              <a:t>string</a:t>
            </a:r>
            <a:r>
              <a:rPr lang="en-US" sz="16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a:t>
            </a:r>
          </a:p>
          <a:p>
            <a:pPr>
              <a:buNone/>
            </a:pPr>
            <a:endParaRPr lang="en-US" sz="16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This service has a method </a:t>
            </a:r>
            <a:r>
              <a:rPr lang="en-US" sz="1800" b="1" dirty="0" err="1" smtClean="0">
                <a:latin typeface="Times New Roman" pitchFamily="18" charset="0"/>
                <a:cs typeface="Times New Roman" pitchFamily="18" charset="0"/>
              </a:rPr>
              <a:t>getHelloWorldMessage</a:t>
            </a:r>
            <a:r>
              <a:rPr lang="en-US" sz="1800" dirty="0" smtClean="0">
                <a:latin typeface="Times New Roman" pitchFamily="18" charset="0"/>
                <a:cs typeface="Times New Roman" pitchFamily="18" charset="0"/>
              </a:rPr>
              <a:t> which takes a String parameter.</a:t>
            </a:r>
          </a:p>
          <a:p>
            <a:pPr>
              <a:buNone/>
            </a:pPr>
            <a:r>
              <a:rPr lang="en-US" sz="1800" dirty="0" smtClean="0">
                <a:latin typeface="Times New Roman" pitchFamily="18" charset="0"/>
                <a:cs typeface="Times New Roman" pitchFamily="18" charset="0"/>
              </a:rPr>
              <a:t>Next, create the implementation class </a:t>
            </a:r>
            <a:r>
              <a:rPr lang="en-US" sz="1800" b="1" dirty="0" smtClean="0">
                <a:latin typeface="Times New Roman" pitchFamily="18" charset="0"/>
                <a:cs typeface="Times New Roman" pitchFamily="18" charset="0"/>
              </a:rPr>
              <a:t>HelloWorldImpl.java</a:t>
            </a:r>
            <a:r>
              <a:rPr lang="en-US" sz="1800" dirty="0" smtClean="0">
                <a:latin typeface="Times New Roman" pitchFamily="18" charset="0"/>
                <a:cs typeface="Times New Roman" pitchFamily="18" charset="0"/>
              </a:rPr>
              <a:t> under the package </a:t>
            </a:r>
            <a:r>
              <a:rPr lang="en-US" sz="1800" b="1" dirty="0" smtClean="0">
                <a:latin typeface="Times New Roman" pitchFamily="18" charset="0"/>
                <a:cs typeface="Times New Roman" pitchFamily="18" charset="0"/>
              </a:rPr>
              <a:t>com.tutorialspoint.ws</a:t>
            </a:r>
            <a:r>
              <a:rPr lang="en-US" sz="1800" dirty="0" smtClean="0">
                <a:latin typeface="Times New Roman" pitchFamily="18" charset="0"/>
                <a:cs typeface="Times New Roman" pitchFamily="18" charset="0"/>
              </a:rPr>
              <a:t>.</a:t>
            </a:r>
          </a:p>
          <a:p>
            <a:pPr>
              <a:buNone/>
            </a:pPr>
            <a:r>
              <a:rPr lang="en-US" sz="1800" dirty="0" smtClean="0"/>
              <a:t>package com.tutorialspoint.ws; </a:t>
            </a:r>
            <a:endParaRPr lang="en-US" sz="1800" dirty="0" smtClean="0"/>
          </a:p>
          <a:p>
            <a:pPr>
              <a:buNone/>
            </a:pPr>
            <a:r>
              <a:rPr lang="en-US" sz="1800" dirty="0" smtClean="0"/>
              <a:t>import </a:t>
            </a:r>
            <a:r>
              <a:rPr lang="en-US" sz="1800" dirty="0" err="1" smtClean="0"/>
              <a:t>javax.jws.WebService</a:t>
            </a:r>
            <a:r>
              <a:rPr lang="en-US" sz="1800" dirty="0" smtClean="0"/>
              <a:t>;</a:t>
            </a:r>
          </a:p>
          <a:p>
            <a:pPr>
              <a:buNone/>
            </a:pPr>
            <a:r>
              <a:rPr lang="en-US" sz="1800" dirty="0" smtClean="0"/>
              <a:t>@</a:t>
            </a:r>
            <a:r>
              <a:rPr lang="en-US" sz="1800" dirty="0" err="1" smtClean="0"/>
              <a:t>WebService</a:t>
            </a:r>
            <a:r>
              <a:rPr lang="en-US" sz="1800" dirty="0" smtClean="0"/>
              <a:t>(</a:t>
            </a:r>
            <a:r>
              <a:rPr lang="en-US" sz="1800" dirty="0" err="1" smtClean="0"/>
              <a:t>endpointInterface</a:t>
            </a:r>
            <a:r>
              <a:rPr lang="en-US" sz="1800" dirty="0" smtClean="0"/>
              <a:t>="</a:t>
            </a:r>
            <a:r>
              <a:rPr lang="en-US" sz="1800" dirty="0" err="1" smtClean="0"/>
              <a:t>com.tutorialspoint.ws.HelloWorld</a:t>
            </a:r>
            <a:r>
              <a:rPr lang="en-US" sz="1800" dirty="0" smtClean="0"/>
              <a:t>") </a:t>
            </a:r>
            <a:endParaRPr lang="en-US" sz="1800" dirty="0" smtClean="0"/>
          </a:p>
          <a:p>
            <a:pPr>
              <a:buNone/>
            </a:pPr>
            <a:r>
              <a:rPr lang="en-US" sz="1800" dirty="0" smtClean="0"/>
              <a:t>public </a:t>
            </a:r>
            <a:r>
              <a:rPr lang="en-US" sz="1800" dirty="0" smtClean="0"/>
              <a:t>class </a:t>
            </a:r>
            <a:r>
              <a:rPr lang="en-US" sz="1800" dirty="0" err="1" smtClean="0"/>
              <a:t>HelloWorldImpl</a:t>
            </a:r>
            <a:r>
              <a:rPr lang="en-US" sz="1800" dirty="0" smtClean="0"/>
              <a:t> implements </a:t>
            </a:r>
            <a:r>
              <a:rPr lang="en-US" sz="1800" dirty="0" err="1" smtClean="0"/>
              <a:t>HelloWorld</a:t>
            </a:r>
            <a:r>
              <a:rPr lang="en-US" sz="1800" dirty="0" smtClean="0"/>
              <a:t> { </a:t>
            </a:r>
            <a:endParaRPr lang="en-US" sz="1800" dirty="0" smtClean="0"/>
          </a:p>
          <a:p>
            <a:pPr>
              <a:buNone/>
            </a:pPr>
            <a:r>
              <a:rPr lang="en-US" sz="1800" dirty="0" smtClean="0"/>
              <a:t>	</a:t>
            </a:r>
            <a:r>
              <a:rPr lang="en-US" sz="1800" dirty="0" smtClean="0"/>
              <a:t>@</a:t>
            </a:r>
            <a:r>
              <a:rPr lang="en-US" sz="1800" dirty="0" smtClean="0"/>
              <a:t>Override </a:t>
            </a:r>
            <a:endParaRPr lang="en-US" sz="1800" dirty="0" smtClean="0"/>
          </a:p>
          <a:p>
            <a:pPr>
              <a:buNone/>
            </a:pPr>
            <a:r>
              <a:rPr lang="en-US" sz="1800" dirty="0" smtClean="0"/>
              <a:t>	</a:t>
            </a:r>
            <a:r>
              <a:rPr lang="en-US" sz="1800" dirty="0" smtClean="0"/>
              <a:t>public </a:t>
            </a:r>
            <a:r>
              <a:rPr lang="en-US" sz="1800" dirty="0" smtClean="0"/>
              <a:t>String </a:t>
            </a:r>
            <a:r>
              <a:rPr lang="en-US" sz="1800" dirty="0" err="1" smtClean="0"/>
              <a:t>getHelloWorldMessage</a:t>
            </a:r>
            <a:r>
              <a:rPr lang="en-US" sz="1800" dirty="0" smtClean="0"/>
              <a:t>(String </a:t>
            </a:r>
            <a:r>
              <a:rPr lang="en-US" sz="1800" dirty="0" err="1" smtClean="0"/>
              <a:t>myName</a:t>
            </a:r>
            <a:r>
              <a:rPr lang="en-US" sz="1800" dirty="0" smtClean="0"/>
              <a:t>) { </a:t>
            </a:r>
            <a:endParaRPr lang="en-US" sz="1800" dirty="0" smtClean="0"/>
          </a:p>
          <a:p>
            <a:pPr>
              <a:buNone/>
            </a:pPr>
            <a:r>
              <a:rPr lang="en-US" sz="1800" dirty="0" smtClean="0"/>
              <a:t>	</a:t>
            </a:r>
            <a:r>
              <a:rPr lang="en-US" sz="1800" dirty="0" smtClean="0"/>
              <a:t>	return</a:t>
            </a:r>
            <a:r>
              <a:rPr lang="en-US" sz="1800" dirty="0" smtClean="0"/>
              <a:t>("Hello "+</a:t>
            </a:r>
            <a:r>
              <a:rPr lang="en-US" sz="1800" dirty="0" err="1" smtClean="0"/>
              <a:t>myName</a:t>
            </a:r>
            <a:r>
              <a:rPr lang="en-US" sz="1800" dirty="0" smtClean="0"/>
              <a:t>+" to JAX WS world"); </a:t>
            </a:r>
            <a:endParaRPr lang="en-US" sz="1800" dirty="0" smtClean="0"/>
          </a:p>
          <a:p>
            <a:pPr>
              <a:buNone/>
            </a:pPr>
            <a:r>
              <a:rPr lang="en-US" sz="1800" dirty="0" smtClean="0"/>
              <a:t>} </a:t>
            </a:r>
          </a:p>
          <a:p>
            <a:pPr>
              <a:buNone/>
            </a:pPr>
            <a:r>
              <a:rPr lang="en-US" sz="1800" dirty="0" smtClean="0"/>
              <a:t>}</a:t>
            </a:r>
            <a:endParaRPr lang="en-US" sz="1800" dirty="0" smtClean="0">
              <a:latin typeface="Times New Roman" pitchFamily="18" charset="0"/>
              <a:cs typeface="Times New Roman" pitchFamily="18" charset="0"/>
            </a:endParaRPr>
          </a:p>
          <a:p>
            <a:pPr>
              <a:buNone/>
            </a:pPr>
            <a:endParaRPr lang="en-US" sz="1600" dirty="0">
              <a:latin typeface="Times New Roman" pitchFamily="18" charset="0"/>
              <a:cs typeface="Times New Roman"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lstStyle/>
          <a:p>
            <a:pPr>
              <a:buNone/>
            </a:pPr>
            <a:r>
              <a:rPr lang="en-US" sz="1600" dirty="0" smtClean="0">
                <a:latin typeface="Times New Roman" pitchFamily="18" charset="0"/>
                <a:cs typeface="Times New Roman" pitchFamily="18" charset="0"/>
              </a:rPr>
              <a:t>Let us now publish this web service locally by creating the Endpoint publisher and expose the service on the server.</a:t>
            </a:r>
          </a:p>
          <a:p>
            <a:r>
              <a:rPr lang="en-US" sz="1600" dirty="0" smtClean="0">
                <a:latin typeface="Times New Roman" pitchFamily="18" charset="0"/>
                <a:cs typeface="Times New Roman" pitchFamily="18" charset="0"/>
              </a:rPr>
              <a:t>The publish method takes two parameters −</a:t>
            </a:r>
          </a:p>
          <a:p>
            <a:r>
              <a:rPr lang="en-US" sz="1600" dirty="0" smtClean="0">
                <a:latin typeface="Times New Roman" pitchFamily="18" charset="0"/>
                <a:cs typeface="Times New Roman" pitchFamily="18" charset="0"/>
              </a:rPr>
              <a:t>Endpoint URL String.</a:t>
            </a:r>
          </a:p>
          <a:p>
            <a:r>
              <a:rPr lang="en-US" sz="1600" dirty="0" err="1" smtClean="0">
                <a:latin typeface="Times New Roman" pitchFamily="18" charset="0"/>
                <a:cs typeface="Times New Roman" pitchFamily="18" charset="0"/>
              </a:rPr>
              <a:t>Implementor</a:t>
            </a:r>
            <a:r>
              <a:rPr lang="en-US" sz="1600" dirty="0" smtClean="0">
                <a:latin typeface="Times New Roman" pitchFamily="18" charset="0"/>
                <a:cs typeface="Times New Roman" pitchFamily="18" charset="0"/>
              </a:rPr>
              <a:t> object, in this case the </a:t>
            </a:r>
            <a:r>
              <a:rPr lang="en-US" sz="1600" dirty="0" err="1" smtClean="0">
                <a:latin typeface="Times New Roman" pitchFamily="18" charset="0"/>
                <a:cs typeface="Times New Roman" pitchFamily="18" charset="0"/>
              </a:rPr>
              <a:t>HelloWorld</a:t>
            </a:r>
            <a:r>
              <a:rPr lang="en-US" sz="1600" dirty="0" smtClean="0">
                <a:latin typeface="Times New Roman" pitchFamily="18" charset="0"/>
                <a:cs typeface="Times New Roman" pitchFamily="18" charset="0"/>
              </a:rPr>
              <a:t> implementation class, which is exposed as a Web Service at the endpoint identified by the URL mentioned in the parameter above</a:t>
            </a:r>
            <a:r>
              <a:rPr lang="en-US" sz="1600" dirty="0" smtClean="0">
                <a:latin typeface="Times New Roman" pitchFamily="18" charset="0"/>
                <a:cs typeface="Times New Roman" pitchFamily="18" charset="0"/>
              </a:rPr>
              <a:t>.</a:t>
            </a:r>
          </a:p>
          <a:p>
            <a:pPr>
              <a:buNone/>
            </a:pPr>
            <a:r>
              <a:rPr lang="en-US" sz="1600" dirty="0" smtClean="0"/>
              <a:t>The contents of HelloWorldPublisher.java are as follows −</a:t>
            </a:r>
          </a:p>
          <a:p>
            <a:pPr>
              <a:buNone/>
            </a:pPr>
            <a:r>
              <a:rPr lang="en-US" sz="1600" dirty="0" smtClean="0"/>
              <a:t>package </a:t>
            </a:r>
            <a:r>
              <a:rPr lang="en-US" sz="1600" dirty="0" err="1" smtClean="0"/>
              <a:t>com.tutorialspoint.endpoint</a:t>
            </a:r>
            <a:r>
              <a:rPr lang="en-US" sz="1600" dirty="0" smtClean="0"/>
              <a:t>; </a:t>
            </a:r>
            <a:endParaRPr lang="en-US" sz="1600" dirty="0" smtClean="0"/>
          </a:p>
          <a:p>
            <a:pPr>
              <a:buNone/>
            </a:pPr>
            <a:r>
              <a:rPr lang="en-US" sz="1600" dirty="0" smtClean="0"/>
              <a:t>import </a:t>
            </a:r>
            <a:r>
              <a:rPr lang="en-US" sz="1600" dirty="0" err="1" smtClean="0"/>
              <a:t>javax.xml.ws.Endpoint</a:t>
            </a:r>
            <a:r>
              <a:rPr lang="en-US" sz="1600" dirty="0" smtClean="0"/>
              <a:t>; </a:t>
            </a:r>
            <a:endParaRPr lang="en-US" sz="1600" dirty="0" smtClean="0"/>
          </a:p>
          <a:p>
            <a:pPr>
              <a:buNone/>
            </a:pPr>
            <a:r>
              <a:rPr lang="en-US" sz="1600" dirty="0" smtClean="0"/>
              <a:t>import </a:t>
            </a:r>
            <a:r>
              <a:rPr lang="en-US" sz="1600" dirty="0" err="1" smtClean="0"/>
              <a:t>com.tutorialspoint.ws.HelloWorldImpl</a:t>
            </a:r>
            <a:r>
              <a:rPr lang="en-US" sz="1600" dirty="0" smtClean="0"/>
              <a:t>; </a:t>
            </a:r>
            <a:endParaRPr lang="en-US" sz="1600" dirty="0" smtClean="0"/>
          </a:p>
          <a:p>
            <a:pPr>
              <a:buNone/>
            </a:pPr>
            <a:r>
              <a:rPr lang="en-US" sz="1600" dirty="0" smtClean="0"/>
              <a:t>public </a:t>
            </a:r>
            <a:r>
              <a:rPr lang="en-US" sz="1600" dirty="0" smtClean="0"/>
              <a:t>class </a:t>
            </a:r>
            <a:r>
              <a:rPr lang="en-US" sz="1600" dirty="0" err="1" smtClean="0"/>
              <a:t>HelloWorldPublisher</a:t>
            </a:r>
            <a:r>
              <a:rPr lang="en-US" sz="1600" dirty="0" smtClean="0"/>
              <a:t> { </a:t>
            </a:r>
            <a:endParaRPr lang="en-US" sz="1600" dirty="0" smtClean="0"/>
          </a:p>
          <a:p>
            <a:pPr>
              <a:buNone/>
            </a:pPr>
            <a:r>
              <a:rPr lang="en-US" sz="1600" dirty="0" smtClean="0"/>
              <a:t>	public </a:t>
            </a:r>
            <a:r>
              <a:rPr lang="en-US" sz="1600" dirty="0" smtClean="0"/>
              <a:t>static void main(String[] </a:t>
            </a:r>
            <a:r>
              <a:rPr lang="en-US" sz="1600" dirty="0" err="1" smtClean="0"/>
              <a:t>args</a:t>
            </a:r>
            <a:r>
              <a:rPr lang="en-US" sz="1600" dirty="0" smtClean="0"/>
              <a:t>) { </a:t>
            </a:r>
            <a:endParaRPr lang="en-US" sz="1600" dirty="0" smtClean="0"/>
          </a:p>
          <a:p>
            <a:pPr>
              <a:buNone/>
            </a:pPr>
            <a:r>
              <a:rPr lang="en-US" sz="1600" dirty="0" smtClean="0"/>
              <a:t>	</a:t>
            </a:r>
            <a:r>
              <a:rPr lang="en-US" sz="1600" dirty="0" smtClean="0"/>
              <a:t>	</a:t>
            </a:r>
            <a:r>
              <a:rPr lang="en-US" sz="1600" dirty="0" err="1" smtClean="0"/>
              <a:t>Endpoint.publish</a:t>
            </a:r>
            <a:r>
              <a:rPr lang="en-US" sz="1600" dirty="0" smtClean="0"/>
              <a:t>("http://localhost:9000/ws/hello", new </a:t>
            </a:r>
            <a:r>
              <a:rPr lang="en-US" sz="1600" dirty="0" err="1" smtClean="0"/>
              <a:t>HelloWorldImpl</a:t>
            </a:r>
            <a:r>
              <a:rPr lang="en-US" sz="1600" dirty="0" smtClean="0"/>
              <a:t>()); </a:t>
            </a:r>
            <a:endParaRPr lang="en-US" sz="1600" dirty="0" smtClean="0"/>
          </a:p>
          <a:p>
            <a:pPr>
              <a:buNone/>
            </a:pPr>
            <a:r>
              <a:rPr lang="en-US" sz="1600" dirty="0" smtClean="0"/>
              <a:t>	</a:t>
            </a:r>
            <a:r>
              <a:rPr lang="en-US" sz="1600" dirty="0" smtClean="0"/>
              <a:t>} </a:t>
            </a:r>
          </a:p>
          <a:p>
            <a:pPr>
              <a:buNone/>
            </a:pPr>
            <a:r>
              <a:rPr lang="en-US" sz="1600" dirty="0" smtClean="0"/>
              <a:t>}</a:t>
            </a:r>
          </a:p>
          <a:p>
            <a:pPr>
              <a:buNone/>
            </a:pPr>
            <a:r>
              <a:rPr lang="en-US" sz="1600" dirty="0" smtClean="0"/>
              <a:t>Modify the web.xml contents as shown below </a:t>
            </a:r>
            <a:r>
              <a:rPr lang="en-US" sz="1600" dirty="0" smtClean="0"/>
              <a:t>−</a:t>
            </a:r>
          </a:p>
          <a:p>
            <a:pPr>
              <a:buNone/>
            </a:pPr>
            <a:endParaRPr lang="en-US" sz="1600" dirty="0" smtClean="0"/>
          </a:p>
          <a:p>
            <a:pPr>
              <a:buNone/>
            </a:pPr>
            <a:r>
              <a:rPr lang="en-US" sz="1600" dirty="0" smtClean="0"/>
              <a:t>&lt;?xml version = "1.0" encoding = "UTF-8"?&gt; &lt;!DOCTYPE web-app PUBLIC "-//Sun Microsystems, Inc.//DTD Web Application 2.3//EN" "http://java.sun.com/j2ee/dtds/web-app_2_3.dtd"&gt;</a:t>
            </a:r>
            <a:endParaRPr lang="en-US" sz="16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sz="2000" dirty="0" smtClean="0">
                <a:latin typeface="Times New Roman" pitchFamily="18" charset="0"/>
                <a:cs typeface="Times New Roman" pitchFamily="18" charset="0"/>
              </a:rPr>
              <a:t>&lt;web-app&gt; &lt;listener&gt; &lt;listener-class&gt; </a:t>
            </a:r>
            <a:r>
              <a:rPr lang="en-US" sz="2000" dirty="0" err="1" smtClean="0">
                <a:latin typeface="Times New Roman" pitchFamily="18" charset="0"/>
                <a:cs typeface="Times New Roman" pitchFamily="18" charset="0"/>
              </a:rPr>
              <a:t>com.sun.xml.ws.transport.http.servlet.WSServletContextListener</a:t>
            </a:r>
            <a:r>
              <a:rPr lang="en-US" sz="2000" dirty="0" smtClean="0">
                <a:latin typeface="Times New Roman" pitchFamily="18" charset="0"/>
                <a:cs typeface="Times New Roman" pitchFamily="18" charset="0"/>
              </a:rPr>
              <a:t> &lt;/listener-class&gt; &lt;/listener&gt; &lt;</a:t>
            </a:r>
            <a:r>
              <a:rPr lang="en-US" sz="2000" dirty="0" err="1" smtClean="0">
                <a:latin typeface="Times New Roman" pitchFamily="18" charset="0"/>
                <a:cs typeface="Times New Roman" pitchFamily="18" charset="0"/>
              </a:rPr>
              <a:t>servlet</a:t>
            </a:r>
            <a:r>
              <a:rPr lang="en-US" sz="2000" dirty="0" smtClean="0">
                <a:latin typeface="Times New Roman" pitchFamily="18" charset="0"/>
                <a:cs typeface="Times New Roman" pitchFamily="18" charset="0"/>
              </a:rPr>
              <a:t>&gt; &lt;</a:t>
            </a:r>
            <a:r>
              <a:rPr lang="en-US" sz="2000" dirty="0" err="1" smtClean="0">
                <a:latin typeface="Times New Roman" pitchFamily="18" charset="0"/>
                <a:cs typeface="Times New Roman" pitchFamily="18" charset="0"/>
              </a:rPr>
              <a:t>servlet</a:t>
            </a:r>
            <a:r>
              <a:rPr lang="en-US" sz="2000" dirty="0" smtClean="0">
                <a:latin typeface="Times New Roman" pitchFamily="18" charset="0"/>
                <a:cs typeface="Times New Roman" pitchFamily="18" charset="0"/>
              </a:rPr>
              <a:t>-name&gt;hello&lt;/</a:t>
            </a:r>
            <a:r>
              <a:rPr lang="en-US" sz="2000" dirty="0" err="1" smtClean="0">
                <a:latin typeface="Times New Roman" pitchFamily="18" charset="0"/>
                <a:cs typeface="Times New Roman" pitchFamily="18" charset="0"/>
              </a:rPr>
              <a:t>servlet</a:t>
            </a:r>
            <a:r>
              <a:rPr lang="en-US" sz="2000" dirty="0" smtClean="0">
                <a:latin typeface="Times New Roman" pitchFamily="18" charset="0"/>
                <a:cs typeface="Times New Roman" pitchFamily="18" charset="0"/>
              </a:rPr>
              <a:t>-name&gt; &lt;</a:t>
            </a:r>
            <a:r>
              <a:rPr lang="en-US" sz="2000" dirty="0" err="1" smtClean="0">
                <a:latin typeface="Times New Roman" pitchFamily="18" charset="0"/>
                <a:cs typeface="Times New Roman" pitchFamily="18" charset="0"/>
              </a:rPr>
              <a:t>servlet</a:t>
            </a:r>
            <a:r>
              <a:rPr lang="en-US" sz="2000" dirty="0" smtClean="0">
                <a:latin typeface="Times New Roman" pitchFamily="18" charset="0"/>
                <a:cs typeface="Times New Roman" pitchFamily="18" charset="0"/>
              </a:rPr>
              <a:t>-class&gt;</a:t>
            </a:r>
            <a:r>
              <a:rPr lang="en-US" sz="2000" dirty="0" err="1" smtClean="0">
                <a:latin typeface="Times New Roman" pitchFamily="18" charset="0"/>
                <a:cs typeface="Times New Roman" pitchFamily="18" charset="0"/>
              </a:rPr>
              <a:t>com.sun.xml.ws.transport.http.servlet.WSServlet</a:t>
            </a:r>
            <a:r>
              <a:rPr lang="en-US" sz="2000" dirty="0" smtClean="0">
                <a:latin typeface="Times New Roman" pitchFamily="18" charset="0"/>
                <a:cs typeface="Times New Roman" pitchFamily="18" charset="0"/>
              </a:rPr>
              <a:t>&lt;/</a:t>
            </a:r>
            <a:r>
              <a:rPr lang="en-US" sz="2000" dirty="0" err="1" smtClean="0">
                <a:latin typeface="Times New Roman" pitchFamily="18" charset="0"/>
                <a:cs typeface="Times New Roman" pitchFamily="18" charset="0"/>
              </a:rPr>
              <a:t>servlet</a:t>
            </a:r>
            <a:r>
              <a:rPr lang="en-US" sz="2000" dirty="0" smtClean="0">
                <a:latin typeface="Times New Roman" pitchFamily="18" charset="0"/>
                <a:cs typeface="Times New Roman" pitchFamily="18" charset="0"/>
              </a:rPr>
              <a:t>-class&gt; &lt;load-on-startup&gt;1&lt;/load-on-startup&gt; &lt;/</a:t>
            </a:r>
            <a:r>
              <a:rPr lang="en-US" sz="2000" dirty="0" err="1" smtClean="0">
                <a:latin typeface="Times New Roman" pitchFamily="18" charset="0"/>
                <a:cs typeface="Times New Roman" pitchFamily="18" charset="0"/>
              </a:rPr>
              <a:t>servlet</a:t>
            </a:r>
            <a:r>
              <a:rPr lang="en-US" sz="2000" dirty="0" smtClean="0">
                <a:latin typeface="Times New Roman" pitchFamily="18" charset="0"/>
                <a:cs typeface="Times New Roman" pitchFamily="18" charset="0"/>
              </a:rPr>
              <a:t>&gt; &lt;</a:t>
            </a:r>
            <a:r>
              <a:rPr lang="en-US" sz="2000" dirty="0" err="1" smtClean="0">
                <a:latin typeface="Times New Roman" pitchFamily="18" charset="0"/>
                <a:cs typeface="Times New Roman" pitchFamily="18" charset="0"/>
              </a:rPr>
              <a:t>servlet</a:t>
            </a:r>
            <a:r>
              <a:rPr lang="en-US" sz="2000" dirty="0" smtClean="0">
                <a:latin typeface="Times New Roman" pitchFamily="18" charset="0"/>
                <a:cs typeface="Times New Roman" pitchFamily="18" charset="0"/>
              </a:rPr>
              <a:t>-mapping&gt; &lt;</a:t>
            </a:r>
            <a:r>
              <a:rPr lang="en-US" sz="2000" dirty="0" err="1" smtClean="0">
                <a:latin typeface="Times New Roman" pitchFamily="18" charset="0"/>
                <a:cs typeface="Times New Roman" pitchFamily="18" charset="0"/>
              </a:rPr>
              <a:t>servlet</a:t>
            </a:r>
            <a:r>
              <a:rPr lang="en-US" sz="2000" dirty="0" smtClean="0">
                <a:latin typeface="Times New Roman" pitchFamily="18" charset="0"/>
                <a:cs typeface="Times New Roman" pitchFamily="18" charset="0"/>
              </a:rPr>
              <a:t>-name&gt;hello&lt;/</a:t>
            </a:r>
            <a:r>
              <a:rPr lang="en-US" sz="2000" dirty="0" err="1" smtClean="0">
                <a:latin typeface="Times New Roman" pitchFamily="18" charset="0"/>
                <a:cs typeface="Times New Roman" pitchFamily="18" charset="0"/>
              </a:rPr>
              <a:t>servlet</a:t>
            </a:r>
            <a:r>
              <a:rPr lang="en-US" sz="2000" dirty="0" smtClean="0">
                <a:latin typeface="Times New Roman" pitchFamily="18" charset="0"/>
                <a:cs typeface="Times New Roman" pitchFamily="18" charset="0"/>
              </a:rPr>
              <a:t>-name&gt; &lt;</a:t>
            </a:r>
            <a:r>
              <a:rPr lang="en-US" sz="2000" dirty="0" err="1" smtClean="0">
                <a:latin typeface="Times New Roman" pitchFamily="18" charset="0"/>
                <a:cs typeface="Times New Roman" pitchFamily="18" charset="0"/>
              </a:rPr>
              <a:t>url</a:t>
            </a:r>
            <a:r>
              <a:rPr lang="en-US" sz="2000" dirty="0" smtClean="0">
                <a:latin typeface="Times New Roman" pitchFamily="18" charset="0"/>
                <a:cs typeface="Times New Roman" pitchFamily="18" charset="0"/>
              </a:rPr>
              <a:t>-pattern&gt;/hello&lt;/</a:t>
            </a:r>
            <a:r>
              <a:rPr lang="en-US" sz="2000" dirty="0" err="1" smtClean="0">
                <a:latin typeface="Times New Roman" pitchFamily="18" charset="0"/>
                <a:cs typeface="Times New Roman" pitchFamily="18" charset="0"/>
              </a:rPr>
              <a:t>url</a:t>
            </a:r>
            <a:r>
              <a:rPr lang="en-US" sz="2000" dirty="0" smtClean="0">
                <a:latin typeface="Times New Roman" pitchFamily="18" charset="0"/>
                <a:cs typeface="Times New Roman" pitchFamily="18" charset="0"/>
              </a:rPr>
              <a:t>-pattern&gt; &lt;/</a:t>
            </a:r>
            <a:r>
              <a:rPr lang="en-US" sz="2000" dirty="0" err="1" smtClean="0">
                <a:latin typeface="Times New Roman" pitchFamily="18" charset="0"/>
                <a:cs typeface="Times New Roman" pitchFamily="18" charset="0"/>
              </a:rPr>
              <a:t>servlet</a:t>
            </a:r>
            <a:r>
              <a:rPr lang="en-US" sz="2000" dirty="0" smtClean="0">
                <a:latin typeface="Times New Roman" pitchFamily="18" charset="0"/>
                <a:cs typeface="Times New Roman" pitchFamily="18" charset="0"/>
              </a:rPr>
              <a:t>-mapping&gt; &lt;session-</a:t>
            </a:r>
            <a:r>
              <a:rPr lang="en-US" sz="2000" dirty="0" err="1" smtClean="0">
                <a:latin typeface="Times New Roman" pitchFamily="18" charset="0"/>
                <a:cs typeface="Times New Roman" pitchFamily="18" charset="0"/>
              </a:rPr>
              <a:t>config</a:t>
            </a:r>
            <a:r>
              <a:rPr lang="en-US" sz="2000" dirty="0" smtClean="0">
                <a:latin typeface="Times New Roman" pitchFamily="18" charset="0"/>
                <a:cs typeface="Times New Roman" pitchFamily="18" charset="0"/>
              </a:rPr>
              <a:t>&gt; &lt;session-timeout&gt;120&lt;/session-timeout&gt; &lt;/session-</a:t>
            </a:r>
            <a:r>
              <a:rPr lang="en-US" sz="2000" dirty="0" err="1" smtClean="0">
                <a:latin typeface="Times New Roman" pitchFamily="18" charset="0"/>
                <a:cs typeface="Times New Roman" pitchFamily="18" charset="0"/>
              </a:rPr>
              <a:t>config</a:t>
            </a:r>
            <a:r>
              <a:rPr lang="en-US" sz="2000" dirty="0" smtClean="0">
                <a:latin typeface="Times New Roman" pitchFamily="18" charset="0"/>
                <a:cs typeface="Times New Roman" pitchFamily="18" charset="0"/>
              </a:rPr>
              <a:t>&gt; &lt;/web-app</a:t>
            </a:r>
            <a:r>
              <a:rPr lang="en-US" sz="2000" dirty="0" smtClean="0">
                <a:latin typeface="Times New Roman" pitchFamily="18" charset="0"/>
                <a:cs typeface="Times New Roman" pitchFamily="18" charset="0"/>
              </a:rPr>
              <a:t>&gt;</a:t>
            </a:r>
          </a:p>
          <a:p>
            <a:pPr>
              <a:buNone/>
            </a:pPr>
            <a:r>
              <a:rPr lang="en-US" sz="2000" dirty="0" smtClean="0"/>
              <a:t>To deploy this application as a </a:t>
            </a:r>
            <a:r>
              <a:rPr lang="en-US" sz="2000" dirty="0" err="1" smtClean="0"/>
              <a:t>webservice</a:t>
            </a:r>
            <a:r>
              <a:rPr lang="en-US" sz="2000" dirty="0" smtClean="0"/>
              <a:t>, we would need another configuration file </a:t>
            </a:r>
            <a:r>
              <a:rPr lang="en-US" sz="2000" b="1" dirty="0" smtClean="0"/>
              <a:t>sun-jaxws.xml</a:t>
            </a:r>
            <a:r>
              <a:rPr lang="en-US" sz="2000" dirty="0" smtClean="0"/>
              <a:t>. The contents of this file are as follows −</a:t>
            </a:r>
          </a:p>
          <a:p>
            <a:pPr>
              <a:buNone/>
            </a:pPr>
            <a:r>
              <a:rPr lang="en-US" sz="2000" dirty="0" smtClean="0"/>
              <a:t>&lt;?xml version = "1.0" encoding = "UTF-8"?&gt; </a:t>
            </a:r>
            <a:endParaRPr lang="en-US" sz="2000" dirty="0" smtClean="0"/>
          </a:p>
          <a:p>
            <a:pPr>
              <a:buNone/>
            </a:pPr>
            <a:r>
              <a:rPr lang="en-US" sz="2000" dirty="0" smtClean="0"/>
              <a:t>&lt;</a:t>
            </a:r>
            <a:r>
              <a:rPr lang="en-US" sz="2000" dirty="0" smtClean="0"/>
              <a:t>endpoints </a:t>
            </a:r>
            <a:r>
              <a:rPr lang="en-US" sz="2000" dirty="0" err="1" smtClean="0"/>
              <a:t>xmlns</a:t>
            </a:r>
            <a:r>
              <a:rPr lang="en-US" sz="2000" dirty="0" smtClean="0"/>
              <a:t> = "http://java.sun.com/xml/ns/jax-ws/ri/runtime" version = "2.0"&gt; </a:t>
            </a:r>
            <a:endParaRPr lang="en-US" sz="2000" dirty="0" smtClean="0"/>
          </a:p>
          <a:p>
            <a:pPr>
              <a:buNone/>
            </a:pPr>
            <a:r>
              <a:rPr lang="en-US" sz="2000" dirty="0" smtClean="0"/>
              <a:t>	</a:t>
            </a:r>
            <a:r>
              <a:rPr lang="en-US" sz="2000" dirty="0" smtClean="0"/>
              <a:t>&lt;</a:t>
            </a:r>
            <a:r>
              <a:rPr lang="en-US" sz="2000" dirty="0" smtClean="0"/>
              <a:t>endpoint name = "</a:t>
            </a:r>
            <a:r>
              <a:rPr lang="en-US" sz="2000" dirty="0" err="1" smtClean="0"/>
              <a:t>HelloWorld</a:t>
            </a:r>
            <a:r>
              <a:rPr lang="en-US" sz="2000" dirty="0" smtClean="0"/>
              <a:t>" </a:t>
            </a:r>
            <a:endParaRPr lang="en-US" sz="2000" dirty="0" smtClean="0"/>
          </a:p>
          <a:p>
            <a:pPr>
              <a:buNone/>
            </a:pPr>
            <a:r>
              <a:rPr lang="en-US" sz="2000" dirty="0" smtClean="0"/>
              <a:t>	</a:t>
            </a:r>
            <a:r>
              <a:rPr lang="en-US" sz="2000" dirty="0" smtClean="0"/>
              <a:t>implementation </a:t>
            </a:r>
            <a:r>
              <a:rPr lang="en-US" sz="2000" dirty="0" smtClean="0"/>
              <a:t>= "</a:t>
            </a:r>
            <a:r>
              <a:rPr lang="en-US" sz="2000" dirty="0" err="1" smtClean="0"/>
              <a:t>com.tutorialspoint.ws.HelloWorldImpl</a:t>
            </a:r>
            <a:r>
              <a:rPr lang="en-US" sz="2000" dirty="0" smtClean="0"/>
              <a:t>" </a:t>
            </a:r>
            <a:r>
              <a:rPr lang="en-US" sz="2000" dirty="0" err="1" smtClean="0"/>
              <a:t>url</a:t>
            </a:r>
            <a:r>
              <a:rPr lang="en-US" sz="2000" dirty="0" smtClean="0"/>
              <a:t>-pattern = "/hello"/&gt; </a:t>
            </a:r>
            <a:endParaRPr lang="en-US" sz="2000" dirty="0" smtClean="0"/>
          </a:p>
          <a:p>
            <a:pPr>
              <a:buNone/>
            </a:pPr>
            <a:r>
              <a:rPr lang="en-US" sz="2000" dirty="0" smtClean="0"/>
              <a:t>&lt;/</a:t>
            </a:r>
            <a:r>
              <a:rPr lang="en-US" sz="2000" dirty="0" smtClean="0"/>
              <a:t>endpoints&gt;</a:t>
            </a:r>
            <a:endParaRPr lang="en-US" sz="2000" dirty="0">
              <a:latin typeface="Times New Roman" pitchFamily="18" charset="0"/>
              <a:cs typeface="Times New Roman"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10000"/>
          </a:bodyPr>
          <a:lstStyle/>
          <a:p>
            <a:pPr>
              <a:buNone/>
            </a:pPr>
            <a:r>
              <a:rPr lang="en-US" sz="1800" dirty="0" smtClean="0">
                <a:latin typeface="Times New Roman" pitchFamily="18" charset="0"/>
                <a:cs typeface="Times New Roman" pitchFamily="18" charset="0"/>
              </a:rPr>
              <a:t>Now that all the files are ready, the directory structure would look as shown in the following screenshot </a:t>
            </a:r>
            <a:r>
              <a:rPr lang="en-US" sz="1800" dirty="0" smtClean="0">
                <a:latin typeface="Times New Roman" pitchFamily="18" charset="0"/>
                <a:cs typeface="Times New Roman" pitchFamily="18" charset="0"/>
              </a:rPr>
              <a:t>−</a:t>
            </a: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r>
              <a:rPr lang="en-US" sz="1800" dirty="0" smtClean="0"/>
              <a:t>Now create a WAR file of this application.</a:t>
            </a:r>
          </a:p>
          <a:p>
            <a:r>
              <a:rPr lang="en-US" sz="1800" dirty="0" smtClean="0"/>
              <a:t>Choose the project → right click → Export → WAR file.</a:t>
            </a:r>
          </a:p>
          <a:p>
            <a:r>
              <a:rPr lang="en-US" sz="1800" dirty="0" smtClean="0"/>
              <a:t>Save this as </a:t>
            </a:r>
            <a:r>
              <a:rPr lang="en-US" sz="1800" b="1" dirty="0" err="1" smtClean="0"/>
              <a:t>hello.war</a:t>
            </a:r>
            <a:r>
              <a:rPr lang="en-US" sz="1800" dirty="0" smtClean="0"/>
              <a:t> file under the </a:t>
            </a:r>
            <a:r>
              <a:rPr lang="en-US" sz="1800" b="1" dirty="0" err="1" smtClean="0"/>
              <a:t>webapps</a:t>
            </a:r>
            <a:r>
              <a:rPr lang="en-US" sz="1800" dirty="0" smtClean="0"/>
              <a:t> folder of Tomcat server.</a:t>
            </a:r>
          </a:p>
          <a:p>
            <a:r>
              <a:rPr lang="en-US" sz="1800" dirty="0" smtClean="0"/>
              <a:t>Now start the Tomcat server.</a:t>
            </a:r>
          </a:p>
          <a:p>
            <a:r>
              <a:rPr lang="en-US" sz="1800" dirty="0" smtClean="0"/>
              <a:t>Once the server is started, you should be able to access the </a:t>
            </a:r>
            <a:r>
              <a:rPr lang="en-US" sz="1800" dirty="0" err="1" smtClean="0"/>
              <a:t>webservice</a:t>
            </a:r>
            <a:r>
              <a:rPr lang="en-US" sz="1800" dirty="0" smtClean="0"/>
              <a:t> with the URL − http://localhost:8080/hello/hello</a:t>
            </a:r>
          </a:p>
          <a:p>
            <a:pPr>
              <a:buNone/>
            </a:pPr>
            <a:endParaRPr lang="en-US" sz="1800" dirty="0" smtClean="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p:txBody>
      </p:sp>
      <p:pic>
        <p:nvPicPr>
          <p:cNvPr id="37890" name="Picture 2" descr="C:\Users\papa\Desktop\webservice_dirstruct.jpg"/>
          <p:cNvPicPr>
            <a:picLocks noChangeAspect="1" noChangeArrowheads="1"/>
          </p:cNvPicPr>
          <p:nvPr/>
        </p:nvPicPr>
        <p:blipFill>
          <a:blip r:embed="rId2"/>
          <a:srcRect/>
          <a:stretch>
            <a:fillRect/>
          </a:stretch>
        </p:blipFill>
        <p:spPr bwMode="auto">
          <a:xfrm>
            <a:off x="1752600" y="1219200"/>
            <a:ext cx="6477000" cy="3048000"/>
          </a:xfrm>
          <a:prstGeom prst="rect">
            <a:avLst/>
          </a:prstGeom>
          <a:noFill/>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sz="1600" b="1" dirty="0" smtClean="0">
                <a:latin typeface="Times New Roman" pitchFamily="18" charset="0"/>
                <a:cs typeface="Times New Roman" pitchFamily="18" charset="0"/>
              </a:rPr>
              <a:t>Create </a:t>
            </a:r>
            <a:r>
              <a:rPr lang="en-US" sz="1600" b="1" dirty="0" err="1" smtClean="0">
                <a:latin typeface="Times New Roman" pitchFamily="18" charset="0"/>
                <a:cs typeface="Times New Roman" pitchFamily="18" charset="0"/>
              </a:rPr>
              <a:t>JMeter</a:t>
            </a:r>
            <a:r>
              <a:rPr lang="en-US" sz="1600" b="1" dirty="0" smtClean="0">
                <a:latin typeface="Times New Roman" pitchFamily="18" charset="0"/>
                <a:cs typeface="Times New Roman" pitchFamily="18" charset="0"/>
              </a:rPr>
              <a:t> Test plan</a:t>
            </a:r>
          </a:p>
          <a:p>
            <a:r>
              <a:rPr lang="en-US" sz="1600" dirty="0" smtClean="0">
                <a:latin typeface="Times New Roman" pitchFamily="18" charset="0"/>
                <a:cs typeface="Times New Roman" pitchFamily="18" charset="0"/>
              </a:rPr>
              <a:t>Now let us create a test plan to test the above </a:t>
            </a:r>
            <a:r>
              <a:rPr lang="en-US" sz="1600" dirty="0" err="1" smtClean="0">
                <a:latin typeface="Times New Roman" pitchFamily="18" charset="0"/>
                <a:cs typeface="Times New Roman" pitchFamily="18" charset="0"/>
              </a:rPr>
              <a:t>webservice</a:t>
            </a:r>
            <a:r>
              <a:rPr lang="en-US" sz="1600" dirty="0" smtClean="0">
                <a:latin typeface="Times New Roman" pitchFamily="18" charset="0"/>
                <a:cs typeface="Times New Roman" pitchFamily="18" charset="0"/>
              </a:rPr>
              <a:t>.</a:t>
            </a:r>
          </a:p>
          <a:p>
            <a:pPr>
              <a:buNone/>
            </a:pPr>
            <a:r>
              <a:rPr lang="en-US" sz="1600" b="1" dirty="0" smtClean="0">
                <a:latin typeface="Times New Roman" pitchFamily="18" charset="0"/>
                <a:cs typeface="Times New Roman" pitchFamily="18" charset="0"/>
              </a:rPr>
              <a:t>Rename the Test Plan</a:t>
            </a:r>
          </a:p>
          <a:p>
            <a:r>
              <a:rPr lang="en-US" sz="1600" dirty="0" smtClean="0">
                <a:latin typeface="Times New Roman" pitchFamily="18" charset="0"/>
                <a:cs typeface="Times New Roman" pitchFamily="18" charset="0"/>
              </a:rPr>
              <a:t>Open the </a:t>
            </a:r>
            <a:r>
              <a:rPr lang="en-US" sz="1600" dirty="0" err="1" smtClean="0">
                <a:latin typeface="Times New Roman" pitchFamily="18" charset="0"/>
                <a:cs typeface="Times New Roman" pitchFamily="18" charset="0"/>
              </a:rPr>
              <a:t>JMeter</a:t>
            </a:r>
            <a:r>
              <a:rPr lang="en-US" sz="1600" dirty="0" smtClean="0">
                <a:latin typeface="Times New Roman" pitchFamily="18" charset="0"/>
                <a:cs typeface="Times New Roman" pitchFamily="18" charset="0"/>
              </a:rPr>
              <a:t> window by clicking /home/</a:t>
            </a:r>
            <a:r>
              <a:rPr lang="en-US" sz="1600" dirty="0" err="1" smtClean="0">
                <a:latin typeface="Times New Roman" pitchFamily="18" charset="0"/>
                <a:cs typeface="Times New Roman" pitchFamily="18" charset="0"/>
              </a:rPr>
              <a:t>manisha</a:t>
            </a:r>
            <a:r>
              <a:rPr lang="en-US" sz="1600" dirty="0" smtClean="0">
                <a:latin typeface="Times New Roman" pitchFamily="18" charset="0"/>
                <a:cs typeface="Times New Roman" pitchFamily="18" charset="0"/>
              </a:rPr>
              <a:t>/apache-jmeter2.9/bin/jmeter.sh.</a:t>
            </a:r>
          </a:p>
          <a:p>
            <a:r>
              <a:rPr lang="en-US" sz="1600" dirty="0" smtClean="0">
                <a:latin typeface="Times New Roman" pitchFamily="18" charset="0"/>
                <a:cs typeface="Times New Roman" pitchFamily="18" charset="0"/>
              </a:rPr>
              <a:t>Click the Test Plan node.</a:t>
            </a:r>
          </a:p>
          <a:p>
            <a:r>
              <a:rPr lang="en-US" sz="1600" dirty="0" smtClean="0">
                <a:latin typeface="Times New Roman" pitchFamily="18" charset="0"/>
                <a:cs typeface="Times New Roman" pitchFamily="18" charset="0"/>
              </a:rPr>
              <a:t>Rename this Test Plan node as </a:t>
            </a:r>
            <a:r>
              <a:rPr lang="en-US" sz="1600" dirty="0" err="1" smtClean="0">
                <a:latin typeface="Times New Roman" pitchFamily="18" charset="0"/>
                <a:cs typeface="Times New Roman" pitchFamily="18" charset="0"/>
              </a:rPr>
              <a:t>WebserviceTest</a:t>
            </a:r>
            <a:r>
              <a:rPr lang="en-US" sz="1600" dirty="0" smtClean="0">
                <a:latin typeface="Times New Roman" pitchFamily="18" charset="0"/>
                <a:cs typeface="Times New Roman" pitchFamily="18" charset="0"/>
              </a:rPr>
              <a:t>.</a:t>
            </a:r>
          </a:p>
          <a:p>
            <a:pPr>
              <a:buNone/>
            </a:pPr>
            <a:endParaRPr lang="en-US" dirty="0"/>
          </a:p>
        </p:txBody>
      </p:sp>
      <p:pic>
        <p:nvPicPr>
          <p:cNvPr id="38914" name="Picture 2" descr="C:\Users\papa\Desktop\ws_test.jpg"/>
          <p:cNvPicPr>
            <a:picLocks noChangeAspect="1" noChangeArrowheads="1"/>
          </p:cNvPicPr>
          <p:nvPr/>
        </p:nvPicPr>
        <p:blipFill>
          <a:blip r:embed="rId2"/>
          <a:srcRect/>
          <a:stretch>
            <a:fillRect/>
          </a:stretch>
        </p:blipFill>
        <p:spPr bwMode="auto">
          <a:xfrm>
            <a:off x="1447800" y="2743200"/>
            <a:ext cx="6172200" cy="3200400"/>
          </a:xfrm>
          <a:prstGeom prst="rect">
            <a:avLst/>
          </a:prstGeom>
          <a:noFill/>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sz="2000" dirty="0" smtClean="0">
                <a:latin typeface="Times New Roman" pitchFamily="18" charset="0"/>
                <a:cs typeface="Times New Roman" pitchFamily="18" charset="0"/>
              </a:rPr>
              <a:t>Add Thread Group</a:t>
            </a:r>
          </a:p>
          <a:p>
            <a:r>
              <a:rPr lang="en-US" sz="2000" dirty="0" smtClean="0">
                <a:latin typeface="Times New Roman" pitchFamily="18" charset="0"/>
                <a:cs typeface="Times New Roman" pitchFamily="18" charset="0"/>
              </a:rPr>
              <a:t>Add one Thread Group, which is placeholder for all other elements like Samplers, Controllers, and Listeners.</a:t>
            </a:r>
          </a:p>
          <a:p>
            <a:r>
              <a:rPr lang="en-US" sz="2000" dirty="0" smtClean="0">
                <a:latin typeface="Times New Roman" pitchFamily="18" charset="0"/>
                <a:cs typeface="Times New Roman" pitchFamily="18" charset="0"/>
              </a:rPr>
              <a:t>Right click on </a:t>
            </a:r>
            <a:r>
              <a:rPr lang="en-US" sz="2000" dirty="0" err="1" smtClean="0">
                <a:latin typeface="Times New Roman" pitchFamily="18" charset="0"/>
                <a:cs typeface="Times New Roman" pitchFamily="18" charset="0"/>
              </a:rPr>
              <a:t>WebserviceTest</a:t>
            </a:r>
            <a:r>
              <a:rPr lang="en-US" sz="2000" dirty="0" smtClean="0">
                <a:latin typeface="Times New Roman" pitchFamily="18" charset="0"/>
                <a:cs typeface="Times New Roman" pitchFamily="18" charset="0"/>
              </a:rPr>
              <a:t> (our Test Plan) → Add → Threads (Users) → Thread Group. Thread Group will get added under the Test Plan (</a:t>
            </a:r>
            <a:r>
              <a:rPr lang="en-US" sz="2000" dirty="0" err="1" smtClean="0">
                <a:latin typeface="Times New Roman" pitchFamily="18" charset="0"/>
                <a:cs typeface="Times New Roman" pitchFamily="18" charset="0"/>
              </a:rPr>
              <a:t>WebserviceTest</a:t>
            </a:r>
            <a:r>
              <a:rPr lang="en-US" sz="2000" dirty="0" smtClean="0">
                <a:latin typeface="Times New Roman" pitchFamily="18" charset="0"/>
                <a:cs typeface="Times New Roman" pitchFamily="18" charset="0"/>
              </a:rPr>
              <a:t>) node.</a:t>
            </a:r>
          </a:p>
          <a:p>
            <a:r>
              <a:rPr lang="en-US" sz="2000" dirty="0" smtClean="0">
                <a:latin typeface="Times New Roman" pitchFamily="18" charset="0"/>
                <a:cs typeface="Times New Roman" pitchFamily="18" charset="0"/>
              </a:rPr>
              <a:t>Next, let us modify the default properties of the Thread Group to suit our testing. Following properties are changed −</a:t>
            </a:r>
          </a:p>
          <a:p>
            <a:pPr lvl="1"/>
            <a:r>
              <a:rPr lang="en-US" sz="2000" b="1" dirty="0" smtClean="0">
                <a:latin typeface="Times New Roman" pitchFamily="18" charset="0"/>
                <a:cs typeface="Times New Roman" pitchFamily="18" charset="0"/>
              </a:rPr>
              <a:t>Name</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webservice</a:t>
            </a:r>
            <a:r>
              <a:rPr lang="en-US" sz="2000" dirty="0" smtClean="0">
                <a:latin typeface="Times New Roman" pitchFamily="18" charset="0"/>
                <a:cs typeface="Times New Roman" pitchFamily="18" charset="0"/>
              </a:rPr>
              <a:t> user</a:t>
            </a:r>
          </a:p>
          <a:p>
            <a:pPr lvl="1"/>
            <a:r>
              <a:rPr lang="en-US" sz="2000" b="1" dirty="0" smtClean="0">
                <a:latin typeface="Times New Roman" pitchFamily="18" charset="0"/>
                <a:cs typeface="Times New Roman" pitchFamily="18" charset="0"/>
              </a:rPr>
              <a:t>Number of Threads (Users)</a:t>
            </a:r>
            <a:r>
              <a:rPr lang="en-US" sz="2000" dirty="0" smtClean="0">
                <a:latin typeface="Times New Roman" pitchFamily="18" charset="0"/>
                <a:cs typeface="Times New Roman" pitchFamily="18" charset="0"/>
              </a:rPr>
              <a:t> − 2</a:t>
            </a:r>
          </a:p>
          <a:p>
            <a:pPr lvl="1"/>
            <a:r>
              <a:rPr lang="en-US" sz="2000" b="1" dirty="0" smtClean="0">
                <a:latin typeface="Times New Roman" pitchFamily="18" charset="0"/>
                <a:cs typeface="Times New Roman" pitchFamily="18" charset="0"/>
              </a:rPr>
              <a:t>Ramp-Up Period</a:t>
            </a:r>
            <a:r>
              <a:rPr lang="en-US" sz="2000" dirty="0" smtClean="0">
                <a:latin typeface="Times New Roman" pitchFamily="18" charset="0"/>
                <a:cs typeface="Times New Roman" pitchFamily="18" charset="0"/>
              </a:rPr>
              <a:t> − leave the </a:t>
            </a:r>
            <a:r>
              <a:rPr lang="en-US" sz="2000" dirty="0" err="1" smtClean="0">
                <a:latin typeface="Times New Roman" pitchFamily="18" charset="0"/>
                <a:cs typeface="Times New Roman" pitchFamily="18" charset="0"/>
              </a:rPr>
              <a:t>the</a:t>
            </a:r>
            <a:r>
              <a:rPr lang="en-US" sz="2000" dirty="0" smtClean="0">
                <a:latin typeface="Times New Roman" pitchFamily="18" charset="0"/>
                <a:cs typeface="Times New Roman" pitchFamily="18" charset="0"/>
              </a:rPr>
              <a:t> default value of 0 seconds.</a:t>
            </a:r>
          </a:p>
          <a:p>
            <a:pPr lvl="1"/>
            <a:r>
              <a:rPr lang="en-US" sz="2000" b="1" dirty="0" smtClean="0">
                <a:latin typeface="Times New Roman" pitchFamily="18" charset="0"/>
                <a:cs typeface="Times New Roman" pitchFamily="18" charset="0"/>
              </a:rPr>
              <a:t>Loop Count</a:t>
            </a:r>
            <a:r>
              <a:rPr lang="en-US" sz="2000" dirty="0" smtClean="0">
                <a:latin typeface="Times New Roman" pitchFamily="18" charset="0"/>
                <a:cs typeface="Times New Roman" pitchFamily="18" charset="0"/>
              </a:rPr>
              <a:t> − 2</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sz="1600" dirty="0" smtClean="0">
                <a:latin typeface="Times New Roman" pitchFamily="18" charset="0"/>
                <a:cs typeface="Times New Roman" pitchFamily="18" charset="0"/>
              </a:rPr>
              <a:t>This is a plain and blank </a:t>
            </a:r>
            <a:r>
              <a:rPr lang="en-US" sz="1600" dirty="0" err="1" smtClean="0">
                <a:latin typeface="Times New Roman" pitchFamily="18" charset="0"/>
                <a:cs typeface="Times New Roman" pitchFamily="18" charset="0"/>
              </a:rPr>
              <a:t>JMeter</a:t>
            </a:r>
            <a:r>
              <a:rPr lang="en-US" sz="1600" dirty="0" smtClean="0">
                <a:latin typeface="Times New Roman" pitchFamily="18" charset="0"/>
                <a:cs typeface="Times New Roman" pitchFamily="18" charset="0"/>
              </a:rPr>
              <a:t> window without any additional elements added to it. It contains two nodes −</a:t>
            </a:r>
          </a:p>
          <a:p>
            <a:r>
              <a:rPr lang="en-US" sz="1600" b="1" dirty="0" smtClean="0">
                <a:latin typeface="Times New Roman" pitchFamily="18" charset="0"/>
                <a:cs typeface="Times New Roman" pitchFamily="18" charset="0"/>
              </a:rPr>
              <a:t>Test Plan node</a:t>
            </a:r>
            <a:r>
              <a:rPr lang="en-US" sz="1600" dirty="0" smtClean="0">
                <a:latin typeface="Times New Roman" pitchFamily="18" charset="0"/>
                <a:cs typeface="Times New Roman" pitchFamily="18" charset="0"/>
              </a:rPr>
              <a:t> − is where the real test plan is kept.</a:t>
            </a:r>
          </a:p>
          <a:p>
            <a:r>
              <a:rPr lang="en-US" sz="1600" b="1" dirty="0" smtClean="0">
                <a:latin typeface="Times New Roman" pitchFamily="18" charset="0"/>
                <a:cs typeface="Times New Roman" pitchFamily="18" charset="0"/>
              </a:rPr>
              <a:t>Workbench node</a:t>
            </a:r>
            <a:r>
              <a:rPr lang="en-US" sz="1600" dirty="0" smtClean="0">
                <a:latin typeface="Times New Roman" pitchFamily="18" charset="0"/>
                <a:cs typeface="Times New Roman" pitchFamily="18" charset="0"/>
              </a:rPr>
              <a:t> − It simply provides a place to temporarily store test elements while not in use, for copy/paste purposes. When you save your test plan, Workbench items are not saved with it</a:t>
            </a:r>
            <a:r>
              <a:rPr lang="en-US" sz="1600" dirty="0" smtClean="0">
                <a:latin typeface="Times New Roman" pitchFamily="18" charset="0"/>
                <a:cs typeface="Times New Roman" pitchFamily="18" charset="0"/>
              </a:rPr>
              <a:t>.</a:t>
            </a:r>
          </a:p>
          <a:p>
            <a:pPr>
              <a:buNone/>
            </a:pPr>
            <a:r>
              <a:rPr lang="en-US" sz="1600" b="1" dirty="0" smtClean="0">
                <a:latin typeface="Times New Roman" pitchFamily="18" charset="0"/>
                <a:cs typeface="Times New Roman" pitchFamily="18" charset="0"/>
              </a:rPr>
              <a:t>Step 2: Add/Remove Elements</a:t>
            </a:r>
          </a:p>
          <a:p>
            <a:r>
              <a:rPr lang="en-US" sz="1600" dirty="0" smtClean="0">
                <a:latin typeface="Times New Roman" pitchFamily="18" charset="0"/>
                <a:cs typeface="Times New Roman" pitchFamily="18" charset="0"/>
              </a:rPr>
              <a:t>Elements (which will be discussed in the next chapter </a:t>
            </a:r>
            <a:r>
              <a:rPr lang="en-US" sz="1600" dirty="0" smtClean="0">
                <a:latin typeface="Times New Roman" pitchFamily="18" charset="0"/>
                <a:cs typeface="Times New Roman" pitchFamily="18" charset="0"/>
                <a:hlinkClick r:id="rId2"/>
              </a:rPr>
              <a:t>Test Plan Elements</a:t>
            </a:r>
            <a:r>
              <a:rPr lang="en-US" sz="1600" dirty="0" smtClean="0">
                <a:latin typeface="Times New Roman" pitchFamily="18" charset="0"/>
                <a:cs typeface="Times New Roman" pitchFamily="18" charset="0"/>
              </a:rPr>
              <a:t>) can be added to a test plan by right-clicking on the Test Plan node and choosing a new element from the "add" list.</a:t>
            </a:r>
          </a:p>
          <a:p>
            <a:r>
              <a:rPr lang="en-US" sz="1600" dirty="0" smtClean="0">
                <a:latin typeface="Times New Roman" pitchFamily="18" charset="0"/>
                <a:cs typeface="Times New Roman" pitchFamily="18" charset="0"/>
              </a:rPr>
              <a:t>Alternatively, you can load an element from a file and add it by choosing the "merge" or "open" option.</a:t>
            </a:r>
          </a:p>
          <a:p>
            <a:r>
              <a:rPr lang="en-US" sz="1600" dirty="0" smtClean="0">
                <a:latin typeface="Times New Roman" pitchFamily="18" charset="0"/>
                <a:cs typeface="Times New Roman" pitchFamily="18" charset="0"/>
              </a:rPr>
              <a:t>For example, let us add a Thread Group element to a Test Plan as shown below </a:t>
            </a:r>
            <a:r>
              <a:rPr lang="en-US" sz="1600" dirty="0" smtClean="0">
                <a:latin typeface="Times New Roman" pitchFamily="18" charset="0"/>
                <a:cs typeface="Times New Roman" pitchFamily="18" charset="0"/>
              </a:rPr>
              <a:t>−</a:t>
            </a: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92500" lnSpcReduction="10000"/>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endParaRPr lang="en-US" sz="2100" dirty="0" smtClean="0">
              <a:latin typeface="Times New Roman" pitchFamily="18" charset="0"/>
              <a:cs typeface="Times New Roman" pitchFamily="18" charset="0"/>
            </a:endParaRPr>
          </a:p>
          <a:p>
            <a:r>
              <a:rPr lang="en-US" sz="2100" dirty="0" smtClean="0">
                <a:latin typeface="Times New Roman" pitchFamily="18" charset="0"/>
                <a:cs typeface="Times New Roman" pitchFamily="18" charset="0"/>
              </a:rPr>
              <a:t>Add </a:t>
            </a:r>
            <a:r>
              <a:rPr lang="en-US" sz="2100" dirty="0" smtClean="0">
                <a:latin typeface="Times New Roman" pitchFamily="18" charset="0"/>
                <a:cs typeface="Times New Roman" pitchFamily="18" charset="0"/>
              </a:rPr>
              <a:t>Sampler - SOAP/XML-RPC Request</a:t>
            </a:r>
          </a:p>
          <a:p>
            <a:r>
              <a:rPr lang="en-US" sz="2100" dirty="0" smtClean="0">
                <a:latin typeface="Times New Roman" pitchFamily="18" charset="0"/>
                <a:cs typeface="Times New Roman" pitchFamily="18" charset="0"/>
              </a:rPr>
              <a:t>Now that we have defined the users, it is time to define the tasks that they will be performing.</a:t>
            </a:r>
          </a:p>
          <a:p>
            <a:r>
              <a:rPr lang="en-US" sz="2100" dirty="0" smtClean="0">
                <a:latin typeface="Times New Roman" pitchFamily="18" charset="0"/>
                <a:cs typeface="Times New Roman" pitchFamily="18" charset="0"/>
              </a:rPr>
              <a:t>We will add SOAP/XML-RPC Request element −</a:t>
            </a:r>
          </a:p>
          <a:p>
            <a:r>
              <a:rPr lang="en-US" sz="2100" dirty="0" smtClean="0">
                <a:latin typeface="Times New Roman" pitchFamily="18" charset="0"/>
                <a:cs typeface="Times New Roman" pitchFamily="18" charset="0"/>
              </a:rPr>
              <a:t>Right-click mouse button to get the Add menu.</a:t>
            </a:r>
          </a:p>
          <a:p>
            <a:r>
              <a:rPr lang="en-US" sz="2100" dirty="0" smtClean="0">
                <a:latin typeface="Times New Roman" pitchFamily="18" charset="0"/>
                <a:cs typeface="Times New Roman" pitchFamily="18" charset="0"/>
              </a:rPr>
              <a:t>Select Add → Sampler → SOAP/XML-RPC Request.</a:t>
            </a:r>
          </a:p>
          <a:p>
            <a:r>
              <a:rPr lang="en-US" sz="2100" dirty="0" smtClean="0">
                <a:latin typeface="Times New Roman" pitchFamily="18" charset="0"/>
                <a:cs typeface="Times New Roman" pitchFamily="18" charset="0"/>
              </a:rPr>
              <a:t>Select the SOAP/XML-RPC Request element in the tree</a:t>
            </a:r>
          </a:p>
          <a:p>
            <a:pPr>
              <a:buNone/>
            </a:pPr>
            <a:endParaRPr lang="en-US" dirty="0" smtClean="0"/>
          </a:p>
          <a:p>
            <a:pPr>
              <a:buNone/>
            </a:pPr>
            <a:endParaRPr lang="en-US" dirty="0"/>
          </a:p>
        </p:txBody>
      </p:sp>
      <p:pic>
        <p:nvPicPr>
          <p:cNvPr id="39938" name="Picture 2" descr="C:\Users\papa\Desktop\ws_user.jpg"/>
          <p:cNvPicPr>
            <a:picLocks noChangeAspect="1" noChangeArrowheads="1"/>
          </p:cNvPicPr>
          <p:nvPr/>
        </p:nvPicPr>
        <p:blipFill>
          <a:blip r:embed="rId2"/>
          <a:srcRect/>
          <a:stretch>
            <a:fillRect/>
          </a:stretch>
        </p:blipFill>
        <p:spPr bwMode="auto">
          <a:xfrm>
            <a:off x="1143000" y="685800"/>
            <a:ext cx="6781800" cy="2628900"/>
          </a:xfrm>
          <a:prstGeom prst="rect">
            <a:avLst/>
          </a:prstGeom>
          <a:noFill/>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sz="1800" dirty="0" smtClean="0">
                <a:latin typeface="Times New Roman" pitchFamily="18" charset="0"/>
                <a:cs typeface="Times New Roman" pitchFamily="18" charset="0"/>
              </a:rPr>
              <a:t>Edit the following properties as in the image below −</a:t>
            </a:r>
          </a:p>
          <a:p>
            <a:r>
              <a:rPr lang="en-US" sz="1800" dirty="0" smtClean="0">
                <a:latin typeface="Times New Roman" pitchFamily="18" charset="0"/>
                <a:cs typeface="Times New Roman" pitchFamily="18" charset="0"/>
              </a:rPr>
              <a:t>The following details are entered in this element −</a:t>
            </a:r>
          </a:p>
          <a:p>
            <a:pPr lvl="1"/>
            <a:r>
              <a:rPr lang="en-US" sz="1800" b="1" dirty="0" smtClean="0">
                <a:latin typeface="Times New Roman" pitchFamily="18" charset="0"/>
                <a:cs typeface="Times New Roman" pitchFamily="18" charset="0"/>
              </a:rPr>
              <a:t>Name − SOAP/XML-RPC Request</a:t>
            </a:r>
            <a:endParaRPr lang="en-US" sz="1800" dirty="0" smtClean="0">
              <a:latin typeface="Times New Roman" pitchFamily="18" charset="0"/>
              <a:cs typeface="Times New Roman" pitchFamily="18" charset="0"/>
            </a:endParaRPr>
          </a:p>
          <a:p>
            <a:pPr lvl="1"/>
            <a:r>
              <a:rPr lang="en-US" sz="1800" b="1" dirty="0" smtClean="0">
                <a:latin typeface="Times New Roman" pitchFamily="18" charset="0"/>
                <a:cs typeface="Times New Roman" pitchFamily="18" charset="0"/>
              </a:rPr>
              <a:t>URL</a:t>
            </a:r>
            <a:r>
              <a:rPr lang="en-US" sz="1800" dirty="0" smtClean="0">
                <a:latin typeface="Times New Roman" pitchFamily="18" charset="0"/>
                <a:cs typeface="Times New Roman" pitchFamily="18" charset="0"/>
              </a:rPr>
              <a:t> − http://localhost:8080/hello/hello?wsdl</a:t>
            </a:r>
          </a:p>
          <a:p>
            <a:pPr lvl="1"/>
            <a:r>
              <a:rPr lang="en-US" sz="1800" b="1" dirty="0" smtClean="0">
                <a:latin typeface="Times New Roman" pitchFamily="18" charset="0"/>
                <a:cs typeface="Times New Roman" pitchFamily="18" charset="0"/>
              </a:rPr>
              <a:t>Soap/XML-RPC Data</a:t>
            </a:r>
            <a:r>
              <a:rPr lang="en-US" sz="1800" dirty="0" smtClean="0">
                <a:latin typeface="Times New Roman" pitchFamily="18" charset="0"/>
                <a:cs typeface="Times New Roman" pitchFamily="18" charset="0"/>
              </a:rPr>
              <a:t> − Enter the below </a:t>
            </a:r>
            <a:r>
              <a:rPr lang="en-US" sz="1800" dirty="0" smtClean="0">
                <a:latin typeface="Times New Roman" pitchFamily="18" charset="0"/>
                <a:cs typeface="Times New Roman" pitchFamily="18" charset="0"/>
              </a:rPr>
              <a:t>contents</a:t>
            </a:r>
          </a:p>
          <a:p>
            <a:pPr>
              <a:buNone/>
            </a:pPr>
            <a:endParaRPr lang="en-US" sz="22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&lt;</a:t>
            </a:r>
            <a:r>
              <a:rPr lang="en-US" sz="1800" dirty="0" err="1" smtClean="0">
                <a:latin typeface="Times New Roman" pitchFamily="18" charset="0"/>
                <a:cs typeface="Times New Roman" pitchFamily="18" charset="0"/>
              </a:rPr>
              <a:t>soapenv:Envelope</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xmlns:soapenv</a:t>
            </a:r>
            <a:r>
              <a:rPr lang="en-US" sz="1800" dirty="0" smtClean="0">
                <a:latin typeface="Times New Roman" pitchFamily="18" charset="0"/>
                <a:cs typeface="Times New Roman" pitchFamily="18" charset="0"/>
              </a:rPr>
              <a:t> = "http://schemas.xmlsoap.org/soap/envelope/" </a:t>
            </a:r>
            <a:r>
              <a:rPr lang="en-US" sz="1800" dirty="0" err="1" smtClean="0">
                <a:latin typeface="Times New Roman" pitchFamily="18" charset="0"/>
                <a:cs typeface="Times New Roman" pitchFamily="18" charset="0"/>
              </a:rPr>
              <a:t>xmlns:web</a:t>
            </a:r>
            <a:r>
              <a:rPr lang="en-US" sz="1800" dirty="0" smtClean="0">
                <a:latin typeface="Times New Roman" pitchFamily="18" charset="0"/>
                <a:cs typeface="Times New Roman" pitchFamily="18" charset="0"/>
              </a:rPr>
              <a:t> = "http://ws.tutorialspoint.com/"&gt; &lt;</a:t>
            </a:r>
            <a:r>
              <a:rPr lang="en-US" sz="1800" dirty="0" err="1" smtClean="0">
                <a:latin typeface="Times New Roman" pitchFamily="18" charset="0"/>
                <a:cs typeface="Times New Roman" pitchFamily="18" charset="0"/>
              </a:rPr>
              <a:t>soapenv:Header</a:t>
            </a:r>
            <a:r>
              <a:rPr lang="en-US" sz="1800" dirty="0" smtClean="0">
                <a:latin typeface="Times New Roman" pitchFamily="18" charset="0"/>
                <a:cs typeface="Times New Roman" pitchFamily="18" charset="0"/>
              </a:rPr>
              <a:t>/&gt; &lt;</a:t>
            </a:r>
            <a:r>
              <a:rPr lang="en-US" sz="1800" dirty="0" err="1" smtClean="0">
                <a:latin typeface="Times New Roman" pitchFamily="18" charset="0"/>
                <a:cs typeface="Times New Roman" pitchFamily="18" charset="0"/>
              </a:rPr>
              <a:t>soapenv:Body</a:t>
            </a:r>
            <a:r>
              <a:rPr lang="en-US" sz="1800" dirty="0" smtClean="0">
                <a:latin typeface="Times New Roman" pitchFamily="18" charset="0"/>
                <a:cs typeface="Times New Roman" pitchFamily="18" charset="0"/>
              </a:rPr>
              <a:t>&gt; &lt;</a:t>
            </a:r>
            <a:r>
              <a:rPr lang="en-US" sz="1800" dirty="0" err="1" smtClean="0">
                <a:latin typeface="Times New Roman" pitchFamily="18" charset="0"/>
                <a:cs typeface="Times New Roman" pitchFamily="18" charset="0"/>
              </a:rPr>
              <a:t>web:getHelloWorldMessage</a:t>
            </a:r>
            <a:r>
              <a:rPr lang="en-US" sz="1800" dirty="0" smtClean="0">
                <a:latin typeface="Times New Roman" pitchFamily="18" charset="0"/>
                <a:cs typeface="Times New Roman" pitchFamily="18" charset="0"/>
              </a:rPr>
              <a:t>&gt; &lt;arg0&gt;</a:t>
            </a:r>
            <a:r>
              <a:rPr lang="en-US" sz="1800" dirty="0" err="1" smtClean="0">
                <a:latin typeface="Times New Roman" pitchFamily="18" charset="0"/>
                <a:cs typeface="Times New Roman" pitchFamily="18" charset="0"/>
              </a:rPr>
              <a:t>Manisha</a:t>
            </a:r>
            <a:r>
              <a:rPr lang="en-US" sz="1800" dirty="0" smtClean="0">
                <a:latin typeface="Times New Roman" pitchFamily="18" charset="0"/>
                <a:cs typeface="Times New Roman" pitchFamily="18" charset="0"/>
              </a:rPr>
              <a:t>&lt;/arg0&gt; &lt;/</a:t>
            </a:r>
            <a:r>
              <a:rPr lang="en-US" sz="1800" dirty="0" err="1" smtClean="0">
                <a:latin typeface="Times New Roman" pitchFamily="18" charset="0"/>
                <a:cs typeface="Times New Roman" pitchFamily="18" charset="0"/>
              </a:rPr>
              <a:t>web:getHelloWorldMessage</a:t>
            </a:r>
            <a:r>
              <a:rPr lang="en-US" sz="1800" dirty="0" smtClean="0">
                <a:latin typeface="Times New Roman" pitchFamily="18" charset="0"/>
                <a:cs typeface="Times New Roman" pitchFamily="18" charset="0"/>
              </a:rPr>
              <a:t>&gt; &lt;/</a:t>
            </a:r>
            <a:r>
              <a:rPr lang="en-US" sz="1800" dirty="0" err="1" smtClean="0">
                <a:latin typeface="Times New Roman" pitchFamily="18" charset="0"/>
                <a:cs typeface="Times New Roman" pitchFamily="18" charset="0"/>
              </a:rPr>
              <a:t>soapenv:Body</a:t>
            </a:r>
            <a:r>
              <a:rPr lang="en-US" sz="1800" dirty="0" smtClean="0">
                <a:latin typeface="Times New Roman" pitchFamily="18" charset="0"/>
                <a:cs typeface="Times New Roman" pitchFamily="18" charset="0"/>
              </a:rPr>
              <a:t>&gt; &lt;/</a:t>
            </a:r>
            <a:r>
              <a:rPr lang="en-US" sz="1800" dirty="0" err="1" smtClean="0">
                <a:latin typeface="Times New Roman" pitchFamily="18" charset="0"/>
                <a:cs typeface="Times New Roman" pitchFamily="18" charset="0"/>
              </a:rPr>
              <a:t>soapenv:Envelope</a:t>
            </a:r>
            <a:r>
              <a:rPr lang="en-US" sz="1800" dirty="0" smtClean="0">
                <a:latin typeface="Times New Roman" pitchFamily="18" charset="0"/>
                <a:cs typeface="Times New Roman" pitchFamily="18" charset="0"/>
              </a:rPr>
              <a:t>&gt;</a:t>
            </a:r>
          </a:p>
          <a:p>
            <a:pPr>
              <a:buNone/>
            </a:pPr>
            <a:endParaRPr lang="en-US" sz="1800" dirty="0" smtClean="0">
              <a:latin typeface="Times New Roman" pitchFamily="18" charset="0"/>
              <a:cs typeface="Times New Roman" pitchFamily="18" charset="0"/>
            </a:endParaRPr>
          </a:p>
          <a:p>
            <a:pPr lvl="1">
              <a:buNone/>
            </a:pPr>
            <a:endParaRPr lang="en-US" sz="18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sz="2600" dirty="0" smtClean="0">
                <a:latin typeface="Times New Roman" pitchFamily="18" charset="0"/>
                <a:cs typeface="Times New Roman" pitchFamily="18" charset="0"/>
              </a:rPr>
              <a:t>Add </a:t>
            </a:r>
            <a:r>
              <a:rPr lang="en-US" sz="2600" dirty="0" smtClean="0">
                <a:latin typeface="Times New Roman" pitchFamily="18" charset="0"/>
                <a:cs typeface="Times New Roman" pitchFamily="18" charset="0"/>
              </a:rPr>
              <a:t>Listener</a:t>
            </a:r>
          </a:p>
          <a:p>
            <a:r>
              <a:rPr lang="en-US" sz="2600" dirty="0" smtClean="0">
                <a:latin typeface="Times New Roman" pitchFamily="18" charset="0"/>
                <a:cs typeface="Times New Roman" pitchFamily="18" charset="0"/>
              </a:rPr>
              <a:t>The final element you need to add to your Test Plan is a Listener. This element is responsible for storing all of the results of your HTTP requests in a file and presenting a visual model of the data.</a:t>
            </a:r>
          </a:p>
          <a:p>
            <a:r>
              <a:rPr lang="en-US" sz="2600" dirty="0" smtClean="0">
                <a:latin typeface="Times New Roman" pitchFamily="18" charset="0"/>
                <a:cs typeface="Times New Roman" pitchFamily="18" charset="0"/>
              </a:rPr>
              <a:t>Select the </a:t>
            </a:r>
            <a:r>
              <a:rPr lang="en-US" sz="2600" dirty="0" err="1" smtClean="0">
                <a:latin typeface="Times New Roman" pitchFamily="18" charset="0"/>
                <a:cs typeface="Times New Roman" pitchFamily="18" charset="0"/>
              </a:rPr>
              <a:t>webservice</a:t>
            </a:r>
            <a:r>
              <a:rPr lang="en-US" sz="2600" dirty="0" smtClean="0">
                <a:latin typeface="Times New Roman" pitchFamily="18" charset="0"/>
                <a:cs typeface="Times New Roman" pitchFamily="18" charset="0"/>
              </a:rPr>
              <a:t> user element.</a:t>
            </a:r>
          </a:p>
          <a:p>
            <a:r>
              <a:rPr lang="en-US" sz="2600" dirty="0" smtClean="0">
                <a:latin typeface="Times New Roman" pitchFamily="18" charset="0"/>
                <a:cs typeface="Times New Roman" pitchFamily="18" charset="0"/>
              </a:rPr>
              <a:t>Add a View Results Tree listener by selecting Add → Listener → View Results Tree.</a:t>
            </a:r>
          </a:p>
          <a:p>
            <a:pPr>
              <a:buNone/>
            </a:pPr>
            <a:endParaRPr lang="en-US" dirty="0" smtClean="0"/>
          </a:p>
        </p:txBody>
      </p:sp>
      <p:pic>
        <p:nvPicPr>
          <p:cNvPr id="40962" name="Picture 2" descr="C:\Users\papa\Desktop\ws_request.jpg"/>
          <p:cNvPicPr>
            <a:picLocks noChangeAspect="1" noChangeArrowheads="1"/>
          </p:cNvPicPr>
          <p:nvPr/>
        </p:nvPicPr>
        <p:blipFill>
          <a:blip r:embed="rId2"/>
          <a:srcRect/>
          <a:stretch>
            <a:fillRect/>
          </a:stretch>
        </p:blipFill>
        <p:spPr bwMode="auto">
          <a:xfrm>
            <a:off x="838200" y="685800"/>
            <a:ext cx="7086600" cy="3048000"/>
          </a:xfrm>
          <a:prstGeom prst="rect">
            <a:avLst/>
          </a:prstGeom>
          <a:noFill/>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sz="2200" dirty="0" smtClean="0">
                <a:latin typeface="Times New Roman" pitchFamily="18" charset="0"/>
                <a:cs typeface="Times New Roman" pitchFamily="18" charset="0"/>
              </a:rPr>
              <a:t>Run the Test Plan</a:t>
            </a:r>
          </a:p>
          <a:p>
            <a:r>
              <a:rPr lang="en-US" sz="2200" dirty="0" smtClean="0">
                <a:latin typeface="Times New Roman" pitchFamily="18" charset="0"/>
                <a:cs typeface="Times New Roman" pitchFamily="18" charset="0"/>
              </a:rPr>
              <a:t>Now save the above test plan as </a:t>
            </a:r>
            <a:r>
              <a:rPr lang="en-US" sz="2200" i="1" dirty="0" smtClean="0">
                <a:latin typeface="Times New Roman" pitchFamily="18" charset="0"/>
                <a:cs typeface="Times New Roman" pitchFamily="18" charset="0"/>
              </a:rPr>
              <a:t>test_webservice.jmx</a:t>
            </a:r>
            <a:r>
              <a:rPr lang="en-US" sz="2200" dirty="0" smtClean="0">
                <a:latin typeface="Times New Roman" pitchFamily="18" charset="0"/>
                <a:cs typeface="Times New Roman" pitchFamily="18" charset="0"/>
              </a:rPr>
              <a:t>. Execute this test plan using Run → Start option.</a:t>
            </a:r>
          </a:p>
          <a:p>
            <a:pPr>
              <a:buNone/>
            </a:pPr>
            <a:r>
              <a:rPr lang="en-US" sz="2200" dirty="0" smtClean="0">
                <a:latin typeface="Times New Roman" pitchFamily="18" charset="0"/>
                <a:cs typeface="Times New Roman" pitchFamily="18" charset="0"/>
              </a:rPr>
              <a:t>View the Output</a:t>
            </a:r>
          </a:p>
          <a:p>
            <a:r>
              <a:rPr lang="en-US" sz="2200" dirty="0" smtClean="0">
                <a:latin typeface="Times New Roman" pitchFamily="18" charset="0"/>
                <a:cs typeface="Times New Roman" pitchFamily="18" charset="0"/>
              </a:rPr>
              <a:t>The following output can be seen in the listener.</a:t>
            </a:r>
          </a:p>
          <a:p>
            <a:pPr>
              <a:buNone/>
            </a:pPr>
            <a:endParaRPr lang="en-US" dirty="0"/>
          </a:p>
        </p:txBody>
      </p:sp>
      <p:pic>
        <p:nvPicPr>
          <p:cNvPr id="41986" name="Picture 2" descr="C:\Users\papa\Desktop\ws_listener.jpg"/>
          <p:cNvPicPr>
            <a:picLocks noChangeAspect="1" noChangeArrowheads="1"/>
          </p:cNvPicPr>
          <p:nvPr/>
        </p:nvPicPr>
        <p:blipFill>
          <a:blip r:embed="rId2"/>
          <a:srcRect/>
          <a:stretch>
            <a:fillRect/>
          </a:stretch>
        </p:blipFill>
        <p:spPr bwMode="auto">
          <a:xfrm>
            <a:off x="1295400" y="609600"/>
            <a:ext cx="6324600" cy="3048000"/>
          </a:xfrm>
          <a:prstGeom prst="rect">
            <a:avLst/>
          </a:prstGeom>
          <a:noFill/>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pic>
        <p:nvPicPr>
          <p:cNvPr id="43010" name="Picture 2" descr="C:\Users\papa\Desktop\ws_sample_result.jpg"/>
          <p:cNvPicPr>
            <a:picLocks noChangeAspect="1" noChangeArrowheads="1"/>
          </p:cNvPicPr>
          <p:nvPr/>
        </p:nvPicPr>
        <p:blipFill>
          <a:blip r:embed="rId2"/>
          <a:srcRect/>
          <a:stretch>
            <a:fillRect/>
          </a:stretch>
        </p:blipFill>
        <p:spPr bwMode="auto">
          <a:xfrm>
            <a:off x="1295400" y="609600"/>
            <a:ext cx="6400800" cy="2667000"/>
          </a:xfrm>
          <a:prstGeom prst="rect">
            <a:avLst/>
          </a:prstGeom>
          <a:noFill/>
        </p:spPr>
      </p:pic>
      <p:pic>
        <p:nvPicPr>
          <p:cNvPr id="43011" name="Picture 3" descr="C:\Users\papa\Desktop\ws_result_request.jpg"/>
          <p:cNvPicPr>
            <a:picLocks noChangeAspect="1" noChangeArrowheads="1"/>
          </p:cNvPicPr>
          <p:nvPr/>
        </p:nvPicPr>
        <p:blipFill>
          <a:blip r:embed="rId3"/>
          <a:srcRect/>
          <a:stretch>
            <a:fillRect/>
          </a:stretch>
        </p:blipFill>
        <p:spPr bwMode="auto">
          <a:xfrm>
            <a:off x="1219200" y="3581400"/>
            <a:ext cx="6553200" cy="3048000"/>
          </a:xfrm>
          <a:prstGeom prst="rect">
            <a:avLst/>
          </a:prstGeom>
          <a:noFill/>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dirty="0" err="1" smtClean="0"/>
              <a:t>jMeter</a:t>
            </a:r>
            <a:r>
              <a:rPr lang="en-US" dirty="0" smtClean="0"/>
              <a:t> - JMS Test </a:t>
            </a:r>
            <a:r>
              <a:rPr lang="en-US" dirty="0" smtClean="0"/>
              <a:t>Plan</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pPr>
              <a:buNone/>
            </a:pPr>
            <a:r>
              <a:rPr lang="en-US" sz="2000" dirty="0" smtClean="0">
                <a:latin typeface="Times New Roman" pitchFamily="18" charset="0"/>
                <a:cs typeface="Times New Roman" pitchFamily="18" charset="0"/>
              </a:rPr>
              <a:t>we will learn how to write a simple test plan to test Java Messaging Service (JMS). JMS supports two types of messaging −</a:t>
            </a:r>
          </a:p>
          <a:p>
            <a:r>
              <a:rPr lang="en-US" sz="2000" b="1" dirty="0" smtClean="0">
                <a:latin typeface="Times New Roman" pitchFamily="18" charset="0"/>
                <a:cs typeface="Times New Roman" pitchFamily="18" charset="0"/>
              </a:rPr>
              <a:t>Point-to-Point messaging</a:t>
            </a:r>
            <a:r>
              <a:rPr lang="en-US" sz="2000" dirty="0" smtClean="0">
                <a:latin typeface="Times New Roman" pitchFamily="18" charset="0"/>
                <a:cs typeface="Times New Roman" pitchFamily="18" charset="0"/>
              </a:rPr>
              <a:t> − Queue messaging is generally used for transactions where the sender expects a response. Messaging systems are quite different from normal HTTP requests. In HTTP, a single user sends a request and gets a response.</a:t>
            </a:r>
          </a:p>
          <a:p>
            <a:r>
              <a:rPr lang="en-US" sz="2000" b="1" dirty="0" smtClean="0">
                <a:latin typeface="Times New Roman" pitchFamily="18" charset="0"/>
                <a:cs typeface="Times New Roman" pitchFamily="18" charset="0"/>
              </a:rPr>
              <a:t>Topic messaging</a:t>
            </a:r>
            <a:r>
              <a:rPr lang="en-US" sz="2000" dirty="0" smtClean="0">
                <a:latin typeface="Times New Roman" pitchFamily="18" charset="0"/>
                <a:cs typeface="Times New Roman" pitchFamily="18" charset="0"/>
              </a:rPr>
              <a:t> − Topic messages are commonly known as pub/sub messaging. Topic messaging is generally used in cases where a message is published by a producer and consumed by multiple subscribers</a:t>
            </a:r>
            <a:r>
              <a:rPr lang="en-US" sz="2000" dirty="0" smtClean="0">
                <a:latin typeface="Times New Roman" pitchFamily="18" charset="0"/>
                <a:cs typeface="Times New Roman" pitchFamily="18" charset="0"/>
              </a:rPr>
              <a:t>.</a:t>
            </a:r>
          </a:p>
          <a:p>
            <a:pPr>
              <a:buNone/>
            </a:pPr>
            <a:r>
              <a:rPr lang="en-US" sz="2000" dirty="0" smtClean="0"/>
              <a:t>Let us see a test example for each of these. The pre-requisites for testing JMS are −</a:t>
            </a:r>
          </a:p>
          <a:p>
            <a:r>
              <a:rPr lang="en-US" sz="2000" dirty="0" smtClean="0"/>
              <a:t>We use Apache </a:t>
            </a:r>
            <a:r>
              <a:rPr lang="en-US" sz="2000" dirty="0" err="1" smtClean="0"/>
              <a:t>ActiveMQ</a:t>
            </a:r>
            <a:r>
              <a:rPr lang="en-US" sz="2000" dirty="0" smtClean="0"/>
              <a:t> in the example. There are various JMS servers like IBM </a:t>
            </a:r>
            <a:r>
              <a:rPr lang="en-US" sz="2000" dirty="0" err="1" smtClean="0"/>
              <a:t>WebSphere</a:t>
            </a:r>
            <a:r>
              <a:rPr lang="en-US" sz="2000" dirty="0" smtClean="0"/>
              <a:t> MQ (formerly </a:t>
            </a:r>
            <a:r>
              <a:rPr lang="en-US" sz="2000" dirty="0" err="1" smtClean="0"/>
              <a:t>MQSeries</a:t>
            </a:r>
            <a:r>
              <a:rPr lang="en-US" sz="2000" dirty="0" smtClean="0"/>
              <a:t>), </a:t>
            </a:r>
            <a:r>
              <a:rPr lang="en-US" sz="2000" dirty="0" err="1" smtClean="0"/>
              <a:t>Tibco</a:t>
            </a:r>
            <a:r>
              <a:rPr lang="en-US" sz="2000" dirty="0" smtClean="0"/>
              <a:t>, etc. Download it from the binaries from the Apache </a:t>
            </a:r>
            <a:r>
              <a:rPr lang="en-US" sz="2000" dirty="0" err="1" smtClean="0"/>
              <a:t>ActiveMQ</a:t>
            </a:r>
            <a:r>
              <a:rPr lang="en-US" sz="2000" dirty="0" smtClean="0"/>
              <a:t> website.</a:t>
            </a:r>
          </a:p>
          <a:p>
            <a:pPr>
              <a:buNone/>
            </a:pPr>
            <a:endParaRPr lang="en-US" sz="20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r>
              <a:rPr lang="en-US" sz="1800" dirty="0" smtClean="0">
                <a:latin typeface="Times New Roman" pitchFamily="18" charset="0"/>
                <a:cs typeface="Times New Roman" pitchFamily="18" charset="0"/>
              </a:rPr>
              <a:t>Unzip the archive, go to the decompressed directory, and run the following command from the command console to start the </a:t>
            </a:r>
            <a:r>
              <a:rPr lang="en-US" sz="1800" dirty="0" err="1" smtClean="0">
                <a:latin typeface="Times New Roman" pitchFamily="18" charset="0"/>
                <a:cs typeface="Times New Roman" pitchFamily="18" charset="0"/>
              </a:rPr>
              <a:t>ActiveMQ</a:t>
            </a:r>
            <a:r>
              <a:rPr lang="en-US" sz="1800" dirty="0" smtClean="0">
                <a:latin typeface="Times New Roman" pitchFamily="18" charset="0"/>
                <a:cs typeface="Times New Roman" pitchFamily="18" charset="0"/>
              </a:rPr>
              <a:t> server −</a:t>
            </a:r>
          </a:p>
          <a:p>
            <a:r>
              <a:rPr lang="en-US" sz="1800" dirty="0" smtClean="0">
                <a:latin typeface="Times New Roman" pitchFamily="18" charset="0"/>
                <a:cs typeface="Times New Roman" pitchFamily="18" charset="0"/>
              </a:rPr>
              <a:t>.\bin\</a:t>
            </a:r>
            <a:r>
              <a:rPr lang="en-US" sz="1800" dirty="0" err="1" smtClean="0">
                <a:latin typeface="Times New Roman" pitchFamily="18" charset="0"/>
                <a:cs typeface="Times New Roman" pitchFamily="18" charset="0"/>
              </a:rPr>
              <a:t>activemq</a:t>
            </a:r>
            <a:r>
              <a:rPr lang="en-US" sz="1800" dirty="0" smtClean="0">
                <a:latin typeface="Times New Roman" pitchFamily="18" charset="0"/>
                <a:cs typeface="Times New Roman" pitchFamily="18" charset="0"/>
              </a:rPr>
              <a:t> start You can verify if the </a:t>
            </a:r>
            <a:r>
              <a:rPr lang="en-US" sz="1800" dirty="0" err="1" smtClean="0">
                <a:latin typeface="Times New Roman" pitchFamily="18" charset="0"/>
                <a:cs typeface="Times New Roman" pitchFamily="18" charset="0"/>
              </a:rPr>
              <a:t>ActiveMQ</a:t>
            </a:r>
            <a:r>
              <a:rPr lang="en-US" sz="1800" dirty="0" smtClean="0">
                <a:latin typeface="Times New Roman" pitchFamily="18" charset="0"/>
                <a:cs typeface="Times New Roman" pitchFamily="18" charset="0"/>
              </a:rPr>
              <a:t> server has started by visiting the admin interface at the following address </a:t>
            </a:r>
            <a:r>
              <a:rPr lang="en-US" sz="1800" b="1" dirty="0" smtClean="0">
                <a:latin typeface="Times New Roman" pitchFamily="18" charset="0"/>
                <a:cs typeface="Times New Roman" pitchFamily="18" charset="0"/>
              </a:rPr>
              <a:t>http://localhost:8161/admin/</a:t>
            </a:r>
            <a:r>
              <a:rPr lang="en-US" sz="1800" dirty="0" smtClean="0">
                <a:latin typeface="Times New Roman" pitchFamily="18" charset="0"/>
                <a:cs typeface="Times New Roman" pitchFamily="18" charset="0"/>
              </a:rPr>
              <a:t>. If it asks for authentication, then enter the </a:t>
            </a:r>
            <a:r>
              <a:rPr lang="en-US" sz="1800" dirty="0" err="1" smtClean="0">
                <a:latin typeface="Times New Roman" pitchFamily="18" charset="0"/>
                <a:cs typeface="Times New Roman" pitchFamily="18" charset="0"/>
              </a:rPr>
              <a:t>userid</a:t>
            </a:r>
            <a:r>
              <a:rPr lang="en-US" sz="1800" dirty="0" smtClean="0">
                <a:latin typeface="Times New Roman" pitchFamily="18" charset="0"/>
                <a:cs typeface="Times New Roman" pitchFamily="18" charset="0"/>
              </a:rPr>
              <a:t> and password as </a:t>
            </a:r>
            <a:r>
              <a:rPr lang="en-US" sz="1800" i="1" dirty="0" smtClean="0">
                <a:latin typeface="Times New Roman" pitchFamily="18" charset="0"/>
                <a:cs typeface="Times New Roman" pitchFamily="18" charset="0"/>
              </a:rPr>
              <a:t>admin</a:t>
            </a:r>
            <a:r>
              <a:rPr lang="en-US" sz="1800" dirty="0" smtClean="0">
                <a:latin typeface="Times New Roman" pitchFamily="18" charset="0"/>
                <a:cs typeface="Times New Roman" pitchFamily="18" charset="0"/>
              </a:rPr>
              <a:t>. The screen is similar as shown below </a:t>
            </a:r>
            <a:r>
              <a:rPr lang="en-US" sz="1800" dirty="0" smtClean="0">
                <a:latin typeface="Times New Roman" pitchFamily="18" charset="0"/>
                <a:cs typeface="Times New Roman" pitchFamily="18" charset="0"/>
              </a:rPr>
              <a:t>−</a:t>
            </a: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p>
          <a:p>
            <a:r>
              <a:rPr lang="en-US" sz="1800" dirty="0" smtClean="0"/>
              <a:t>Now </a:t>
            </a:r>
            <a:r>
              <a:rPr lang="en-US" sz="1800" dirty="0" smtClean="0"/>
              <a:t>copy the </a:t>
            </a:r>
            <a:r>
              <a:rPr lang="en-US" sz="1800" dirty="0" err="1" smtClean="0"/>
              <a:t>activemq</a:t>
            </a:r>
            <a:r>
              <a:rPr lang="en-US" sz="1800" dirty="0" smtClean="0"/>
              <a:t>-all-</a:t>
            </a:r>
            <a:r>
              <a:rPr lang="en-US" sz="1800" dirty="0" err="1" smtClean="0"/>
              <a:t>x.x.x.jar</a:t>
            </a:r>
            <a:r>
              <a:rPr lang="en-US" sz="1800" dirty="0" smtClean="0"/>
              <a:t> (XXX depending on the version) from the </a:t>
            </a:r>
            <a:r>
              <a:rPr lang="en-US" sz="1800" dirty="0" err="1" smtClean="0"/>
              <a:t>ActiveMQ</a:t>
            </a:r>
            <a:r>
              <a:rPr lang="en-US" sz="1800" dirty="0" smtClean="0"/>
              <a:t> unzipped directory to </a:t>
            </a:r>
            <a:r>
              <a:rPr lang="en-US" sz="1800" b="1" dirty="0" smtClean="0"/>
              <a:t>/home/</a:t>
            </a:r>
            <a:r>
              <a:rPr lang="en-US" sz="1800" b="1" dirty="0" err="1" smtClean="0"/>
              <a:t>manisha</a:t>
            </a:r>
            <a:r>
              <a:rPr lang="en-US" sz="1800" b="1" dirty="0" smtClean="0"/>
              <a:t>/apache-jmeter-2.9/lib.</a:t>
            </a:r>
            <a:endParaRPr lang="en-US" sz="1800" dirty="0" smtClean="0"/>
          </a:p>
          <a:p>
            <a:r>
              <a:rPr lang="en-US" sz="1800" dirty="0" smtClean="0"/>
              <a:t>With the above setup, let us build the test plan for −</a:t>
            </a:r>
          </a:p>
          <a:p>
            <a:r>
              <a:rPr lang="en-US" sz="1800" dirty="0" smtClean="0">
                <a:hlinkClick r:id="rId2"/>
              </a:rPr>
              <a:t>JMS Point-to-Point Test Plan</a:t>
            </a:r>
            <a:endParaRPr lang="en-US" sz="1800" dirty="0" smtClean="0"/>
          </a:p>
          <a:p>
            <a:r>
              <a:rPr lang="en-US" sz="1800" dirty="0" smtClean="0">
                <a:hlinkClick r:id="rId3"/>
              </a:rPr>
              <a:t>JMS Topic Test Plan</a:t>
            </a:r>
            <a:endParaRPr lang="en-US" sz="1800" dirty="0" smtClean="0"/>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dirty="0"/>
          </a:p>
        </p:txBody>
      </p:sp>
      <p:pic>
        <p:nvPicPr>
          <p:cNvPr id="44034" name="Picture 2" descr="C:\Users\papa\Desktop\activemq_server.jpg"/>
          <p:cNvPicPr>
            <a:picLocks noChangeAspect="1" noChangeArrowheads="1"/>
          </p:cNvPicPr>
          <p:nvPr/>
        </p:nvPicPr>
        <p:blipFill>
          <a:blip r:embed="rId4"/>
          <a:srcRect/>
          <a:stretch>
            <a:fillRect/>
          </a:stretch>
        </p:blipFill>
        <p:spPr bwMode="auto">
          <a:xfrm>
            <a:off x="2133600" y="2057400"/>
            <a:ext cx="4762500" cy="2295525"/>
          </a:xfrm>
          <a:prstGeom prst="rect">
            <a:avLst/>
          </a:prstGeom>
          <a:noFill/>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endParaRPr lang="en-US" dirty="0"/>
          </a:p>
        </p:txBody>
      </p:sp>
      <p:pic>
        <p:nvPicPr>
          <p:cNvPr id="3074" name="Picture 2" descr="C:\Users\papa\Desktop\adding_thread_group.jpg"/>
          <p:cNvPicPr>
            <a:picLocks noChangeAspect="1" noChangeArrowheads="1"/>
          </p:cNvPicPr>
          <p:nvPr/>
        </p:nvPicPr>
        <p:blipFill>
          <a:blip r:embed="rId2"/>
          <a:srcRect/>
          <a:stretch>
            <a:fillRect/>
          </a:stretch>
        </p:blipFill>
        <p:spPr bwMode="auto">
          <a:xfrm>
            <a:off x="838200" y="914400"/>
            <a:ext cx="7620000" cy="49530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rmAutofit fontScale="92500" lnSpcReduction="10000"/>
          </a:bodyPr>
          <a:lstStyle/>
          <a:p>
            <a:pPr>
              <a:buNone/>
            </a:pPr>
            <a:r>
              <a:rPr lang="en-US" sz="2000" dirty="0" smtClean="0">
                <a:latin typeface="Times New Roman" pitchFamily="18" charset="0"/>
                <a:cs typeface="Times New Roman" pitchFamily="18" charset="0"/>
              </a:rPr>
              <a:t>To remove an element, make sure the element is selected, right-click on the element, and choose the "remove" option</a:t>
            </a:r>
            <a:r>
              <a:rPr lang="en-US" sz="2000" dirty="0" smtClean="0">
                <a:latin typeface="Times New Roman" pitchFamily="18" charset="0"/>
                <a:cs typeface="Times New Roman" pitchFamily="18" charset="0"/>
              </a:rPr>
              <a:t>.</a:t>
            </a: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b="1" dirty="0" smtClean="0"/>
          </a:p>
          <a:p>
            <a:pPr>
              <a:buNone/>
            </a:pPr>
            <a:endParaRPr lang="en-US" sz="2000" b="1" dirty="0" smtClean="0"/>
          </a:p>
          <a:p>
            <a:pPr>
              <a:buNone/>
            </a:pPr>
            <a:r>
              <a:rPr lang="en-US" sz="2000" b="1" dirty="0" smtClean="0"/>
              <a:t>Step </a:t>
            </a:r>
            <a:r>
              <a:rPr lang="en-US" sz="2000" b="1" dirty="0" smtClean="0"/>
              <a:t>3: Load and Save the Elements</a:t>
            </a:r>
          </a:p>
          <a:p>
            <a:r>
              <a:rPr lang="en-US" sz="2000" dirty="0" smtClean="0"/>
              <a:t>To load an element from file −</a:t>
            </a:r>
          </a:p>
          <a:p>
            <a:r>
              <a:rPr lang="en-US" sz="2000" dirty="0" smtClean="0"/>
              <a:t>Right-click on the existing tree element to which you want to add the loaded element.</a:t>
            </a:r>
          </a:p>
          <a:p>
            <a:r>
              <a:rPr lang="en-US" sz="2000" dirty="0" smtClean="0"/>
              <a:t>Select Merge.</a:t>
            </a:r>
          </a:p>
          <a:p>
            <a:r>
              <a:rPr lang="en-US" sz="2000" dirty="0" smtClean="0"/>
              <a:t>Choose the file where you saved the elements</a:t>
            </a:r>
            <a:r>
              <a:rPr lang="en-US" sz="2000" dirty="0" smtClean="0"/>
              <a:t>.</a:t>
            </a:r>
          </a:p>
          <a:p>
            <a:r>
              <a:rPr lang="en-US" sz="2000" dirty="0" err="1" smtClean="0"/>
              <a:t>JMeter</a:t>
            </a:r>
            <a:r>
              <a:rPr lang="en-US" sz="2000" dirty="0" smtClean="0"/>
              <a:t> will merge the elements into the tree.</a:t>
            </a:r>
          </a:p>
          <a:p>
            <a:r>
              <a:rPr lang="en-US" sz="2000" dirty="0" smtClean="0"/>
              <a:t>By default, </a:t>
            </a:r>
            <a:r>
              <a:rPr lang="en-US" sz="2000" dirty="0" err="1" smtClean="0"/>
              <a:t>JMeter</a:t>
            </a:r>
            <a:r>
              <a:rPr lang="en-US" sz="2000" dirty="0" smtClean="0"/>
              <a:t> does not save the element, you need to explicitly save it.</a:t>
            </a:r>
          </a:p>
          <a:p>
            <a:endParaRPr lang="en-US" sz="2000" dirty="0" smtClean="0"/>
          </a:p>
          <a:p>
            <a:pPr>
              <a:buNone/>
            </a:pPr>
            <a:endParaRPr lang="en-US" sz="2000" dirty="0">
              <a:latin typeface="Times New Roman" pitchFamily="18" charset="0"/>
              <a:cs typeface="Times New Roman" pitchFamily="18" charset="0"/>
            </a:endParaRPr>
          </a:p>
        </p:txBody>
      </p:sp>
      <p:pic>
        <p:nvPicPr>
          <p:cNvPr id="4098" name="Picture 2" descr="C:\Users\papa\Desktop\remove_element.jpg"/>
          <p:cNvPicPr>
            <a:picLocks noChangeAspect="1" noChangeArrowheads="1"/>
          </p:cNvPicPr>
          <p:nvPr/>
        </p:nvPicPr>
        <p:blipFill>
          <a:blip r:embed="rId2"/>
          <a:srcRect/>
          <a:stretch>
            <a:fillRect/>
          </a:stretch>
        </p:blipFill>
        <p:spPr bwMode="auto">
          <a:xfrm>
            <a:off x="1219200" y="1219201"/>
            <a:ext cx="6477000" cy="25146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965</TotalTime>
  <Words>3074</Words>
  <Application>Microsoft Office PowerPoint</Application>
  <PresentationFormat>On-screen Show (4:3)</PresentationFormat>
  <Paragraphs>585</Paragraphs>
  <Slides>77</Slides>
  <Notes>0</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Office Theme</vt:lpstr>
      <vt:lpstr>Jmeter</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jMeter - Web Test Plan</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jMeter - Database Test Plan</vt:lpstr>
      <vt:lpstr>Slide 46</vt:lpstr>
      <vt:lpstr>Slide 47</vt:lpstr>
      <vt:lpstr>Slide 48</vt:lpstr>
      <vt:lpstr>Slide 49</vt:lpstr>
      <vt:lpstr>Slide 50</vt:lpstr>
      <vt:lpstr>Slide 51</vt:lpstr>
      <vt:lpstr>Slide 52</vt:lpstr>
      <vt:lpstr>Slide 53</vt:lpstr>
      <vt:lpstr>Slide 54</vt:lpstr>
      <vt:lpstr>jMeter - FTP Test Plan</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jMeter - JMS Test Plan</vt:lpstr>
      <vt:lpstr>Slide 76</vt:lpstr>
      <vt:lpstr>Slide 77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Jmeter</dc:title>
  <dc:creator>papa</dc:creator>
  <cp:lastModifiedBy>papa</cp:lastModifiedBy>
  <cp:revision>212</cp:revision>
  <dcterms:created xsi:type="dcterms:W3CDTF">2006-08-16T00:00:00Z</dcterms:created>
  <dcterms:modified xsi:type="dcterms:W3CDTF">2020-02-09T05:21:38Z</dcterms:modified>
</cp:coreProperties>
</file>