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22-Jan-20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Python </a:t>
            </a:r>
            <a:r>
              <a:rPr lang="en-US" dirty="0" err="1"/>
              <a:t>Iterators</a:t>
            </a:r>
            <a:r>
              <a:rPr lang="en-US" dirty="0"/>
              <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sz="1800" dirty="0" err="1">
                <a:latin typeface="Times New Roman" pitchFamily="18" charset="0"/>
                <a:cs typeface="Times New Roman" pitchFamily="18" charset="0"/>
              </a:rPr>
              <a:t>Iterators</a:t>
            </a:r>
            <a:r>
              <a:rPr lang="en-US" sz="1800" dirty="0">
                <a:latin typeface="Times New Roman" pitchFamily="18" charset="0"/>
                <a:cs typeface="Times New Roman" pitchFamily="18" charset="0"/>
              </a:rPr>
              <a:t> are everywhere in Python. They are elegantly implemented within for loops, comprehensions, generators etc. but hidden in plain sight.</a:t>
            </a:r>
          </a:p>
          <a:p>
            <a:r>
              <a:rPr lang="en-US" sz="1800" dirty="0" err="1">
                <a:latin typeface="Times New Roman" pitchFamily="18" charset="0"/>
                <a:cs typeface="Times New Roman" pitchFamily="18" charset="0"/>
              </a:rPr>
              <a:t>Iterator</a:t>
            </a:r>
            <a:r>
              <a:rPr lang="en-US" sz="1800" dirty="0">
                <a:latin typeface="Times New Roman" pitchFamily="18" charset="0"/>
                <a:cs typeface="Times New Roman" pitchFamily="18" charset="0"/>
              </a:rPr>
              <a:t> in Python is simply an object that can be iterated upon. An object which will return data, one element at a time.</a:t>
            </a:r>
          </a:p>
          <a:p>
            <a:r>
              <a:rPr lang="en-US" sz="1800" dirty="0">
                <a:latin typeface="Times New Roman" pitchFamily="18" charset="0"/>
                <a:cs typeface="Times New Roman" pitchFamily="18" charset="0"/>
              </a:rPr>
              <a:t>Technically speaking, Python </a:t>
            </a:r>
            <a:r>
              <a:rPr lang="en-US" sz="1800" b="1" dirty="0" err="1">
                <a:latin typeface="Times New Roman" pitchFamily="18" charset="0"/>
                <a:cs typeface="Times New Roman" pitchFamily="18" charset="0"/>
              </a:rPr>
              <a:t>iterator</a:t>
            </a:r>
            <a:r>
              <a:rPr lang="en-US" sz="1800" b="1" dirty="0">
                <a:latin typeface="Times New Roman" pitchFamily="18" charset="0"/>
                <a:cs typeface="Times New Roman" pitchFamily="18" charset="0"/>
              </a:rPr>
              <a:t> object</a:t>
            </a:r>
            <a:r>
              <a:rPr lang="en-US" sz="1800" dirty="0">
                <a:latin typeface="Times New Roman" pitchFamily="18" charset="0"/>
                <a:cs typeface="Times New Roman" pitchFamily="18" charset="0"/>
              </a:rPr>
              <a:t> must implement two special methods, __</a:t>
            </a:r>
            <a:r>
              <a:rPr lang="en-US" sz="1800" dirty="0" err="1">
                <a:latin typeface="Times New Roman" pitchFamily="18" charset="0"/>
                <a:cs typeface="Times New Roman" pitchFamily="18" charset="0"/>
              </a:rPr>
              <a:t>iter</a:t>
            </a:r>
            <a:r>
              <a:rPr lang="en-US" sz="1800" dirty="0">
                <a:latin typeface="Times New Roman" pitchFamily="18" charset="0"/>
                <a:cs typeface="Times New Roman" pitchFamily="18" charset="0"/>
              </a:rPr>
              <a:t>__()and __next__(), collectively called the </a:t>
            </a:r>
            <a:r>
              <a:rPr lang="en-US" sz="1800" b="1" dirty="0" err="1">
                <a:latin typeface="Times New Roman" pitchFamily="18" charset="0"/>
                <a:cs typeface="Times New Roman" pitchFamily="18" charset="0"/>
              </a:rPr>
              <a:t>iterator</a:t>
            </a:r>
            <a:r>
              <a:rPr lang="en-US" sz="1800" b="1" dirty="0">
                <a:latin typeface="Times New Roman" pitchFamily="18" charset="0"/>
                <a:cs typeface="Times New Roman" pitchFamily="18" charset="0"/>
              </a:rPr>
              <a:t> protocol</a:t>
            </a:r>
            <a:r>
              <a:rPr lang="en-US" sz="1800" dirty="0">
                <a:latin typeface="Times New Roman" pitchFamily="18" charset="0"/>
                <a:cs typeface="Times New Roman" pitchFamily="18" charset="0"/>
              </a:rPr>
              <a:t>.</a:t>
            </a:r>
          </a:p>
          <a:p>
            <a:pPr>
              <a:buNone/>
            </a:pPr>
            <a:r>
              <a:rPr lang="en-US" sz="2000" b="1" dirty="0">
                <a:latin typeface="Times New Roman" pitchFamily="18" charset="0"/>
                <a:cs typeface="Times New Roman" pitchFamily="18" charset="0"/>
              </a:rPr>
              <a:t>Iterating Through an </a:t>
            </a:r>
            <a:r>
              <a:rPr lang="en-US" sz="2000" b="1" dirty="0" err="1">
                <a:latin typeface="Times New Roman" pitchFamily="18" charset="0"/>
                <a:cs typeface="Times New Roman" pitchFamily="18" charset="0"/>
              </a:rPr>
              <a:t>Iterator</a:t>
            </a:r>
            <a:r>
              <a:rPr lang="en-US" sz="2000" b="1" dirty="0">
                <a:latin typeface="Times New Roman" pitchFamily="18" charset="0"/>
                <a:cs typeface="Times New Roman" pitchFamily="18" charset="0"/>
              </a:rPr>
              <a:t> in Python :</a:t>
            </a:r>
          </a:p>
          <a:p>
            <a:pPr>
              <a:buNone/>
            </a:pPr>
            <a:r>
              <a:rPr lang="en-US" sz="2000" dirty="0">
                <a:latin typeface="Times New Roman" pitchFamily="18" charset="0"/>
                <a:cs typeface="Times New Roman" pitchFamily="18" charset="0"/>
              </a:rPr>
              <a:t># define a list</a:t>
            </a:r>
          </a:p>
          <a:p>
            <a:pPr>
              <a:buNone/>
            </a:pPr>
            <a:r>
              <a:rPr lang="en-US" sz="2000" dirty="0" err="1">
                <a:latin typeface="Times New Roman" pitchFamily="18" charset="0"/>
                <a:cs typeface="Times New Roman" pitchFamily="18" charset="0"/>
              </a:rPr>
              <a:t>my_list</a:t>
            </a:r>
            <a:r>
              <a:rPr lang="en-US" sz="2000" dirty="0">
                <a:latin typeface="Times New Roman" pitchFamily="18" charset="0"/>
                <a:cs typeface="Times New Roman" pitchFamily="18" charset="0"/>
              </a:rPr>
              <a:t> = [4, 7, 0, 3]</a:t>
            </a:r>
          </a:p>
          <a:p>
            <a:pPr>
              <a:buNone/>
            </a:pPr>
            <a:r>
              <a:rPr lang="en-US" sz="2000" dirty="0">
                <a:latin typeface="Times New Roman" pitchFamily="18" charset="0"/>
                <a:cs typeface="Times New Roman" pitchFamily="18" charset="0"/>
              </a:rPr>
              <a:t># get an </a:t>
            </a:r>
            <a:r>
              <a:rPr lang="en-US" sz="2000" dirty="0" err="1">
                <a:latin typeface="Times New Roman" pitchFamily="18" charset="0"/>
                <a:cs typeface="Times New Roman" pitchFamily="18" charset="0"/>
              </a:rPr>
              <a:t>iterator</a:t>
            </a:r>
            <a:r>
              <a:rPr lang="en-US" sz="2000" dirty="0">
                <a:latin typeface="Times New Roman" pitchFamily="18" charset="0"/>
                <a:cs typeface="Times New Roman" pitchFamily="18" charset="0"/>
              </a:rPr>
              <a:t> using </a:t>
            </a:r>
            <a:r>
              <a:rPr lang="en-US" sz="2000" dirty="0" err="1">
                <a:latin typeface="Times New Roman" pitchFamily="18" charset="0"/>
                <a:cs typeface="Times New Roman" pitchFamily="18" charset="0"/>
              </a:rPr>
              <a:t>iter</a:t>
            </a:r>
            <a:r>
              <a:rPr lang="en-US" sz="2000" dirty="0">
                <a:latin typeface="Times New Roman" pitchFamily="18" charset="0"/>
                <a:cs typeface="Times New Roman" pitchFamily="18" charset="0"/>
              </a:rPr>
              <a:t>()</a:t>
            </a:r>
          </a:p>
          <a:p>
            <a:pPr>
              <a:buNone/>
            </a:pPr>
            <a:r>
              <a:rPr lang="en-US" sz="2000" dirty="0" err="1">
                <a:latin typeface="Times New Roman" pitchFamily="18" charset="0"/>
                <a:cs typeface="Times New Roman" pitchFamily="18" charset="0"/>
              </a:rPr>
              <a:t>my_iter</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iter</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my_list</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 iterate through it using next() </a:t>
            </a:r>
          </a:p>
          <a:p>
            <a:pPr>
              <a:buNone/>
            </a:pPr>
            <a:r>
              <a:rPr lang="en-US" sz="2000" dirty="0">
                <a:latin typeface="Times New Roman" pitchFamily="18" charset="0"/>
                <a:cs typeface="Times New Roman" pitchFamily="18" charset="0"/>
              </a:rPr>
              <a:t>#prints 4</a:t>
            </a:r>
          </a:p>
          <a:p>
            <a:pPr>
              <a:buNone/>
            </a:pPr>
            <a:r>
              <a:rPr lang="en-US" sz="2000" dirty="0">
                <a:latin typeface="Times New Roman" pitchFamily="18" charset="0"/>
                <a:cs typeface="Times New Roman" pitchFamily="18" charset="0"/>
              </a:rPr>
              <a:t>print(next(</a:t>
            </a:r>
            <a:r>
              <a:rPr lang="en-US" sz="2000" dirty="0" err="1">
                <a:latin typeface="Times New Roman" pitchFamily="18" charset="0"/>
                <a:cs typeface="Times New Roman" pitchFamily="18" charset="0"/>
              </a:rPr>
              <a:t>my_iter</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#prints 7</a:t>
            </a:r>
          </a:p>
          <a:p>
            <a:pPr>
              <a:buNone/>
            </a:pPr>
            <a:r>
              <a:rPr lang="en-US" sz="2000" dirty="0">
                <a:latin typeface="Times New Roman" pitchFamily="18" charset="0"/>
                <a:cs typeface="Times New Roman" pitchFamily="18" charset="0"/>
              </a:rPr>
              <a:t>print(next(</a:t>
            </a:r>
            <a:r>
              <a:rPr lang="en-US" sz="2000" dirty="0" err="1">
                <a:latin typeface="Times New Roman" pitchFamily="18" charset="0"/>
                <a:cs typeface="Times New Roman" pitchFamily="18" charset="0"/>
              </a:rPr>
              <a:t>my_iter</a:t>
            </a:r>
            <a:r>
              <a:rPr lang="en-US" sz="2000" dirty="0">
                <a:latin typeface="Times New Roman" pitchFamily="18" charset="0"/>
                <a:cs typeface="Times New Roman" pitchFamily="18" charset="0"/>
              </a:rPr>
              <a:t>))</a:t>
            </a: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Python Closures</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fontAlgn="base">
              <a:buNone/>
            </a:pPr>
            <a:r>
              <a:rPr lang="en-US" sz="1800" dirty="0">
                <a:latin typeface="Times New Roman" pitchFamily="18" charset="0"/>
                <a:cs typeface="Times New Roman" pitchFamily="18" charset="0"/>
              </a:rPr>
              <a:t>A Closure is a function object that remembers values in enclosing scopes even if they are not present in memory.</a:t>
            </a:r>
          </a:p>
          <a:p>
            <a:pPr fontAlgn="base"/>
            <a:r>
              <a:rPr lang="en-US" sz="1800" dirty="0">
                <a:latin typeface="Times New Roman" pitchFamily="18" charset="0"/>
                <a:cs typeface="Times New Roman" pitchFamily="18" charset="0"/>
              </a:rPr>
              <a:t>It is a record that stores a function together with an environment: a mapping associating each free variable of the function (variables that are used locally, but defined in an enclosing scope) with the value or reference to which the name was bound when the closure was created.</a:t>
            </a:r>
          </a:p>
          <a:p>
            <a:pPr fontAlgn="base"/>
            <a:r>
              <a:rPr lang="en-US" sz="1800" dirty="0">
                <a:latin typeface="Times New Roman" pitchFamily="18" charset="0"/>
                <a:cs typeface="Times New Roman" pitchFamily="18" charset="0"/>
              </a:rPr>
              <a:t>A closure—unlike a plain function—allows the function to access those captured variables through the closure’s copies of their values or references, even when the function is invoked outside their scope.</a:t>
            </a:r>
          </a:p>
          <a:p>
            <a:pPr fontAlgn="base"/>
            <a:r>
              <a:rPr lang="en-US" sz="1800" dirty="0"/>
              <a:t># Python program to illustrate</a:t>
            </a:r>
          </a:p>
          <a:p>
            <a:pPr fontAlgn="base"/>
            <a:r>
              <a:rPr lang="en-US" sz="1800" dirty="0"/>
              <a:t># closures</a:t>
            </a:r>
          </a:p>
          <a:p>
            <a:pPr fontAlgn="base"/>
            <a:r>
              <a:rPr lang="en-US" sz="1800" dirty="0"/>
              <a:t>def </a:t>
            </a:r>
            <a:r>
              <a:rPr lang="en-US" sz="1800" dirty="0" err="1"/>
              <a:t>outerFunction</a:t>
            </a:r>
            <a:r>
              <a:rPr lang="en-US" sz="1800" dirty="0"/>
              <a:t>(text):</a:t>
            </a:r>
          </a:p>
          <a:p>
            <a:pPr fontAlgn="base"/>
            <a:r>
              <a:rPr lang="en-US" sz="1800" dirty="0"/>
              <a:t>    text = text </a:t>
            </a:r>
          </a:p>
          <a:p>
            <a:pPr fontAlgn="base"/>
            <a:r>
              <a:rPr lang="en-US" sz="1800" dirty="0"/>
              <a:t>    def </a:t>
            </a:r>
            <a:r>
              <a:rPr lang="en-US" sz="1800" dirty="0" err="1"/>
              <a:t>innerFunction</a:t>
            </a:r>
            <a:r>
              <a:rPr lang="en-US" sz="1800" dirty="0"/>
              <a:t>():</a:t>
            </a:r>
          </a:p>
          <a:p>
            <a:pPr fontAlgn="base"/>
            <a:r>
              <a:rPr lang="en-US" sz="1800" dirty="0"/>
              <a:t>        print(text) </a:t>
            </a:r>
          </a:p>
          <a:p>
            <a:pPr fontAlgn="base"/>
            <a:r>
              <a:rPr lang="en-US" sz="1800" dirty="0"/>
              <a:t>    return </a:t>
            </a:r>
            <a:r>
              <a:rPr lang="en-US" sz="1800" dirty="0" err="1"/>
              <a:t>innerFunction</a:t>
            </a:r>
            <a:r>
              <a:rPr lang="en-US" sz="1800" dirty="0"/>
              <a:t> # Note we are returning function WITHOUT parenthesis</a:t>
            </a:r>
          </a:p>
          <a:p>
            <a:pPr fontAlgn="base">
              <a:buNone/>
            </a:pPr>
            <a:endParaRPr lang="en-US" sz="1800" dirty="0">
              <a:latin typeface="Times New Roman" pitchFamily="18" charset="0"/>
              <a:cs typeface="Times New Roman" pitchFamily="18" charset="0"/>
            </a:endParaRPr>
          </a:p>
          <a:p>
            <a:pPr fontAlgn="base">
              <a:buNone/>
            </a:pPr>
            <a:endParaRPr lang="en-US" sz="18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fontAlgn="base">
              <a:buNone/>
            </a:pPr>
            <a:r>
              <a:rPr lang="en-US" sz="1800" dirty="0">
                <a:latin typeface="Times New Roman" pitchFamily="18" charset="0"/>
                <a:cs typeface="Times New Roman" pitchFamily="18" charset="0"/>
              </a:rPr>
              <a:t>if __name__ == '__main__':</a:t>
            </a:r>
          </a:p>
          <a:p>
            <a:pPr fontAlgn="base">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myFunction</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outerFunction</a:t>
            </a:r>
            <a:r>
              <a:rPr lang="en-US" sz="1800" dirty="0">
                <a:latin typeface="Times New Roman" pitchFamily="18" charset="0"/>
                <a:cs typeface="Times New Roman" pitchFamily="18" charset="0"/>
              </a:rPr>
              <a:t>('Hey!')</a:t>
            </a:r>
          </a:p>
          <a:p>
            <a:pPr fontAlgn="base">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myFunction</a:t>
            </a:r>
            <a:r>
              <a:rPr lang="en-US" sz="1800" dirty="0">
                <a:latin typeface="Times New Roman" pitchFamily="18" charset="0"/>
                <a:cs typeface="Times New Roman" pitchFamily="18" charset="0"/>
              </a:rPr>
              <a:t>()</a:t>
            </a:r>
          </a:p>
          <a:p>
            <a:pPr fontAlgn="base">
              <a:buNone/>
            </a:pPr>
            <a:endParaRPr lang="en-US" sz="1800" dirty="0">
              <a:latin typeface="Times New Roman" pitchFamily="18" charset="0"/>
              <a:cs typeface="Times New Roman" pitchFamily="18" charset="0"/>
            </a:endParaRPr>
          </a:p>
          <a:p>
            <a:pPr fontAlgn="base"/>
            <a:r>
              <a:rPr lang="en-US" sz="1800" dirty="0"/>
              <a:t>As observed from above code, closures help to invoke function outside their scope.</a:t>
            </a:r>
          </a:p>
          <a:p>
            <a:pPr fontAlgn="base"/>
            <a:r>
              <a:rPr lang="en-US" sz="1800" dirty="0"/>
              <a:t>The function </a:t>
            </a:r>
            <a:r>
              <a:rPr lang="en-US" sz="1800" b="1" dirty="0" err="1"/>
              <a:t>innerFunction</a:t>
            </a:r>
            <a:r>
              <a:rPr lang="en-US" sz="1800" dirty="0"/>
              <a:t> has its scope only inside the </a:t>
            </a:r>
            <a:r>
              <a:rPr lang="en-US" sz="1800" dirty="0" err="1"/>
              <a:t>outerFunction</a:t>
            </a:r>
            <a:r>
              <a:rPr lang="en-US" sz="1800" dirty="0"/>
              <a:t>. But with the use of closures we can easily extend its scope to invoke a function outside its scope.</a:t>
            </a:r>
            <a:endParaRPr lang="en-US" sz="1800" dirty="0">
              <a:latin typeface="Times New Roman" pitchFamily="18" charset="0"/>
              <a:cs typeface="Times New Roman" pitchFamily="18" charset="0"/>
            </a:endParaRPr>
          </a:p>
          <a:p>
            <a:pPr>
              <a:buNone/>
            </a:pPr>
            <a:r>
              <a:rPr lang="en-US" b="1" dirty="0"/>
              <a:t>When to use closures:</a:t>
            </a:r>
          </a:p>
          <a:p>
            <a:pPr>
              <a:buNone/>
            </a:pPr>
            <a:r>
              <a:rPr lang="en-US" sz="2000" dirty="0">
                <a:latin typeface="Times New Roman" pitchFamily="18" charset="0"/>
                <a:cs typeface="Times New Roman" pitchFamily="18" charset="0"/>
              </a:rPr>
              <a:t>Closures can avoid the use of global values and provides some form of data hiding. It can also provide an object oriented solution to the problem.</a:t>
            </a:r>
          </a:p>
          <a:p>
            <a:pPr>
              <a:buNone/>
            </a:pPr>
            <a:r>
              <a:rPr lang="en-US" sz="2000" dirty="0"/>
              <a:t>When there are few methods (one method in most cases) to be implemented in a class, closures can provide an alternate and more elegant solutions. But when the number of attributes and methods get larger, better implement a class.</a:t>
            </a:r>
            <a:endParaRPr lang="en-US" sz="2000" b="1" dirty="0">
              <a:latin typeface="Times New Roman" pitchFamily="18" charset="0"/>
              <a:cs typeface="Times New Roman" pitchFamily="18" charset="0"/>
            </a:endParaRP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buNone/>
            </a:pPr>
            <a:r>
              <a:rPr lang="en-US" dirty="0"/>
              <a:t>def </a:t>
            </a:r>
            <a:r>
              <a:rPr lang="en-US" dirty="0" err="1"/>
              <a:t>make_multiplier_of</a:t>
            </a:r>
            <a:r>
              <a:rPr lang="en-US" dirty="0"/>
              <a:t>(n):</a:t>
            </a:r>
          </a:p>
          <a:p>
            <a:pPr>
              <a:buNone/>
            </a:pPr>
            <a:r>
              <a:rPr lang="en-US" dirty="0"/>
              <a:t>    def multiplier(x):</a:t>
            </a:r>
          </a:p>
          <a:p>
            <a:pPr>
              <a:buNone/>
            </a:pPr>
            <a:r>
              <a:rPr lang="en-US" dirty="0"/>
              <a:t>        return x * n</a:t>
            </a:r>
          </a:p>
          <a:p>
            <a:pPr>
              <a:buNone/>
            </a:pPr>
            <a:r>
              <a:rPr lang="en-US" dirty="0"/>
              <a:t>    return multiplier</a:t>
            </a:r>
          </a:p>
          <a:p>
            <a:pPr>
              <a:buNone/>
            </a:pPr>
            <a:r>
              <a:rPr lang="en-US" dirty="0"/>
              <a:t># Multiplier of 3</a:t>
            </a:r>
          </a:p>
          <a:p>
            <a:pPr>
              <a:buNone/>
            </a:pPr>
            <a:r>
              <a:rPr lang="en-US" dirty="0"/>
              <a:t>times3 = </a:t>
            </a:r>
            <a:r>
              <a:rPr lang="en-US" dirty="0" err="1"/>
              <a:t>make_multiplier_of</a:t>
            </a:r>
            <a:r>
              <a:rPr lang="en-US" dirty="0"/>
              <a:t>(3)</a:t>
            </a:r>
          </a:p>
          <a:p>
            <a:pPr>
              <a:buNone/>
            </a:pPr>
            <a:r>
              <a:rPr lang="en-US" dirty="0"/>
              <a:t># Multiplier of 5</a:t>
            </a:r>
          </a:p>
          <a:p>
            <a:pPr>
              <a:buNone/>
            </a:pPr>
            <a:r>
              <a:rPr lang="en-US" dirty="0"/>
              <a:t>times5 = </a:t>
            </a:r>
            <a:r>
              <a:rPr lang="en-US" dirty="0" err="1"/>
              <a:t>make_multiplier_of</a:t>
            </a:r>
            <a:r>
              <a:rPr lang="en-US" dirty="0"/>
              <a:t>(5)</a:t>
            </a:r>
          </a:p>
          <a:p>
            <a:pPr>
              <a:buNone/>
            </a:pPr>
            <a:r>
              <a:rPr lang="en-US" dirty="0"/>
              <a:t># Output: 27</a:t>
            </a:r>
          </a:p>
          <a:p>
            <a:pPr>
              <a:buNone/>
            </a:pPr>
            <a:r>
              <a:rPr lang="en-US" dirty="0"/>
              <a:t>print(times3(9))</a:t>
            </a:r>
          </a:p>
          <a:p>
            <a:pPr>
              <a:buNone/>
            </a:pPr>
            <a:r>
              <a:rPr lang="en-US" dirty="0"/>
              <a:t># Output: 15</a:t>
            </a:r>
          </a:p>
          <a:p>
            <a:pPr>
              <a:buNone/>
            </a:pPr>
            <a:r>
              <a:rPr lang="en-US" dirty="0"/>
              <a:t>print(times5(3))</a:t>
            </a:r>
          </a:p>
          <a:p>
            <a:pPr>
              <a:buNone/>
            </a:pPr>
            <a:r>
              <a:rPr lang="en-US" dirty="0"/>
              <a:t># Output: 30</a:t>
            </a:r>
          </a:p>
          <a:p>
            <a:pPr>
              <a:buNone/>
            </a:pPr>
            <a:r>
              <a:rPr lang="en-US" dirty="0"/>
              <a:t>print(times5(times3(2)))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Python Shallow Copy and Deep Copy</a:t>
            </a:r>
            <a:br>
              <a:rPr lang="en-US" dirty="0"/>
            </a:br>
            <a:endParaRPr lang="en-US" dirty="0"/>
          </a:p>
        </p:txBody>
      </p:sp>
      <p:sp>
        <p:nvSpPr>
          <p:cNvPr id="3" name="Content Placeholder 2"/>
          <p:cNvSpPr>
            <a:spLocks noGrp="1"/>
          </p:cNvSpPr>
          <p:nvPr>
            <p:ph idx="1"/>
          </p:nvPr>
        </p:nvSpPr>
        <p:spPr>
          <a:xfrm>
            <a:off x="457200" y="990600"/>
            <a:ext cx="8229600" cy="5135563"/>
          </a:xfrm>
        </p:spPr>
        <p:txBody>
          <a:bodyPr/>
          <a:lstStyle/>
          <a:p>
            <a:pPr>
              <a:buNone/>
            </a:pPr>
            <a:r>
              <a:rPr lang="en-US" dirty="0"/>
              <a:t>Shallow Copy:</a:t>
            </a:r>
          </a:p>
          <a:p>
            <a:pPr>
              <a:buNone/>
            </a:pPr>
            <a:r>
              <a:rPr lang="en-US" sz="1800" dirty="0">
                <a:latin typeface="Times New Roman" pitchFamily="18" charset="0"/>
                <a:cs typeface="Times New Roman" pitchFamily="18" charset="0"/>
              </a:rPr>
              <a:t>A shallow copy creates a new object which stores the reference of the original elements.</a:t>
            </a:r>
          </a:p>
          <a:p>
            <a:pPr>
              <a:buNone/>
            </a:pPr>
            <a:r>
              <a:rPr lang="en-US" sz="1800" dirty="0">
                <a:latin typeface="Times New Roman" pitchFamily="18" charset="0"/>
                <a:cs typeface="Times New Roman" pitchFamily="18" charset="0"/>
              </a:rPr>
              <a:t>import copy</a:t>
            </a:r>
          </a:p>
          <a:p>
            <a:pPr>
              <a:buNone/>
            </a:pPr>
            <a:r>
              <a:rPr lang="en-US" sz="1800" dirty="0" err="1">
                <a:latin typeface="Times New Roman" pitchFamily="18" charset="0"/>
                <a:cs typeface="Times New Roman" pitchFamily="18" charset="0"/>
              </a:rPr>
              <a:t>old_list</a:t>
            </a:r>
            <a:r>
              <a:rPr lang="en-US" sz="1800" dirty="0">
                <a:latin typeface="Times New Roman" pitchFamily="18" charset="0"/>
                <a:cs typeface="Times New Roman" pitchFamily="18" charset="0"/>
              </a:rPr>
              <a:t> = [[1, 2, 3], [4, 5, 6], [7, 8, 9]]</a:t>
            </a:r>
          </a:p>
          <a:p>
            <a:pPr>
              <a:buNone/>
            </a:pPr>
            <a:r>
              <a:rPr lang="en-US" sz="1800" dirty="0" err="1">
                <a:latin typeface="Times New Roman" pitchFamily="18" charset="0"/>
                <a:cs typeface="Times New Roman" pitchFamily="18" charset="0"/>
              </a:rPr>
              <a:t>new_list</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copy.copy</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old_list</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print("Old list:", </a:t>
            </a:r>
            <a:r>
              <a:rPr lang="en-US" sz="1800" dirty="0" err="1">
                <a:latin typeface="Times New Roman" pitchFamily="18" charset="0"/>
                <a:cs typeface="Times New Roman" pitchFamily="18" charset="0"/>
              </a:rPr>
              <a:t>old_list</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print("New list:", </a:t>
            </a:r>
            <a:r>
              <a:rPr lang="en-US" sz="1800" dirty="0" err="1">
                <a:latin typeface="Times New Roman" pitchFamily="18" charset="0"/>
                <a:cs typeface="Times New Roman" pitchFamily="18" charset="0"/>
              </a:rPr>
              <a:t>new_list</a:t>
            </a:r>
            <a:r>
              <a:rPr lang="en-US" sz="1800" dirty="0">
                <a:latin typeface="Times New Roman" pitchFamily="18" charset="0"/>
                <a:cs typeface="Times New Roman" pitchFamily="18" charset="0"/>
              </a:rPr>
              <a:t>)</a:t>
            </a:r>
          </a:p>
          <a:p>
            <a:pPr>
              <a:buNone/>
            </a:pPr>
            <a:r>
              <a:rPr lang="en-US" sz="1800" b="1" dirty="0"/>
              <a:t>Adding [4, 4, 4] to </a:t>
            </a:r>
            <a:r>
              <a:rPr lang="en-US" sz="1800" b="1" dirty="0" err="1"/>
              <a:t>old_list</a:t>
            </a:r>
            <a:r>
              <a:rPr lang="en-US" sz="1800" b="1" dirty="0"/>
              <a:t>, using shallow copy</a:t>
            </a:r>
          </a:p>
          <a:p>
            <a:pPr>
              <a:buNone/>
            </a:pPr>
            <a:r>
              <a:rPr lang="en-US" sz="1800" dirty="0" smtClean="0">
                <a:latin typeface="Times New Roman" pitchFamily="18" charset="0"/>
                <a:cs typeface="Times New Roman" pitchFamily="18" charset="0"/>
              </a:rPr>
              <a:t>import copy</a:t>
            </a:r>
          </a:p>
          <a:p>
            <a:pPr>
              <a:buNone/>
            </a:pPr>
            <a:r>
              <a:rPr lang="en-US" sz="1800" dirty="0" err="1" smtClean="0">
                <a:latin typeface="Times New Roman" pitchFamily="18" charset="0"/>
                <a:cs typeface="Times New Roman" pitchFamily="18" charset="0"/>
              </a:rPr>
              <a:t>old_list</a:t>
            </a:r>
            <a:r>
              <a:rPr lang="en-US" sz="1800" dirty="0" smtClean="0">
                <a:latin typeface="Times New Roman" pitchFamily="18" charset="0"/>
                <a:cs typeface="Times New Roman" pitchFamily="18" charset="0"/>
              </a:rPr>
              <a:t> = [[1, 1, 1], [2, 2, 2], [3, 3, 3]]</a:t>
            </a:r>
          </a:p>
          <a:p>
            <a:pPr>
              <a:buNone/>
            </a:pPr>
            <a:r>
              <a:rPr lang="en-US" sz="1800" dirty="0" err="1" smtClean="0">
                <a:latin typeface="Times New Roman" pitchFamily="18" charset="0"/>
                <a:cs typeface="Times New Roman" pitchFamily="18" charset="0"/>
              </a:rPr>
              <a:t>new_list</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copy.copy</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old_list</a:t>
            </a:r>
            <a:r>
              <a:rPr lang="en-US" sz="1800" dirty="0" smtClean="0">
                <a:latin typeface="Times New Roman" pitchFamily="18" charset="0"/>
                <a:cs typeface="Times New Roman" pitchFamily="18" charset="0"/>
              </a:rPr>
              <a:t>)</a:t>
            </a:r>
          </a:p>
          <a:p>
            <a:pPr>
              <a:buNone/>
            </a:pPr>
            <a:r>
              <a:rPr lang="en-US" sz="1800" dirty="0" err="1" smtClean="0">
                <a:latin typeface="Times New Roman" pitchFamily="18" charset="0"/>
                <a:cs typeface="Times New Roman" pitchFamily="18" charset="0"/>
              </a:rPr>
              <a:t>old_list.append</a:t>
            </a:r>
            <a:r>
              <a:rPr lang="en-US" sz="1800" dirty="0" smtClean="0">
                <a:latin typeface="Times New Roman" pitchFamily="18" charset="0"/>
                <a:cs typeface="Times New Roman" pitchFamily="18" charset="0"/>
              </a:rPr>
              <a:t>([4, 4, 4])</a:t>
            </a:r>
          </a:p>
          <a:p>
            <a:pPr>
              <a:buNone/>
            </a:pPr>
            <a:r>
              <a:rPr lang="en-US" sz="1800" dirty="0" smtClean="0">
                <a:latin typeface="Times New Roman" pitchFamily="18" charset="0"/>
                <a:cs typeface="Times New Roman" pitchFamily="18" charset="0"/>
              </a:rPr>
              <a:t>print("Old list:", </a:t>
            </a:r>
            <a:r>
              <a:rPr lang="en-US" sz="1800" dirty="0" err="1" smtClean="0">
                <a:latin typeface="Times New Roman" pitchFamily="18" charset="0"/>
                <a:cs typeface="Times New Roman" pitchFamily="18" charset="0"/>
              </a:rPr>
              <a:t>old_list</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print("New list:", </a:t>
            </a:r>
            <a:r>
              <a:rPr lang="en-US" sz="1800" dirty="0" err="1" smtClean="0">
                <a:latin typeface="Times New Roman" pitchFamily="18" charset="0"/>
                <a:cs typeface="Times New Roman" pitchFamily="18" charset="0"/>
              </a:rPr>
              <a:t>new_list</a:t>
            </a:r>
            <a:r>
              <a:rPr lang="en-US" sz="1800" dirty="0" smtClean="0">
                <a:latin typeface="Times New Roman" pitchFamily="18" charset="0"/>
                <a:cs typeface="Times New Roman" pitchFamily="18" charset="0"/>
              </a:rPr>
              <a:t>)</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latin typeface="Times New Roman" pitchFamily="18" charset="0"/>
                <a:cs typeface="Times New Roman" pitchFamily="18" charset="0"/>
              </a:rPr>
              <a:t>Adding new nested object using Shallow copy</a:t>
            </a:r>
          </a:p>
          <a:p>
            <a:pPr>
              <a:buNone/>
            </a:pPr>
            <a:r>
              <a:rPr lang="en-US" sz="2000" dirty="0">
                <a:latin typeface="Times New Roman" pitchFamily="18" charset="0"/>
                <a:cs typeface="Times New Roman" pitchFamily="18" charset="0"/>
              </a:rPr>
              <a:t>import copy</a:t>
            </a:r>
          </a:p>
          <a:p>
            <a:pPr>
              <a:buNone/>
            </a:pPr>
            <a:r>
              <a:rPr lang="en-US" sz="2000" dirty="0" err="1">
                <a:latin typeface="Times New Roman" pitchFamily="18" charset="0"/>
                <a:cs typeface="Times New Roman" pitchFamily="18" charset="0"/>
              </a:rPr>
              <a:t>old_list</a:t>
            </a:r>
            <a:r>
              <a:rPr lang="en-US" sz="2000" dirty="0">
                <a:latin typeface="Times New Roman" pitchFamily="18" charset="0"/>
                <a:cs typeface="Times New Roman" pitchFamily="18" charset="0"/>
              </a:rPr>
              <a:t> = [[1, 1, 1], [2, 2, 2], [3, 3, 3]]</a:t>
            </a:r>
          </a:p>
          <a:p>
            <a:pPr>
              <a:buNone/>
            </a:pPr>
            <a:r>
              <a:rPr lang="en-US" sz="2000" dirty="0" err="1">
                <a:latin typeface="Times New Roman" pitchFamily="18" charset="0"/>
                <a:cs typeface="Times New Roman" pitchFamily="18" charset="0"/>
              </a:rPr>
              <a:t>new_list</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copy.copy</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old_list</a:t>
            </a:r>
            <a:r>
              <a:rPr lang="en-US" sz="2000" dirty="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print("Old list:", </a:t>
            </a:r>
            <a:r>
              <a:rPr lang="en-US" sz="2000" dirty="0" err="1">
                <a:latin typeface="Times New Roman" pitchFamily="18" charset="0"/>
                <a:cs typeface="Times New Roman" pitchFamily="18" charset="0"/>
              </a:rPr>
              <a:t>old_list</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print("New list:", </a:t>
            </a:r>
            <a:r>
              <a:rPr lang="en-US" sz="2000" dirty="0" err="1">
                <a:latin typeface="Times New Roman" pitchFamily="18" charset="0"/>
                <a:cs typeface="Times New Roman" pitchFamily="18" charset="0"/>
              </a:rPr>
              <a:t>new_list</a:t>
            </a:r>
            <a:r>
              <a:rPr lang="en-US" sz="2000" dirty="0">
                <a:latin typeface="Times New Roman" pitchFamily="18" charset="0"/>
                <a:cs typeface="Times New Roman" pitchFamily="18" charset="0"/>
              </a:rPr>
              <a:t>)</a:t>
            </a:r>
          </a:p>
          <a:p>
            <a:pPr>
              <a:buNone/>
            </a:pPr>
            <a:r>
              <a:rPr lang="en-US" sz="2800" b="1" dirty="0">
                <a:latin typeface="Times New Roman" pitchFamily="18" charset="0"/>
                <a:cs typeface="Times New Roman" pitchFamily="18" charset="0"/>
              </a:rPr>
              <a:t>Deep Copy:</a:t>
            </a:r>
          </a:p>
          <a:p>
            <a:pPr>
              <a:buNone/>
            </a:pPr>
            <a:r>
              <a:rPr lang="en-US" sz="1800" dirty="0">
                <a:latin typeface="Times New Roman" pitchFamily="18" charset="0"/>
                <a:cs typeface="Times New Roman" pitchFamily="18" charset="0"/>
              </a:rPr>
              <a:t>A deep copy creates a new object and recursively adds the copies of nested objects present in the original elements.</a:t>
            </a:r>
          </a:p>
          <a:p>
            <a:pPr>
              <a:buNone/>
            </a:pPr>
            <a:r>
              <a:rPr lang="en-US" sz="1800" dirty="0">
                <a:latin typeface="Times New Roman" pitchFamily="18" charset="0"/>
                <a:cs typeface="Times New Roman" pitchFamily="18" charset="0"/>
              </a:rPr>
              <a:t>import copy</a:t>
            </a:r>
          </a:p>
          <a:p>
            <a:pPr>
              <a:buNone/>
            </a:pPr>
            <a:r>
              <a:rPr lang="en-US" sz="1800" dirty="0" err="1">
                <a:latin typeface="Times New Roman" pitchFamily="18" charset="0"/>
                <a:cs typeface="Times New Roman" pitchFamily="18" charset="0"/>
              </a:rPr>
              <a:t>old_list</a:t>
            </a:r>
            <a:r>
              <a:rPr lang="en-US" sz="1800" dirty="0">
                <a:latin typeface="Times New Roman" pitchFamily="18" charset="0"/>
                <a:cs typeface="Times New Roman" pitchFamily="18" charset="0"/>
              </a:rPr>
              <a:t> = [[1, 1, 1], [2, 2, 2], [3, 3, 3]]</a:t>
            </a:r>
          </a:p>
          <a:p>
            <a:pPr>
              <a:buNone/>
            </a:pPr>
            <a:r>
              <a:rPr lang="en-US" sz="1800" dirty="0" err="1">
                <a:latin typeface="Times New Roman" pitchFamily="18" charset="0"/>
                <a:cs typeface="Times New Roman" pitchFamily="18" charset="0"/>
              </a:rPr>
              <a:t>new_list</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copy.deepcopy</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old_list</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print("Old list:", </a:t>
            </a:r>
            <a:r>
              <a:rPr lang="en-US" sz="1800" dirty="0" err="1">
                <a:latin typeface="Times New Roman" pitchFamily="18" charset="0"/>
                <a:cs typeface="Times New Roman" pitchFamily="18" charset="0"/>
              </a:rPr>
              <a:t>old_list</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print("New list:", </a:t>
            </a:r>
            <a:r>
              <a:rPr lang="en-US" sz="1800" dirty="0" err="1">
                <a:latin typeface="Times New Roman" pitchFamily="18" charset="0"/>
                <a:cs typeface="Times New Roman" pitchFamily="18" charset="0"/>
              </a:rPr>
              <a:t>new_list</a:t>
            </a:r>
            <a:r>
              <a:rPr lang="en-US" sz="1800" dirty="0">
                <a:latin typeface="Times New Roman" pitchFamily="18" charset="0"/>
                <a:cs typeface="Times New Roman" pitchFamily="18" charset="0"/>
              </a:rPr>
              <a:t>)</a:t>
            </a:r>
          </a:p>
          <a:p>
            <a:pPr>
              <a:buNone/>
            </a:pPr>
            <a:endParaRPr lang="en-US" sz="2000" dirty="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sz="2000" b="1" dirty="0">
                <a:latin typeface="Times New Roman" pitchFamily="18" charset="0"/>
                <a:cs typeface="Times New Roman" pitchFamily="18" charset="0"/>
              </a:rPr>
              <a:t>Adding a new nested object in the list using Deep copy:</a:t>
            </a:r>
          </a:p>
          <a:p>
            <a:pPr>
              <a:buNone/>
            </a:pPr>
            <a:r>
              <a:rPr lang="en-US" sz="2000" dirty="0">
                <a:latin typeface="Times New Roman" pitchFamily="18" charset="0"/>
                <a:cs typeface="Times New Roman" pitchFamily="18" charset="0"/>
              </a:rPr>
              <a:t>import </a:t>
            </a:r>
            <a:r>
              <a:rPr lang="en-US" sz="2000" dirty="0" err="1">
                <a:latin typeface="Times New Roman" pitchFamily="18" charset="0"/>
                <a:cs typeface="Times New Roman" pitchFamily="18" charset="0"/>
              </a:rPr>
              <a:t>copyold_list</a:t>
            </a:r>
            <a:r>
              <a:rPr lang="en-US" sz="2000" dirty="0">
                <a:latin typeface="Times New Roman" pitchFamily="18" charset="0"/>
                <a:cs typeface="Times New Roman" pitchFamily="18" charset="0"/>
              </a:rPr>
              <a:t> = [[1, 1, 1], [2, 2, 2], [3, 3, 3]]</a:t>
            </a:r>
          </a:p>
          <a:p>
            <a:pPr>
              <a:buNone/>
            </a:pPr>
            <a:r>
              <a:rPr lang="en-US" sz="2000" dirty="0" err="1">
                <a:latin typeface="Times New Roman" pitchFamily="18" charset="0"/>
                <a:cs typeface="Times New Roman" pitchFamily="18" charset="0"/>
              </a:rPr>
              <a:t>new_list</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copy.deepcopy</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old_list</a:t>
            </a:r>
            <a:r>
              <a:rPr lang="en-US" sz="2000" dirty="0">
                <a:latin typeface="Times New Roman" pitchFamily="18" charset="0"/>
                <a:cs typeface="Times New Roman" pitchFamily="18" charset="0"/>
              </a:rPr>
              <a:t>)</a:t>
            </a:r>
          </a:p>
          <a:p>
            <a:pPr>
              <a:buNone/>
            </a:pPr>
            <a:r>
              <a:rPr lang="en-US" sz="2000" dirty="0" err="1">
                <a:latin typeface="Times New Roman" pitchFamily="18" charset="0"/>
                <a:cs typeface="Times New Roman" pitchFamily="18" charset="0"/>
              </a:rPr>
              <a:t>old_list</a:t>
            </a:r>
            <a:r>
              <a:rPr lang="en-US" sz="2000" dirty="0">
                <a:latin typeface="Times New Roman" pitchFamily="18" charset="0"/>
                <a:cs typeface="Times New Roman" pitchFamily="18" charset="0"/>
              </a:rPr>
              <a:t>[1][0] = 'BB‘</a:t>
            </a:r>
          </a:p>
          <a:p>
            <a:pPr>
              <a:buNone/>
            </a:pPr>
            <a:r>
              <a:rPr lang="en-US" sz="2000" dirty="0">
                <a:latin typeface="Times New Roman" pitchFamily="18" charset="0"/>
                <a:cs typeface="Times New Roman" pitchFamily="18" charset="0"/>
              </a:rPr>
              <a:t>print("Old list:", </a:t>
            </a:r>
            <a:r>
              <a:rPr lang="en-US" sz="2000" dirty="0" err="1">
                <a:latin typeface="Times New Roman" pitchFamily="18" charset="0"/>
                <a:cs typeface="Times New Roman" pitchFamily="18" charset="0"/>
              </a:rPr>
              <a:t>old_list</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print("New list:", </a:t>
            </a:r>
            <a:r>
              <a:rPr lang="en-US" sz="2000" dirty="0" err="1">
                <a:latin typeface="Times New Roman" pitchFamily="18" charset="0"/>
                <a:cs typeface="Times New Roman" pitchFamily="18" charset="0"/>
              </a:rPr>
              <a:t>new_list</a:t>
            </a:r>
            <a:r>
              <a:rPr lang="en-US" sz="2000" dirty="0">
                <a:latin typeface="Times New Roman" pitchFamily="18" charset="0"/>
                <a:cs typeface="Times New Roman" pitchFamily="18" charset="0"/>
              </a:rPr>
              <a:t>)</a:t>
            </a:r>
          </a:p>
          <a:p>
            <a:pPr>
              <a:buNone/>
            </a:pPr>
            <a:endParaRPr lang="en-US" sz="2000" dirty="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dirty="0">
                <a:latin typeface="Times New Roman" pitchFamily="18" charset="0"/>
                <a:cs typeface="Times New Roman" pitchFamily="18" charset="0"/>
              </a:rPr>
              <a:t>## next(</a:t>
            </a:r>
            <a:r>
              <a:rPr lang="en-US" sz="1800" dirty="0" err="1">
                <a:latin typeface="Times New Roman" pitchFamily="18" charset="0"/>
                <a:cs typeface="Times New Roman" pitchFamily="18" charset="0"/>
              </a:rPr>
              <a:t>obj</a:t>
            </a:r>
            <a:r>
              <a:rPr lang="en-US" sz="1800" dirty="0">
                <a:latin typeface="Times New Roman" pitchFamily="18" charset="0"/>
                <a:cs typeface="Times New Roman" pitchFamily="18" charset="0"/>
              </a:rPr>
              <a:t>) is same as </a:t>
            </a:r>
            <a:r>
              <a:rPr lang="en-US" sz="1800" dirty="0" err="1">
                <a:latin typeface="Times New Roman" pitchFamily="18" charset="0"/>
                <a:cs typeface="Times New Roman" pitchFamily="18" charset="0"/>
              </a:rPr>
              <a:t>obj.__next</a:t>
            </a:r>
            <a:r>
              <a:rPr lang="en-US" sz="1800" dirty="0">
                <a:latin typeface="Times New Roman" pitchFamily="18" charset="0"/>
                <a:cs typeface="Times New Roman" pitchFamily="18" charset="0"/>
              </a:rPr>
              <a:t>__()</a:t>
            </a:r>
          </a:p>
          <a:p>
            <a:pPr>
              <a:buNone/>
            </a:pPr>
            <a:r>
              <a:rPr lang="en-US" sz="1800" dirty="0">
                <a:latin typeface="Times New Roman" pitchFamily="18" charset="0"/>
                <a:cs typeface="Times New Roman" pitchFamily="18" charset="0"/>
              </a:rPr>
              <a:t>#prints 0print(</a:t>
            </a:r>
            <a:r>
              <a:rPr lang="en-US" sz="1800" dirty="0" err="1">
                <a:latin typeface="Times New Roman" pitchFamily="18" charset="0"/>
                <a:cs typeface="Times New Roman" pitchFamily="18" charset="0"/>
              </a:rPr>
              <a:t>my_iter.__next</a:t>
            </a:r>
            <a:r>
              <a:rPr lang="en-US" sz="1800" dirty="0">
                <a:latin typeface="Times New Roman" pitchFamily="18" charset="0"/>
                <a:cs typeface="Times New Roman" pitchFamily="18" charset="0"/>
              </a:rPr>
              <a:t>__())</a:t>
            </a:r>
          </a:p>
          <a:p>
            <a:pPr>
              <a:buNone/>
            </a:pPr>
            <a:r>
              <a:rPr lang="en-US" sz="1800" dirty="0">
                <a:latin typeface="Times New Roman" pitchFamily="18" charset="0"/>
                <a:cs typeface="Times New Roman" pitchFamily="18" charset="0"/>
              </a:rPr>
              <a:t>#prints 3</a:t>
            </a:r>
          </a:p>
          <a:p>
            <a:pPr>
              <a:buNone/>
            </a:pPr>
            <a:r>
              <a:rPr lang="en-US" sz="1800" dirty="0">
                <a:latin typeface="Times New Roman" pitchFamily="18" charset="0"/>
                <a:cs typeface="Times New Roman" pitchFamily="18" charset="0"/>
              </a:rPr>
              <a:t>print(</a:t>
            </a:r>
            <a:r>
              <a:rPr lang="en-US" sz="1800" dirty="0" err="1">
                <a:latin typeface="Times New Roman" pitchFamily="18" charset="0"/>
                <a:cs typeface="Times New Roman" pitchFamily="18" charset="0"/>
              </a:rPr>
              <a:t>my_iter.__next</a:t>
            </a:r>
            <a:r>
              <a:rPr lang="en-US" sz="1800" dirty="0">
                <a:latin typeface="Times New Roman" pitchFamily="18" charset="0"/>
                <a:cs typeface="Times New Roman" pitchFamily="18" charset="0"/>
              </a:rPr>
              <a:t>__())</a:t>
            </a:r>
          </a:p>
          <a:p>
            <a:pPr>
              <a:buNone/>
            </a:pPr>
            <a:r>
              <a:rPr lang="en-US" sz="1800" dirty="0">
                <a:latin typeface="Times New Roman" pitchFamily="18" charset="0"/>
                <a:cs typeface="Times New Roman" pitchFamily="18" charset="0"/>
              </a:rPr>
              <a:t>## This will raise error, no items left</a:t>
            </a:r>
          </a:p>
          <a:p>
            <a:pPr>
              <a:buNone/>
            </a:pPr>
            <a:r>
              <a:rPr lang="en-US" sz="1800" dirty="0">
                <a:latin typeface="Times New Roman" pitchFamily="18" charset="0"/>
                <a:cs typeface="Times New Roman" pitchFamily="18" charset="0"/>
              </a:rPr>
              <a:t>next(</a:t>
            </a:r>
            <a:r>
              <a:rPr lang="en-US" sz="1800" dirty="0" err="1">
                <a:latin typeface="Times New Roman" pitchFamily="18" charset="0"/>
                <a:cs typeface="Times New Roman" pitchFamily="18" charset="0"/>
              </a:rPr>
              <a:t>my_iter</a:t>
            </a:r>
            <a:r>
              <a:rPr lang="en-US" sz="1800" dirty="0">
                <a:latin typeface="Times New Roman" pitchFamily="18" charset="0"/>
                <a:cs typeface="Times New Roman" pitchFamily="18" charset="0"/>
              </a:rPr>
              <a:t>)</a:t>
            </a:r>
          </a:p>
          <a:p>
            <a:pPr>
              <a:buNone/>
            </a:pPr>
            <a:r>
              <a:rPr lang="en-US" sz="2000" b="1" dirty="0">
                <a:latin typeface="Times New Roman" pitchFamily="18" charset="0"/>
                <a:cs typeface="Times New Roman" pitchFamily="18" charset="0"/>
              </a:rPr>
              <a:t>How for loop actually works?</a:t>
            </a:r>
          </a:p>
          <a:p>
            <a:pPr>
              <a:buNone/>
            </a:pPr>
            <a:r>
              <a:rPr lang="en-US" sz="2000" dirty="0"/>
              <a:t>In fact the for loop can iterate over any </a:t>
            </a:r>
            <a:r>
              <a:rPr lang="en-US" sz="2000" dirty="0" err="1"/>
              <a:t>iterable</a:t>
            </a:r>
            <a:r>
              <a:rPr lang="en-US" sz="2000" dirty="0"/>
              <a:t>. Let's take a closer look  at how   the for loop is actually implemented in Python.</a:t>
            </a:r>
          </a:p>
          <a:p>
            <a:pPr>
              <a:buNone/>
            </a:pPr>
            <a:r>
              <a:rPr lang="en-US" sz="2000" b="1" dirty="0"/>
              <a:t>for element in </a:t>
            </a:r>
            <a:r>
              <a:rPr lang="en-US" sz="2000" b="1" dirty="0" err="1"/>
              <a:t>iterable</a:t>
            </a:r>
            <a:r>
              <a:rPr lang="en-US" sz="2000" b="1" dirty="0"/>
              <a:t>:</a:t>
            </a:r>
          </a:p>
          <a:p>
            <a:pPr>
              <a:buNone/>
            </a:pPr>
            <a:r>
              <a:rPr lang="en-US" sz="2000" b="1" dirty="0"/>
              <a:t>	 # do something with element</a:t>
            </a:r>
          </a:p>
          <a:p>
            <a:pPr>
              <a:buNone/>
            </a:pPr>
            <a:r>
              <a:rPr lang="en-US" sz="2000" dirty="0"/>
              <a:t>Is actually implemented as.</a:t>
            </a:r>
          </a:p>
          <a:p>
            <a:pPr>
              <a:buNone/>
            </a:pPr>
            <a:r>
              <a:rPr lang="en-US" sz="2000" dirty="0"/>
              <a:t># create an </a:t>
            </a:r>
            <a:r>
              <a:rPr lang="en-US" sz="2000" dirty="0" err="1"/>
              <a:t>iterator</a:t>
            </a:r>
            <a:r>
              <a:rPr lang="en-US" sz="2000" dirty="0"/>
              <a:t> object from that </a:t>
            </a:r>
            <a:r>
              <a:rPr lang="en-US" sz="2000" dirty="0" err="1"/>
              <a:t>iterable</a:t>
            </a:r>
            <a:r>
              <a:rPr lang="en-US" sz="2000" dirty="0"/>
              <a:t> </a:t>
            </a:r>
          </a:p>
          <a:p>
            <a:pPr>
              <a:buNone/>
            </a:pPr>
            <a:r>
              <a:rPr lang="en-US" sz="2000" dirty="0" err="1"/>
              <a:t>iter_obj</a:t>
            </a:r>
            <a:r>
              <a:rPr lang="en-US" sz="2000" dirty="0"/>
              <a:t> = </a:t>
            </a:r>
            <a:r>
              <a:rPr lang="en-US" sz="2000" dirty="0" err="1"/>
              <a:t>iter</a:t>
            </a:r>
            <a:r>
              <a:rPr lang="en-US" sz="2000" dirty="0"/>
              <a:t>(</a:t>
            </a:r>
            <a:r>
              <a:rPr lang="en-US" sz="2000" dirty="0" err="1"/>
              <a:t>iterable</a:t>
            </a:r>
            <a:r>
              <a:rPr lang="en-US" sz="2000" dirty="0"/>
              <a:t>)</a:t>
            </a:r>
            <a:endParaRPr lang="en-US" sz="2000" b="1"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a:latin typeface="Times New Roman" pitchFamily="18" charset="0"/>
                <a:cs typeface="Times New Roman" pitchFamily="18" charset="0"/>
              </a:rPr>
              <a:t># infinite loop </a:t>
            </a:r>
          </a:p>
          <a:p>
            <a:pPr>
              <a:buNone/>
            </a:pPr>
            <a:r>
              <a:rPr lang="en-US" sz="2000" dirty="0">
                <a:latin typeface="Times New Roman" pitchFamily="18" charset="0"/>
                <a:cs typeface="Times New Roman" pitchFamily="18" charset="0"/>
              </a:rPr>
              <a:t>while True: </a:t>
            </a:r>
          </a:p>
          <a:p>
            <a:pPr>
              <a:buNone/>
            </a:pPr>
            <a:r>
              <a:rPr lang="en-US" sz="2000" dirty="0">
                <a:latin typeface="Times New Roman" pitchFamily="18" charset="0"/>
                <a:cs typeface="Times New Roman" pitchFamily="18" charset="0"/>
              </a:rPr>
              <a:t>	try: </a:t>
            </a:r>
          </a:p>
          <a:p>
            <a:pPr>
              <a:buNone/>
            </a:pPr>
            <a:r>
              <a:rPr lang="en-US" sz="2000" dirty="0">
                <a:latin typeface="Times New Roman" pitchFamily="18" charset="0"/>
                <a:cs typeface="Times New Roman" pitchFamily="18" charset="0"/>
              </a:rPr>
              <a:t>		# get the next item </a:t>
            </a:r>
          </a:p>
          <a:p>
            <a:pPr>
              <a:buNone/>
            </a:pPr>
            <a:r>
              <a:rPr lang="en-US" sz="2000" dirty="0">
                <a:latin typeface="Times New Roman" pitchFamily="18" charset="0"/>
                <a:cs typeface="Times New Roman" pitchFamily="18" charset="0"/>
              </a:rPr>
              <a:t>		element = next(</a:t>
            </a:r>
            <a:r>
              <a:rPr lang="en-US" sz="2000" dirty="0" err="1">
                <a:latin typeface="Times New Roman" pitchFamily="18" charset="0"/>
                <a:cs typeface="Times New Roman" pitchFamily="18" charset="0"/>
              </a:rPr>
              <a:t>iter_obj</a:t>
            </a:r>
            <a:r>
              <a:rPr lang="en-US" sz="2000" dirty="0">
                <a:latin typeface="Times New Roman" pitchFamily="18" charset="0"/>
                <a:cs typeface="Times New Roman" pitchFamily="18" charset="0"/>
              </a:rPr>
              <a:t>) 						# do something with element </a:t>
            </a:r>
          </a:p>
          <a:p>
            <a:pPr>
              <a:buNone/>
            </a:pPr>
            <a:r>
              <a:rPr lang="en-US" sz="2000" dirty="0">
                <a:latin typeface="Times New Roman" pitchFamily="18" charset="0"/>
                <a:cs typeface="Times New Roman" pitchFamily="18" charset="0"/>
              </a:rPr>
              <a:t>	except </a:t>
            </a:r>
            <a:r>
              <a:rPr lang="en-US" sz="2000" dirty="0" err="1">
                <a:latin typeface="Times New Roman" pitchFamily="18" charset="0"/>
                <a:cs typeface="Times New Roman" pitchFamily="18" charset="0"/>
              </a:rPr>
              <a:t>StopIteration</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 if </a:t>
            </a:r>
            <a:r>
              <a:rPr lang="en-US" sz="2000" dirty="0" err="1">
                <a:latin typeface="Times New Roman" pitchFamily="18" charset="0"/>
                <a:cs typeface="Times New Roman" pitchFamily="18" charset="0"/>
              </a:rPr>
              <a:t>StopIteration</a:t>
            </a:r>
            <a:r>
              <a:rPr lang="en-US" sz="2000" dirty="0">
                <a:latin typeface="Times New Roman" pitchFamily="18" charset="0"/>
                <a:cs typeface="Times New Roman" pitchFamily="18" charset="0"/>
              </a:rPr>
              <a:t> is raised, break from loop break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sz="3100" dirty="0">
                <a:latin typeface="Times New Roman" pitchFamily="18" charset="0"/>
                <a:cs typeface="Times New Roman" pitchFamily="18" charset="0"/>
              </a:rPr>
              <a:t>generators in Python</a:t>
            </a:r>
            <a:r>
              <a:rPr lang="en-US" b="1" dirty="0"/>
              <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lstStyle/>
          <a:p>
            <a:r>
              <a:rPr lang="en-US" sz="1800" dirty="0">
                <a:latin typeface="Times New Roman" pitchFamily="18" charset="0"/>
                <a:cs typeface="Times New Roman" pitchFamily="18" charset="0"/>
              </a:rPr>
              <a:t>Python generators are a simple way of creating </a:t>
            </a:r>
            <a:r>
              <a:rPr lang="en-US" sz="1800" dirty="0" err="1">
                <a:latin typeface="Times New Roman" pitchFamily="18" charset="0"/>
                <a:cs typeface="Times New Roman" pitchFamily="18" charset="0"/>
              </a:rPr>
              <a:t>iterators</a:t>
            </a:r>
            <a:r>
              <a:rPr lang="en-US" sz="1800" dirty="0">
                <a:latin typeface="Times New Roman" pitchFamily="18" charset="0"/>
                <a:cs typeface="Times New Roman" pitchFamily="18" charset="0"/>
              </a:rPr>
              <a:t>. All the overhead we mentioned above are automatically handled by generators in Python.</a:t>
            </a:r>
          </a:p>
          <a:p>
            <a:r>
              <a:rPr lang="en-US" sz="1800" dirty="0">
                <a:latin typeface="Times New Roman" pitchFamily="18" charset="0"/>
                <a:cs typeface="Times New Roman" pitchFamily="18" charset="0"/>
              </a:rPr>
              <a:t>Simply speaking, a generator is a function that returns an object (</a:t>
            </a:r>
            <a:r>
              <a:rPr lang="en-US" sz="1800" dirty="0" err="1">
                <a:latin typeface="Times New Roman" pitchFamily="18" charset="0"/>
                <a:cs typeface="Times New Roman" pitchFamily="18" charset="0"/>
              </a:rPr>
              <a:t>iterator</a:t>
            </a:r>
            <a:r>
              <a:rPr lang="en-US" sz="1800" dirty="0">
                <a:latin typeface="Times New Roman" pitchFamily="18" charset="0"/>
                <a:cs typeface="Times New Roman" pitchFamily="18" charset="0"/>
              </a:rPr>
              <a:t>) which we can iterate over (one value at a time).</a:t>
            </a:r>
          </a:p>
          <a:p>
            <a:pPr>
              <a:buNone/>
            </a:pPr>
            <a:r>
              <a:rPr lang="en-US" sz="2400" b="1" dirty="0">
                <a:latin typeface="Times New Roman" pitchFamily="18" charset="0"/>
                <a:cs typeface="Times New Roman" pitchFamily="18" charset="0"/>
              </a:rPr>
              <a:t>How to create a generator in Python:</a:t>
            </a:r>
          </a:p>
          <a:p>
            <a:pPr algn="just">
              <a:buNone/>
            </a:pPr>
            <a:r>
              <a:rPr lang="en-US" sz="1800" dirty="0">
                <a:latin typeface="Times New Roman" pitchFamily="18" charset="0"/>
                <a:cs typeface="Times New Roman" pitchFamily="18" charset="0"/>
              </a:rPr>
              <a:t>It is fairly simple to create a generator in Python. It is as easy as defining a normal function with yield statement instead of a return statement.</a:t>
            </a:r>
          </a:p>
          <a:p>
            <a:pPr algn="just">
              <a:buNone/>
            </a:pPr>
            <a:r>
              <a:rPr lang="en-US" sz="1800" dirty="0"/>
              <a:t>If a function contains at least one yield statement (it may contain other yield or return statements), it becomes a generator function. Both yield and return will return some value from a function.</a:t>
            </a:r>
          </a:p>
          <a:p>
            <a:pPr algn="just">
              <a:buNone/>
            </a:pPr>
            <a:endParaRPr lang="en-US" sz="1800" b="1"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The difference is that, while a return statement terminates a function entirely, yield statement pauses the function saving all its states and later continues from there on successive calls.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dirty="0">
                <a:latin typeface="Times New Roman" pitchFamily="18" charset="0"/>
                <a:cs typeface="Times New Roman" pitchFamily="18" charset="0"/>
              </a:rPr>
              <a:t>Generator function:</a:t>
            </a:r>
          </a:p>
          <a:p>
            <a:pPr>
              <a:buNone/>
            </a:pPr>
            <a:endParaRPr lang="en-US" sz="2000" dirty="0">
              <a:latin typeface="Times New Roman" pitchFamily="18" charset="0"/>
              <a:cs typeface="Times New Roman" pitchFamily="18" charset="0"/>
            </a:endParaRPr>
          </a:p>
          <a:p>
            <a:r>
              <a:rPr lang="en-US" sz="1800" dirty="0">
                <a:latin typeface="Times New Roman" pitchFamily="18" charset="0"/>
                <a:cs typeface="Times New Roman" pitchFamily="18" charset="0"/>
              </a:rPr>
              <a:t>Generator function contains one or more yield statement.</a:t>
            </a:r>
          </a:p>
          <a:p>
            <a:r>
              <a:rPr lang="en-US" sz="1800" dirty="0">
                <a:latin typeface="Times New Roman" pitchFamily="18" charset="0"/>
                <a:cs typeface="Times New Roman" pitchFamily="18" charset="0"/>
              </a:rPr>
              <a:t>When called, it returns an object (</a:t>
            </a:r>
            <a:r>
              <a:rPr lang="en-US" sz="1800" dirty="0" err="1">
                <a:latin typeface="Times New Roman" pitchFamily="18" charset="0"/>
                <a:cs typeface="Times New Roman" pitchFamily="18" charset="0"/>
              </a:rPr>
              <a:t>iterator</a:t>
            </a:r>
            <a:r>
              <a:rPr lang="en-US" sz="1800" dirty="0">
                <a:latin typeface="Times New Roman" pitchFamily="18" charset="0"/>
                <a:cs typeface="Times New Roman" pitchFamily="18" charset="0"/>
              </a:rPr>
              <a:t>) but does not start execution immediately.</a:t>
            </a:r>
          </a:p>
          <a:p>
            <a:r>
              <a:rPr lang="en-US" sz="1800" dirty="0">
                <a:latin typeface="Times New Roman" pitchFamily="18" charset="0"/>
                <a:cs typeface="Times New Roman" pitchFamily="18" charset="0"/>
              </a:rPr>
              <a:t>Methods like __</a:t>
            </a:r>
            <a:r>
              <a:rPr lang="en-US" sz="1800" dirty="0" err="1">
                <a:latin typeface="Times New Roman" pitchFamily="18" charset="0"/>
                <a:cs typeface="Times New Roman" pitchFamily="18" charset="0"/>
              </a:rPr>
              <a:t>iter</a:t>
            </a:r>
            <a:r>
              <a:rPr lang="en-US" sz="1800" dirty="0">
                <a:latin typeface="Times New Roman" pitchFamily="18" charset="0"/>
                <a:cs typeface="Times New Roman" pitchFamily="18" charset="0"/>
              </a:rPr>
              <a:t>__() and __next__() are implemented automatically. So we can iterate through the items using next().</a:t>
            </a:r>
          </a:p>
          <a:p>
            <a:r>
              <a:rPr lang="en-US" sz="1800" dirty="0">
                <a:latin typeface="Times New Roman" pitchFamily="18" charset="0"/>
                <a:cs typeface="Times New Roman" pitchFamily="18" charset="0"/>
              </a:rPr>
              <a:t>Once the function yields, the function is paused and the control is transferred to the caller.</a:t>
            </a:r>
          </a:p>
          <a:p>
            <a:r>
              <a:rPr lang="en-US" sz="1800" dirty="0">
                <a:latin typeface="Times New Roman" pitchFamily="18" charset="0"/>
                <a:cs typeface="Times New Roman" pitchFamily="18" charset="0"/>
              </a:rPr>
              <a:t>Local variables and their states are remembered between successive calls.</a:t>
            </a:r>
          </a:p>
          <a:p>
            <a:r>
              <a:rPr lang="en-US" sz="1800" dirty="0">
                <a:latin typeface="Times New Roman" pitchFamily="18" charset="0"/>
                <a:cs typeface="Times New Roman" pitchFamily="18" charset="0"/>
              </a:rPr>
              <a:t>Finally, when the function terminates, </a:t>
            </a:r>
            <a:r>
              <a:rPr lang="en-US" sz="1800" dirty="0" err="1">
                <a:latin typeface="Times New Roman" pitchFamily="18" charset="0"/>
                <a:cs typeface="Times New Roman" pitchFamily="18" charset="0"/>
              </a:rPr>
              <a:t>StopIteration</a:t>
            </a:r>
            <a:r>
              <a:rPr lang="en-US" sz="1800" dirty="0">
                <a:latin typeface="Times New Roman" pitchFamily="18" charset="0"/>
                <a:cs typeface="Times New Roman" pitchFamily="18" charset="0"/>
              </a:rPr>
              <a:t> is raised automatically on further calls.</a:t>
            </a:r>
          </a:p>
          <a:p>
            <a:pPr>
              <a:buNone/>
            </a:pPr>
            <a:endParaRPr lang="en-US" sz="1800" dirty="0">
              <a:latin typeface="Times New Roman" pitchFamily="18" charset="0"/>
              <a:cs typeface="Times New Roman" pitchFamily="18" charset="0"/>
            </a:endParaRPr>
          </a:p>
          <a:p>
            <a:pPr>
              <a:buNone/>
            </a:pPr>
            <a:r>
              <a:rPr lang="en-US" sz="1800" dirty="0"/>
              <a:t>Here is an example to illustrate all of the points stated above. We have a generator function named </a:t>
            </a:r>
            <a:r>
              <a:rPr lang="en-US" sz="1800" dirty="0" err="1"/>
              <a:t>my_gen</a:t>
            </a:r>
            <a:r>
              <a:rPr lang="en-US" sz="1800" dirty="0"/>
              <a:t>() with several yield statements.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a:latin typeface="Times New Roman" pitchFamily="18" charset="0"/>
                <a:cs typeface="Times New Roman" pitchFamily="18" charset="0"/>
              </a:rPr>
              <a:t># A simple generator </a:t>
            </a:r>
            <a:r>
              <a:rPr lang="en-US" sz="2000" dirty="0" smtClean="0">
                <a:latin typeface="Times New Roman" pitchFamily="18" charset="0"/>
                <a:cs typeface="Times New Roman" pitchFamily="18" charset="0"/>
              </a:rPr>
              <a:t>function</a:t>
            </a:r>
          </a:p>
          <a:p>
            <a:pPr>
              <a:buNone/>
            </a:pPr>
            <a:r>
              <a:rPr lang="en-US" sz="2000" dirty="0" smtClean="0">
                <a:latin typeface="Times New Roman" pitchFamily="18" charset="0"/>
                <a:cs typeface="Times New Roman" pitchFamily="18" charset="0"/>
              </a:rPr>
              <a:t>def </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my_gen</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    n = 1</a:t>
            </a:r>
          </a:p>
          <a:p>
            <a:pPr>
              <a:buNone/>
            </a:pPr>
            <a:r>
              <a:rPr lang="en-US" sz="2000" dirty="0">
                <a:latin typeface="Times New Roman" pitchFamily="18" charset="0"/>
                <a:cs typeface="Times New Roman" pitchFamily="18" charset="0"/>
              </a:rPr>
              <a:t>    print('This is printed first')</a:t>
            </a:r>
          </a:p>
          <a:p>
            <a:pPr>
              <a:buNone/>
            </a:pPr>
            <a:r>
              <a:rPr lang="en-US" sz="2000" dirty="0">
                <a:latin typeface="Times New Roman" pitchFamily="18" charset="0"/>
                <a:cs typeface="Times New Roman" pitchFamily="18" charset="0"/>
              </a:rPr>
              <a:t>    # Generator function contains yield statements</a:t>
            </a:r>
          </a:p>
          <a:p>
            <a:pPr>
              <a:buNone/>
            </a:pPr>
            <a:r>
              <a:rPr lang="en-US" sz="2000" dirty="0">
                <a:latin typeface="Times New Roman" pitchFamily="18" charset="0"/>
                <a:cs typeface="Times New Roman" pitchFamily="18" charset="0"/>
              </a:rPr>
              <a:t>    yield n</a:t>
            </a:r>
          </a:p>
          <a:p>
            <a:pPr>
              <a:buNone/>
            </a:pPr>
            <a:r>
              <a:rPr lang="en-US" sz="2000" dirty="0">
                <a:latin typeface="Times New Roman" pitchFamily="18" charset="0"/>
                <a:cs typeface="Times New Roman" pitchFamily="18" charset="0"/>
              </a:rPr>
              <a:t>    n += 1</a:t>
            </a:r>
          </a:p>
          <a:p>
            <a:pPr>
              <a:buNone/>
            </a:pPr>
            <a:r>
              <a:rPr lang="en-US" sz="2000" dirty="0">
                <a:latin typeface="Times New Roman" pitchFamily="18" charset="0"/>
                <a:cs typeface="Times New Roman" pitchFamily="18" charset="0"/>
              </a:rPr>
              <a:t>    print('This is printed second')</a:t>
            </a:r>
          </a:p>
          <a:p>
            <a:pPr>
              <a:buNone/>
            </a:pPr>
            <a:r>
              <a:rPr lang="en-US" sz="2000" dirty="0">
                <a:latin typeface="Times New Roman" pitchFamily="18" charset="0"/>
                <a:cs typeface="Times New Roman" pitchFamily="18" charset="0"/>
              </a:rPr>
              <a:t>    yield n</a:t>
            </a:r>
          </a:p>
          <a:p>
            <a:pPr>
              <a:buNone/>
            </a:pPr>
            <a:r>
              <a:rPr lang="en-US" sz="2000" dirty="0">
                <a:latin typeface="Times New Roman" pitchFamily="18" charset="0"/>
                <a:cs typeface="Times New Roman" pitchFamily="18" charset="0"/>
              </a:rPr>
              <a:t>    n += 1</a:t>
            </a:r>
          </a:p>
          <a:p>
            <a:pPr>
              <a:buNone/>
            </a:pPr>
            <a:r>
              <a:rPr lang="en-US" sz="2000" dirty="0">
                <a:latin typeface="Times New Roman" pitchFamily="18" charset="0"/>
                <a:cs typeface="Times New Roman" pitchFamily="18" charset="0"/>
              </a:rPr>
              <a:t>    print('This is printed at last')</a:t>
            </a:r>
          </a:p>
          <a:p>
            <a:pPr>
              <a:buNone/>
            </a:pPr>
            <a:r>
              <a:rPr lang="en-US" sz="2000" dirty="0">
                <a:latin typeface="Times New Roman" pitchFamily="18" charset="0"/>
                <a:cs typeface="Times New Roman" pitchFamily="18" charset="0"/>
              </a:rPr>
              <a:t>    yield n</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92500" lnSpcReduction="20000"/>
          </a:bodyPr>
          <a:lstStyle/>
          <a:p>
            <a:pPr>
              <a:buNone/>
            </a:pPr>
            <a:r>
              <a:rPr lang="en-US" sz="1800" dirty="0">
                <a:latin typeface="Times New Roman" pitchFamily="18" charset="0"/>
                <a:cs typeface="Times New Roman" pitchFamily="18" charset="0"/>
              </a:rPr>
              <a:t>An interactive run in the interpreter is given below. Run these in the Python shell to see the output.</a:t>
            </a:r>
          </a:p>
          <a:p>
            <a:pPr>
              <a:buNone/>
            </a:pPr>
            <a:r>
              <a:rPr lang="en-US" sz="1800" dirty="0"/>
              <a:t>&gt;&gt;&gt; # It returns an object but does not start execution immediately. </a:t>
            </a:r>
          </a:p>
          <a:p>
            <a:pPr>
              <a:buNone/>
            </a:pPr>
            <a:r>
              <a:rPr lang="en-US" sz="1800" dirty="0"/>
              <a:t>&gt;&gt;&gt; a = </a:t>
            </a:r>
            <a:r>
              <a:rPr lang="en-US" sz="1800" dirty="0" err="1"/>
              <a:t>my_gen</a:t>
            </a:r>
            <a:r>
              <a:rPr lang="en-US" sz="1800" dirty="0"/>
              <a:t>()</a:t>
            </a:r>
          </a:p>
          <a:p>
            <a:pPr>
              <a:buNone/>
            </a:pPr>
            <a:r>
              <a:rPr lang="en-US" sz="1800" dirty="0"/>
              <a:t>&gt;&gt;&gt; # We can iterate through the items using next().</a:t>
            </a:r>
          </a:p>
          <a:p>
            <a:pPr>
              <a:buNone/>
            </a:pPr>
            <a:r>
              <a:rPr lang="en-US" sz="1800" dirty="0"/>
              <a:t> &gt;&gt;&gt; next(a) </a:t>
            </a:r>
          </a:p>
          <a:p>
            <a:pPr>
              <a:buNone/>
            </a:pPr>
            <a:r>
              <a:rPr lang="en-US" sz="1800" dirty="0"/>
              <a:t>This is printed first</a:t>
            </a:r>
          </a:p>
          <a:p>
            <a:pPr>
              <a:buNone/>
            </a:pPr>
            <a:r>
              <a:rPr lang="en-US" sz="1800" dirty="0">
                <a:latin typeface="Times New Roman" pitchFamily="18" charset="0"/>
                <a:cs typeface="Times New Roman" pitchFamily="18" charset="0"/>
              </a:rPr>
              <a:t>1</a:t>
            </a:r>
          </a:p>
          <a:p>
            <a:pPr>
              <a:buNone/>
            </a:pPr>
            <a:r>
              <a:rPr lang="en-US" sz="1800" dirty="0"/>
              <a:t>&gt;&gt;&gt; next(a)</a:t>
            </a:r>
          </a:p>
          <a:p>
            <a:pPr>
              <a:buNone/>
            </a:pPr>
            <a:r>
              <a:rPr lang="en-US" sz="1800" dirty="0"/>
              <a:t> This is printed second</a:t>
            </a:r>
          </a:p>
          <a:p>
            <a:pPr>
              <a:buNone/>
            </a:pPr>
            <a:r>
              <a:rPr lang="en-US" sz="1800" dirty="0">
                <a:latin typeface="Times New Roman" pitchFamily="18" charset="0"/>
                <a:cs typeface="Times New Roman" pitchFamily="18" charset="0"/>
              </a:rPr>
              <a:t>2</a:t>
            </a:r>
          </a:p>
          <a:p>
            <a:pPr>
              <a:buNone/>
            </a:pPr>
            <a:r>
              <a:rPr lang="en-US" sz="1800" dirty="0"/>
              <a:t>&gt;&gt;&gt; next(a)</a:t>
            </a:r>
          </a:p>
          <a:p>
            <a:pPr>
              <a:buNone/>
            </a:pPr>
            <a:r>
              <a:rPr lang="en-US" sz="1800" dirty="0"/>
              <a:t> This is printed at last</a:t>
            </a:r>
          </a:p>
          <a:p>
            <a:pPr>
              <a:buNone/>
            </a:pPr>
            <a:r>
              <a:rPr lang="en-US" sz="1800" dirty="0"/>
              <a:t> 3</a:t>
            </a:r>
          </a:p>
          <a:p>
            <a:pPr>
              <a:buNone/>
            </a:pPr>
            <a:r>
              <a:rPr lang="en-US" sz="1800" dirty="0"/>
              <a:t>&gt;&gt;&gt; # Finally, when the function terminates, </a:t>
            </a:r>
            <a:r>
              <a:rPr lang="en-US" sz="1800" dirty="0" err="1"/>
              <a:t>StopIteration</a:t>
            </a:r>
            <a:r>
              <a:rPr lang="en-US" sz="1800" dirty="0"/>
              <a:t> is raised automatically on further calls.</a:t>
            </a:r>
          </a:p>
          <a:p>
            <a:pPr>
              <a:buNone/>
            </a:pPr>
            <a:r>
              <a:rPr lang="en-US" sz="1800" dirty="0"/>
              <a:t> &gt;&gt;&gt; next(a)</a:t>
            </a:r>
          </a:p>
          <a:p>
            <a:pPr>
              <a:buNone/>
            </a:pPr>
            <a:r>
              <a:rPr lang="en-US" sz="1800" dirty="0"/>
              <a:t> </a:t>
            </a:r>
            <a:r>
              <a:rPr lang="en-US" sz="1800" dirty="0" err="1"/>
              <a:t>Traceback</a:t>
            </a:r>
            <a:r>
              <a:rPr lang="en-US" sz="1800" dirty="0"/>
              <a:t> (most recent call last): </a:t>
            </a:r>
          </a:p>
          <a:p>
            <a:pPr>
              <a:buNone/>
            </a:pPr>
            <a:r>
              <a:rPr lang="en-US" sz="1800" dirty="0"/>
              <a:t>... </a:t>
            </a:r>
            <a:r>
              <a:rPr lang="en-US" sz="1800" dirty="0" err="1"/>
              <a:t>StopIteration</a:t>
            </a:r>
            <a:endParaRPr lang="en-US" sz="1800" dirty="0"/>
          </a:p>
          <a:p>
            <a:pPr>
              <a:buNone/>
            </a:pPr>
            <a:r>
              <a:rPr lang="en-US" sz="1800" dirty="0"/>
              <a:t> &gt;&gt;&gt; next(a) </a:t>
            </a:r>
          </a:p>
          <a:p>
            <a:pPr>
              <a:buNone/>
            </a:pPr>
            <a:r>
              <a:rPr lang="en-US" sz="1800" dirty="0" err="1"/>
              <a:t>Traceback</a:t>
            </a:r>
            <a:r>
              <a:rPr lang="en-US" sz="1800" dirty="0"/>
              <a:t> (most recent call last):</a:t>
            </a:r>
          </a:p>
          <a:p>
            <a:pPr>
              <a:buNone/>
            </a:pPr>
            <a:r>
              <a:rPr lang="en-US" sz="1800" dirty="0"/>
              <a:t> ... </a:t>
            </a:r>
            <a:r>
              <a:rPr lang="en-US" sz="1800" dirty="0" err="1"/>
              <a:t>StopIteration</a:t>
            </a: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1600" dirty="0">
                <a:latin typeface="Times New Roman" pitchFamily="18" charset="0"/>
                <a:cs typeface="Times New Roman" pitchFamily="18" charset="0"/>
              </a:rPr>
              <a:t>This is because, a for loop takes an </a:t>
            </a:r>
            <a:r>
              <a:rPr lang="en-US" sz="1600" dirty="0" err="1">
                <a:latin typeface="Times New Roman" pitchFamily="18" charset="0"/>
                <a:cs typeface="Times New Roman" pitchFamily="18" charset="0"/>
              </a:rPr>
              <a:t>iterator</a:t>
            </a:r>
            <a:r>
              <a:rPr lang="en-US" sz="1600" dirty="0">
                <a:latin typeface="Times New Roman" pitchFamily="18" charset="0"/>
                <a:cs typeface="Times New Roman" pitchFamily="18" charset="0"/>
              </a:rPr>
              <a:t> and iterates over it using next() function. It automatically ends when </a:t>
            </a:r>
            <a:r>
              <a:rPr lang="en-US" sz="1600" dirty="0" err="1">
                <a:latin typeface="Times New Roman" pitchFamily="18" charset="0"/>
                <a:cs typeface="Times New Roman" pitchFamily="18" charset="0"/>
              </a:rPr>
              <a:t>StopIteration</a:t>
            </a:r>
            <a:r>
              <a:rPr lang="en-US" sz="1600" dirty="0">
                <a:latin typeface="Times New Roman" pitchFamily="18" charset="0"/>
                <a:cs typeface="Times New Roman" pitchFamily="18" charset="0"/>
              </a:rPr>
              <a:t> is raised</a:t>
            </a:r>
          </a:p>
          <a:p>
            <a:pPr>
              <a:buNone/>
            </a:pPr>
            <a:r>
              <a:rPr lang="en-US" sz="1600" dirty="0">
                <a:latin typeface="Times New Roman" pitchFamily="18" charset="0"/>
                <a:cs typeface="Times New Roman" pitchFamily="18" charset="0"/>
              </a:rPr>
              <a:t># A simple generator function</a:t>
            </a:r>
          </a:p>
          <a:p>
            <a:pPr>
              <a:buNone/>
            </a:pPr>
            <a:r>
              <a:rPr lang="en-US" sz="1600" dirty="0">
                <a:latin typeface="Times New Roman" pitchFamily="18" charset="0"/>
                <a:cs typeface="Times New Roman" pitchFamily="18" charset="0"/>
              </a:rPr>
              <a:t>def </a:t>
            </a:r>
            <a:r>
              <a:rPr lang="en-US" sz="1600" dirty="0" err="1">
                <a:latin typeface="Times New Roman" pitchFamily="18" charset="0"/>
                <a:cs typeface="Times New Roman" pitchFamily="18" charset="0"/>
              </a:rPr>
              <a:t>my_gen</a:t>
            </a:r>
            <a:r>
              <a:rPr lang="en-US" sz="1600" dirty="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    n = 1</a:t>
            </a:r>
          </a:p>
          <a:p>
            <a:pPr>
              <a:buNone/>
            </a:pPr>
            <a:r>
              <a:rPr lang="en-US" sz="1600" dirty="0">
                <a:latin typeface="Times New Roman" pitchFamily="18" charset="0"/>
                <a:cs typeface="Times New Roman" pitchFamily="18" charset="0"/>
              </a:rPr>
              <a:t>    print('This is printed first')</a:t>
            </a:r>
          </a:p>
          <a:p>
            <a:pPr>
              <a:buNone/>
            </a:pPr>
            <a:r>
              <a:rPr lang="en-US" sz="1600" dirty="0">
                <a:latin typeface="Times New Roman" pitchFamily="18" charset="0"/>
                <a:cs typeface="Times New Roman" pitchFamily="18" charset="0"/>
              </a:rPr>
              <a:t>    # Generator function contains yield statements</a:t>
            </a:r>
          </a:p>
          <a:p>
            <a:pPr>
              <a:buNone/>
            </a:pPr>
            <a:r>
              <a:rPr lang="en-US" sz="1600" dirty="0">
                <a:latin typeface="Times New Roman" pitchFamily="18" charset="0"/>
                <a:cs typeface="Times New Roman" pitchFamily="18" charset="0"/>
              </a:rPr>
              <a:t>    yield n</a:t>
            </a:r>
          </a:p>
          <a:p>
            <a:pPr>
              <a:buNone/>
            </a:pPr>
            <a:r>
              <a:rPr lang="en-US" sz="1600" dirty="0">
                <a:latin typeface="Times New Roman" pitchFamily="18" charset="0"/>
                <a:cs typeface="Times New Roman" pitchFamily="18" charset="0"/>
              </a:rPr>
              <a:t>    n += 1</a:t>
            </a:r>
          </a:p>
          <a:p>
            <a:pPr>
              <a:buNone/>
            </a:pPr>
            <a:r>
              <a:rPr lang="en-US" sz="1600" dirty="0">
                <a:latin typeface="Times New Roman" pitchFamily="18" charset="0"/>
                <a:cs typeface="Times New Roman" pitchFamily="18" charset="0"/>
              </a:rPr>
              <a:t>    print('This is printed second')</a:t>
            </a:r>
          </a:p>
          <a:p>
            <a:pPr>
              <a:buNone/>
            </a:pPr>
            <a:r>
              <a:rPr lang="en-US" sz="1600" dirty="0">
                <a:latin typeface="Times New Roman" pitchFamily="18" charset="0"/>
                <a:cs typeface="Times New Roman" pitchFamily="18" charset="0"/>
              </a:rPr>
              <a:t>    yield n</a:t>
            </a:r>
          </a:p>
          <a:p>
            <a:pPr>
              <a:buNone/>
            </a:pPr>
            <a:r>
              <a:rPr lang="en-US" sz="1600" dirty="0">
                <a:latin typeface="Times New Roman" pitchFamily="18" charset="0"/>
                <a:cs typeface="Times New Roman" pitchFamily="18" charset="0"/>
              </a:rPr>
              <a:t>    n += 1</a:t>
            </a:r>
          </a:p>
          <a:p>
            <a:pPr>
              <a:buNone/>
            </a:pPr>
            <a:r>
              <a:rPr lang="en-US" sz="1600" dirty="0">
                <a:latin typeface="Times New Roman" pitchFamily="18" charset="0"/>
                <a:cs typeface="Times New Roman" pitchFamily="18" charset="0"/>
              </a:rPr>
              <a:t>    print('This is printed at last')</a:t>
            </a:r>
          </a:p>
          <a:p>
            <a:pPr>
              <a:buNone/>
            </a:pPr>
            <a:r>
              <a:rPr lang="en-US" sz="1600" dirty="0">
                <a:latin typeface="Times New Roman" pitchFamily="18" charset="0"/>
                <a:cs typeface="Times New Roman" pitchFamily="18" charset="0"/>
              </a:rPr>
              <a:t>    yield n</a:t>
            </a:r>
          </a:p>
          <a:p>
            <a:pPr>
              <a:buNone/>
            </a:pPr>
            <a:r>
              <a:rPr lang="en-US" sz="1600" dirty="0">
                <a:latin typeface="Times New Roman" pitchFamily="18" charset="0"/>
                <a:cs typeface="Times New Roman" pitchFamily="18" charset="0"/>
              </a:rPr>
              <a:t># Using for loop</a:t>
            </a:r>
          </a:p>
          <a:p>
            <a:pPr>
              <a:buNone/>
            </a:pPr>
            <a:r>
              <a:rPr lang="en-US" sz="1600" dirty="0">
                <a:latin typeface="Times New Roman" pitchFamily="18" charset="0"/>
                <a:cs typeface="Times New Roman" pitchFamily="18" charset="0"/>
              </a:rPr>
              <a:t>for item in </a:t>
            </a:r>
            <a:r>
              <a:rPr lang="en-US" sz="1600" dirty="0" err="1">
                <a:latin typeface="Times New Roman" pitchFamily="18" charset="0"/>
                <a:cs typeface="Times New Roman" pitchFamily="18" charset="0"/>
              </a:rPr>
              <a:t>my_gen</a:t>
            </a:r>
            <a:r>
              <a:rPr lang="en-US" sz="1600" dirty="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    print(item)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Python Generators with a Loop</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buNone/>
            </a:pPr>
            <a:r>
              <a:rPr lang="en-US" dirty="0"/>
              <a:t>def </a:t>
            </a:r>
            <a:r>
              <a:rPr lang="en-US" dirty="0" err="1"/>
              <a:t>rev_str</a:t>
            </a:r>
            <a:r>
              <a:rPr lang="en-US" dirty="0"/>
              <a:t>(</a:t>
            </a:r>
            <a:r>
              <a:rPr lang="en-US" dirty="0" err="1"/>
              <a:t>my_str</a:t>
            </a:r>
            <a:r>
              <a:rPr lang="en-US" dirty="0"/>
              <a:t>):</a:t>
            </a:r>
          </a:p>
          <a:p>
            <a:pPr>
              <a:buNone/>
            </a:pPr>
            <a:r>
              <a:rPr lang="en-US" dirty="0"/>
              <a:t>    length = </a:t>
            </a:r>
            <a:r>
              <a:rPr lang="en-US" dirty="0" err="1"/>
              <a:t>len</a:t>
            </a:r>
            <a:r>
              <a:rPr lang="en-US" dirty="0"/>
              <a:t>(</a:t>
            </a:r>
            <a:r>
              <a:rPr lang="en-US" dirty="0" err="1"/>
              <a:t>my_str</a:t>
            </a:r>
            <a:r>
              <a:rPr lang="en-US" dirty="0"/>
              <a:t>)</a:t>
            </a:r>
          </a:p>
          <a:p>
            <a:pPr>
              <a:buNone/>
            </a:pPr>
            <a:r>
              <a:rPr lang="en-US" dirty="0"/>
              <a:t>    for </a:t>
            </a:r>
            <a:r>
              <a:rPr lang="en-US" dirty="0" err="1"/>
              <a:t>i</a:t>
            </a:r>
            <a:r>
              <a:rPr lang="en-US" dirty="0"/>
              <a:t> in range(length - 1,-1,-1):</a:t>
            </a:r>
          </a:p>
          <a:p>
            <a:pPr>
              <a:buNone/>
            </a:pPr>
            <a:r>
              <a:rPr lang="en-US" dirty="0"/>
              <a:t>        yield </a:t>
            </a:r>
            <a:r>
              <a:rPr lang="en-US" dirty="0" err="1"/>
              <a:t>my_str</a:t>
            </a:r>
            <a:r>
              <a:rPr lang="en-US" dirty="0"/>
              <a:t>[</a:t>
            </a:r>
            <a:r>
              <a:rPr lang="en-US" dirty="0" err="1"/>
              <a:t>i</a:t>
            </a:r>
            <a:r>
              <a:rPr lang="en-US" dirty="0"/>
              <a:t>]</a:t>
            </a:r>
          </a:p>
          <a:p>
            <a:pPr>
              <a:buNone/>
            </a:pPr>
            <a:r>
              <a:rPr lang="en-US" dirty="0"/>
              <a:t># For loop to reverse the string</a:t>
            </a:r>
          </a:p>
          <a:p>
            <a:pPr>
              <a:buNone/>
            </a:pPr>
            <a:r>
              <a:rPr lang="en-US" dirty="0"/>
              <a:t># Output:</a:t>
            </a:r>
          </a:p>
          <a:p>
            <a:pPr>
              <a:buNone/>
            </a:pPr>
            <a:r>
              <a:rPr lang="en-US" dirty="0"/>
              <a:t># o</a:t>
            </a:r>
          </a:p>
          <a:p>
            <a:pPr>
              <a:buNone/>
            </a:pPr>
            <a:r>
              <a:rPr lang="en-US" dirty="0"/>
              <a:t># l</a:t>
            </a:r>
          </a:p>
          <a:p>
            <a:pPr>
              <a:buNone/>
            </a:pPr>
            <a:r>
              <a:rPr lang="en-US" dirty="0"/>
              <a:t># l</a:t>
            </a:r>
          </a:p>
          <a:p>
            <a:pPr>
              <a:buNone/>
            </a:pPr>
            <a:r>
              <a:rPr lang="en-US" dirty="0"/>
              <a:t># e</a:t>
            </a:r>
          </a:p>
          <a:p>
            <a:pPr>
              <a:buNone/>
            </a:pPr>
            <a:r>
              <a:rPr lang="en-US" dirty="0"/>
              <a:t># h</a:t>
            </a:r>
          </a:p>
          <a:p>
            <a:pPr>
              <a:buNone/>
            </a:pPr>
            <a:r>
              <a:rPr lang="en-US" dirty="0"/>
              <a:t>for char in </a:t>
            </a:r>
            <a:r>
              <a:rPr lang="en-US" dirty="0" err="1"/>
              <a:t>rev_str</a:t>
            </a:r>
            <a:r>
              <a:rPr lang="en-US" dirty="0"/>
              <a:t>("hello"):</a:t>
            </a:r>
          </a:p>
          <a:p>
            <a:pPr>
              <a:buNone/>
            </a:pPr>
            <a:r>
              <a:rPr lang="en-US" dirty="0"/>
              <a:t>     print(char)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887</Words>
  <Application>Microsoft Office PowerPoint</Application>
  <PresentationFormat>On-screen Show (4:3)</PresentationFormat>
  <Paragraphs>184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Python Iterators </vt:lpstr>
      <vt:lpstr>Slide 2</vt:lpstr>
      <vt:lpstr>Slide 3</vt:lpstr>
      <vt:lpstr> generators in Python </vt:lpstr>
      <vt:lpstr>Slide 5</vt:lpstr>
      <vt:lpstr>Slide 6</vt:lpstr>
      <vt:lpstr>Slide 7</vt:lpstr>
      <vt:lpstr>Slide 8</vt:lpstr>
      <vt:lpstr>Python Generators with a Loop </vt:lpstr>
      <vt:lpstr>Python Closures </vt:lpstr>
      <vt:lpstr>Slide 11</vt:lpstr>
      <vt:lpstr>Slide 12</vt:lpstr>
      <vt:lpstr>Python Shallow Copy and Deep Copy </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Iterators </dc:title>
  <dc:creator>harindra</dc:creator>
  <cp:lastModifiedBy>papa</cp:lastModifiedBy>
  <cp:revision>34</cp:revision>
  <dcterms:created xsi:type="dcterms:W3CDTF">2006-08-16T00:00:00Z</dcterms:created>
  <dcterms:modified xsi:type="dcterms:W3CDTF">2020-01-23T01:12:19Z</dcterms:modified>
</cp:coreProperties>
</file>