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78" r:id="rId10"/>
    <p:sldId id="279"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719DB2-AC51-4291-B20E-2224B69CA8A2}" type="datetimeFigureOut">
              <a:rPr lang="en-US" smtClean="0"/>
              <a:t>7/14/2018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9317A6-E685-46E5-AABA-CB5C00F177C7}" type="slidenum">
              <a:rPr lang="en-US" smtClean="0"/>
              <a:t>‹#›</a:t>
            </a:fld>
            <a:endParaRPr lang="en-US"/>
          </a:p>
        </p:txBody>
      </p:sp>
    </p:spTree>
    <p:extLst>
      <p:ext uri="{BB962C8B-B14F-4D97-AF65-F5344CB8AC3E}">
        <p14:creationId xmlns:p14="http://schemas.microsoft.com/office/powerpoint/2010/main" val="2627482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9317A6-E685-46E5-AABA-CB5C00F177C7}" type="slidenum">
              <a:rPr lang="en-US" smtClean="0"/>
              <a:t>21</a:t>
            </a:fld>
            <a:endParaRPr lang="en-US"/>
          </a:p>
        </p:txBody>
      </p:sp>
    </p:spTree>
    <p:extLst>
      <p:ext uri="{BB962C8B-B14F-4D97-AF65-F5344CB8AC3E}">
        <p14:creationId xmlns:p14="http://schemas.microsoft.com/office/powerpoint/2010/main" val="683964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 Booleans</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A </a:t>
            </a:r>
            <a:r>
              <a:rPr lang="en-US" sz="2000" dirty="0" err="1">
                <a:latin typeface="Times New Roman" pitchFamily="18" charset="0"/>
                <a:cs typeface="Times New Roman" pitchFamily="18" charset="0"/>
              </a:rPr>
              <a:t>boolean</a:t>
            </a:r>
            <a:r>
              <a:rPr lang="en-US" sz="2000" dirty="0">
                <a:latin typeface="Times New Roman" pitchFamily="18" charset="0"/>
                <a:cs typeface="Times New Roman" pitchFamily="18" charset="0"/>
              </a:rPr>
              <a:t> is such a data type that almost every programming language has, and so is Python. Boolean in Python can have two values – </a:t>
            </a:r>
            <a:r>
              <a:rPr lang="en-US" sz="2000" b="1" dirty="0">
                <a:latin typeface="Times New Roman" pitchFamily="18" charset="0"/>
                <a:cs typeface="Times New Roman" pitchFamily="18" charset="0"/>
              </a:rPr>
              <a:t>True or False</a:t>
            </a:r>
            <a:r>
              <a:rPr lang="en-US" sz="2000" dirty="0">
                <a:latin typeface="Times New Roman" pitchFamily="18" charset="0"/>
                <a:cs typeface="Times New Roman" pitchFamily="18" charset="0"/>
              </a:rPr>
              <a:t>.</a:t>
            </a:r>
          </a:p>
          <a:p>
            <a:pPr>
              <a:buNone/>
            </a:pPr>
            <a:r>
              <a:rPr lang="en-US" sz="2000" dirty="0"/>
              <a:t>condition = False </a:t>
            </a:r>
          </a:p>
          <a:p>
            <a:pPr>
              <a:buNone/>
            </a:pPr>
            <a:r>
              <a:rPr lang="en-US" sz="2000" dirty="0"/>
              <a:t>if condition == True: </a:t>
            </a:r>
          </a:p>
          <a:p>
            <a:pPr>
              <a:buNone/>
            </a:pPr>
            <a:r>
              <a:rPr lang="en-US" sz="2000" dirty="0"/>
              <a:t>	print("You can continue with the </a:t>
            </a:r>
            <a:r>
              <a:rPr lang="en-US" sz="2000" dirty="0" err="1"/>
              <a:t>prpgram</a:t>
            </a:r>
            <a:r>
              <a:rPr lang="en-US" sz="2000" dirty="0"/>
              <a:t>.") </a:t>
            </a:r>
          </a:p>
          <a:p>
            <a:pPr>
              <a:buNone/>
            </a:pPr>
            <a:r>
              <a:rPr lang="en-US" sz="2000" dirty="0"/>
              <a:t>else:</a:t>
            </a:r>
          </a:p>
          <a:p>
            <a:pPr>
              <a:buNone/>
            </a:pPr>
            <a:r>
              <a:rPr lang="en-US" sz="2000" dirty="0"/>
              <a:t>	 print("The program will end here.")</a:t>
            </a:r>
          </a:p>
          <a:p>
            <a:pPr>
              <a:buNone/>
            </a:pPr>
            <a:endParaRPr lang="en-US" sz="2000" dirty="0">
              <a:latin typeface="Times New Roman" pitchFamily="18" charset="0"/>
              <a:cs typeface="Times New Roman" pitchFamily="18" charset="0"/>
            </a:endParaRPr>
          </a:p>
          <a:p>
            <a:pPr fontAlgn="base"/>
            <a:r>
              <a:rPr lang="en-US" sz="2000" b="1" dirty="0"/>
              <a:t>For example –</a:t>
            </a:r>
            <a:r>
              <a:rPr lang="en-US" sz="2000" dirty="0"/>
              <a:t> The expression in a condition block will yield a </a:t>
            </a:r>
            <a:r>
              <a:rPr lang="en-US" sz="2000" dirty="0" err="1"/>
              <a:t>boolean</a:t>
            </a:r>
            <a:r>
              <a:rPr lang="en-US" sz="2000" dirty="0"/>
              <a:t> value. Python creates </a:t>
            </a:r>
            <a:r>
              <a:rPr lang="en-US" sz="2000" dirty="0" err="1"/>
              <a:t>boolean</a:t>
            </a:r>
            <a:r>
              <a:rPr lang="en-US" sz="2000" dirty="0"/>
              <a:t> contexts to evaluate expressions. Whatever be the expression is, Python will use the </a:t>
            </a:r>
            <a:r>
              <a:rPr lang="en-US" sz="2000" dirty="0" err="1"/>
              <a:t>boolean</a:t>
            </a:r>
            <a:r>
              <a:rPr lang="en-US" sz="2000" dirty="0"/>
              <a:t> context to determine its truth value. Since Python has many data types, so they will operate with their own rules to find the result in a </a:t>
            </a:r>
            <a:r>
              <a:rPr lang="en-US" sz="2000" dirty="0" err="1"/>
              <a:t>boolean</a:t>
            </a:r>
            <a:r>
              <a:rPr lang="en-US" sz="2000" dirty="0"/>
              <a:t> context.</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A11DB2-043A-4460-8F70-48CCB265705F}"/>
              </a:ext>
            </a:extLst>
          </p:cNvPr>
          <p:cNvSpPr>
            <a:spLocks noGrp="1"/>
          </p:cNvSpPr>
          <p:nvPr>
            <p:ph idx="1"/>
          </p:nvPr>
        </p:nvSpPr>
        <p:spPr>
          <a:xfrm>
            <a:off x="457200" y="556418"/>
            <a:ext cx="8229600" cy="5745163"/>
          </a:xfrm>
        </p:spPr>
        <p:txBody>
          <a:bodyPr>
            <a:normAutofit fontScale="92500" lnSpcReduction="10000"/>
          </a:bodyPr>
          <a:lstStyle/>
          <a:p>
            <a:pPr marL="0" indent="0">
              <a:buNone/>
            </a:pPr>
            <a:r>
              <a:rPr lang="en-US" sz="1600" dirty="0">
                <a:latin typeface="Times New Roman" panose="02020603050405020304" pitchFamily="18" charset="0"/>
                <a:cs typeface="Times New Roman" panose="02020603050405020304" pitchFamily="18" charset="0"/>
              </a:rPr>
              <a:t>We change the id of the given string as follows. We assign it to two different identifiers. The ids of these variables when found are different. This is because the given string contains characters other than alphabets, digits and underscore.</a:t>
            </a:r>
          </a:p>
          <a:p>
            <a:pPr marL="0" indent="0">
              <a:buNone/>
            </a:pPr>
            <a:r>
              <a:rPr lang="en-US" sz="1600" dirty="0">
                <a:latin typeface="Times New Roman" panose="02020603050405020304" pitchFamily="18" charset="0"/>
                <a:cs typeface="Times New Roman" panose="02020603050405020304" pitchFamily="18" charset="0"/>
              </a:rPr>
              <a:t>&gt;&gt;&gt; a = 'weworks_45#@$'</a:t>
            </a:r>
          </a:p>
          <a:p>
            <a:pPr marL="0" indent="0">
              <a:buNone/>
            </a:pPr>
            <a:r>
              <a:rPr lang="en-US" sz="1600" dirty="0">
                <a:latin typeface="Times New Roman" panose="02020603050405020304" pitchFamily="18" charset="0"/>
                <a:cs typeface="Times New Roman" panose="02020603050405020304" pitchFamily="18" charset="0"/>
              </a:rPr>
              <a:t>&gt;&gt;&gt; b = 'weworks_45#@$'</a:t>
            </a:r>
          </a:p>
          <a:p>
            <a:pPr marL="0" indent="0">
              <a:buNone/>
            </a:pPr>
            <a:r>
              <a:rPr lang="en-US" sz="1600" dirty="0">
                <a:latin typeface="Times New Roman" panose="02020603050405020304" pitchFamily="18" charset="0"/>
                <a:cs typeface="Times New Roman" panose="02020603050405020304" pitchFamily="18" charset="0"/>
              </a:rPr>
              <a:t>&gt;&gt;&gt; id(a)</a:t>
            </a:r>
          </a:p>
          <a:p>
            <a:pPr marL="0" indent="0">
              <a:buNone/>
            </a:pPr>
            <a:r>
              <a:rPr lang="en-US" sz="1600" dirty="0">
                <a:latin typeface="Times New Roman" panose="02020603050405020304" pitchFamily="18" charset="0"/>
                <a:cs typeface="Times New Roman" panose="02020603050405020304" pitchFamily="18" charset="0"/>
              </a:rPr>
              <a:t>96226208L</a:t>
            </a:r>
          </a:p>
          <a:p>
            <a:pPr marL="0" indent="0">
              <a:buNone/>
            </a:pPr>
            <a:r>
              <a:rPr lang="en-US" sz="1600" dirty="0">
                <a:latin typeface="Times New Roman" panose="02020603050405020304" pitchFamily="18" charset="0"/>
                <a:cs typeface="Times New Roman" panose="02020603050405020304" pitchFamily="18" charset="0"/>
              </a:rPr>
              <a:t>&gt;&gt;&gt; id(b)</a:t>
            </a:r>
          </a:p>
          <a:p>
            <a:pPr marL="0" indent="0">
              <a:buNone/>
            </a:pPr>
            <a:r>
              <a:rPr lang="en-US" sz="1600" dirty="0">
                <a:latin typeface="Times New Roman" panose="02020603050405020304" pitchFamily="18" charset="0"/>
                <a:cs typeface="Times New Roman" panose="02020603050405020304" pitchFamily="18" charset="0"/>
              </a:rPr>
              <a:t>91720800L</a:t>
            </a:r>
          </a:p>
          <a:p>
            <a:pPr marL="0" indent="0">
              <a:buNone/>
            </a:pPr>
            <a:r>
              <a:rPr lang="en-US" sz="1800" b="1" dirty="0">
                <a:latin typeface="Times New Roman" panose="02020603050405020304" pitchFamily="18" charset="0"/>
                <a:cs typeface="Times New Roman" panose="02020603050405020304" pitchFamily="18" charset="0"/>
              </a:rPr>
              <a:t>Triple Quotes Code Multiline Block Strings:</a:t>
            </a:r>
          </a:p>
          <a:p>
            <a:r>
              <a:rPr lang="en-US" sz="1900" dirty="0">
                <a:latin typeface="Times New Roman" panose="02020603050405020304" pitchFamily="18" charset="0"/>
                <a:cs typeface="Times New Roman" panose="02020603050405020304" pitchFamily="18" charset="0"/>
              </a:rPr>
              <a:t>&gt;&gt;&gt; mantra = """Always look</a:t>
            </a:r>
          </a:p>
          <a:p>
            <a:r>
              <a:rPr lang="en-US" sz="1900" dirty="0">
                <a:latin typeface="Times New Roman" panose="02020603050405020304" pitchFamily="18" charset="0"/>
                <a:cs typeface="Times New Roman" panose="02020603050405020304" pitchFamily="18" charset="0"/>
              </a:rPr>
              <a:t>... on the bright</a:t>
            </a:r>
          </a:p>
          <a:p>
            <a:r>
              <a:rPr lang="en-US" sz="1900" dirty="0">
                <a:latin typeface="Times New Roman" panose="02020603050405020304" pitchFamily="18" charset="0"/>
                <a:cs typeface="Times New Roman" panose="02020603050405020304" pitchFamily="18" charset="0"/>
              </a:rPr>
              <a:t>... side of life."""</a:t>
            </a:r>
          </a:p>
          <a:p>
            <a:r>
              <a:rPr lang="en-US" sz="1900" dirty="0">
                <a:latin typeface="Times New Roman" panose="02020603050405020304" pitchFamily="18" charset="0"/>
                <a:cs typeface="Times New Roman" panose="02020603050405020304" pitchFamily="18" charset="0"/>
              </a:rPr>
              <a:t>&gt;&gt;&gt;</a:t>
            </a:r>
          </a:p>
          <a:p>
            <a:r>
              <a:rPr lang="en-US" sz="1900" dirty="0">
                <a:latin typeface="Times New Roman" panose="02020603050405020304" pitchFamily="18" charset="0"/>
                <a:cs typeface="Times New Roman" panose="02020603050405020304" pitchFamily="18" charset="0"/>
              </a:rPr>
              <a:t>&gt;&gt;&gt; mantra</a:t>
            </a:r>
          </a:p>
          <a:p>
            <a:r>
              <a:rPr lang="en-US" sz="1900" dirty="0">
                <a:latin typeface="Times New Roman" panose="02020603050405020304" pitchFamily="18" charset="0"/>
                <a:cs typeface="Times New Roman" panose="02020603050405020304" pitchFamily="18" charset="0"/>
              </a:rPr>
              <a:t>'Always look\n on the bright\</a:t>
            </a:r>
            <a:r>
              <a:rPr lang="en-US" sz="1900" dirty="0" err="1">
                <a:latin typeface="Times New Roman" panose="02020603050405020304" pitchFamily="18" charset="0"/>
                <a:cs typeface="Times New Roman" panose="02020603050405020304" pitchFamily="18" charset="0"/>
              </a:rPr>
              <a:t>nside</a:t>
            </a:r>
            <a:r>
              <a:rPr lang="en-US" sz="1900" dirty="0">
                <a:latin typeface="Times New Roman" panose="02020603050405020304" pitchFamily="18" charset="0"/>
                <a:cs typeface="Times New Roman" panose="02020603050405020304" pitchFamily="18" charset="0"/>
              </a:rPr>
              <a:t> of life.’</a:t>
            </a:r>
          </a:p>
          <a:p>
            <a:pPr marL="0" indent="0">
              <a:buNone/>
            </a:pPr>
            <a:r>
              <a:rPr lang="en-US" sz="1600" dirty="0">
                <a:latin typeface="Times New Roman" panose="02020603050405020304" pitchFamily="18" charset="0"/>
                <a:cs typeface="Times New Roman" panose="02020603050405020304" pitchFamily="18" charset="0"/>
              </a:rPr>
              <a:t>&gt;&gt;&gt; print(mantra)</a:t>
            </a:r>
          </a:p>
          <a:p>
            <a:pPr marL="0" indent="0">
              <a:buNone/>
            </a:pPr>
            <a:r>
              <a:rPr lang="en-US" sz="1600" dirty="0">
                <a:latin typeface="Times New Roman" panose="02020603050405020304" pitchFamily="18" charset="0"/>
                <a:cs typeface="Times New Roman" panose="02020603050405020304" pitchFamily="18" charset="0"/>
              </a:rPr>
              <a:t>Always look</a:t>
            </a:r>
          </a:p>
          <a:p>
            <a:pPr marL="0" indent="0">
              <a:buNone/>
            </a:pPr>
            <a:r>
              <a:rPr lang="en-US" sz="1600" dirty="0">
                <a:latin typeface="Times New Roman" panose="02020603050405020304" pitchFamily="18" charset="0"/>
                <a:cs typeface="Times New Roman" panose="02020603050405020304" pitchFamily="18" charset="0"/>
              </a:rPr>
              <a:t>on the bright</a:t>
            </a:r>
          </a:p>
          <a:p>
            <a:pPr marL="0" indent="0">
              <a:buNone/>
            </a:pPr>
            <a:r>
              <a:rPr lang="en-US" sz="1600" dirty="0">
                <a:latin typeface="Times New Roman" panose="02020603050405020304" pitchFamily="18" charset="0"/>
                <a:cs typeface="Times New Roman" panose="02020603050405020304" pitchFamily="18" charset="0"/>
              </a:rPr>
              <a:t>side of life.</a:t>
            </a:r>
          </a:p>
        </p:txBody>
      </p:sp>
    </p:spTree>
    <p:extLst>
      <p:ext uri="{BB962C8B-B14F-4D97-AF65-F5344CB8AC3E}">
        <p14:creationId xmlns:p14="http://schemas.microsoft.com/office/powerpoint/2010/main" val="491876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31311"/>
          </a:xfrm>
        </p:spPr>
        <p:txBody>
          <a:bodyPr>
            <a:normAutofit lnSpcReduction="10000"/>
          </a:bodyPr>
          <a:lstStyle/>
          <a:p>
            <a:pPr marL="0" indent="0">
              <a:buNone/>
            </a:pPr>
            <a:r>
              <a:rPr lang="en-US" dirty="0"/>
              <a:t>Bytes : </a:t>
            </a:r>
          </a:p>
          <a:p>
            <a:pPr marL="0" indent="0">
              <a:buNone/>
            </a:pPr>
            <a:r>
              <a:rPr lang="en-US" sz="1600" dirty="0">
                <a:latin typeface="Times New Roman" panose="02020603050405020304" pitchFamily="18" charset="0"/>
                <a:cs typeface="Times New Roman" panose="02020603050405020304" pitchFamily="18" charset="0"/>
              </a:rPr>
              <a:t>The byte is an immutable type in Python. It can store a sequence of bytes (each 8-bits) ranging from 0 to 255. Similar to an array, we can fetch the value of a single byte by using the index. But we can not modify the value.</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Here are a few differences between a byte and the string.</a:t>
            </a:r>
          </a:p>
          <a:p>
            <a:pPr marL="0" indent="0">
              <a:buNone/>
            </a:pPr>
            <a:r>
              <a:rPr lang="en-US" sz="1700" dirty="0">
                <a:latin typeface="Times New Roman" panose="02020603050405020304" pitchFamily="18" charset="0"/>
                <a:cs typeface="Times New Roman" panose="02020603050405020304" pitchFamily="18" charset="0"/>
              </a:rPr>
              <a:t>	Byte objects contain a sequence of bytes whereas the strings store sequence of characters.</a:t>
            </a:r>
          </a:p>
          <a:p>
            <a:pPr marL="0" indent="0">
              <a:buNone/>
            </a:pPr>
            <a:r>
              <a:rPr lang="en-US" sz="1700" dirty="0">
                <a:latin typeface="Times New Roman" panose="02020603050405020304" pitchFamily="18" charset="0"/>
                <a:cs typeface="Times New Roman" panose="02020603050405020304" pitchFamily="18" charset="0"/>
              </a:rPr>
              <a:t>	The bytes are machine-readable objects whereas the strings are just in human-readable form.</a:t>
            </a:r>
          </a:p>
          <a:p>
            <a:pPr marL="0" indent="0">
              <a:buNone/>
            </a:pPr>
            <a:r>
              <a:rPr lang="en-US" sz="1700" dirty="0">
                <a:latin typeface="Times New Roman" panose="02020603050405020304" pitchFamily="18" charset="0"/>
                <a:cs typeface="Times New Roman" panose="02020603050405020304" pitchFamily="18" charset="0"/>
              </a:rPr>
              <a:t>	Since the byte is machine-readable, so they can be directly stored to the disk. Whereas, the strings first need to encoded before getting on to the disk.</a:t>
            </a:r>
          </a:p>
          <a:p>
            <a:pPr marL="0" indent="0">
              <a:buNone/>
            </a:pPr>
            <a:r>
              <a:rPr lang="en-US" sz="1700" dirty="0">
                <a:latin typeface="Times New Roman" panose="02020603050405020304" pitchFamily="18" charset="0"/>
                <a:cs typeface="Times New Roman" panose="02020603050405020304" pitchFamily="18" charset="0"/>
              </a:rPr>
              <a:t>&gt;&gt;&gt; # Make an empty bytes object (8-bit bytes)</a:t>
            </a:r>
          </a:p>
          <a:p>
            <a:pPr marL="0" indent="0">
              <a:buNone/>
            </a:pPr>
            <a:r>
              <a:rPr lang="en-US" sz="1700" dirty="0">
                <a:latin typeface="Times New Roman" panose="02020603050405020304" pitchFamily="18" charset="0"/>
                <a:cs typeface="Times New Roman" panose="02020603050405020304" pitchFamily="18" charset="0"/>
              </a:rPr>
              <a:t>&gt;&gt;&gt; </a:t>
            </a:r>
            <a:r>
              <a:rPr lang="en-US" sz="1700" dirty="0" err="1">
                <a:latin typeface="Times New Roman" panose="02020603050405020304" pitchFamily="18" charset="0"/>
                <a:cs typeface="Times New Roman" panose="02020603050405020304" pitchFamily="18" charset="0"/>
              </a:rPr>
              <a:t>empty_object</a:t>
            </a:r>
            <a:r>
              <a:rPr lang="en-US" sz="1700" dirty="0">
                <a:latin typeface="Times New Roman" panose="02020603050405020304" pitchFamily="18" charset="0"/>
                <a:cs typeface="Times New Roman" panose="02020603050405020304" pitchFamily="18" charset="0"/>
              </a:rPr>
              <a:t> = bytes(16)</a:t>
            </a:r>
          </a:p>
          <a:p>
            <a:pPr marL="0" indent="0">
              <a:buNone/>
            </a:pPr>
            <a:r>
              <a:rPr lang="en-US" sz="1700" dirty="0">
                <a:latin typeface="Times New Roman" panose="02020603050405020304" pitchFamily="18" charset="0"/>
                <a:cs typeface="Times New Roman" panose="02020603050405020304" pitchFamily="18" charset="0"/>
              </a:rPr>
              <a:t>&gt;&gt;&gt; print(type(</a:t>
            </a:r>
            <a:r>
              <a:rPr lang="en-US" sz="1700" dirty="0" err="1">
                <a:latin typeface="Times New Roman" panose="02020603050405020304" pitchFamily="18" charset="0"/>
                <a:cs typeface="Times New Roman" panose="02020603050405020304" pitchFamily="18" charset="0"/>
              </a:rPr>
              <a:t>empty_object</a:t>
            </a:r>
            <a:r>
              <a:rPr lang="en-US" sz="1700" dirty="0">
                <a:latin typeface="Times New Roman" panose="02020603050405020304" pitchFamily="18" charset="0"/>
                <a:cs typeface="Times New Roman" panose="02020603050405020304" pitchFamily="18" charset="0"/>
              </a:rPr>
              <a:t>))</a:t>
            </a:r>
          </a:p>
          <a:p>
            <a:pPr marL="0" indent="0">
              <a:buNone/>
            </a:pPr>
            <a:r>
              <a:rPr lang="en-US" sz="1700" dirty="0">
                <a:latin typeface="Times New Roman" panose="02020603050405020304" pitchFamily="18" charset="0"/>
                <a:cs typeface="Times New Roman" panose="02020603050405020304" pitchFamily="18" charset="0"/>
              </a:rPr>
              <a:t>&lt;class 'bytes'&gt;</a:t>
            </a:r>
          </a:p>
          <a:p>
            <a:pPr marL="0" indent="0">
              <a:buNone/>
            </a:pPr>
            <a:r>
              <a:rPr lang="en-US" sz="1700" dirty="0">
                <a:latin typeface="Times New Roman" panose="02020603050405020304" pitchFamily="18" charset="0"/>
                <a:cs typeface="Times New Roman" panose="02020603050405020304" pitchFamily="18" charset="0"/>
              </a:rPr>
              <a:t>&gt;&gt;&gt; print(</a:t>
            </a:r>
            <a:r>
              <a:rPr lang="en-US" sz="1700" dirty="0" err="1">
                <a:latin typeface="Times New Roman" panose="02020603050405020304" pitchFamily="18" charset="0"/>
                <a:cs typeface="Times New Roman" panose="02020603050405020304" pitchFamily="18" charset="0"/>
              </a:rPr>
              <a:t>empty_object</a:t>
            </a:r>
            <a:r>
              <a:rPr lang="en-US" sz="1700" dirty="0">
                <a:latin typeface="Times New Roman" panose="02020603050405020304" pitchFamily="18" charset="0"/>
                <a:cs typeface="Times New Roman" panose="02020603050405020304" pitchFamily="18" charset="0"/>
              </a:rPr>
              <a:t>)</a:t>
            </a:r>
          </a:p>
          <a:p>
            <a:pPr marL="0" indent="0">
              <a:buNone/>
            </a:pPr>
            <a:r>
              <a:rPr lang="en-US" sz="1700" dirty="0">
                <a:latin typeface="Times New Roman" panose="02020603050405020304" pitchFamily="18" charset="0"/>
                <a:cs typeface="Times New Roman" panose="02020603050405020304" pitchFamily="18" charset="0"/>
              </a:rPr>
              <a:t>b'\x00\x00\x00\x00\x00\x00\x00\x00\x00\x00\x00\x00\x00\x00\x00\x00'</a:t>
            </a:r>
          </a:p>
          <a:p>
            <a:endParaRPr lang="en-US" dirty="0"/>
          </a:p>
        </p:txBody>
      </p:sp>
    </p:spTree>
    <p:extLst>
      <p:ext uri="{BB962C8B-B14F-4D97-AF65-F5344CB8AC3E}">
        <p14:creationId xmlns:p14="http://schemas.microsoft.com/office/powerpoint/2010/main" val="1793317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sz="1800" dirty="0">
                <a:latin typeface="Times New Roman" panose="02020603050405020304" pitchFamily="18" charset="0"/>
                <a:cs typeface="Times New Roman" panose="02020603050405020304" pitchFamily="18" charset="0"/>
              </a:rPr>
              <a:t>Lists are </a:t>
            </a:r>
            <a:r>
              <a:rPr lang="en-US" sz="1800" dirty="0" err="1">
                <a:latin typeface="Times New Roman" panose="02020603050405020304" pitchFamily="18" charset="0"/>
                <a:cs typeface="Times New Roman" panose="02020603050405020304" pitchFamily="18" charset="0"/>
              </a:rPr>
              <a:t>positionally</a:t>
            </a:r>
            <a:r>
              <a:rPr lang="en-US" sz="1800" dirty="0">
                <a:latin typeface="Times New Roman" panose="02020603050405020304" pitchFamily="18" charset="0"/>
                <a:cs typeface="Times New Roman" panose="02020603050405020304" pitchFamily="18" charset="0"/>
              </a:rPr>
              <a:t> ordered collections of arbitrarily typed objects, and they have no fixed </a:t>
            </a:r>
            <a:r>
              <a:rPr lang="en-US" sz="1800" dirty="0" err="1">
                <a:latin typeface="Times New Roman" panose="02020603050405020304" pitchFamily="18" charset="0"/>
                <a:cs typeface="Times New Roman" panose="02020603050405020304" pitchFamily="18" charset="0"/>
              </a:rPr>
              <a:t>size.They</a:t>
            </a:r>
            <a:r>
              <a:rPr lang="en-US" sz="1800" dirty="0">
                <a:latin typeface="Times New Roman" panose="02020603050405020304" pitchFamily="18" charset="0"/>
                <a:cs typeface="Times New Roman" panose="02020603050405020304" pitchFamily="18" charset="0"/>
              </a:rPr>
              <a:t> are also </a:t>
            </a:r>
            <a:r>
              <a:rPr lang="en-US" sz="1800" i="1" dirty="0">
                <a:latin typeface="Times New Roman" panose="02020603050405020304" pitchFamily="18" charset="0"/>
                <a:cs typeface="Times New Roman" panose="02020603050405020304" pitchFamily="18" charset="0"/>
              </a:rPr>
              <a:t>mutable</a:t>
            </a:r>
            <a:r>
              <a:rPr lang="en-US" sz="1800" dirty="0">
                <a:latin typeface="Times New Roman" panose="02020603050405020304" pitchFamily="18" charset="0"/>
                <a:cs typeface="Times New Roman" panose="02020603050405020304" pitchFamily="18" charset="0"/>
              </a:rPr>
              <a:t>—unlike strings, lists can be modified in place by assignment to offsets as well as a variety of list method calls</a:t>
            </a:r>
            <a:r>
              <a:rPr lang="en-US" dirty="0"/>
              <a:t>.</a:t>
            </a:r>
          </a:p>
          <a:p>
            <a:pPr marL="0" indent="0">
              <a:buNone/>
            </a:pPr>
            <a:r>
              <a:rPr lang="en-US" sz="2400" b="1" dirty="0">
                <a:latin typeface="Times New Roman" panose="02020603050405020304" pitchFamily="18" charset="0"/>
                <a:cs typeface="Times New Roman" panose="02020603050405020304" pitchFamily="18" charset="0"/>
              </a:rPr>
              <a:t>Sequence Operations :</a:t>
            </a:r>
          </a:p>
          <a:p>
            <a:pPr marL="0" indent="0">
              <a:buNone/>
            </a:pPr>
            <a:r>
              <a:rPr lang="en-US" sz="1800" dirty="0">
                <a:latin typeface="Times New Roman" panose="02020603050405020304" pitchFamily="18" charset="0"/>
                <a:cs typeface="Times New Roman" panose="02020603050405020304" pitchFamily="18" charset="0"/>
              </a:rPr>
              <a:t>Because they are sequences, lists support all the sequence operations we discussed for strings; the only difference is that the results are usually lists instead of strings.</a:t>
            </a:r>
          </a:p>
          <a:p>
            <a:pPr marL="0" indent="0">
              <a:buNone/>
            </a:pPr>
            <a:r>
              <a:rPr lang="en-US" sz="1800" dirty="0">
                <a:latin typeface="Times New Roman" panose="02020603050405020304" pitchFamily="18" charset="0"/>
                <a:cs typeface="Times New Roman" panose="02020603050405020304" pitchFamily="18" charset="0"/>
              </a:rPr>
              <a:t>&gt;&gt;&gt; L = [123, 'spam', 1.23]     # A list of three different-type objects</a:t>
            </a:r>
          </a:p>
          <a:p>
            <a:pPr marL="0" indent="0">
              <a:buNone/>
            </a:pPr>
            <a:r>
              <a:rPr lang="en-US" sz="1800" dirty="0">
                <a:latin typeface="Times New Roman" panose="02020603050405020304" pitchFamily="18" charset="0"/>
                <a:cs typeface="Times New Roman" panose="02020603050405020304" pitchFamily="18" charset="0"/>
              </a:rPr>
              <a:t>&gt;&gt;&gt; </a:t>
            </a:r>
            <a:r>
              <a:rPr lang="en-US" sz="1800" dirty="0" err="1">
                <a:latin typeface="Times New Roman" panose="02020603050405020304" pitchFamily="18" charset="0"/>
                <a:cs typeface="Times New Roman" panose="02020603050405020304" pitchFamily="18" charset="0"/>
              </a:rPr>
              <a:t>len</a:t>
            </a:r>
            <a:r>
              <a:rPr lang="en-US" sz="1800" dirty="0">
                <a:latin typeface="Times New Roman" panose="02020603050405020304" pitchFamily="18" charset="0"/>
                <a:cs typeface="Times New Roman" panose="02020603050405020304" pitchFamily="18" charset="0"/>
              </a:rPr>
              <a:t>(L) # Number of items in the list</a:t>
            </a:r>
          </a:p>
          <a:p>
            <a:pPr marL="0" indent="0">
              <a:buNone/>
            </a:pPr>
            <a:r>
              <a:rPr lang="en-US" sz="1800" dirty="0">
                <a:latin typeface="Times New Roman" panose="02020603050405020304" pitchFamily="18" charset="0"/>
                <a:cs typeface="Times New Roman" panose="02020603050405020304" pitchFamily="18" charset="0"/>
              </a:rPr>
              <a:t>3</a:t>
            </a:r>
          </a:p>
          <a:p>
            <a:pPr marL="0" indent="0">
              <a:buNone/>
            </a:pPr>
            <a:r>
              <a:rPr lang="en-US" sz="1800" dirty="0">
                <a:latin typeface="Times New Roman" panose="02020603050405020304" pitchFamily="18" charset="0"/>
                <a:cs typeface="Times New Roman" panose="02020603050405020304" pitchFamily="18" charset="0"/>
              </a:rPr>
              <a:t>we can index, slice, and so on, just as for strings:</a:t>
            </a:r>
          </a:p>
          <a:p>
            <a:pPr marL="0" indent="0">
              <a:buNone/>
            </a:pPr>
            <a:r>
              <a:rPr lang="en-US" sz="1800" dirty="0">
                <a:latin typeface="Times New Roman" panose="02020603050405020304" pitchFamily="18" charset="0"/>
                <a:cs typeface="Times New Roman" panose="02020603050405020304" pitchFamily="18" charset="0"/>
              </a:rPr>
              <a:t>&gt;&gt;&gt; L[0] # Indexing by position</a:t>
            </a:r>
          </a:p>
          <a:p>
            <a:pPr marL="0" indent="0">
              <a:buNone/>
            </a:pPr>
            <a:r>
              <a:rPr lang="en-US" sz="1800" dirty="0">
                <a:latin typeface="Times New Roman" panose="02020603050405020304" pitchFamily="18" charset="0"/>
                <a:cs typeface="Times New Roman" panose="02020603050405020304" pitchFamily="18" charset="0"/>
              </a:rPr>
              <a:t>123</a:t>
            </a:r>
          </a:p>
          <a:p>
            <a:pPr marL="0" indent="0">
              <a:buNone/>
            </a:pPr>
            <a:r>
              <a:rPr lang="en-US" sz="1800" dirty="0">
                <a:latin typeface="Times New Roman" panose="02020603050405020304" pitchFamily="18" charset="0"/>
                <a:cs typeface="Times New Roman" panose="02020603050405020304" pitchFamily="18" charset="0"/>
              </a:rPr>
              <a:t>&gt;&gt;&gt; L[:-1] # Slicing a list returns a new list</a:t>
            </a:r>
          </a:p>
          <a:p>
            <a:pPr marL="0" indent="0">
              <a:buNone/>
            </a:pPr>
            <a:r>
              <a:rPr lang="en-US" sz="1800" dirty="0">
                <a:latin typeface="Times New Roman" panose="02020603050405020304" pitchFamily="18" charset="0"/>
                <a:cs typeface="Times New Roman" panose="02020603050405020304" pitchFamily="18" charset="0"/>
              </a:rPr>
              <a:t>[123, 'spam']</a:t>
            </a:r>
          </a:p>
          <a:p>
            <a:pPr marL="0" indent="0">
              <a:buNone/>
            </a:pPr>
            <a:r>
              <a:rPr lang="en-US" sz="1800" dirty="0">
                <a:latin typeface="Times New Roman" panose="02020603050405020304" pitchFamily="18" charset="0"/>
                <a:cs typeface="Times New Roman" panose="02020603050405020304" pitchFamily="18" charset="0"/>
              </a:rPr>
              <a:t>&gt;&gt;&gt; L + [4, 5, 6] # </a:t>
            </a:r>
            <a:r>
              <a:rPr lang="en-US" sz="1800" dirty="0" err="1">
                <a:latin typeface="Times New Roman" panose="02020603050405020304" pitchFamily="18" charset="0"/>
                <a:cs typeface="Times New Roman" panose="02020603050405020304" pitchFamily="18" charset="0"/>
              </a:rPr>
              <a:t>Concat</a:t>
            </a:r>
            <a:r>
              <a:rPr lang="en-US" sz="1800" dirty="0">
                <a:latin typeface="Times New Roman" panose="02020603050405020304" pitchFamily="18" charset="0"/>
                <a:cs typeface="Times New Roman" panose="02020603050405020304" pitchFamily="18" charset="0"/>
              </a:rPr>
              <a:t>/repeat make new lists too</a:t>
            </a:r>
          </a:p>
          <a:p>
            <a:pPr marL="0" indent="0">
              <a:buNone/>
            </a:pPr>
            <a:r>
              <a:rPr lang="en-US" sz="1800" dirty="0">
                <a:latin typeface="Times New Roman" panose="02020603050405020304" pitchFamily="18" charset="0"/>
                <a:cs typeface="Times New Roman" panose="02020603050405020304" pitchFamily="18" charset="0"/>
              </a:rPr>
              <a:t>[123, 'spam', 1.23, 4, 5, 6]</a:t>
            </a:r>
          </a:p>
          <a:p>
            <a:pPr marL="0" indent="0">
              <a:buNone/>
            </a:pPr>
            <a:r>
              <a:rPr lang="en-US" sz="1800" dirty="0">
                <a:latin typeface="Times New Roman" panose="02020603050405020304" pitchFamily="18" charset="0"/>
                <a:cs typeface="Times New Roman" panose="02020603050405020304" pitchFamily="18" charset="0"/>
              </a:rPr>
              <a:t>&gt;&gt;&gt; L * 2</a:t>
            </a:r>
          </a:p>
          <a:p>
            <a:pPr marL="0" indent="0">
              <a:buNone/>
            </a:pPr>
            <a:r>
              <a:rPr lang="en-US" sz="1800" dirty="0">
                <a:latin typeface="Times New Roman" panose="02020603050405020304" pitchFamily="18" charset="0"/>
                <a:cs typeface="Times New Roman" panose="02020603050405020304" pitchFamily="18" charset="0"/>
              </a:rPr>
              <a:t>[123, 'spam', 1.23, 123, 'spam', 1.23]</a:t>
            </a:r>
          </a:p>
          <a:p>
            <a:pPr marL="0" indent="0">
              <a:buNone/>
            </a:pPr>
            <a:r>
              <a:rPr lang="en-US" sz="1800" dirty="0">
                <a:latin typeface="Times New Roman" panose="02020603050405020304" pitchFamily="18" charset="0"/>
                <a:cs typeface="Times New Roman" panose="02020603050405020304" pitchFamily="18" charset="0"/>
              </a:rPr>
              <a:t>&gt;&gt;&gt; L # We're not changing the original list</a:t>
            </a:r>
          </a:p>
          <a:p>
            <a:pPr marL="0" indent="0">
              <a:buNone/>
            </a:pPr>
            <a:r>
              <a:rPr lang="en-US" sz="1800" dirty="0">
                <a:latin typeface="Times New Roman" panose="02020603050405020304" pitchFamily="18" charset="0"/>
                <a:cs typeface="Times New Roman" panose="02020603050405020304" pitchFamily="18" charset="0"/>
              </a:rPr>
              <a:t>[123, 'spam', 1.23]</a:t>
            </a:r>
          </a:p>
        </p:txBody>
      </p:sp>
    </p:spTree>
    <p:extLst>
      <p:ext uri="{BB962C8B-B14F-4D97-AF65-F5344CB8AC3E}">
        <p14:creationId xmlns:p14="http://schemas.microsoft.com/office/powerpoint/2010/main" val="3847999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10000"/>
          </a:bodyPr>
          <a:lstStyle/>
          <a:p>
            <a:r>
              <a:rPr lang="en-US" dirty="0"/>
              <a:t>Type-Specific Operations :</a:t>
            </a:r>
          </a:p>
          <a:p>
            <a:r>
              <a:rPr lang="en-US" sz="1900" dirty="0">
                <a:latin typeface="Times New Roman" panose="02020603050405020304" pitchFamily="18" charset="0"/>
                <a:cs typeface="Times New Roman" panose="02020603050405020304" pitchFamily="18" charset="0"/>
              </a:rPr>
              <a:t>for example, contains three objects of completely different types (an integer, a string,</a:t>
            </a:r>
          </a:p>
          <a:p>
            <a:r>
              <a:rPr lang="en-US" sz="1900" dirty="0">
                <a:latin typeface="Times New Roman" panose="02020603050405020304" pitchFamily="18" charset="0"/>
                <a:cs typeface="Times New Roman" panose="02020603050405020304" pitchFamily="18" charset="0"/>
              </a:rPr>
              <a:t>and a floating-point number). Further, lists have no fixed </a:t>
            </a:r>
            <a:r>
              <a:rPr lang="en-US" sz="1900" i="1" dirty="0">
                <a:latin typeface="Times New Roman" panose="02020603050405020304" pitchFamily="18" charset="0"/>
                <a:cs typeface="Times New Roman" panose="02020603050405020304" pitchFamily="18" charset="0"/>
              </a:rPr>
              <a:t>size</a:t>
            </a:r>
            <a:r>
              <a:rPr lang="en-US" sz="1900" dirty="0">
                <a:latin typeface="Times New Roman" panose="02020603050405020304" pitchFamily="18" charset="0"/>
                <a:cs typeface="Times New Roman" panose="02020603050405020304" pitchFamily="18" charset="0"/>
              </a:rPr>
              <a:t>. That is, they can grow</a:t>
            </a:r>
          </a:p>
          <a:p>
            <a:r>
              <a:rPr lang="en-US" sz="1900" dirty="0">
                <a:latin typeface="Times New Roman" panose="02020603050405020304" pitchFamily="18" charset="0"/>
                <a:cs typeface="Times New Roman" panose="02020603050405020304" pitchFamily="18" charset="0"/>
              </a:rPr>
              <a:t>and shrink on demand, in response to list-specific operations:</a:t>
            </a:r>
          </a:p>
          <a:p>
            <a:r>
              <a:rPr lang="en-US" sz="1900" dirty="0">
                <a:latin typeface="Times New Roman" panose="02020603050405020304" pitchFamily="18" charset="0"/>
                <a:cs typeface="Times New Roman" panose="02020603050405020304" pitchFamily="18" charset="0"/>
              </a:rPr>
              <a:t>&gt;&gt;&gt; </a:t>
            </a:r>
            <a:r>
              <a:rPr lang="en-US" sz="1900" b="1" dirty="0" err="1">
                <a:latin typeface="Times New Roman" panose="02020603050405020304" pitchFamily="18" charset="0"/>
                <a:cs typeface="Times New Roman" panose="02020603050405020304" pitchFamily="18" charset="0"/>
              </a:rPr>
              <a:t>L.append</a:t>
            </a:r>
            <a:r>
              <a:rPr lang="en-US" sz="1900" b="1" dirty="0">
                <a:latin typeface="Times New Roman" panose="02020603050405020304" pitchFamily="18" charset="0"/>
                <a:cs typeface="Times New Roman" panose="02020603050405020304" pitchFamily="18" charset="0"/>
              </a:rPr>
              <a:t>('NI') </a:t>
            </a:r>
            <a:r>
              <a:rPr lang="en-US" sz="1900" i="1" dirty="0">
                <a:latin typeface="Times New Roman" panose="02020603050405020304" pitchFamily="18" charset="0"/>
                <a:cs typeface="Times New Roman" panose="02020603050405020304" pitchFamily="18" charset="0"/>
              </a:rPr>
              <a:t># Growing: add object at end of list</a:t>
            </a:r>
          </a:p>
          <a:p>
            <a:r>
              <a:rPr lang="en-US" sz="1900" dirty="0">
                <a:latin typeface="Times New Roman" panose="02020603050405020304" pitchFamily="18" charset="0"/>
                <a:cs typeface="Times New Roman" panose="02020603050405020304" pitchFamily="18" charset="0"/>
              </a:rPr>
              <a:t>&gt;&gt;&gt; </a:t>
            </a:r>
            <a:r>
              <a:rPr lang="en-US" sz="1900" b="1" dirty="0">
                <a:latin typeface="Times New Roman" panose="02020603050405020304" pitchFamily="18" charset="0"/>
                <a:cs typeface="Times New Roman" panose="02020603050405020304" pitchFamily="18" charset="0"/>
              </a:rPr>
              <a:t>L</a:t>
            </a:r>
          </a:p>
          <a:p>
            <a:r>
              <a:rPr lang="en-US" sz="1900" dirty="0">
                <a:latin typeface="Times New Roman" panose="02020603050405020304" pitchFamily="18" charset="0"/>
                <a:cs typeface="Times New Roman" panose="02020603050405020304" pitchFamily="18" charset="0"/>
              </a:rPr>
              <a:t>[123, 'spam', 1.23, 'NI']</a:t>
            </a:r>
          </a:p>
          <a:p>
            <a:r>
              <a:rPr lang="en-US" sz="1900" dirty="0">
                <a:latin typeface="Times New Roman" panose="02020603050405020304" pitchFamily="18" charset="0"/>
                <a:cs typeface="Times New Roman" panose="02020603050405020304" pitchFamily="18" charset="0"/>
              </a:rPr>
              <a:t>&gt;&gt;&gt; </a:t>
            </a:r>
            <a:r>
              <a:rPr lang="en-US" sz="1900" b="1" dirty="0" err="1">
                <a:latin typeface="Times New Roman" panose="02020603050405020304" pitchFamily="18" charset="0"/>
                <a:cs typeface="Times New Roman" panose="02020603050405020304" pitchFamily="18" charset="0"/>
              </a:rPr>
              <a:t>L.pop</a:t>
            </a:r>
            <a:r>
              <a:rPr lang="en-US" sz="1900" b="1" dirty="0">
                <a:latin typeface="Times New Roman" panose="02020603050405020304" pitchFamily="18" charset="0"/>
                <a:cs typeface="Times New Roman" panose="02020603050405020304" pitchFamily="18" charset="0"/>
              </a:rPr>
              <a:t>(2) </a:t>
            </a:r>
            <a:r>
              <a:rPr lang="en-US" sz="1900" i="1" dirty="0">
                <a:latin typeface="Times New Roman" panose="02020603050405020304" pitchFamily="18" charset="0"/>
                <a:cs typeface="Times New Roman" panose="02020603050405020304" pitchFamily="18" charset="0"/>
              </a:rPr>
              <a:t># Shrinking: delete an item in the middle</a:t>
            </a:r>
          </a:p>
          <a:p>
            <a:r>
              <a:rPr lang="en-US" sz="1900" dirty="0">
                <a:latin typeface="Times New Roman" panose="02020603050405020304" pitchFamily="18" charset="0"/>
                <a:cs typeface="Times New Roman" panose="02020603050405020304" pitchFamily="18" charset="0"/>
              </a:rPr>
              <a:t>1.23</a:t>
            </a:r>
          </a:p>
          <a:p>
            <a:r>
              <a:rPr lang="en-US" sz="1900">
                <a:latin typeface="Times New Roman" panose="02020603050405020304" pitchFamily="18" charset="0"/>
                <a:cs typeface="Times New Roman" panose="02020603050405020304" pitchFamily="18" charset="0"/>
              </a:rPr>
              <a:t>&gt;&gt;&gt; </a:t>
            </a:r>
            <a:r>
              <a:rPr lang="en-US" sz="1900" i="1">
                <a:latin typeface="Times New Roman" panose="02020603050405020304" pitchFamily="18" charset="0"/>
                <a:cs typeface="Times New Roman" panose="02020603050405020304" pitchFamily="18" charset="0"/>
              </a:rPr>
              <a:t>"</a:t>
            </a:r>
            <a:r>
              <a:rPr lang="en-US" sz="1900" i="1" dirty="0">
                <a:latin typeface="Times New Roman" panose="02020603050405020304" pitchFamily="18" charset="0"/>
                <a:cs typeface="Times New Roman" panose="02020603050405020304" pitchFamily="18" charset="0"/>
              </a:rPr>
              <a:t>del L[2]" deletes from a list too</a:t>
            </a:r>
          </a:p>
          <a:p>
            <a:r>
              <a:rPr lang="en-US" sz="1900" dirty="0">
                <a:latin typeface="Times New Roman" panose="02020603050405020304" pitchFamily="18" charset="0"/>
                <a:cs typeface="Times New Roman" panose="02020603050405020304" pitchFamily="18" charset="0"/>
              </a:rPr>
              <a:t>[123, 'spam', 'NI']</a:t>
            </a:r>
          </a:p>
          <a:p>
            <a:pPr marL="0" indent="0">
              <a:buNone/>
            </a:pPr>
            <a:r>
              <a:rPr lang="en-US" sz="1900" dirty="0">
                <a:latin typeface="Times New Roman" panose="02020603050405020304" pitchFamily="18" charset="0"/>
                <a:cs typeface="Times New Roman" panose="02020603050405020304" pitchFamily="18" charset="0"/>
              </a:rPr>
              <a:t>&gt;&gt;&gt; M = ['bb', 'aa', 'cc']</a:t>
            </a:r>
          </a:p>
          <a:p>
            <a:pPr marL="0" indent="0">
              <a:buNone/>
            </a:pPr>
            <a:r>
              <a:rPr lang="en-US" sz="1900" dirty="0">
                <a:latin typeface="Times New Roman" panose="02020603050405020304" pitchFamily="18" charset="0"/>
                <a:cs typeface="Times New Roman" panose="02020603050405020304" pitchFamily="18" charset="0"/>
              </a:rPr>
              <a:t>&gt;&gt;&gt; </a:t>
            </a:r>
            <a:r>
              <a:rPr lang="en-US" sz="1900" dirty="0" err="1">
                <a:latin typeface="Times New Roman" panose="02020603050405020304" pitchFamily="18" charset="0"/>
                <a:cs typeface="Times New Roman" panose="02020603050405020304" pitchFamily="18" charset="0"/>
              </a:rPr>
              <a:t>M.sort</a:t>
            </a:r>
            <a:r>
              <a:rPr lang="en-US" sz="1900" dirty="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&gt;&gt;&gt; M</a:t>
            </a:r>
          </a:p>
          <a:p>
            <a:pPr marL="0" indent="0">
              <a:buNone/>
            </a:pPr>
            <a:r>
              <a:rPr lang="en-US" sz="1900" dirty="0">
                <a:latin typeface="Times New Roman" panose="02020603050405020304" pitchFamily="18" charset="0"/>
                <a:cs typeface="Times New Roman" panose="02020603050405020304" pitchFamily="18" charset="0"/>
              </a:rPr>
              <a:t>['aa', 'bb', 'cc']</a:t>
            </a:r>
          </a:p>
          <a:p>
            <a:pPr marL="0" indent="0">
              <a:buNone/>
            </a:pPr>
            <a:r>
              <a:rPr lang="en-US" sz="1900" dirty="0">
                <a:latin typeface="Times New Roman" panose="02020603050405020304" pitchFamily="18" charset="0"/>
                <a:cs typeface="Times New Roman" panose="02020603050405020304" pitchFamily="18" charset="0"/>
              </a:rPr>
              <a:t>&gt;&gt;&gt; </a:t>
            </a:r>
            <a:r>
              <a:rPr lang="en-US" sz="1900" dirty="0" err="1">
                <a:latin typeface="Times New Roman" panose="02020603050405020304" pitchFamily="18" charset="0"/>
                <a:cs typeface="Times New Roman" panose="02020603050405020304" pitchFamily="18" charset="0"/>
              </a:rPr>
              <a:t>M.reverse</a:t>
            </a:r>
            <a:r>
              <a:rPr lang="en-US" sz="1900" dirty="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&gt;&gt;&gt; M</a:t>
            </a:r>
          </a:p>
          <a:p>
            <a:pPr marL="0" indent="0">
              <a:buNone/>
            </a:pPr>
            <a:r>
              <a:rPr lang="en-US" sz="1900" dirty="0">
                <a:latin typeface="Times New Roman" panose="02020603050405020304" pitchFamily="18" charset="0"/>
                <a:cs typeface="Times New Roman" panose="02020603050405020304" pitchFamily="18" charset="0"/>
              </a:rPr>
              <a:t>['cc', 'bb', 'aa']</a:t>
            </a:r>
          </a:p>
        </p:txBody>
      </p:sp>
    </p:spTree>
    <p:extLst>
      <p:ext uri="{BB962C8B-B14F-4D97-AF65-F5344CB8AC3E}">
        <p14:creationId xmlns:p14="http://schemas.microsoft.com/office/powerpoint/2010/main" val="3453045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77500" lnSpcReduction="20000"/>
          </a:bodyPr>
          <a:lstStyle/>
          <a:p>
            <a:r>
              <a:rPr lang="en-US" dirty="0"/>
              <a:t>Bounds Checking :</a:t>
            </a:r>
          </a:p>
          <a:p>
            <a:pPr marL="0" indent="0">
              <a:buNone/>
            </a:pPr>
            <a:r>
              <a:rPr lang="en-US" sz="2300" dirty="0">
                <a:latin typeface="Times New Roman" panose="02020603050405020304" pitchFamily="18" charset="0"/>
                <a:cs typeface="Times New Roman" panose="02020603050405020304" pitchFamily="18" charset="0"/>
              </a:rPr>
              <a:t>Although lists have no fixed size, Python still doesn’t allow us to reference items that</a:t>
            </a:r>
          </a:p>
          <a:p>
            <a:pPr marL="0" indent="0">
              <a:buNone/>
            </a:pPr>
            <a:r>
              <a:rPr lang="en-US" sz="2300" dirty="0">
                <a:latin typeface="Times New Roman" panose="02020603050405020304" pitchFamily="18" charset="0"/>
                <a:cs typeface="Times New Roman" panose="02020603050405020304" pitchFamily="18" charset="0"/>
              </a:rPr>
              <a:t>are not present. Indexing off the end of a list is always a mistake, but so is assigning off</a:t>
            </a:r>
          </a:p>
          <a:p>
            <a:pPr marL="0" indent="0">
              <a:buNone/>
            </a:pPr>
            <a:r>
              <a:rPr lang="en-US" sz="2300" dirty="0">
                <a:latin typeface="Times New Roman" panose="02020603050405020304" pitchFamily="18" charset="0"/>
                <a:cs typeface="Times New Roman" panose="02020603050405020304" pitchFamily="18" charset="0"/>
              </a:rPr>
              <a:t>the end:</a:t>
            </a:r>
          </a:p>
          <a:p>
            <a:pPr marL="0" indent="0">
              <a:buNone/>
            </a:pPr>
            <a:r>
              <a:rPr lang="en-US" sz="2300" dirty="0">
                <a:latin typeface="Times New Roman" panose="02020603050405020304" pitchFamily="18" charset="0"/>
                <a:cs typeface="Times New Roman" panose="02020603050405020304" pitchFamily="18" charset="0"/>
              </a:rPr>
              <a:t>&gt;&gt;&gt; L</a:t>
            </a:r>
          </a:p>
          <a:p>
            <a:pPr marL="0" indent="0">
              <a:buNone/>
            </a:pPr>
            <a:r>
              <a:rPr lang="en-US" sz="2300" dirty="0">
                <a:latin typeface="Times New Roman" panose="02020603050405020304" pitchFamily="18" charset="0"/>
                <a:cs typeface="Times New Roman" panose="02020603050405020304" pitchFamily="18" charset="0"/>
              </a:rPr>
              <a:t>[123, 'spam', 'NI']</a:t>
            </a:r>
          </a:p>
          <a:p>
            <a:pPr marL="0" indent="0">
              <a:buNone/>
            </a:pPr>
            <a:r>
              <a:rPr lang="en-US" sz="2300" dirty="0">
                <a:latin typeface="Times New Roman" panose="02020603050405020304" pitchFamily="18" charset="0"/>
                <a:cs typeface="Times New Roman" panose="02020603050405020304" pitchFamily="18" charset="0"/>
              </a:rPr>
              <a:t>&gt;&gt;&gt; L[99]</a:t>
            </a:r>
          </a:p>
          <a:p>
            <a:pPr marL="0" indent="0">
              <a:buNone/>
            </a:pPr>
            <a:r>
              <a:rPr lang="en-US" sz="2300" dirty="0">
                <a:latin typeface="Times New Roman" panose="02020603050405020304" pitchFamily="18" charset="0"/>
                <a:cs typeface="Times New Roman" panose="02020603050405020304" pitchFamily="18" charset="0"/>
              </a:rPr>
              <a:t>...error text omitted...</a:t>
            </a:r>
          </a:p>
          <a:p>
            <a:pPr marL="0" indent="0">
              <a:buNone/>
            </a:pPr>
            <a:r>
              <a:rPr lang="en-US" sz="2300" dirty="0" err="1">
                <a:latin typeface="Times New Roman" panose="02020603050405020304" pitchFamily="18" charset="0"/>
                <a:cs typeface="Times New Roman" panose="02020603050405020304" pitchFamily="18" charset="0"/>
              </a:rPr>
              <a:t>IndexError</a:t>
            </a:r>
            <a:r>
              <a:rPr lang="en-US" sz="2300" dirty="0">
                <a:latin typeface="Times New Roman" panose="02020603050405020304" pitchFamily="18" charset="0"/>
                <a:cs typeface="Times New Roman" panose="02020603050405020304" pitchFamily="18" charset="0"/>
              </a:rPr>
              <a:t>: list index out of range</a:t>
            </a:r>
          </a:p>
          <a:p>
            <a:pPr marL="0" indent="0">
              <a:buNone/>
            </a:pPr>
            <a:r>
              <a:rPr lang="en-US" sz="2300" dirty="0">
                <a:latin typeface="Times New Roman" panose="02020603050405020304" pitchFamily="18" charset="0"/>
                <a:cs typeface="Times New Roman" panose="02020603050405020304" pitchFamily="18" charset="0"/>
              </a:rPr>
              <a:t>&gt;&gt;&gt; L[99] = 1</a:t>
            </a:r>
          </a:p>
          <a:p>
            <a:pPr marL="0" indent="0">
              <a:buNone/>
            </a:pPr>
            <a:r>
              <a:rPr lang="en-US" sz="2300" dirty="0">
                <a:latin typeface="Times New Roman" panose="02020603050405020304" pitchFamily="18" charset="0"/>
                <a:cs typeface="Times New Roman" panose="02020603050405020304" pitchFamily="18" charset="0"/>
              </a:rPr>
              <a:t>...error text omitted...</a:t>
            </a:r>
          </a:p>
          <a:p>
            <a:pPr marL="0" indent="0">
              <a:buNone/>
            </a:pPr>
            <a:r>
              <a:rPr lang="en-US" sz="2300" dirty="0" err="1">
                <a:latin typeface="Times New Roman" panose="02020603050405020304" pitchFamily="18" charset="0"/>
                <a:cs typeface="Times New Roman" panose="02020603050405020304" pitchFamily="18" charset="0"/>
              </a:rPr>
              <a:t>IndexError</a:t>
            </a:r>
            <a:r>
              <a:rPr lang="en-US" sz="2300" dirty="0">
                <a:latin typeface="Times New Roman" panose="02020603050405020304" pitchFamily="18" charset="0"/>
                <a:cs typeface="Times New Roman" panose="02020603050405020304" pitchFamily="18" charset="0"/>
              </a:rPr>
              <a:t>: list assignment index out of range</a:t>
            </a:r>
          </a:p>
          <a:p>
            <a:pPr marL="0" indent="0">
              <a:buNone/>
            </a:pPr>
            <a:r>
              <a:rPr lang="en-US" dirty="0"/>
              <a:t>Nesting:</a:t>
            </a:r>
          </a:p>
          <a:p>
            <a:pPr marL="0" indent="0">
              <a:buNone/>
            </a:pPr>
            <a:r>
              <a:rPr lang="en-US" sz="2300" dirty="0">
                <a:latin typeface="Times New Roman" panose="02020603050405020304" pitchFamily="18" charset="0"/>
                <a:cs typeface="Times New Roman" panose="02020603050405020304" pitchFamily="18" charset="0"/>
              </a:rPr>
              <a:t>&gt;&gt;&gt; M = [[1, 2, 3], # A 3 × 3 matrix, as nested lists</a:t>
            </a:r>
          </a:p>
          <a:p>
            <a:pPr marL="0" indent="0">
              <a:buNone/>
            </a:pPr>
            <a:r>
              <a:rPr lang="en-US" sz="2300" dirty="0">
                <a:latin typeface="Times New Roman" panose="02020603050405020304" pitchFamily="18" charset="0"/>
                <a:cs typeface="Times New Roman" panose="02020603050405020304" pitchFamily="18" charset="0"/>
              </a:rPr>
              <a:t>[4, 5, 6], # Code can span lines if bracketed</a:t>
            </a:r>
          </a:p>
          <a:p>
            <a:pPr marL="0" indent="0">
              <a:buNone/>
            </a:pPr>
            <a:r>
              <a:rPr lang="en-US" sz="2300" dirty="0">
                <a:latin typeface="Times New Roman" panose="02020603050405020304" pitchFamily="18" charset="0"/>
                <a:cs typeface="Times New Roman" panose="02020603050405020304" pitchFamily="18" charset="0"/>
              </a:rPr>
              <a:t>[7, 8, 9]]</a:t>
            </a:r>
          </a:p>
          <a:p>
            <a:pPr marL="0" indent="0">
              <a:buNone/>
            </a:pPr>
            <a:r>
              <a:rPr lang="en-US" sz="2300" dirty="0">
                <a:latin typeface="Times New Roman" panose="02020603050405020304" pitchFamily="18" charset="0"/>
                <a:cs typeface="Times New Roman" panose="02020603050405020304" pitchFamily="18" charset="0"/>
              </a:rPr>
              <a:t>&gt;&gt;&gt; M</a:t>
            </a:r>
          </a:p>
          <a:p>
            <a:pPr marL="0" indent="0">
              <a:buNone/>
            </a:pPr>
            <a:r>
              <a:rPr lang="en-US" sz="2300" dirty="0">
                <a:latin typeface="Times New Roman" panose="02020603050405020304" pitchFamily="18" charset="0"/>
                <a:cs typeface="Times New Roman" panose="02020603050405020304" pitchFamily="18" charset="0"/>
              </a:rPr>
              <a:t>[[1, 2, 3], [4, 5, 6], [7, 8, 9]]</a:t>
            </a:r>
          </a:p>
        </p:txBody>
      </p:sp>
    </p:spTree>
    <p:extLst>
      <p:ext uri="{BB962C8B-B14F-4D97-AF65-F5344CB8AC3E}">
        <p14:creationId xmlns:p14="http://schemas.microsoft.com/office/powerpoint/2010/main" val="882124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dirty="0"/>
              <a:t>Nesting :</a:t>
            </a:r>
          </a:p>
          <a:p>
            <a:pPr marL="0" indent="0">
              <a:buNone/>
            </a:pPr>
            <a:r>
              <a:rPr lang="en-US" sz="1400" dirty="0">
                <a:latin typeface="Times New Roman" panose="02020603050405020304" pitchFamily="18" charset="0"/>
                <a:cs typeface="Times New Roman" panose="02020603050405020304" pitchFamily="18" charset="0"/>
              </a:rPr>
              <a:t>&gt;&gt;&gt; M = [[1, 2, 3], # A 3 × 3 matrix, as nested lists</a:t>
            </a:r>
          </a:p>
          <a:p>
            <a:pPr marL="0" indent="0">
              <a:buNone/>
            </a:pPr>
            <a:r>
              <a:rPr lang="en-US" sz="1400" dirty="0">
                <a:latin typeface="Times New Roman" panose="02020603050405020304" pitchFamily="18" charset="0"/>
                <a:cs typeface="Times New Roman" panose="02020603050405020304" pitchFamily="18" charset="0"/>
              </a:rPr>
              <a:t>[4, 5, 6], # Code can span lines if bracketed</a:t>
            </a:r>
          </a:p>
          <a:p>
            <a:pPr marL="0" indent="0">
              <a:buNone/>
            </a:pPr>
            <a:r>
              <a:rPr lang="en-US" sz="1400" dirty="0">
                <a:latin typeface="Times New Roman" panose="02020603050405020304" pitchFamily="18" charset="0"/>
                <a:cs typeface="Times New Roman" panose="02020603050405020304" pitchFamily="18" charset="0"/>
              </a:rPr>
              <a:t>[7, 8, 9]]</a:t>
            </a:r>
          </a:p>
          <a:p>
            <a:pPr marL="0" indent="0">
              <a:buNone/>
            </a:pPr>
            <a:r>
              <a:rPr lang="en-US" sz="1400" dirty="0">
                <a:latin typeface="Times New Roman" panose="02020603050405020304" pitchFamily="18" charset="0"/>
                <a:cs typeface="Times New Roman" panose="02020603050405020304" pitchFamily="18" charset="0"/>
              </a:rPr>
              <a:t>&gt;&gt;&gt; M</a:t>
            </a:r>
          </a:p>
          <a:p>
            <a:pPr marL="0" indent="0">
              <a:buNone/>
            </a:pPr>
            <a:r>
              <a:rPr lang="en-US" sz="1400" dirty="0">
                <a:latin typeface="Times New Roman" panose="02020603050405020304" pitchFamily="18" charset="0"/>
                <a:cs typeface="Times New Roman" panose="02020603050405020304" pitchFamily="18" charset="0"/>
              </a:rPr>
              <a:t>[[1, 2, 3], [4, 5, 6], [7, 8, 9]]</a:t>
            </a:r>
          </a:p>
          <a:p>
            <a:pPr marL="0" indent="0">
              <a:buNone/>
            </a:pPr>
            <a:r>
              <a:rPr lang="en-US" sz="1400" dirty="0">
                <a:latin typeface="Times New Roman" panose="02020603050405020304" pitchFamily="18" charset="0"/>
                <a:cs typeface="Times New Roman" panose="02020603050405020304" pitchFamily="18" charset="0"/>
              </a:rPr>
              <a:t>Here, we’ve coded a list that contains three other lists. The effect is to represent a</a:t>
            </a:r>
          </a:p>
          <a:p>
            <a:pPr marL="0" indent="0">
              <a:buNone/>
            </a:pPr>
            <a:r>
              <a:rPr lang="en-US" sz="1400" dirty="0">
                <a:latin typeface="Times New Roman" panose="02020603050405020304" pitchFamily="18" charset="0"/>
                <a:cs typeface="Times New Roman" panose="02020603050405020304" pitchFamily="18" charset="0"/>
              </a:rPr>
              <a:t>3 × 3 matrix of numbers. Such a structure can be accessed in a variety of ways:</a:t>
            </a:r>
          </a:p>
          <a:p>
            <a:pPr marL="0" indent="0">
              <a:buNone/>
            </a:pPr>
            <a:r>
              <a:rPr lang="en-US" sz="1400" dirty="0">
                <a:latin typeface="Times New Roman" panose="02020603050405020304" pitchFamily="18" charset="0"/>
                <a:cs typeface="Times New Roman" panose="02020603050405020304" pitchFamily="18" charset="0"/>
              </a:rPr>
              <a:t>&gt;&gt;&gt; M[1] # Get row 2</a:t>
            </a:r>
          </a:p>
          <a:p>
            <a:pPr marL="0" indent="0">
              <a:buNone/>
            </a:pPr>
            <a:r>
              <a:rPr lang="en-US" sz="1400" dirty="0">
                <a:latin typeface="Times New Roman" panose="02020603050405020304" pitchFamily="18" charset="0"/>
                <a:cs typeface="Times New Roman" panose="02020603050405020304" pitchFamily="18" charset="0"/>
              </a:rPr>
              <a:t>[4, 5, 6]</a:t>
            </a:r>
          </a:p>
          <a:p>
            <a:pPr marL="0" indent="0">
              <a:buNone/>
            </a:pPr>
            <a:r>
              <a:rPr lang="en-US" sz="1400" dirty="0">
                <a:latin typeface="Times New Roman" panose="02020603050405020304" pitchFamily="18" charset="0"/>
                <a:cs typeface="Times New Roman" panose="02020603050405020304" pitchFamily="18" charset="0"/>
              </a:rPr>
              <a:t>&gt;&gt;&gt; M[1][2] # Get row 2, then get item 3 within the row</a:t>
            </a:r>
          </a:p>
          <a:p>
            <a:pPr marL="0" indent="0">
              <a:buNone/>
            </a:pPr>
            <a:r>
              <a:rPr lang="en-US" sz="1400" dirty="0">
                <a:latin typeface="Times New Roman" panose="02020603050405020304" pitchFamily="18" charset="0"/>
                <a:cs typeface="Times New Roman" panose="02020603050405020304" pitchFamily="18" charset="0"/>
              </a:rPr>
              <a:t>6</a:t>
            </a:r>
          </a:p>
          <a:p>
            <a:pPr marL="0" indent="0">
              <a:buNone/>
            </a:pPr>
            <a:r>
              <a:rPr lang="en-US" dirty="0"/>
              <a:t>Comprehensions:</a:t>
            </a:r>
          </a:p>
          <a:p>
            <a:pPr marL="0" indent="0">
              <a:buNone/>
            </a:pPr>
            <a:r>
              <a:rPr lang="en-US" sz="1400" dirty="0">
                <a:latin typeface="Times New Roman" panose="02020603050405020304" pitchFamily="18" charset="0"/>
                <a:cs typeface="Times New Roman" panose="02020603050405020304" pitchFamily="18" charset="0"/>
              </a:rPr>
              <a:t>In addition to sequence operations and list methods, Python includes a more advanced</a:t>
            </a:r>
          </a:p>
          <a:p>
            <a:pPr marL="0" indent="0">
              <a:buNone/>
            </a:pPr>
            <a:r>
              <a:rPr lang="en-US" sz="1400" dirty="0">
                <a:latin typeface="Times New Roman" panose="02020603050405020304" pitchFamily="18" charset="0"/>
                <a:cs typeface="Times New Roman" panose="02020603050405020304" pitchFamily="18" charset="0"/>
              </a:rPr>
              <a:t>operation known as a list comprehension expression, which turns out to be a powerful</a:t>
            </a:r>
          </a:p>
          <a:p>
            <a:pPr marL="0" indent="0">
              <a:buNone/>
            </a:pPr>
            <a:r>
              <a:rPr lang="en-US" sz="1400" dirty="0">
                <a:latin typeface="Times New Roman" panose="02020603050405020304" pitchFamily="18" charset="0"/>
                <a:cs typeface="Times New Roman" panose="02020603050405020304" pitchFamily="18" charset="0"/>
              </a:rPr>
              <a:t>way to process structures like our matrix. Suppose, for instance, that we need to extract</a:t>
            </a:r>
          </a:p>
          <a:p>
            <a:pPr marL="0" indent="0">
              <a:buNone/>
            </a:pPr>
            <a:r>
              <a:rPr lang="en-US" sz="1400" dirty="0">
                <a:latin typeface="Times New Roman" panose="02020603050405020304" pitchFamily="18" charset="0"/>
                <a:cs typeface="Times New Roman" panose="02020603050405020304" pitchFamily="18" charset="0"/>
              </a:rPr>
              <a:t>the second column of our sample matrix. It’s easy to grab rows by simple indexing</a:t>
            </a:r>
          </a:p>
          <a:p>
            <a:pPr marL="0" indent="0">
              <a:buNone/>
            </a:pPr>
            <a:r>
              <a:rPr lang="en-US" sz="1400" dirty="0">
                <a:latin typeface="Times New Roman" panose="02020603050405020304" pitchFamily="18" charset="0"/>
                <a:cs typeface="Times New Roman" panose="02020603050405020304" pitchFamily="18" charset="0"/>
              </a:rPr>
              <a:t>because the matrix is stored by rows, but it’s almost as easy to get a column with a list</a:t>
            </a:r>
          </a:p>
          <a:p>
            <a:pPr marL="0" indent="0">
              <a:buNone/>
            </a:pPr>
            <a:r>
              <a:rPr lang="en-US" sz="1400" dirty="0">
                <a:latin typeface="Times New Roman" panose="02020603050405020304" pitchFamily="18" charset="0"/>
                <a:cs typeface="Times New Roman" panose="02020603050405020304" pitchFamily="18" charset="0"/>
              </a:rPr>
              <a:t>comprehension:</a:t>
            </a:r>
          </a:p>
        </p:txBody>
      </p:sp>
    </p:spTree>
    <p:extLst>
      <p:ext uri="{BB962C8B-B14F-4D97-AF65-F5344CB8AC3E}">
        <p14:creationId xmlns:p14="http://schemas.microsoft.com/office/powerpoint/2010/main" val="4139172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sz="1800" dirty="0"/>
              <a:t>&gt;&gt;&gt; col2 = [row[1] for row in M] # Collect the items in column 2</a:t>
            </a:r>
          </a:p>
          <a:p>
            <a:r>
              <a:rPr lang="en-US" sz="1800" dirty="0"/>
              <a:t>&gt;&gt;&gt; col2</a:t>
            </a:r>
          </a:p>
          <a:p>
            <a:r>
              <a:rPr lang="en-US" sz="1800" dirty="0"/>
              <a:t>[2, 5, 8]</a:t>
            </a:r>
          </a:p>
          <a:p>
            <a:r>
              <a:rPr lang="en-US" sz="1800" dirty="0"/>
              <a:t>&gt;&gt;&gt; M # The matrix is unchanged</a:t>
            </a:r>
          </a:p>
          <a:p>
            <a:r>
              <a:rPr lang="en-US" sz="1800" dirty="0"/>
              <a:t>[[1, 2, 3], [4, 5, 6], [7, 8, 9]]</a:t>
            </a:r>
          </a:p>
          <a:p>
            <a:pPr marL="0" indent="0">
              <a:buNone/>
            </a:pPr>
            <a:r>
              <a:rPr lang="en-US" sz="1800" dirty="0"/>
              <a:t>List comprehensions can be more complex in practice:</a:t>
            </a:r>
          </a:p>
          <a:p>
            <a:r>
              <a:rPr lang="en-US" sz="1400" dirty="0">
                <a:latin typeface="Times New Roman" panose="02020603050405020304" pitchFamily="18" charset="0"/>
                <a:cs typeface="Times New Roman" panose="02020603050405020304" pitchFamily="18" charset="0"/>
              </a:rPr>
              <a:t>&gt;&gt;&gt; </a:t>
            </a:r>
            <a:r>
              <a:rPr lang="en-US" sz="1400" b="1" dirty="0">
                <a:latin typeface="Times New Roman" panose="02020603050405020304" pitchFamily="18" charset="0"/>
                <a:cs typeface="Times New Roman" panose="02020603050405020304" pitchFamily="18" charset="0"/>
              </a:rPr>
              <a:t>[row[1] + 1 for row in M] </a:t>
            </a:r>
            <a:r>
              <a:rPr lang="en-US" sz="1400" i="1" dirty="0">
                <a:latin typeface="Times New Roman" panose="02020603050405020304" pitchFamily="18" charset="0"/>
                <a:cs typeface="Times New Roman" panose="02020603050405020304" pitchFamily="18" charset="0"/>
              </a:rPr>
              <a:t># Add 1 to each item in column 2</a:t>
            </a:r>
          </a:p>
          <a:p>
            <a:r>
              <a:rPr lang="en-US" sz="1400" dirty="0">
                <a:latin typeface="Times New Roman" panose="02020603050405020304" pitchFamily="18" charset="0"/>
                <a:cs typeface="Times New Roman" panose="02020603050405020304" pitchFamily="18" charset="0"/>
              </a:rPr>
              <a:t>[3, 6, 9]</a:t>
            </a:r>
          </a:p>
          <a:p>
            <a:r>
              <a:rPr lang="en-US" sz="1400" dirty="0">
                <a:latin typeface="Times New Roman" panose="02020603050405020304" pitchFamily="18" charset="0"/>
                <a:cs typeface="Times New Roman" panose="02020603050405020304" pitchFamily="18" charset="0"/>
              </a:rPr>
              <a:t>&gt;&gt;&gt; </a:t>
            </a:r>
            <a:r>
              <a:rPr lang="en-US" sz="1400" b="1" dirty="0">
                <a:latin typeface="Times New Roman" panose="02020603050405020304" pitchFamily="18" charset="0"/>
                <a:cs typeface="Times New Roman" panose="02020603050405020304" pitchFamily="18" charset="0"/>
              </a:rPr>
              <a:t>[row[1] for row in M if row[1] % 2 == 0] </a:t>
            </a:r>
            <a:r>
              <a:rPr lang="en-US" sz="1400" i="1" dirty="0">
                <a:latin typeface="Times New Roman" panose="02020603050405020304" pitchFamily="18" charset="0"/>
                <a:cs typeface="Times New Roman" panose="02020603050405020304" pitchFamily="18" charset="0"/>
              </a:rPr>
              <a:t># Filter out odd items</a:t>
            </a:r>
          </a:p>
          <a:p>
            <a:r>
              <a:rPr lang="en-US" sz="1400" dirty="0">
                <a:latin typeface="Times New Roman" panose="02020603050405020304" pitchFamily="18" charset="0"/>
                <a:cs typeface="Times New Roman" panose="02020603050405020304" pitchFamily="18" charset="0"/>
              </a:rPr>
              <a:t>[2, 8]</a:t>
            </a:r>
          </a:p>
          <a:p>
            <a:pPr marL="0" indent="0">
              <a:buNone/>
            </a:pPr>
            <a:r>
              <a:rPr lang="en-US" sz="1400" dirty="0">
                <a:latin typeface="Times New Roman" panose="02020603050405020304" pitchFamily="18" charset="0"/>
                <a:cs typeface="Times New Roman" panose="02020603050405020304" pitchFamily="18" charset="0"/>
              </a:rPr>
              <a:t>&gt;&gt;&gt; </a:t>
            </a:r>
            <a:r>
              <a:rPr lang="en-US" sz="1400" dirty="0" err="1">
                <a:latin typeface="Times New Roman" panose="02020603050405020304" pitchFamily="18" charset="0"/>
                <a:cs typeface="Times New Roman" panose="02020603050405020304" pitchFamily="18" charset="0"/>
              </a:rPr>
              <a:t>diag</a:t>
            </a:r>
            <a:r>
              <a:rPr lang="en-US" sz="1400" dirty="0">
                <a:latin typeface="Times New Roman" panose="02020603050405020304" pitchFamily="18" charset="0"/>
                <a:cs typeface="Times New Roman" panose="02020603050405020304" pitchFamily="18" charset="0"/>
              </a:rPr>
              <a:t> = [M[</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for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in [0, 1, 2]] # Collect a diagonal from matrix</a:t>
            </a:r>
          </a:p>
          <a:p>
            <a:pPr marL="0" indent="0">
              <a:buNone/>
            </a:pPr>
            <a:r>
              <a:rPr lang="en-US" sz="1400" dirty="0">
                <a:latin typeface="Times New Roman" panose="02020603050405020304" pitchFamily="18" charset="0"/>
                <a:cs typeface="Times New Roman" panose="02020603050405020304" pitchFamily="18" charset="0"/>
              </a:rPr>
              <a:t>&gt;&gt;&gt; </a:t>
            </a:r>
            <a:r>
              <a:rPr lang="en-US" sz="1400" dirty="0" err="1">
                <a:latin typeface="Times New Roman" panose="02020603050405020304" pitchFamily="18" charset="0"/>
                <a:cs typeface="Times New Roman" panose="02020603050405020304" pitchFamily="18" charset="0"/>
              </a:rPr>
              <a:t>diag</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[1, 5, 9]</a:t>
            </a:r>
          </a:p>
          <a:p>
            <a:pPr marL="0" indent="0">
              <a:buNone/>
            </a:pPr>
            <a:r>
              <a:rPr lang="en-US" sz="1400" dirty="0">
                <a:latin typeface="Times New Roman" panose="02020603050405020304" pitchFamily="18" charset="0"/>
                <a:cs typeface="Times New Roman" panose="02020603050405020304" pitchFamily="18" charset="0"/>
              </a:rPr>
              <a:t>&gt;&gt;&gt; doubles = [c * 2 for c in 'spam'] # Repeat characters in a string</a:t>
            </a:r>
          </a:p>
          <a:p>
            <a:pPr marL="0" indent="0">
              <a:buNone/>
            </a:pPr>
            <a:r>
              <a:rPr lang="en-US" sz="1400" dirty="0">
                <a:latin typeface="Times New Roman" panose="02020603050405020304" pitchFamily="18" charset="0"/>
                <a:cs typeface="Times New Roman" panose="02020603050405020304" pitchFamily="18" charset="0"/>
              </a:rPr>
              <a:t>&gt;&gt;&gt; doubles</a:t>
            </a:r>
          </a:p>
          <a:p>
            <a:pPr marL="0" indent="0">
              <a:buNone/>
            </a:pPr>
            <a:r>
              <a:rPr lang="en-US" sz="1400" dirty="0">
                <a:latin typeface="Times New Roman" panose="02020603050405020304" pitchFamily="18" charset="0"/>
                <a:cs typeface="Times New Roman" panose="02020603050405020304" pitchFamily="18" charset="0"/>
              </a:rPr>
              <a:t>['ss', 'pp', 'aa', 'mm’]</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h=</a:t>
            </a:r>
            <a:r>
              <a:rPr lang="en-US" sz="1400" b="1" dirty="0" err="1">
                <a:latin typeface="Times New Roman" panose="02020603050405020304" pitchFamily="18" charset="0"/>
                <a:cs typeface="Times New Roman" panose="02020603050405020304" pitchFamily="18" charset="0"/>
              </a:rPr>
              <a:t>len</a:t>
            </a:r>
            <a:r>
              <a:rPr lang="en-US" sz="1400" b="1" dirty="0">
                <a:latin typeface="Times New Roman" panose="02020603050405020304" pitchFamily="18" charset="0"/>
                <a:cs typeface="Times New Roman" panose="02020603050405020304" pitchFamily="18" charset="0"/>
              </a:rPr>
              <a:t>(L[0])</a:t>
            </a:r>
          </a:p>
          <a:p>
            <a:pPr marL="0" indent="0">
              <a:buNone/>
            </a:pPr>
            <a:r>
              <a:rPr lang="en-US" sz="1400" b="1" dirty="0">
                <a:latin typeface="Times New Roman" panose="02020603050405020304" pitchFamily="18" charset="0"/>
                <a:cs typeface="Times New Roman" panose="02020603050405020304" pitchFamily="18" charset="0"/>
              </a:rPr>
              <a:t>D =[L[h-i-1][</a:t>
            </a:r>
            <a:r>
              <a:rPr lang="en-US" sz="1400" b="1" dirty="0" err="1">
                <a:latin typeface="Times New Roman" panose="02020603050405020304" pitchFamily="18" charset="0"/>
                <a:cs typeface="Times New Roman" panose="02020603050405020304" pitchFamily="18" charset="0"/>
              </a:rPr>
              <a:t>i</a:t>
            </a:r>
            <a:r>
              <a:rPr lang="en-US" sz="1400" b="1" dirty="0">
                <a:latin typeface="Times New Roman" panose="02020603050405020304" pitchFamily="18" charset="0"/>
                <a:cs typeface="Times New Roman" panose="02020603050405020304" pitchFamily="18" charset="0"/>
              </a:rPr>
              <a:t>] for I in range[h-1,-1,-1]]</a:t>
            </a:r>
          </a:p>
          <a:p>
            <a:pPr marL="0" indent="0">
              <a:buNone/>
            </a:pPr>
            <a:r>
              <a:rPr lang="en-US" sz="1400" b="1" dirty="0">
                <a:latin typeface="Times New Roman" panose="02020603050405020304" pitchFamily="18" charset="0"/>
                <a:cs typeface="Times New Roman" panose="02020603050405020304" pitchFamily="18" charset="0"/>
              </a:rPr>
              <a:t>Or  D=[l[</a:t>
            </a:r>
            <a:r>
              <a:rPr lang="en-US" sz="1400" b="1" dirty="0" err="1">
                <a:latin typeface="Times New Roman" panose="02020603050405020304" pitchFamily="18" charset="0"/>
                <a:cs typeface="Times New Roman" panose="02020603050405020304" pitchFamily="18" charset="0"/>
              </a:rPr>
              <a:t>i</a:t>
            </a:r>
            <a:r>
              <a:rPr lang="en-US" sz="1400" b="1" dirty="0">
                <a:latin typeface="Times New Roman" panose="02020603050405020304" pitchFamily="18" charset="0"/>
                <a:cs typeface="Times New Roman" panose="02020603050405020304" pitchFamily="18" charset="0"/>
              </a:rPr>
              <a:t>][j] for </a:t>
            </a:r>
            <a:r>
              <a:rPr lang="en-US" sz="1400" b="1" dirty="0" err="1">
                <a:latin typeface="Times New Roman" panose="02020603050405020304" pitchFamily="18" charset="0"/>
                <a:cs typeface="Times New Roman" panose="02020603050405020304" pitchFamily="18" charset="0"/>
              </a:rPr>
              <a:t>i</a:t>
            </a:r>
            <a:r>
              <a:rPr lang="en-US" sz="1400" b="1" dirty="0">
                <a:latin typeface="Times New Roman" panose="02020603050405020304" pitchFamily="18" charset="0"/>
                <a:cs typeface="Times New Roman" panose="02020603050405020304" pitchFamily="18" charset="0"/>
              </a:rPr>
              <a:t> in [0,1,2] for j in [2,1,0] if </a:t>
            </a:r>
            <a:r>
              <a:rPr lang="en-US" sz="1400" b="1" dirty="0" err="1">
                <a:latin typeface="Times New Roman" panose="02020603050405020304" pitchFamily="18" charset="0"/>
                <a:cs typeface="Times New Roman" panose="02020603050405020304" pitchFamily="18" charset="0"/>
              </a:rPr>
              <a:t>i+j</a:t>
            </a:r>
            <a:r>
              <a:rPr lang="en-US" sz="1400" b="1" dirty="0">
                <a:latin typeface="Times New Roman" panose="02020603050405020304" pitchFamily="18" charset="0"/>
                <a:cs typeface="Times New Roman" panose="02020603050405020304" pitchFamily="18" charset="0"/>
              </a:rPr>
              <a:t> = </a:t>
            </a:r>
            <a:r>
              <a:rPr lang="en-US" sz="1400" b="1" dirty="0" err="1">
                <a:latin typeface="Times New Roman" panose="02020603050405020304" pitchFamily="18" charset="0"/>
                <a:cs typeface="Times New Roman" panose="02020603050405020304" pitchFamily="18" charset="0"/>
              </a:rPr>
              <a:t>len</a:t>
            </a:r>
            <a:r>
              <a:rPr lang="en-US" sz="1400" b="1">
                <a:latin typeface="Times New Roman" panose="02020603050405020304" pitchFamily="18" charset="0"/>
                <a:cs typeface="Times New Roman" panose="02020603050405020304" pitchFamily="18" charset="0"/>
              </a:rPr>
              <a:t>(L[0])-1]</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7977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Dictionaries</a:t>
            </a:r>
          </a:p>
        </p:txBody>
      </p:sp>
      <p:sp>
        <p:nvSpPr>
          <p:cNvPr id="3" name="Content Placeholder 2"/>
          <p:cNvSpPr>
            <a:spLocks noGrp="1"/>
          </p:cNvSpPr>
          <p:nvPr>
            <p:ph idx="1"/>
          </p:nvPr>
        </p:nvSpPr>
        <p:spPr>
          <a:xfrm>
            <a:off x="457200" y="1401097"/>
            <a:ext cx="8229600" cy="4725066"/>
          </a:xfrm>
        </p:spPr>
        <p:txBody>
          <a:bodyPr>
            <a:normAutofit/>
          </a:bodyPr>
          <a:lstStyle/>
          <a:p>
            <a:r>
              <a:rPr lang="en-US" sz="2000" dirty="0">
                <a:latin typeface="Times New Roman" panose="02020603050405020304" pitchFamily="18" charset="0"/>
                <a:cs typeface="Times New Roman" panose="02020603050405020304" pitchFamily="18" charset="0"/>
              </a:rPr>
              <a:t>Python dictionaries are something completely different they are not sequences at all, but are instead known as </a:t>
            </a:r>
            <a:r>
              <a:rPr lang="en-US" sz="2000" i="1" dirty="0">
                <a:latin typeface="Times New Roman" panose="02020603050405020304" pitchFamily="18" charset="0"/>
                <a:cs typeface="Times New Roman" panose="02020603050405020304" pitchFamily="18" charset="0"/>
              </a:rPr>
              <a:t>mappings</a:t>
            </a:r>
            <a:r>
              <a:rPr lang="en-US" sz="2000" dirty="0">
                <a:latin typeface="Times New Roman" panose="02020603050405020304" pitchFamily="18" charset="0"/>
                <a:cs typeface="Times New Roman" panose="02020603050405020304" pitchFamily="18" charset="0"/>
              </a:rPr>
              <a:t>. Mappings are also collections of other objects, but they store objects by </a:t>
            </a:r>
            <a:r>
              <a:rPr lang="en-US" sz="2000" i="1" dirty="0">
                <a:latin typeface="Times New Roman" panose="02020603050405020304" pitchFamily="18" charset="0"/>
                <a:cs typeface="Times New Roman" panose="02020603050405020304" pitchFamily="18" charset="0"/>
              </a:rPr>
              <a:t>key </a:t>
            </a:r>
            <a:r>
              <a:rPr lang="en-US" sz="2000" dirty="0">
                <a:latin typeface="Times New Roman" panose="02020603050405020304" pitchFamily="18" charset="0"/>
                <a:cs typeface="Times New Roman" panose="02020603050405020304" pitchFamily="18" charset="0"/>
              </a:rPr>
              <a:t>instead of by relative position.</a:t>
            </a:r>
          </a:p>
          <a:p>
            <a:pPr marL="0" indent="0">
              <a:buNone/>
            </a:pPr>
            <a:r>
              <a:rPr lang="en-US" dirty="0"/>
              <a:t>Mapping Operations:</a:t>
            </a:r>
          </a:p>
          <a:p>
            <a:r>
              <a:rPr lang="en-US" sz="1600" dirty="0">
                <a:latin typeface="Times New Roman" panose="02020603050405020304" pitchFamily="18" charset="0"/>
                <a:cs typeface="Times New Roman" panose="02020603050405020304" pitchFamily="18" charset="0"/>
              </a:rPr>
              <a:t>When written as literals, dictionaries are coded in curly braces and consist of a </a:t>
            </a:r>
            <a:r>
              <a:rPr lang="en-US" sz="1600" dirty="0" err="1">
                <a:latin typeface="Times New Roman" panose="02020603050405020304" pitchFamily="18" charset="0"/>
                <a:cs typeface="Times New Roman" panose="02020603050405020304" pitchFamily="18" charset="0"/>
              </a:rPr>
              <a:t>serie</a:t>
            </a:r>
            <a:r>
              <a:rPr lang="en-US" sz="1600" dirty="0">
                <a:latin typeface="Times New Roman" panose="02020603050405020304" pitchFamily="18" charset="0"/>
                <a:cs typeface="Times New Roman" panose="02020603050405020304" pitchFamily="18" charset="0"/>
              </a:rPr>
              <a:t> of “key: value” pairs. Dictionaries are useful anytime we need to associate a set of </a:t>
            </a:r>
            <a:r>
              <a:rPr lang="en-US" sz="1600" dirty="0" err="1">
                <a:latin typeface="Times New Roman" panose="02020603050405020304" pitchFamily="18" charset="0"/>
                <a:cs typeface="Times New Roman" panose="02020603050405020304" pitchFamily="18" charset="0"/>
              </a:rPr>
              <a:t>valueswith</a:t>
            </a:r>
            <a:r>
              <a:rPr lang="en-US" sz="1600" dirty="0">
                <a:latin typeface="Times New Roman" panose="02020603050405020304" pitchFamily="18" charset="0"/>
                <a:cs typeface="Times New Roman" panose="02020603050405020304" pitchFamily="18" charset="0"/>
              </a:rPr>
              <a:t> keys—to describe the properties of something, for instance.</a:t>
            </a:r>
          </a:p>
          <a:p>
            <a:r>
              <a:rPr lang="en-US" sz="2200" dirty="0">
                <a:latin typeface="Times New Roman" panose="02020603050405020304" pitchFamily="18" charset="0"/>
                <a:cs typeface="Times New Roman" panose="02020603050405020304" pitchFamily="18" charset="0"/>
              </a:rPr>
              <a:t>As an example, consider</a:t>
            </a:r>
          </a:p>
          <a:p>
            <a:r>
              <a:rPr lang="en-US" sz="2200" dirty="0">
                <a:latin typeface="Times New Roman" panose="02020603050405020304" pitchFamily="18" charset="0"/>
                <a:cs typeface="Times New Roman" panose="02020603050405020304" pitchFamily="18" charset="0"/>
              </a:rPr>
              <a:t>the following three-item dictionary (with keys “food,” “quantity,” and “color,”</a:t>
            </a:r>
          </a:p>
          <a:p>
            <a:r>
              <a:rPr lang="en-US" sz="2200" dirty="0">
                <a:latin typeface="Times New Roman" panose="02020603050405020304" pitchFamily="18" charset="0"/>
                <a:cs typeface="Times New Roman" panose="02020603050405020304" pitchFamily="18" charset="0"/>
              </a:rPr>
              <a:t>perhaps the details of a hypothetical menu item?):</a:t>
            </a:r>
          </a:p>
          <a:p>
            <a:r>
              <a:rPr lang="en-US" sz="2200" dirty="0">
                <a:latin typeface="Times New Roman" panose="02020603050405020304" pitchFamily="18" charset="0"/>
                <a:cs typeface="Times New Roman" panose="02020603050405020304" pitchFamily="18" charset="0"/>
              </a:rPr>
              <a:t>&gt;&gt;&gt; </a:t>
            </a:r>
            <a:r>
              <a:rPr lang="en-US" sz="2200" b="1" dirty="0">
                <a:latin typeface="Times New Roman" panose="02020603050405020304" pitchFamily="18" charset="0"/>
                <a:cs typeface="Times New Roman" panose="02020603050405020304" pitchFamily="18" charset="0"/>
              </a:rPr>
              <a:t>D = {'food': 'Spam', 'quantity': 4, 'color': 'pink'}</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1663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We can index this dictionary by key to fetch and change the keys’ associated values.</a:t>
            </a:r>
          </a:p>
          <a:p>
            <a:r>
              <a:rPr lang="en-US" sz="2400" dirty="0">
                <a:latin typeface="Times New Roman" panose="02020603050405020304" pitchFamily="18" charset="0"/>
                <a:cs typeface="Times New Roman" panose="02020603050405020304" pitchFamily="18" charset="0"/>
              </a:rPr>
              <a:t>The dictionary index operation uses the same syntax as that used for sequences, but</a:t>
            </a:r>
          </a:p>
          <a:p>
            <a:r>
              <a:rPr lang="en-US" sz="2400" dirty="0">
                <a:latin typeface="Times New Roman" panose="02020603050405020304" pitchFamily="18" charset="0"/>
                <a:cs typeface="Times New Roman" panose="02020603050405020304" pitchFamily="18" charset="0"/>
              </a:rPr>
              <a:t>the item in the square brackets is a key, not a relative position:</a:t>
            </a:r>
          </a:p>
          <a:p>
            <a:r>
              <a:rPr lang="en-US" sz="1600" dirty="0">
                <a:latin typeface="Times New Roman" panose="02020603050405020304" pitchFamily="18" charset="0"/>
                <a:cs typeface="Times New Roman" panose="02020603050405020304" pitchFamily="18" charset="0"/>
              </a:rPr>
              <a:t>&gt;&gt;&gt; </a:t>
            </a:r>
            <a:r>
              <a:rPr lang="en-US" sz="1600" b="1" dirty="0">
                <a:latin typeface="Times New Roman" panose="02020603050405020304" pitchFamily="18" charset="0"/>
                <a:cs typeface="Times New Roman" panose="02020603050405020304" pitchFamily="18" charset="0"/>
              </a:rPr>
              <a:t>D['food'] </a:t>
            </a:r>
            <a:r>
              <a:rPr lang="en-US" sz="1600" i="1" dirty="0">
                <a:latin typeface="Times New Roman" panose="02020603050405020304" pitchFamily="18" charset="0"/>
                <a:cs typeface="Times New Roman" panose="02020603050405020304" pitchFamily="18" charset="0"/>
              </a:rPr>
              <a:t># Fetch value of key 'food'</a:t>
            </a:r>
          </a:p>
          <a:p>
            <a:r>
              <a:rPr lang="en-US" sz="1600" dirty="0">
                <a:latin typeface="Times New Roman" panose="02020603050405020304" pitchFamily="18" charset="0"/>
                <a:cs typeface="Times New Roman" panose="02020603050405020304" pitchFamily="18" charset="0"/>
              </a:rPr>
              <a:t>'Spam'</a:t>
            </a:r>
          </a:p>
          <a:p>
            <a:r>
              <a:rPr lang="en-US" sz="1600" dirty="0">
                <a:latin typeface="Times New Roman" panose="02020603050405020304" pitchFamily="18" charset="0"/>
                <a:cs typeface="Times New Roman" panose="02020603050405020304" pitchFamily="18" charset="0"/>
              </a:rPr>
              <a:t>&gt;&gt;&gt; </a:t>
            </a:r>
            <a:r>
              <a:rPr lang="en-US" sz="1600" b="1" dirty="0">
                <a:latin typeface="Times New Roman" panose="02020603050405020304" pitchFamily="18" charset="0"/>
                <a:cs typeface="Times New Roman" panose="02020603050405020304" pitchFamily="18" charset="0"/>
              </a:rPr>
              <a:t>D['quantity'] = 1 </a:t>
            </a:r>
            <a:r>
              <a:rPr lang="en-US" sz="1600" i="1" dirty="0">
                <a:latin typeface="Times New Roman" panose="02020603050405020304" pitchFamily="18" charset="0"/>
                <a:cs typeface="Times New Roman" panose="02020603050405020304" pitchFamily="18" charset="0"/>
              </a:rPr>
              <a:t># Add 1 to 'quantity' value</a:t>
            </a:r>
          </a:p>
          <a:p>
            <a:r>
              <a:rPr lang="en-US" sz="1600" dirty="0">
                <a:latin typeface="Times New Roman" panose="02020603050405020304" pitchFamily="18" charset="0"/>
                <a:cs typeface="Times New Roman" panose="02020603050405020304" pitchFamily="18" charset="0"/>
              </a:rPr>
              <a:t>&gt;&gt;&gt; </a:t>
            </a:r>
            <a:r>
              <a:rPr lang="en-US" sz="1600" b="1" dirty="0">
                <a:latin typeface="Times New Roman" panose="02020603050405020304" pitchFamily="18" charset="0"/>
                <a:cs typeface="Times New Roman" panose="02020603050405020304" pitchFamily="18" charset="0"/>
              </a:rPr>
              <a:t>D</a:t>
            </a:r>
          </a:p>
          <a:p>
            <a:r>
              <a:rPr lang="en-US" sz="1600" dirty="0">
                <a:latin typeface="Times New Roman" panose="02020603050405020304" pitchFamily="18" charset="0"/>
                <a:cs typeface="Times New Roman" panose="02020603050405020304" pitchFamily="18" charset="0"/>
              </a:rPr>
              <a:t>{'color': 'pink', 'food': 'Spam', 'quantity': 5}</a:t>
            </a:r>
          </a:p>
          <a:p>
            <a:r>
              <a:rPr lang="en-US" sz="1600" dirty="0">
                <a:latin typeface="Times New Roman" panose="02020603050405020304" pitchFamily="18" charset="0"/>
                <a:cs typeface="Times New Roman" panose="02020603050405020304" pitchFamily="18" charset="0"/>
              </a:rPr>
              <a:t>&gt;&gt;&gt; D = {}</a:t>
            </a:r>
          </a:p>
          <a:p>
            <a:r>
              <a:rPr lang="en-US" sz="1600" dirty="0">
                <a:latin typeface="Times New Roman" panose="02020603050405020304" pitchFamily="18" charset="0"/>
                <a:cs typeface="Times New Roman" panose="02020603050405020304" pitchFamily="18" charset="0"/>
              </a:rPr>
              <a:t>&gt;&gt;&gt; D['name'] = 'Bob' # Create keys by assignment</a:t>
            </a:r>
          </a:p>
          <a:p>
            <a:r>
              <a:rPr lang="en-US" sz="1600" dirty="0">
                <a:latin typeface="Times New Roman" panose="02020603050405020304" pitchFamily="18" charset="0"/>
                <a:cs typeface="Times New Roman" panose="02020603050405020304" pitchFamily="18" charset="0"/>
              </a:rPr>
              <a:t>&gt;&gt;&gt; D['job'] = 'dev'</a:t>
            </a:r>
          </a:p>
          <a:p>
            <a:r>
              <a:rPr lang="en-US" sz="1600" dirty="0">
                <a:latin typeface="Times New Roman" panose="02020603050405020304" pitchFamily="18" charset="0"/>
                <a:cs typeface="Times New Roman" panose="02020603050405020304" pitchFamily="18" charset="0"/>
              </a:rPr>
              <a:t>&gt;&gt;&gt; D['age'] = 40</a:t>
            </a:r>
          </a:p>
          <a:p>
            <a:r>
              <a:rPr lang="en-US" sz="1600" dirty="0">
                <a:latin typeface="Times New Roman" panose="02020603050405020304" pitchFamily="18" charset="0"/>
                <a:cs typeface="Times New Roman" panose="02020603050405020304" pitchFamily="18" charset="0"/>
              </a:rPr>
              <a:t>&gt;&gt;&gt; D</a:t>
            </a:r>
          </a:p>
          <a:p>
            <a:r>
              <a:rPr lang="en-US" sz="1600" dirty="0">
                <a:latin typeface="Times New Roman" panose="02020603050405020304" pitchFamily="18" charset="0"/>
                <a:cs typeface="Times New Roman" panose="02020603050405020304" pitchFamily="18" charset="0"/>
              </a:rPr>
              <a:t>{'age': 40, 'job': 'dev', 'name': 'Bob'}</a:t>
            </a:r>
          </a:p>
          <a:p>
            <a:r>
              <a:rPr lang="en-US" sz="1600" dirty="0">
                <a:latin typeface="Times New Roman" panose="02020603050405020304" pitchFamily="18" charset="0"/>
                <a:cs typeface="Times New Roman" panose="02020603050405020304" pitchFamily="18" charset="0"/>
              </a:rPr>
              <a:t>&gt;&gt;&gt; print(D['name'])</a:t>
            </a:r>
          </a:p>
          <a:p>
            <a:r>
              <a:rPr lang="en-US" sz="1600" dirty="0">
                <a:latin typeface="Times New Roman" panose="02020603050405020304" pitchFamily="18" charset="0"/>
                <a:cs typeface="Times New Roman" panose="02020603050405020304" pitchFamily="18" charset="0"/>
              </a:rPr>
              <a:t>Bob</a:t>
            </a:r>
          </a:p>
        </p:txBody>
      </p:sp>
    </p:spTree>
    <p:extLst>
      <p:ext uri="{BB962C8B-B14F-4D97-AF65-F5344CB8AC3E}">
        <p14:creationId xmlns:p14="http://schemas.microsoft.com/office/powerpoint/2010/main" val="1627530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55000" lnSpcReduction="20000"/>
          </a:bodyPr>
          <a:lstStyle/>
          <a:p>
            <a:r>
              <a:rPr lang="en-US" sz="2500" dirty="0">
                <a:latin typeface="Times New Roman" panose="02020603050405020304" pitchFamily="18" charset="0"/>
                <a:cs typeface="Times New Roman" panose="02020603050405020304" pitchFamily="18" charset="0"/>
              </a:rPr>
              <a:t>&gt;&gt;&gt; </a:t>
            </a:r>
            <a:r>
              <a:rPr lang="en-US" sz="2500" b="1" dirty="0">
                <a:latin typeface="Times New Roman" panose="02020603050405020304" pitchFamily="18" charset="0"/>
                <a:cs typeface="Times New Roman" panose="02020603050405020304" pitchFamily="18" charset="0"/>
              </a:rPr>
              <a:t>bob1 = </a:t>
            </a:r>
            <a:r>
              <a:rPr lang="en-US" sz="2500" b="1" dirty="0" err="1">
                <a:latin typeface="Times New Roman" panose="02020603050405020304" pitchFamily="18" charset="0"/>
                <a:cs typeface="Times New Roman" panose="02020603050405020304" pitchFamily="18" charset="0"/>
              </a:rPr>
              <a:t>dict</a:t>
            </a:r>
            <a:r>
              <a:rPr lang="en-US" sz="2500" b="1" dirty="0">
                <a:latin typeface="Times New Roman" panose="02020603050405020304" pitchFamily="18" charset="0"/>
                <a:cs typeface="Times New Roman" panose="02020603050405020304" pitchFamily="18" charset="0"/>
              </a:rPr>
              <a:t>(name='Bob', job='dev', age=40) </a:t>
            </a:r>
            <a:r>
              <a:rPr lang="en-US" sz="2500" i="1" dirty="0">
                <a:latin typeface="Times New Roman" panose="02020603050405020304" pitchFamily="18" charset="0"/>
                <a:cs typeface="Times New Roman" panose="02020603050405020304" pitchFamily="18" charset="0"/>
              </a:rPr>
              <a:t># Keywords</a:t>
            </a:r>
          </a:p>
          <a:p>
            <a:r>
              <a:rPr lang="en-US" sz="2500" dirty="0">
                <a:latin typeface="Times New Roman" panose="02020603050405020304" pitchFamily="18" charset="0"/>
                <a:cs typeface="Times New Roman" panose="02020603050405020304" pitchFamily="18" charset="0"/>
              </a:rPr>
              <a:t>&gt;&gt;&gt; </a:t>
            </a:r>
            <a:r>
              <a:rPr lang="en-US" sz="2500" b="1" dirty="0">
                <a:latin typeface="Times New Roman" panose="02020603050405020304" pitchFamily="18" charset="0"/>
                <a:cs typeface="Times New Roman" panose="02020603050405020304" pitchFamily="18" charset="0"/>
              </a:rPr>
              <a:t>bob1</a:t>
            </a:r>
          </a:p>
          <a:p>
            <a:r>
              <a:rPr lang="en-US" sz="2500" dirty="0">
                <a:latin typeface="Times New Roman" panose="02020603050405020304" pitchFamily="18" charset="0"/>
                <a:cs typeface="Times New Roman" panose="02020603050405020304" pitchFamily="18" charset="0"/>
              </a:rPr>
              <a:t>{'age': 40, 'name': 'Bob', 'job': 'dev'}</a:t>
            </a:r>
          </a:p>
          <a:p>
            <a:pPr marL="0" indent="0">
              <a:buNone/>
            </a:pPr>
            <a:r>
              <a:rPr lang="en-US" sz="2500" dirty="0">
                <a:latin typeface="Times New Roman" panose="02020603050405020304" pitchFamily="18" charset="0"/>
                <a:cs typeface="Times New Roman" panose="02020603050405020304" pitchFamily="18" charset="0"/>
              </a:rPr>
              <a:t>&gt;&gt;&gt; bob2 = </a:t>
            </a:r>
            <a:r>
              <a:rPr lang="en-US" sz="2500" dirty="0" err="1">
                <a:latin typeface="Times New Roman" panose="02020603050405020304" pitchFamily="18" charset="0"/>
                <a:cs typeface="Times New Roman" panose="02020603050405020304" pitchFamily="18" charset="0"/>
              </a:rPr>
              <a:t>dict</a:t>
            </a:r>
            <a:r>
              <a:rPr lang="en-US" sz="2500" dirty="0">
                <a:latin typeface="Times New Roman" panose="02020603050405020304" pitchFamily="18" charset="0"/>
                <a:cs typeface="Times New Roman" panose="02020603050405020304" pitchFamily="18" charset="0"/>
              </a:rPr>
              <a:t>(zip(['name', 'job', 'age'], ['Bob', 'dev', 40])) # Zipping</a:t>
            </a:r>
          </a:p>
          <a:p>
            <a:pPr marL="0" indent="0">
              <a:buNone/>
            </a:pPr>
            <a:r>
              <a:rPr lang="en-US" sz="2500" dirty="0">
                <a:latin typeface="Times New Roman" panose="02020603050405020304" pitchFamily="18" charset="0"/>
                <a:cs typeface="Times New Roman" panose="02020603050405020304" pitchFamily="18" charset="0"/>
              </a:rPr>
              <a:t>&gt;&gt;&gt; bob2</a:t>
            </a:r>
          </a:p>
          <a:p>
            <a:pPr marL="0" indent="0">
              <a:buNone/>
            </a:pPr>
            <a:r>
              <a:rPr lang="en-US" sz="2500" dirty="0">
                <a:latin typeface="Times New Roman" panose="02020603050405020304" pitchFamily="18" charset="0"/>
                <a:cs typeface="Times New Roman" panose="02020603050405020304" pitchFamily="18" charset="0"/>
              </a:rPr>
              <a:t>{'job': 'dev', 'name': 'Bob', 'age': 40}</a:t>
            </a:r>
          </a:p>
          <a:p>
            <a:pPr marL="0" indent="0">
              <a:buNone/>
            </a:pPr>
            <a:r>
              <a:rPr lang="en-US" sz="2500" dirty="0">
                <a:latin typeface="Times New Roman" panose="02020603050405020304" pitchFamily="18" charset="0"/>
                <a:cs typeface="Times New Roman" panose="02020603050405020304" pitchFamily="18" charset="0"/>
              </a:rPr>
              <a:t>Nesting Revisited:</a:t>
            </a:r>
          </a:p>
          <a:p>
            <a:pPr marL="0" indent="0">
              <a:buNone/>
            </a:pPr>
            <a:endParaRPr lang="en-US" sz="2500"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&gt;&gt;&gt; rec = {'name': {'first': 'Bob', 'last': 'Smith'},</a:t>
            </a:r>
          </a:p>
          <a:p>
            <a:pPr marL="0" indent="0">
              <a:buNone/>
            </a:pPr>
            <a:r>
              <a:rPr lang="en-US" sz="2500" dirty="0">
                <a:latin typeface="Times New Roman" panose="02020603050405020304" pitchFamily="18" charset="0"/>
                <a:cs typeface="Times New Roman" panose="02020603050405020304" pitchFamily="18" charset="0"/>
              </a:rPr>
              <a:t>'jobs': ['dev', '</a:t>
            </a:r>
            <a:r>
              <a:rPr lang="en-US" sz="2500" dirty="0" err="1">
                <a:latin typeface="Times New Roman" panose="02020603050405020304" pitchFamily="18" charset="0"/>
                <a:cs typeface="Times New Roman" panose="02020603050405020304" pitchFamily="18" charset="0"/>
              </a:rPr>
              <a:t>mgr</a:t>
            </a:r>
            <a:r>
              <a:rPr lang="en-US" sz="2500" dirty="0">
                <a:latin typeface="Times New Roman" panose="02020603050405020304" pitchFamily="18" charset="0"/>
                <a:cs typeface="Times New Roman" panose="02020603050405020304" pitchFamily="18" charset="0"/>
              </a:rPr>
              <a:t>'],</a:t>
            </a:r>
          </a:p>
          <a:p>
            <a:pPr marL="0" indent="0">
              <a:buNone/>
            </a:pPr>
            <a:r>
              <a:rPr lang="en-US" sz="2500" dirty="0">
                <a:latin typeface="Times New Roman" panose="02020603050405020304" pitchFamily="18" charset="0"/>
                <a:cs typeface="Times New Roman" panose="02020603050405020304" pitchFamily="18" charset="0"/>
              </a:rPr>
              <a:t>'age': 40.5}</a:t>
            </a:r>
          </a:p>
          <a:p>
            <a:r>
              <a:rPr lang="en-US" dirty="0"/>
              <a:t>&gt;&gt;&gt; </a:t>
            </a:r>
            <a:r>
              <a:rPr lang="en-US" b="1" dirty="0"/>
              <a:t>rec['name'] </a:t>
            </a:r>
            <a:r>
              <a:rPr lang="en-US" i="1" dirty="0"/>
              <a:t># 'name' is a nested dictionary</a:t>
            </a:r>
          </a:p>
          <a:p>
            <a:r>
              <a:rPr lang="en-US" dirty="0"/>
              <a:t>{'last': 'Smith', 'first': 'Bob'}</a:t>
            </a:r>
          </a:p>
          <a:p>
            <a:r>
              <a:rPr lang="en-US" dirty="0"/>
              <a:t>&gt;&gt;&gt; </a:t>
            </a:r>
            <a:r>
              <a:rPr lang="en-US" b="1" dirty="0"/>
              <a:t>rec['name']['last'] </a:t>
            </a:r>
            <a:r>
              <a:rPr lang="en-US" i="1" dirty="0"/>
              <a:t># Index the nested dictionary</a:t>
            </a:r>
          </a:p>
          <a:p>
            <a:r>
              <a:rPr lang="en-US" dirty="0"/>
              <a:t>'Smith‘</a:t>
            </a:r>
          </a:p>
          <a:p>
            <a:r>
              <a:rPr lang="en-US" dirty="0"/>
              <a:t>&gt;&gt;&gt; </a:t>
            </a:r>
            <a:r>
              <a:rPr lang="en-US" b="1" dirty="0"/>
              <a:t>rec['jobs'] </a:t>
            </a:r>
            <a:r>
              <a:rPr lang="en-US" i="1" dirty="0"/>
              <a:t># 'jobs' is a nested list</a:t>
            </a:r>
          </a:p>
          <a:p>
            <a:r>
              <a:rPr lang="en-US" dirty="0"/>
              <a:t>['dev', '</a:t>
            </a:r>
            <a:r>
              <a:rPr lang="en-US" dirty="0" err="1"/>
              <a:t>mgr</a:t>
            </a:r>
            <a:r>
              <a:rPr lang="en-US" dirty="0"/>
              <a:t>']</a:t>
            </a:r>
          </a:p>
          <a:p>
            <a:r>
              <a:rPr lang="en-US" dirty="0"/>
              <a:t>&gt;&gt;&gt; </a:t>
            </a:r>
            <a:r>
              <a:rPr lang="en-US" b="1" dirty="0"/>
              <a:t>rec['jobs'][-1] </a:t>
            </a:r>
            <a:r>
              <a:rPr lang="en-US" i="1" dirty="0"/>
              <a:t># Index the nested list</a:t>
            </a:r>
          </a:p>
          <a:p>
            <a:r>
              <a:rPr lang="en-US" dirty="0"/>
              <a:t>'</a:t>
            </a:r>
            <a:r>
              <a:rPr lang="en-US" dirty="0" err="1"/>
              <a:t>mgr</a:t>
            </a:r>
            <a:r>
              <a:rPr lang="en-US" dirty="0"/>
              <a:t>'</a:t>
            </a:r>
          </a:p>
          <a:p>
            <a:r>
              <a:rPr lang="en-US" dirty="0"/>
              <a:t>&gt;&gt;&gt; </a:t>
            </a:r>
            <a:r>
              <a:rPr lang="en-US" b="1" dirty="0"/>
              <a:t>rec['jobs'].append('janitor') </a:t>
            </a:r>
            <a:r>
              <a:rPr lang="en-US" i="1" dirty="0"/>
              <a:t># Expand Bob's job description in place</a:t>
            </a:r>
          </a:p>
          <a:p>
            <a:r>
              <a:rPr lang="en-US" dirty="0"/>
              <a:t>&gt;&gt;&gt; </a:t>
            </a:r>
            <a:r>
              <a:rPr lang="en-US" b="1" dirty="0"/>
              <a:t>rec</a:t>
            </a:r>
          </a:p>
          <a:p>
            <a:r>
              <a:rPr lang="en-US" dirty="0"/>
              <a:t>{'age': 40.5, 'jobs': ['dev', '</a:t>
            </a:r>
            <a:r>
              <a:rPr lang="en-US" dirty="0" err="1"/>
              <a:t>mgr</a:t>
            </a:r>
            <a:r>
              <a:rPr lang="en-US" dirty="0"/>
              <a:t>', 'janitor'], 'name': {'last': 'Smith',</a:t>
            </a:r>
          </a:p>
          <a:p>
            <a:r>
              <a:rPr lang="en-US" dirty="0"/>
              <a:t>'first': 'Bob'}}</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478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1800" dirty="0">
                <a:latin typeface="Times New Roman" pitchFamily="18" charset="0"/>
                <a:cs typeface="Times New Roman" pitchFamily="18" charset="0"/>
              </a:rPr>
              <a:t>&gt;&gt;&gt; </a:t>
            </a:r>
            <a:r>
              <a:rPr lang="en-US" sz="1800" dirty="0" err="1">
                <a:latin typeface="Times New Roman" pitchFamily="18" charset="0"/>
                <a:cs typeface="Times New Roman" pitchFamily="18" charset="0"/>
              </a:rPr>
              <a:t>str</a:t>
            </a:r>
            <a:r>
              <a:rPr lang="en-US" sz="1800" dirty="0">
                <a:latin typeface="Times New Roman" pitchFamily="18" charset="0"/>
                <a:cs typeface="Times New Roman" pitchFamily="18" charset="0"/>
              </a:rPr>
              <a:t> = "Learn Python“</a:t>
            </a:r>
          </a:p>
          <a:p>
            <a:pPr>
              <a:buNone/>
            </a:pPr>
            <a:r>
              <a:rPr lang="en-US" sz="1800" dirty="0">
                <a:latin typeface="Times New Roman" pitchFamily="18" charset="0"/>
                <a:cs typeface="Times New Roman" pitchFamily="18" charset="0"/>
              </a:rPr>
              <a:t>&gt;&gt;&gt; </a:t>
            </a:r>
            <a:r>
              <a:rPr lang="en-US" sz="1800" dirty="0" err="1">
                <a:latin typeface="Times New Roman" pitchFamily="18" charset="0"/>
                <a:cs typeface="Times New Roman" pitchFamily="18" charset="0"/>
              </a:rPr>
              <a:t>len</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str</a:t>
            </a:r>
            <a:r>
              <a:rPr lang="en-US" sz="1800" dirty="0">
                <a:latin typeface="Times New Roman" pitchFamily="18" charset="0"/>
                <a:cs typeface="Times New Roman" pitchFamily="18" charset="0"/>
              </a:rPr>
              <a:t>) </a:t>
            </a:r>
          </a:p>
          <a:p>
            <a:pPr>
              <a:buNone/>
            </a:pPr>
            <a:r>
              <a:rPr lang="en-US" sz="1800" dirty="0">
                <a:latin typeface="Times New Roman" pitchFamily="18" charset="0"/>
                <a:cs typeface="Times New Roman" pitchFamily="18" charset="0"/>
              </a:rPr>
              <a:t>12</a:t>
            </a:r>
          </a:p>
          <a:p>
            <a:pPr>
              <a:buNone/>
            </a:pPr>
            <a:r>
              <a:rPr lang="en-US" sz="1800" dirty="0">
                <a:latin typeface="Times New Roman" pitchFamily="18" charset="0"/>
                <a:cs typeface="Times New Roman" pitchFamily="18" charset="0"/>
              </a:rPr>
              <a:t> &gt;&gt;&gt; </a:t>
            </a:r>
            <a:r>
              <a:rPr lang="en-US" sz="1800" dirty="0" err="1">
                <a:latin typeface="Times New Roman" pitchFamily="18" charset="0"/>
                <a:cs typeface="Times New Roman" pitchFamily="18" charset="0"/>
              </a:rPr>
              <a:t>len</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str</a:t>
            </a:r>
            <a:r>
              <a:rPr lang="en-US" sz="1800" dirty="0">
                <a:latin typeface="Times New Roman" pitchFamily="18" charset="0"/>
                <a:cs typeface="Times New Roman" pitchFamily="18" charset="0"/>
              </a:rPr>
              <a:t>) == 12 </a:t>
            </a:r>
          </a:p>
          <a:p>
            <a:pPr>
              <a:buNone/>
            </a:pPr>
            <a:r>
              <a:rPr lang="en-US" sz="1800" dirty="0">
                <a:latin typeface="Times New Roman" pitchFamily="18" charset="0"/>
                <a:cs typeface="Times New Roman" pitchFamily="18" charset="0"/>
              </a:rPr>
              <a:t>True </a:t>
            </a:r>
          </a:p>
          <a:p>
            <a:pPr>
              <a:buNone/>
            </a:pPr>
            <a:r>
              <a:rPr lang="en-US" sz="1800" dirty="0">
                <a:latin typeface="Times New Roman" pitchFamily="18" charset="0"/>
                <a:cs typeface="Times New Roman" pitchFamily="18" charset="0"/>
              </a:rPr>
              <a:t>&gt;&gt;&gt; </a:t>
            </a:r>
            <a:r>
              <a:rPr lang="en-US" sz="1800" dirty="0" err="1">
                <a:latin typeface="Times New Roman" pitchFamily="18" charset="0"/>
                <a:cs typeface="Times New Roman" pitchFamily="18" charset="0"/>
              </a:rPr>
              <a:t>len</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str</a:t>
            </a:r>
            <a:r>
              <a:rPr lang="en-US" sz="1800" dirty="0">
                <a:latin typeface="Times New Roman" pitchFamily="18" charset="0"/>
                <a:cs typeface="Times New Roman" pitchFamily="18" charset="0"/>
              </a:rPr>
              <a:t>) != 12 </a:t>
            </a:r>
          </a:p>
          <a:p>
            <a:pPr>
              <a:buNone/>
            </a:pPr>
            <a:r>
              <a:rPr lang="en-US" sz="1800" dirty="0">
                <a:latin typeface="Times New Roman" pitchFamily="18" charset="0"/>
                <a:cs typeface="Times New Roman" pitchFamily="18" charset="0"/>
              </a:rPr>
              <a:t>False</a:t>
            </a:r>
          </a:p>
          <a:p>
            <a:pPr>
              <a:buNone/>
            </a:pPr>
            <a:r>
              <a:rPr lang="en-US" sz="1800" dirty="0"/>
              <a:t>In some cases, the </a:t>
            </a:r>
            <a:r>
              <a:rPr lang="en-US" sz="1800" dirty="0" err="1"/>
              <a:t>boolean</a:t>
            </a:r>
            <a:r>
              <a:rPr lang="en-US" sz="1800" dirty="0"/>
              <a:t> constants </a:t>
            </a:r>
            <a:r>
              <a:rPr lang="en-US" sz="1800" b="1" dirty="0"/>
              <a:t>“True”</a:t>
            </a:r>
            <a:r>
              <a:rPr lang="en-US" sz="1800" dirty="0"/>
              <a:t> and </a:t>
            </a:r>
            <a:r>
              <a:rPr lang="en-US" sz="1800" b="1" dirty="0"/>
              <a:t>“False”</a:t>
            </a:r>
            <a:r>
              <a:rPr lang="en-US" sz="1800" dirty="0"/>
              <a:t> might also act as numbers.</a:t>
            </a:r>
          </a:p>
          <a:p>
            <a:pPr>
              <a:buNone/>
            </a:pPr>
            <a:r>
              <a:rPr lang="en-US" sz="1800" dirty="0"/>
              <a:t>&gt;&gt;&gt; A, B = True + 0, False + 0 </a:t>
            </a:r>
          </a:p>
          <a:p>
            <a:pPr>
              <a:buNone/>
            </a:pPr>
            <a:r>
              <a:rPr lang="en-US" sz="1800" dirty="0"/>
              <a:t>&gt;&gt;&gt; print(A, B) </a:t>
            </a:r>
          </a:p>
          <a:p>
            <a:pPr>
              <a:buNone/>
            </a:pPr>
            <a:r>
              <a:rPr lang="en-US" sz="1800" dirty="0"/>
              <a:t>1 0 </a:t>
            </a:r>
          </a:p>
          <a:p>
            <a:pPr>
              <a:buNone/>
            </a:pPr>
            <a:r>
              <a:rPr lang="en-US" sz="1800" dirty="0"/>
              <a:t>&gt;&gt;&gt; type(A), type(B) </a:t>
            </a:r>
          </a:p>
          <a:p>
            <a:pPr>
              <a:buNone/>
            </a:pPr>
            <a:r>
              <a:rPr lang="en-US" sz="1800" dirty="0"/>
              <a:t>(&lt;class '</a:t>
            </a:r>
            <a:r>
              <a:rPr lang="en-US" sz="1800" dirty="0" err="1"/>
              <a:t>int</a:t>
            </a:r>
            <a:r>
              <a:rPr lang="en-US" sz="1800" dirty="0"/>
              <a:t>'&gt;, &lt;class '</a:t>
            </a:r>
            <a:r>
              <a:rPr lang="en-US" sz="1800" dirty="0" err="1"/>
              <a:t>int</a:t>
            </a:r>
            <a:r>
              <a:rPr lang="en-US" sz="1800" dirty="0"/>
              <a:t>'&gt;)</a:t>
            </a:r>
            <a:endParaRPr lang="en-US" sz="1800" dirty="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r>
              <a:rPr lang="en-US" sz="1600" dirty="0">
                <a:latin typeface="Times New Roman" panose="02020603050405020304" pitchFamily="18" charset="0"/>
                <a:cs typeface="Times New Roman" panose="02020603050405020304" pitchFamily="18" charset="0"/>
              </a:rPr>
              <a:t>&gt;&gt;&gt; </a:t>
            </a:r>
            <a:r>
              <a:rPr lang="en-US" sz="1600" b="1" dirty="0">
                <a:latin typeface="Times New Roman" panose="02020603050405020304" pitchFamily="18" charset="0"/>
                <a:cs typeface="Times New Roman" panose="02020603050405020304" pitchFamily="18" charset="0"/>
              </a:rPr>
              <a:t>D = {'a': 1, 'b': 2, 'c': 3}</a:t>
            </a:r>
          </a:p>
          <a:p>
            <a:r>
              <a:rPr lang="en-US" sz="1600" dirty="0">
                <a:latin typeface="Times New Roman" panose="02020603050405020304" pitchFamily="18" charset="0"/>
                <a:cs typeface="Times New Roman" panose="02020603050405020304" pitchFamily="18" charset="0"/>
              </a:rPr>
              <a:t>{'a': 1, 'c': 3, 'b': 2}</a:t>
            </a:r>
          </a:p>
          <a:p>
            <a:r>
              <a:rPr lang="en-US" sz="1600" dirty="0">
                <a:latin typeface="Times New Roman" panose="02020603050405020304" pitchFamily="18" charset="0"/>
                <a:cs typeface="Times New Roman" panose="02020603050405020304" pitchFamily="18" charset="0"/>
              </a:rPr>
              <a:t>&gt;&gt;&gt; D['e'] = 99 # Assigning new keys grows dictionaries</a:t>
            </a:r>
          </a:p>
          <a:p>
            <a:r>
              <a:rPr lang="en-US" sz="1600" dirty="0">
                <a:latin typeface="Times New Roman" panose="02020603050405020304" pitchFamily="18" charset="0"/>
                <a:cs typeface="Times New Roman" panose="02020603050405020304" pitchFamily="18" charset="0"/>
              </a:rPr>
              <a:t>&gt;&gt;&gt; D</a:t>
            </a:r>
          </a:p>
          <a:p>
            <a:r>
              <a:rPr lang="en-US" sz="1600" dirty="0">
                <a:latin typeface="Times New Roman" panose="02020603050405020304" pitchFamily="18" charset="0"/>
                <a:cs typeface="Times New Roman" panose="02020603050405020304" pitchFamily="18" charset="0"/>
              </a:rPr>
              <a:t>{'a': 1, 'c': 3, 'b': 2, 'e': 99}</a:t>
            </a:r>
          </a:p>
          <a:p>
            <a:r>
              <a:rPr lang="en-US" sz="1600" dirty="0">
                <a:latin typeface="Times New Roman" panose="02020603050405020304" pitchFamily="18" charset="0"/>
                <a:cs typeface="Times New Roman" panose="02020603050405020304" pitchFamily="18" charset="0"/>
              </a:rPr>
              <a:t>&gt;&gt;&gt; D['f'] # Referencing a nonexistent key is an error</a:t>
            </a:r>
          </a:p>
          <a:p>
            <a:r>
              <a:rPr lang="en-US" sz="1600" dirty="0">
                <a:latin typeface="Times New Roman" panose="02020603050405020304" pitchFamily="18" charset="0"/>
                <a:cs typeface="Times New Roman" panose="02020603050405020304" pitchFamily="18" charset="0"/>
              </a:rPr>
              <a:t>...error text omitted...</a:t>
            </a:r>
          </a:p>
          <a:p>
            <a:r>
              <a:rPr lang="en-US" sz="1600" dirty="0" err="1">
                <a:latin typeface="Times New Roman" panose="02020603050405020304" pitchFamily="18" charset="0"/>
                <a:cs typeface="Times New Roman" panose="02020603050405020304" pitchFamily="18" charset="0"/>
              </a:rPr>
              <a:t>KeyError</a:t>
            </a:r>
            <a:r>
              <a:rPr lang="en-US" sz="1600" dirty="0">
                <a:latin typeface="Times New Roman" panose="02020603050405020304" pitchFamily="18" charset="0"/>
                <a:cs typeface="Times New Roman" panose="02020603050405020304" pitchFamily="18" charset="0"/>
              </a:rPr>
              <a:t>: 'f‘</a:t>
            </a:r>
          </a:p>
          <a:p>
            <a:pPr marL="0" indent="0">
              <a:buNone/>
            </a:pPr>
            <a:r>
              <a:rPr lang="en-US" dirty="0"/>
              <a:t>Sorting Keys: for Loops:</a:t>
            </a:r>
          </a:p>
          <a:p>
            <a:pPr marL="0" indent="0">
              <a:buNone/>
            </a:pPr>
            <a:r>
              <a:rPr lang="en-US" sz="1800" dirty="0">
                <a:latin typeface="Times New Roman" panose="02020603050405020304" pitchFamily="18" charset="0"/>
                <a:cs typeface="Times New Roman" panose="02020603050405020304" pitchFamily="18" charset="0"/>
              </a:rPr>
              <a:t>&gt;&gt;&gt; </a:t>
            </a:r>
            <a:r>
              <a:rPr lang="en-US" sz="1800" b="1" dirty="0">
                <a:latin typeface="Times New Roman" panose="02020603050405020304" pitchFamily="18" charset="0"/>
                <a:cs typeface="Times New Roman" panose="02020603050405020304" pitchFamily="18" charset="0"/>
              </a:rPr>
              <a:t>D = {'a': 1, 'b': 2, 'c': 3}</a:t>
            </a:r>
          </a:p>
          <a:p>
            <a:pPr marL="0" indent="0">
              <a:buNone/>
            </a:pPr>
            <a:r>
              <a:rPr lang="en-US" sz="1800" dirty="0">
                <a:latin typeface="Times New Roman" panose="02020603050405020304" pitchFamily="18" charset="0"/>
                <a:cs typeface="Times New Roman" panose="02020603050405020304" pitchFamily="18" charset="0"/>
              </a:rPr>
              <a:t>&gt;&gt;&gt; </a:t>
            </a:r>
            <a:r>
              <a:rPr lang="en-US" sz="1800" b="1" dirty="0">
                <a:latin typeface="Times New Roman" panose="02020603050405020304" pitchFamily="18" charset="0"/>
                <a:cs typeface="Times New Roman" panose="02020603050405020304" pitchFamily="18" charset="0"/>
              </a:rPr>
              <a:t>D</a:t>
            </a:r>
          </a:p>
          <a:p>
            <a:pPr marL="0" indent="0">
              <a:buNone/>
            </a:pPr>
            <a:r>
              <a:rPr lang="en-US" sz="1800" dirty="0">
                <a:latin typeface="Times New Roman" panose="02020603050405020304" pitchFamily="18" charset="0"/>
                <a:cs typeface="Times New Roman" panose="02020603050405020304" pitchFamily="18" charset="0"/>
              </a:rPr>
              <a:t>{'a': 1, 'c': 3, 'b': 2}</a:t>
            </a:r>
          </a:p>
          <a:p>
            <a:pPr marL="0" indent="0">
              <a:buNone/>
            </a:pPr>
            <a:r>
              <a:rPr lang="en-US" sz="2300" dirty="0">
                <a:latin typeface="Times New Roman" panose="02020603050405020304" pitchFamily="18" charset="0"/>
                <a:cs typeface="Times New Roman" panose="02020603050405020304" pitchFamily="18" charset="0"/>
              </a:rPr>
              <a:t>&gt;&gt;&gt; </a:t>
            </a:r>
            <a:r>
              <a:rPr lang="en-US" sz="2300" b="1" dirty="0">
                <a:latin typeface="Times New Roman" panose="02020603050405020304" pitchFamily="18" charset="0"/>
                <a:cs typeface="Times New Roman" panose="02020603050405020304" pitchFamily="18" charset="0"/>
              </a:rPr>
              <a:t>Ks = list(</a:t>
            </a:r>
            <a:r>
              <a:rPr lang="en-US" sz="2300" b="1" dirty="0" err="1">
                <a:latin typeface="Times New Roman" panose="02020603050405020304" pitchFamily="18" charset="0"/>
                <a:cs typeface="Times New Roman" panose="02020603050405020304" pitchFamily="18" charset="0"/>
              </a:rPr>
              <a:t>D.keys</a:t>
            </a:r>
            <a:r>
              <a:rPr lang="en-US" sz="2300" b="1" dirty="0">
                <a:latin typeface="Times New Roman" panose="02020603050405020304" pitchFamily="18" charset="0"/>
                <a:cs typeface="Times New Roman" panose="02020603050405020304" pitchFamily="18" charset="0"/>
              </a:rPr>
              <a:t>()) </a:t>
            </a:r>
            <a:r>
              <a:rPr lang="en-US" sz="2300" i="1" dirty="0">
                <a:latin typeface="Times New Roman" panose="02020603050405020304" pitchFamily="18" charset="0"/>
                <a:cs typeface="Times New Roman" panose="02020603050405020304" pitchFamily="18" charset="0"/>
              </a:rPr>
              <a:t># Unordered keys list</a:t>
            </a:r>
          </a:p>
          <a:p>
            <a:pPr marL="0" indent="0">
              <a:buNone/>
            </a:pPr>
            <a:r>
              <a:rPr lang="en-US" sz="2300" dirty="0">
                <a:latin typeface="Times New Roman" panose="02020603050405020304" pitchFamily="18" charset="0"/>
                <a:cs typeface="Times New Roman" panose="02020603050405020304" pitchFamily="18" charset="0"/>
              </a:rPr>
              <a:t>&gt;&gt;&gt; </a:t>
            </a:r>
            <a:r>
              <a:rPr lang="en-US" sz="2300" b="1" dirty="0">
                <a:latin typeface="Times New Roman" panose="02020603050405020304" pitchFamily="18" charset="0"/>
                <a:cs typeface="Times New Roman" panose="02020603050405020304" pitchFamily="18" charset="0"/>
              </a:rPr>
              <a:t>Ks </a:t>
            </a:r>
            <a:r>
              <a:rPr lang="en-US" sz="2300" i="1" dirty="0">
                <a:latin typeface="Times New Roman" panose="02020603050405020304" pitchFamily="18" charset="0"/>
                <a:cs typeface="Times New Roman" panose="02020603050405020304" pitchFamily="18" charset="0"/>
              </a:rPr>
              <a:t># A list in 2.X, "view" in 3.X: use list()</a:t>
            </a:r>
          </a:p>
          <a:p>
            <a:pPr marL="0" indent="0">
              <a:buNone/>
            </a:pPr>
            <a:r>
              <a:rPr lang="en-US" sz="2300" dirty="0">
                <a:latin typeface="Times New Roman" panose="02020603050405020304" pitchFamily="18" charset="0"/>
                <a:cs typeface="Times New Roman" panose="02020603050405020304" pitchFamily="18" charset="0"/>
              </a:rPr>
              <a:t>['a', 'c', 'b']</a:t>
            </a:r>
          </a:p>
          <a:p>
            <a:pPr marL="0" indent="0">
              <a:buNone/>
            </a:pPr>
            <a:r>
              <a:rPr lang="en-US" sz="2300" dirty="0">
                <a:latin typeface="Times New Roman" panose="02020603050405020304" pitchFamily="18" charset="0"/>
                <a:cs typeface="Times New Roman" panose="02020603050405020304" pitchFamily="18" charset="0"/>
              </a:rPr>
              <a:t>&gt;&gt;&gt; </a:t>
            </a:r>
            <a:r>
              <a:rPr lang="en-US" sz="2300" b="1" dirty="0" err="1">
                <a:latin typeface="Times New Roman" panose="02020603050405020304" pitchFamily="18" charset="0"/>
                <a:cs typeface="Times New Roman" panose="02020603050405020304" pitchFamily="18" charset="0"/>
              </a:rPr>
              <a:t>Ks.sort</a:t>
            </a:r>
            <a:r>
              <a:rPr lang="en-US" sz="2300" b="1" dirty="0">
                <a:latin typeface="Times New Roman" panose="02020603050405020304" pitchFamily="18" charset="0"/>
                <a:cs typeface="Times New Roman" panose="02020603050405020304" pitchFamily="18" charset="0"/>
              </a:rPr>
              <a:t>() </a:t>
            </a:r>
            <a:r>
              <a:rPr lang="en-US" sz="2300" i="1" dirty="0">
                <a:latin typeface="Times New Roman" panose="02020603050405020304" pitchFamily="18" charset="0"/>
                <a:cs typeface="Times New Roman" panose="02020603050405020304" pitchFamily="18" charset="0"/>
              </a:rPr>
              <a:t># Sorted keys list</a:t>
            </a:r>
          </a:p>
          <a:p>
            <a:pPr marL="0" indent="0">
              <a:buNone/>
            </a:pPr>
            <a:r>
              <a:rPr lang="en-US" sz="2300" dirty="0">
                <a:latin typeface="Times New Roman" panose="02020603050405020304" pitchFamily="18" charset="0"/>
                <a:cs typeface="Times New Roman" panose="02020603050405020304" pitchFamily="18" charset="0"/>
              </a:rPr>
              <a:t>&gt;&gt;&gt; </a:t>
            </a:r>
            <a:r>
              <a:rPr lang="en-US" sz="2300" b="1" dirty="0">
                <a:latin typeface="Times New Roman" panose="02020603050405020304" pitchFamily="18" charset="0"/>
                <a:cs typeface="Times New Roman" panose="02020603050405020304" pitchFamily="18" charset="0"/>
              </a:rPr>
              <a:t>Ks</a:t>
            </a:r>
          </a:p>
          <a:p>
            <a:pPr marL="0" indent="0">
              <a:buNone/>
            </a:pPr>
            <a:r>
              <a:rPr lang="en-US" sz="2300" dirty="0">
                <a:latin typeface="Times New Roman" panose="02020603050405020304" pitchFamily="18" charset="0"/>
                <a:cs typeface="Times New Roman" panose="02020603050405020304" pitchFamily="18" charset="0"/>
              </a:rPr>
              <a:t>['a', 'b', 'c']</a:t>
            </a:r>
          </a:p>
          <a:p>
            <a:pPr marL="0" indent="0">
              <a:buNone/>
            </a:pPr>
            <a:r>
              <a:rPr lang="en-US" sz="2300" dirty="0">
                <a:latin typeface="Times New Roman" panose="02020603050405020304" pitchFamily="18" charset="0"/>
                <a:cs typeface="Times New Roman" panose="02020603050405020304" pitchFamily="18" charset="0"/>
              </a:rPr>
              <a:t>&gt;&gt;&gt; </a:t>
            </a:r>
            <a:r>
              <a:rPr lang="en-US" sz="2300" b="1" dirty="0">
                <a:latin typeface="Times New Roman" panose="02020603050405020304" pitchFamily="18" charset="0"/>
                <a:cs typeface="Times New Roman" panose="02020603050405020304" pitchFamily="18" charset="0"/>
              </a:rPr>
              <a:t>for key in Ks: </a:t>
            </a:r>
            <a:r>
              <a:rPr lang="en-US" sz="2300" i="1" dirty="0">
                <a:latin typeface="Times New Roman" panose="02020603050405020304" pitchFamily="18" charset="0"/>
                <a:cs typeface="Times New Roman" panose="02020603050405020304" pitchFamily="18" charset="0"/>
              </a:rPr>
              <a:t># Iterate though sorted keys</a:t>
            </a:r>
          </a:p>
          <a:p>
            <a:pPr marL="0" indent="0">
              <a:buNone/>
            </a:pPr>
            <a:r>
              <a:rPr lang="en-US" sz="2300" b="1" dirty="0">
                <a:latin typeface="Times New Roman" panose="02020603050405020304" pitchFamily="18" charset="0"/>
                <a:cs typeface="Times New Roman" panose="02020603050405020304" pitchFamily="18" charset="0"/>
              </a:rPr>
              <a:t>print(key, '=&gt;', D[key]) </a:t>
            </a:r>
            <a:r>
              <a:rPr lang="en-US" sz="2300" i="1" dirty="0">
                <a:latin typeface="Times New Roman" panose="02020603050405020304" pitchFamily="18" charset="0"/>
                <a:cs typeface="Times New Roman" panose="02020603050405020304" pitchFamily="18" charset="0"/>
              </a:rPr>
              <a:t># &lt;== press Enter twice here (3.X print)</a:t>
            </a: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662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20000"/>
          </a:bodyPr>
          <a:lstStyle/>
          <a:p>
            <a:r>
              <a:rPr lang="en-US" sz="1400" dirty="0">
                <a:latin typeface="Times New Roman" panose="02020603050405020304" pitchFamily="18" charset="0"/>
                <a:cs typeface="Times New Roman" panose="02020603050405020304" pitchFamily="18" charset="0"/>
              </a:rPr>
              <a:t>&gt;&gt;&gt; </a:t>
            </a:r>
            <a:r>
              <a:rPr lang="en-US" sz="1400" b="1" dirty="0">
                <a:latin typeface="Times New Roman" panose="02020603050405020304" pitchFamily="18" charset="0"/>
                <a:cs typeface="Times New Roman" panose="02020603050405020304" pitchFamily="18" charset="0"/>
              </a:rPr>
              <a:t>D</a:t>
            </a:r>
          </a:p>
          <a:p>
            <a:r>
              <a:rPr lang="en-US" sz="1400" dirty="0">
                <a:latin typeface="Times New Roman" panose="02020603050405020304" pitchFamily="18" charset="0"/>
                <a:cs typeface="Times New Roman" panose="02020603050405020304" pitchFamily="18" charset="0"/>
              </a:rPr>
              <a:t>{'a': 1, 'c': 3, 'b': 2}</a:t>
            </a:r>
          </a:p>
          <a:p>
            <a:r>
              <a:rPr lang="en-US" sz="1400" dirty="0">
                <a:latin typeface="Times New Roman" panose="02020603050405020304" pitchFamily="18" charset="0"/>
                <a:cs typeface="Times New Roman" panose="02020603050405020304" pitchFamily="18" charset="0"/>
              </a:rPr>
              <a:t>&gt;&gt;&gt; </a:t>
            </a:r>
            <a:r>
              <a:rPr lang="en-US" sz="1400" b="1" dirty="0">
                <a:latin typeface="Times New Roman" panose="02020603050405020304" pitchFamily="18" charset="0"/>
                <a:cs typeface="Times New Roman" panose="02020603050405020304" pitchFamily="18" charset="0"/>
              </a:rPr>
              <a:t>for key in sorted(D):</a:t>
            </a:r>
          </a:p>
          <a:p>
            <a:r>
              <a:rPr lang="en-US" sz="1400" b="1" dirty="0">
                <a:latin typeface="Times New Roman" panose="02020603050405020304" pitchFamily="18" charset="0"/>
                <a:cs typeface="Times New Roman" panose="02020603050405020304" pitchFamily="18" charset="0"/>
              </a:rPr>
              <a:t>print(key, '=&gt;', D[key])</a:t>
            </a:r>
          </a:p>
          <a:p>
            <a:r>
              <a:rPr lang="en-US" sz="1400" dirty="0">
                <a:latin typeface="Times New Roman" panose="02020603050405020304" pitchFamily="18" charset="0"/>
                <a:cs typeface="Times New Roman" panose="02020603050405020304" pitchFamily="18" charset="0"/>
              </a:rPr>
              <a:t>a =&gt; 1</a:t>
            </a:r>
          </a:p>
          <a:p>
            <a:r>
              <a:rPr lang="en-US" sz="1400" dirty="0">
                <a:latin typeface="Times New Roman" panose="02020603050405020304" pitchFamily="18" charset="0"/>
                <a:cs typeface="Times New Roman" panose="02020603050405020304" pitchFamily="18" charset="0"/>
              </a:rPr>
              <a:t>b =&gt; 2</a:t>
            </a:r>
          </a:p>
          <a:p>
            <a:r>
              <a:rPr lang="en-US" sz="1400" dirty="0">
                <a:latin typeface="Times New Roman" panose="02020603050405020304" pitchFamily="18" charset="0"/>
                <a:cs typeface="Times New Roman" panose="02020603050405020304" pitchFamily="18" charset="0"/>
              </a:rPr>
              <a:t>c =&gt; 3</a:t>
            </a:r>
          </a:p>
          <a:p>
            <a:pPr marL="0" indent="0">
              <a:buNone/>
            </a:pPr>
            <a:r>
              <a:rPr lang="en-US" dirty="0"/>
              <a:t>Tuples:</a:t>
            </a:r>
          </a:p>
          <a:p>
            <a:r>
              <a:rPr lang="en-US" sz="1800" dirty="0">
                <a:latin typeface="Times New Roman" panose="02020603050405020304" pitchFamily="18" charset="0"/>
                <a:cs typeface="Times New Roman" panose="02020603050405020304" pitchFamily="18" charset="0"/>
              </a:rPr>
              <a:t>The tuple object (pronounced “</a:t>
            </a:r>
            <a:r>
              <a:rPr lang="en-US" sz="1800" dirty="0" err="1">
                <a:latin typeface="Times New Roman" panose="02020603050405020304" pitchFamily="18" charset="0"/>
                <a:cs typeface="Times New Roman" panose="02020603050405020304" pitchFamily="18" charset="0"/>
              </a:rPr>
              <a:t>toople</a:t>
            </a:r>
            <a:r>
              <a:rPr lang="en-US" sz="1800" dirty="0">
                <a:latin typeface="Times New Roman" panose="02020603050405020304" pitchFamily="18" charset="0"/>
                <a:cs typeface="Times New Roman" panose="02020603050405020304" pitchFamily="18" charset="0"/>
              </a:rPr>
              <a:t>” or “</a:t>
            </a:r>
            <a:r>
              <a:rPr lang="en-US" sz="1800" dirty="0" err="1">
                <a:latin typeface="Times New Roman" panose="02020603050405020304" pitchFamily="18" charset="0"/>
                <a:cs typeface="Times New Roman" panose="02020603050405020304" pitchFamily="18" charset="0"/>
              </a:rPr>
              <a:t>tuhple</a:t>
            </a:r>
            <a:r>
              <a:rPr lang="en-US" sz="1800" dirty="0">
                <a:latin typeface="Times New Roman" panose="02020603050405020304" pitchFamily="18" charset="0"/>
                <a:cs typeface="Times New Roman" panose="02020603050405020304" pitchFamily="18" charset="0"/>
              </a:rPr>
              <a:t>,”) is roughly like a list that cannot be changed—tuples are </a:t>
            </a:r>
            <a:r>
              <a:rPr lang="en-US" sz="1800" i="1" dirty="0">
                <a:latin typeface="Times New Roman" panose="02020603050405020304" pitchFamily="18" charset="0"/>
                <a:cs typeface="Times New Roman" panose="02020603050405020304" pitchFamily="18" charset="0"/>
              </a:rPr>
              <a:t>sequences</a:t>
            </a:r>
            <a:r>
              <a:rPr lang="en-US" sz="1800" dirty="0">
                <a:latin typeface="Times New Roman" panose="02020603050405020304" pitchFamily="18" charset="0"/>
                <a:cs typeface="Times New Roman" panose="02020603050405020304" pitchFamily="18" charset="0"/>
              </a:rPr>
              <a:t>, like lists, but they are </a:t>
            </a:r>
            <a:r>
              <a:rPr lang="en-US" sz="1800" i="1" dirty="0">
                <a:latin typeface="Times New Roman" panose="02020603050405020304" pitchFamily="18" charset="0"/>
                <a:cs typeface="Times New Roman" panose="02020603050405020304" pitchFamily="18" charset="0"/>
              </a:rPr>
              <a:t>immutable</a:t>
            </a:r>
            <a:r>
              <a:rPr lang="en-US" sz="1800" dirty="0">
                <a:latin typeface="Times New Roman" panose="02020603050405020304" pitchFamily="18" charset="0"/>
                <a:cs typeface="Times New Roman" panose="02020603050405020304" pitchFamily="18" charset="0"/>
              </a:rPr>
              <a:t>, like strings </a:t>
            </a:r>
          </a:p>
          <a:p>
            <a:r>
              <a:rPr lang="en-US" sz="1900" dirty="0">
                <a:latin typeface="Times New Roman" panose="02020603050405020304" pitchFamily="18" charset="0"/>
                <a:cs typeface="Times New Roman" panose="02020603050405020304" pitchFamily="18" charset="0"/>
              </a:rPr>
              <a:t>&gt;&gt;&gt; </a:t>
            </a:r>
            <a:r>
              <a:rPr lang="en-US" sz="1900" b="1" dirty="0">
                <a:latin typeface="Times New Roman" panose="02020603050405020304" pitchFamily="18" charset="0"/>
                <a:cs typeface="Times New Roman" panose="02020603050405020304" pitchFamily="18" charset="0"/>
              </a:rPr>
              <a:t>T = (1, 2, 3, 4) </a:t>
            </a:r>
            <a:r>
              <a:rPr lang="en-US" sz="1900" i="1" dirty="0">
                <a:latin typeface="Times New Roman" panose="02020603050405020304" pitchFamily="18" charset="0"/>
                <a:cs typeface="Times New Roman" panose="02020603050405020304" pitchFamily="18" charset="0"/>
              </a:rPr>
              <a:t># A 4-item tuple</a:t>
            </a:r>
          </a:p>
          <a:p>
            <a:r>
              <a:rPr lang="en-US" sz="1900" dirty="0">
                <a:latin typeface="Times New Roman" panose="02020603050405020304" pitchFamily="18" charset="0"/>
                <a:cs typeface="Times New Roman" panose="02020603050405020304" pitchFamily="18" charset="0"/>
              </a:rPr>
              <a:t>&gt;&gt;&gt; </a:t>
            </a:r>
            <a:r>
              <a:rPr lang="en-US" sz="1900" b="1" dirty="0" err="1">
                <a:latin typeface="Times New Roman" panose="02020603050405020304" pitchFamily="18" charset="0"/>
                <a:cs typeface="Times New Roman" panose="02020603050405020304" pitchFamily="18" charset="0"/>
              </a:rPr>
              <a:t>len</a:t>
            </a:r>
            <a:r>
              <a:rPr lang="en-US" sz="1900" b="1" dirty="0">
                <a:latin typeface="Times New Roman" panose="02020603050405020304" pitchFamily="18" charset="0"/>
                <a:cs typeface="Times New Roman" panose="02020603050405020304" pitchFamily="18" charset="0"/>
              </a:rPr>
              <a:t>(T) </a:t>
            </a:r>
            <a:r>
              <a:rPr lang="en-US" sz="1900" i="1" dirty="0">
                <a:latin typeface="Times New Roman" panose="02020603050405020304" pitchFamily="18" charset="0"/>
                <a:cs typeface="Times New Roman" panose="02020603050405020304" pitchFamily="18" charset="0"/>
              </a:rPr>
              <a:t># Length</a:t>
            </a:r>
          </a:p>
          <a:p>
            <a:r>
              <a:rPr lang="en-US" sz="1900" dirty="0">
                <a:latin typeface="Times New Roman" panose="02020603050405020304" pitchFamily="18" charset="0"/>
                <a:cs typeface="Times New Roman" panose="02020603050405020304" pitchFamily="18" charset="0"/>
              </a:rPr>
              <a:t>4</a:t>
            </a:r>
          </a:p>
          <a:p>
            <a:r>
              <a:rPr lang="en-US" sz="1900" dirty="0">
                <a:latin typeface="Times New Roman" panose="02020603050405020304" pitchFamily="18" charset="0"/>
                <a:cs typeface="Times New Roman" panose="02020603050405020304" pitchFamily="18" charset="0"/>
              </a:rPr>
              <a:t>&gt;&gt; </a:t>
            </a:r>
            <a:r>
              <a:rPr lang="en-US" sz="1900" b="1" dirty="0">
                <a:latin typeface="Times New Roman" panose="02020603050405020304" pitchFamily="18" charset="0"/>
                <a:cs typeface="Times New Roman" panose="02020603050405020304" pitchFamily="18" charset="0"/>
              </a:rPr>
              <a:t>T + (5, 6) </a:t>
            </a:r>
            <a:r>
              <a:rPr lang="en-US" sz="1900" i="1" dirty="0">
                <a:latin typeface="Times New Roman" panose="02020603050405020304" pitchFamily="18" charset="0"/>
                <a:cs typeface="Times New Roman" panose="02020603050405020304" pitchFamily="18" charset="0"/>
              </a:rPr>
              <a:t># Concatenation</a:t>
            </a:r>
          </a:p>
          <a:p>
            <a:r>
              <a:rPr lang="en-US" sz="1900" dirty="0">
                <a:latin typeface="Times New Roman" panose="02020603050405020304" pitchFamily="18" charset="0"/>
                <a:cs typeface="Times New Roman" panose="02020603050405020304" pitchFamily="18" charset="0"/>
              </a:rPr>
              <a:t>(1, 2, 3, 4, 5, 6)</a:t>
            </a:r>
          </a:p>
          <a:p>
            <a:r>
              <a:rPr lang="en-US" sz="1900" dirty="0">
                <a:latin typeface="Times New Roman" panose="02020603050405020304" pitchFamily="18" charset="0"/>
                <a:cs typeface="Times New Roman" panose="02020603050405020304" pitchFamily="18" charset="0"/>
              </a:rPr>
              <a:t>&gt;&gt;&gt; </a:t>
            </a:r>
            <a:r>
              <a:rPr lang="en-US" sz="1900" b="1" dirty="0">
                <a:latin typeface="Times New Roman" panose="02020603050405020304" pitchFamily="18" charset="0"/>
                <a:cs typeface="Times New Roman" panose="02020603050405020304" pitchFamily="18" charset="0"/>
              </a:rPr>
              <a:t>T[0] </a:t>
            </a:r>
            <a:r>
              <a:rPr lang="en-US" sz="1900" i="1" dirty="0">
                <a:latin typeface="Times New Roman" panose="02020603050405020304" pitchFamily="18" charset="0"/>
                <a:cs typeface="Times New Roman" panose="02020603050405020304" pitchFamily="18" charset="0"/>
              </a:rPr>
              <a:t># Indexing, slicing, and more</a:t>
            </a:r>
          </a:p>
          <a:p>
            <a:r>
              <a:rPr lang="en-US" sz="1900" dirty="0">
                <a:latin typeface="Times New Roman" panose="02020603050405020304" pitchFamily="18" charset="0"/>
                <a:cs typeface="Times New Roman" panose="02020603050405020304" pitchFamily="18" charset="0"/>
              </a:rPr>
              <a:t>1</a:t>
            </a:r>
          </a:p>
          <a:p>
            <a:r>
              <a:rPr lang="en-US" sz="2300" dirty="0">
                <a:latin typeface="Times New Roman" panose="02020603050405020304" pitchFamily="18" charset="0"/>
                <a:cs typeface="Times New Roman" panose="02020603050405020304" pitchFamily="18" charset="0"/>
              </a:rPr>
              <a:t>as many as lists:</a:t>
            </a:r>
          </a:p>
          <a:p>
            <a:r>
              <a:rPr lang="en-US" sz="2300" dirty="0">
                <a:latin typeface="Times New Roman" panose="02020603050405020304" pitchFamily="18" charset="0"/>
                <a:cs typeface="Times New Roman" panose="02020603050405020304" pitchFamily="18" charset="0"/>
              </a:rPr>
              <a:t>&gt;&gt;&gt; </a:t>
            </a:r>
            <a:r>
              <a:rPr lang="en-US" sz="2300" dirty="0" err="1">
                <a:latin typeface="Times New Roman" panose="02020603050405020304" pitchFamily="18" charset="0"/>
                <a:cs typeface="Times New Roman" panose="02020603050405020304" pitchFamily="18" charset="0"/>
              </a:rPr>
              <a:t>T.index</a:t>
            </a:r>
            <a:r>
              <a:rPr lang="en-US" sz="2300" dirty="0">
                <a:latin typeface="Times New Roman" panose="02020603050405020304" pitchFamily="18" charset="0"/>
                <a:cs typeface="Times New Roman" panose="02020603050405020304" pitchFamily="18" charset="0"/>
              </a:rPr>
              <a:t>(4) # Tuple methods: 4 appears at offset 3</a:t>
            </a:r>
          </a:p>
          <a:p>
            <a:r>
              <a:rPr lang="en-US" sz="2300" dirty="0">
                <a:latin typeface="Times New Roman" panose="02020603050405020304" pitchFamily="18" charset="0"/>
                <a:cs typeface="Times New Roman" panose="02020603050405020304" pitchFamily="18" charset="0"/>
              </a:rPr>
              <a:t>3</a:t>
            </a:r>
          </a:p>
          <a:p>
            <a:r>
              <a:rPr lang="en-US" sz="2300" dirty="0">
                <a:latin typeface="Times New Roman" panose="02020603050405020304" pitchFamily="18" charset="0"/>
                <a:cs typeface="Times New Roman" panose="02020603050405020304" pitchFamily="18" charset="0"/>
              </a:rPr>
              <a:t>&gt;&gt;&gt; </a:t>
            </a:r>
            <a:r>
              <a:rPr lang="en-US" sz="2300" dirty="0" err="1">
                <a:latin typeface="Times New Roman" panose="02020603050405020304" pitchFamily="18" charset="0"/>
                <a:cs typeface="Times New Roman" panose="02020603050405020304" pitchFamily="18" charset="0"/>
              </a:rPr>
              <a:t>T.count</a:t>
            </a:r>
            <a:r>
              <a:rPr lang="en-US" sz="2300" dirty="0">
                <a:latin typeface="Times New Roman" panose="02020603050405020304" pitchFamily="18" charset="0"/>
                <a:cs typeface="Times New Roman" panose="02020603050405020304" pitchFamily="18" charset="0"/>
              </a:rPr>
              <a:t>(4) # 4 appears once</a:t>
            </a:r>
          </a:p>
          <a:p>
            <a:r>
              <a:rPr lang="en-US" sz="2300"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940105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&gt;&gt;&gt; T[0] = 2 # Tuples are immutable</a:t>
            </a:r>
          </a:p>
          <a:p>
            <a:pPr marL="0" indent="0">
              <a:buNone/>
            </a:pPr>
            <a:r>
              <a:rPr lang="en-US" sz="1600" dirty="0">
                <a:latin typeface="Times New Roman" panose="02020603050405020304" pitchFamily="18" charset="0"/>
                <a:cs typeface="Times New Roman" panose="02020603050405020304" pitchFamily="18" charset="0"/>
              </a:rPr>
              <a:t>...error text omitted...</a:t>
            </a:r>
          </a:p>
          <a:p>
            <a:pPr marL="0" indent="0">
              <a:buNone/>
            </a:pPr>
            <a:r>
              <a:rPr lang="en-US" sz="1600" dirty="0" err="1">
                <a:latin typeface="Times New Roman" panose="02020603050405020304" pitchFamily="18" charset="0"/>
                <a:cs typeface="Times New Roman" panose="02020603050405020304" pitchFamily="18" charset="0"/>
              </a:rPr>
              <a:t>TypeError</a:t>
            </a:r>
            <a:r>
              <a:rPr lang="en-US" sz="1600" dirty="0">
                <a:latin typeface="Times New Roman" panose="02020603050405020304" pitchFamily="18" charset="0"/>
                <a:cs typeface="Times New Roman" panose="02020603050405020304" pitchFamily="18" charset="0"/>
              </a:rPr>
              <a:t>: 'tuple' object does not support item assignment</a:t>
            </a:r>
          </a:p>
          <a:p>
            <a:pPr marL="0" indent="0">
              <a:buNone/>
            </a:pPr>
            <a:r>
              <a:rPr lang="en-US" sz="1600" dirty="0">
                <a:latin typeface="Times New Roman" panose="02020603050405020304" pitchFamily="18" charset="0"/>
                <a:cs typeface="Times New Roman" panose="02020603050405020304" pitchFamily="18" charset="0"/>
              </a:rPr>
              <a:t>&gt;&gt;&gt; T = (2,) + T[1:] # Make a new tuple for a new value</a:t>
            </a:r>
          </a:p>
          <a:p>
            <a:pPr marL="0" indent="0">
              <a:buNone/>
            </a:pPr>
            <a:r>
              <a:rPr lang="en-US" sz="1600" dirty="0">
                <a:latin typeface="Times New Roman" panose="02020603050405020304" pitchFamily="18" charset="0"/>
                <a:cs typeface="Times New Roman" panose="02020603050405020304" pitchFamily="18" charset="0"/>
              </a:rPr>
              <a:t>&gt;&gt;&gt; T</a:t>
            </a:r>
          </a:p>
          <a:p>
            <a:pPr marL="0" indent="0">
              <a:buNone/>
            </a:pPr>
            <a:r>
              <a:rPr lang="en-US" sz="1600" dirty="0">
                <a:latin typeface="Times New Roman" panose="02020603050405020304" pitchFamily="18" charset="0"/>
                <a:cs typeface="Times New Roman" panose="02020603050405020304" pitchFamily="18" charset="0"/>
              </a:rPr>
              <a:t>(2, 2, 3, 4)</a:t>
            </a:r>
          </a:p>
          <a:p>
            <a:pPr marL="0" indent="0">
              <a:buNone/>
            </a:pPr>
            <a:r>
              <a:rPr lang="en-US" sz="1600" dirty="0">
                <a:latin typeface="Times New Roman" panose="02020603050405020304" pitchFamily="18" charset="0"/>
                <a:cs typeface="Times New Roman" panose="02020603050405020304" pitchFamily="18" charset="0"/>
              </a:rPr>
              <a:t>&gt;&gt;&gt; T = 'spam', 3.0, [11, 22, 33]</a:t>
            </a:r>
          </a:p>
          <a:p>
            <a:pPr marL="0" indent="0">
              <a:buNone/>
            </a:pPr>
            <a:r>
              <a:rPr lang="en-US" sz="1600" dirty="0">
                <a:latin typeface="Times New Roman" panose="02020603050405020304" pitchFamily="18" charset="0"/>
                <a:cs typeface="Times New Roman" panose="02020603050405020304" pitchFamily="18" charset="0"/>
              </a:rPr>
              <a:t>&gt;&gt;&gt; T[1]</a:t>
            </a:r>
          </a:p>
          <a:p>
            <a:pPr marL="0" indent="0">
              <a:buNone/>
            </a:pPr>
            <a:r>
              <a:rPr lang="en-US" sz="1600" dirty="0">
                <a:latin typeface="Times New Roman" panose="02020603050405020304" pitchFamily="18" charset="0"/>
                <a:cs typeface="Times New Roman" panose="02020603050405020304" pitchFamily="18" charset="0"/>
              </a:rPr>
              <a:t>3.0</a:t>
            </a:r>
          </a:p>
          <a:p>
            <a:pPr marL="0" indent="0">
              <a:buNone/>
            </a:pPr>
            <a:r>
              <a:rPr lang="en-US" sz="1600" dirty="0">
                <a:latin typeface="Times New Roman" panose="02020603050405020304" pitchFamily="18" charset="0"/>
                <a:cs typeface="Times New Roman" panose="02020603050405020304" pitchFamily="18" charset="0"/>
              </a:rPr>
              <a:t>&gt;&gt;&gt; T[2][1]</a:t>
            </a:r>
          </a:p>
          <a:p>
            <a:pPr marL="0" indent="0">
              <a:buNone/>
            </a:pPr>
            <a:r>
              <a:rPr lang="en-US" sz="1600" dirty="0">
                <a:latin typeface="Times New Roman" panose="02020603050405020304" pitchFamily="18" charset="0"/>
                <a:cs typeface="Times New Roman" panose="02020603050405020304" pitchFamily="18" charset="0"/>
              </a:rPr>
              <a:t>22</a:t>
            </a:r>
          </a:p>
          <a:p>
            <a:pPr marL="0" indent="0">
              <a:buNone/>
            </a:pPr>
            <a:r>
              <a:rPr lang="en-US" sz="1600" dirty="0">
                <a:latin typeface="Times New Roman" panose="02020603050405020304" pitchFamily="18" charset="0"/>
                <a:cs typeface="Times New Roman" panose="02020603050405020304" pitchFamily="18" charset="0"/>
              </a:rPr>
              <a:t>&gt;&gt;&gt; </a:t>
            </a:r>
            <a:r>
              <a:rPr lang="en-US" sz="1600" dirty="0" err="1">
                <a:latin typeface="Times New Roman" panose="02020603050405020304" pitchFamily="18" charset="0"/>
                <a:cs typeface="Times New Roman" panose="02020603050405020304" pitchFamily="18" charset="0"/>
              </a:rPr>
              <a:t>T.append</a:t>
            </a:r>
            <a:r>
              <a:rPr lang="en-US" sz="1600" dirty="0">
                <a:latin typeface="Times New Roman" panose="02020603050405020304" pitchFamily="18" charset="0"/>
                <a:cs typeface="Times New Roman" panose="02020603050405020304" pitchFamily="18" charset="0"/>
              </a:rPr>
              <a:t>(4)</a:t>
            </a:r>
          </a:p>
          <a:p>
            <a:pPr marL="0" indent="0">
              <a:buNone/>
            </a:pPr>
            <a:r>
              <a:rPr lang="en-US" sz="1600" dirty="0" err="1">
                <a:latin typeface="Times New Roman" panose="02020603050405020304" pitchFamily="18" charset="0"/>
                <a:cs typeface="Times New Roman" panose="02020603050405020304" pitchFamily="18" charset="0"/>
              </a:rPr>
              <a:t>AttributeError</a:t>
            </a:r>
            <a:r>
              <a:rPr lang="en-US" sz="1600" dirty="0">
                <a:latin typeface="Times New Roman" panose="02020603050405020304" pitchFamily="18" charset="0"/>
                <a:cs typeface="Times New Roman" panose="02020603050405020304" pitchFamily="18" charset="0"/>
              </a:rPr>
              <a:t>: 'tuple' object has no attribute 'append‘</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9401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Sets</a:t>
            </a:r>
            <a:br>
              <a:rPr lang="en-US" dirty="0"/>
            </a:br>
            <a:endParaRPr lang="en-US" dirty="0"/>
          </a:p>
        </p:txBody>
      </p:sp>
      <p:sp>
        <p:nvSpPr>
          <p:cNvPr id="3" name="Content Placeholder 2"/>
          <p:cNvSpPr>
            <a:spLocks noGrp="1"/>
          </p:cNvSpPr>
          <p:nvPr>
            <p:ph idx="1"/>
          </p:nvPr>
        </p:nvSpPr>
        <p:spPr>
          <a:xfrm>
            <a:off x="457200" y="762000"/>
            <a:ext cx="8229600" cy="5364163"/>
          </a:xfrm>
        </p:spPr>
        <p:txBody>
          <a:bodyPr>
            <a:normAutofit fontScale="77500" lnSpcReduction="20000"/>
          </a:bodyPr>
          <a:lstStyle/>
          <a:p>
            <a:pPr fontAlgn="base"/>
            <a:r>
              <a:rPr lang="en-US" sz="1700" dirty="0">
                <a:latin typeface="Times New Roman" panose="02020603050405020304" pitchFamily="18" charset="0"/>
                <a:cs typeface="Times New Roman" panose="02020603050405020304" pitchFamily="18" charset="0"/>
              </a:rPr>
              <a:t>Amongst all the Python data types, the set is one which supports mathematical operations like union, intersection, symmetric difference etc.</a:t>
            </a:r>
          </a:p>
          <a:p>
            <a:pPr fontAlgn="base"/>
            <a:r>
              <a:rPr lang="en-US" sz="1700" dirty="0">
                <a:latin typeface="Times New Roman" panose="02020603050405020304" pitchFamily="18" charset="0"/>
                <a:cs typeface="Times New Roman" panose="02020603050405020304" pitchFamily="18" charset="0"/>
              </a:rPr>
              <a:t>A set is an unordered collection of unique and immutable objects. Its definition starts with enclosing braces { } having its items separated by commas inside.</a:t>
            </a:r>
          </a:p>
          <a:p>
            <a:pPr fontAlgn="base"/>
            <a:r>
              <a:rPr lang="en-US" sz="1700" dirty="0">
                <a:latin typeface="Times New Roman" panose="02020603050405020304" pitchFamily="18" charset="0"/>
                <a:cs typeface="Times New Roman" panose="02020603050405020304" pitchFamily="18" charset="0"/>
              </a:rPr>
              <a:t>Since the set derives its implementation from the “Set” in mathematics, so it can’t have multiple occurrences of the same element.</a:t>
            </a:r>
          </a:p>
          <a:p>
            <a:pPr fontAlgn="base"/>
            <a:r>
              <a:rPr lang="en-US" sz="2200" dirty="0">
                <a:latin typeface="Times New Roman" panose="02020603050405020304" pitchFamily="18" charset="0"/>
                <a:cs typeface="Times New Roman" panose="02020603050405020304" pitchFamily="18" charset="0"/>
              </a:rPr>
              <a:t>Why Need A Set?</a:t>
            </a:r>
          </a:p>
          <a:p>
            <a:pPr marL="0" indent="0" fontAlgn="base">
              <a:buNone/>
            </a:pPr>
            <a:r>
              <a:rPr lang="en-US" sz="2400" dirty="0">
                <a:latin typeface="Times New Roman" panose="02020603050405020304" pitchFamily="18" charset="0"/>
                <a:cs typeface="Times New Roman" panose="02020603050405020304" pitchFamily="18" charset="0"/>
              </a:rPr>
              <a:t>The set type has a significant advantage over a list. It implements a highly optimized method that checks whether the container hosts a specific element or not. The mechanism used here is based on a data structure known as a hash table.</a:t>
            </a:r>
          </a:p>
          <a:p>
            <a:pPr marL="0" indent="0" fontAlgn="base">
              <a:buNone/>
            </a:pPr>
            <a:r>
              <a:rPr lang="en-US" sz="2200" dirty="0">
                <a:latin typeface="Times New Roman" panose="02020603050405020304" pitchFamily="18" charset="0"/>
                <a:cs typeface="Times New Roman" panose="02020603050405020304" pitchFamily="18" charset="0"/>
              </a:rPr>
              <a:t>Creating&gt;&gt;&gt; </a:t>
            </a:r>
            <a:r>
              <a:rPr lang="en-US" sz="2200" dirty="0" err="1">
                <a:latin typeface="Times New Roman" panose="02020603050405020304" pitchFamily="18" charset="0"/>
                <a:cs typeface="Times New Roman" panose="02020603050405020304" pitchFamily="18" charset="0"/>
              </a:rPr>
              <a:t>sample_set</a:t>
            </a:r>
            <a:r>
              <a:rPr lang="en-US" sz="2200" dirty="0">
                <a:latin typeface="Times New Roman" panose="02020603050405020304" pitchFamily="18" charset="0"/>
                <a:cs typeface="Times New Roman" panose="02020603050405020304" pitchFamily="18" charset="0"/>
              </a:rPr>
              <a:t> = set("Python data types")</a:t>
            </a:r>
          </a:p>
          <a:p>
            <a:pPr marL="0" indent="0" fontAlgn="base">
              <a:buNone/>
            </a:pPr>
            <a:r>
              <a:rPr lang="en-US" sz="2200" dirty="0">
                <a:latin typeface="Times New Roman" panose="02020603050405020304" pitchFamily="18" charset="0"/>
                <a:cs typeface="Times New Roman" panose="02020603050405020304" pitchFamily="18" charset="0"/>
              </a:rPr>
              <a:t>&gt;&gt;&gt; type(</a:t>
            </a:r>
            <a:r>
              <a:rPr lang="en-US" sz="2200" dirty="0" err="1">
                <a:latin typeface="Times New Roman" panose="02020603050405020304" pitchFamily="18" charset="0"/>
                <a:cs typeface="Times New Roman" panose="02020603050405020304" pitchFamily="18" charset="0"/>
              </a:rPr>
              <a:t>sample_set</a:t>
            </a:r>
            <a:r>
              <a:rPr lang="en-US" sz="2200" dirty="0">
                <a:latin typeface="Times New Roman" panose="02020603050405020304" pitchFamily="18" charset="0"/>
                <a:cs typeface="Times New Roman" panose="02020603050405020304" pitchFamily="18" charset="0"/>
              </a:rPr>
              <a:t>)</a:t>
            </a:r>
          </a:p>
          <a:p>
            <a:pPr marL="0" indent="0" fontAlgn="base">
              <a:buNone/>
            </a:pPr>
            <a:r>
              <a:rPr lang="en-US" sz="2200" dirty="0">
                <a:latin typeface="Times New Roman" panose="02020603050405020304" pitchFamily="18" charset="0"/>
                <a:cs typeface="Times New Roman" panose="02020603050405020304" pitchFamily="18" charset="0"/>
              </a:rPr>
              <a:t>&lt;class 'set'&gt;</a:t>
            </a:r>
          </a:p>
          <a:p>
            <a:pPr marL="0" indent="0" fontAlgn="base">
              <a:buNone/>
            </a:pPr>
            <a:r>
              <a:rPr lang="en-US" sz="2200" dirty="0">
                <a:latin typeface="Times New Roman" panose="02020603050405020304" pitchFamily="18" charset="0"/>
                <a:cs typeface="Times New Roman" panose="02020603050405020304" pitchFamily="18" charset="0"/>
              </a:rPr>
              <a:t>&gt;&gt;&gt; </a:t>
            </a:r>
            <a:r>
              <a:rPr lang="en-US" sz="2200" dirty="0" err="1">
                <a:latin typeface="Times New Roman" panose="02020603050405020304" pitchFamily="18" charset="0"/>
                <a:cs typeface="Times New Roman" panose="02020603050405020304" pitchFamily="18" charset="0"/>
              </a:rPr>
              <a:t>sample_set</a:t>
            </a:r>
            <a:endParaRPr lang="en-US" sz="2200" dirty="0">
              <a:latin typeface="Times New Roman" panose="02020603050405020304" pitchFamily="18" charset="0"/>
              <a:cs typeface="Times New Roman" panose="02020603050405020304" pitchFamily="18" charset="0"/>
            </a:endParaRPr>
          </a:p>
          <a:p>
            <a:pPr marL="0" indent="0" fontAlgn="base">
              <a:buNone/>
            </a:pPr>
            <a:r>
              <a:rPr lang="en-US" sz="2200" dirty="0">
                <a:latin typeface="Times New Roman" panose="02020603050405020304" pitchFamily="18" charset="0"/>
                <a:cs typeface="Times New Roman" panose="02020603050405020304" pitchFamily="18" charset="0"/>
              </a:rPr>
              <a:t>{'e', 'y', 't', 'o', ' ', 'd', 's', 'P', 'p', 'n', 'h', 'a'} </a:t>
            </a:r>
          </a:p>
          <a:p>
            <a:pPr marL="0" indent="0" fontAlgn="base">
              <a:buNone/>
            </a:pPr>
            <a:r>
              <a:rPr lang="en-US" sz="2200" dirty="0">
                <a:latin typeface="Times New Roman" panose="02020603050405020304" pitchFamily="18" charset="0"/>
                <a:cs typeface="Times New Roman" panose="02020603050405020304" pitchFamily="18" charset="0"/>
              </a:rPr>
              <a:t>&gt;&gt;&gt; </a:t>
            </a:r>
            <a:r>
              <a:rPr lang="en-US" sz="2200" dirty="0" err="1">
                <a:latin typeface="Times New Roman" panose="02020603050405020304" pitchFamily="18" charset="0"/>
                <a:cs typeface="Times New Roman" panose="02020603050405020304" pitchFamily="18" charset="0"/>
              </a:rPr>
              <a:t>another_set</a:t>
            </a:r>
            <a:r>
              <a:rPr lang="en-US" sz="2200" dirty="0">
                <a:latin typeface="Times New Roman" panose="02020603050405020304" pitchFamily="18" charset="0"/>
                <a:cs typeface="Times New Roman" panose="02020603050405020304" pitchFamily="18" charset="0"/>
              </a:rPr>
              <a:t> = {'red', 'green', 'black'}</a:t>
            </a:r>
          </a:p>
          <a:p>
            <a:pPr marL="0" indent="0" fontAlgn="base">
              <a:buNone/>
            </a:pPr>
            <a:r>
              <a:rPr lang="en-US" sz="2200" dirty="0">
                <a:latin typeface="Times New Roman" panose="02020603050405020304" pitchFamily="18" charset="0"/>
                <a:cs typeface="Times New Roman" panose="02020603050405020304" pitchFamily="18" charset="0"/>
              </a:rPr>
              <a:t>&gt;&gt;&gt; type(</a:t>
            </a:r>
            <a:r>
              <a:rPr lang="en-US" sz="2200" dirty="0" err="1">
                <a:latin typeface="Times New Roman" panose="02020603050405020304" pitchFamily="18" charset="0"/>
                <a:cs typeface="Times New Roman" panose="02020603050405020304" pitchFamily="18" charset="0"/>
              </a:rPr>
              <a:t>another_set</a:t>
            </a:r>
            <a:r>
              <a:rPr lang="en-US" sz="2200" dirty="0">
                <a:latin typeface="Times New Roman" panose="02020603050405020304" pitchFamily="18" charset="0"/>
                <a:cs typeface="Times New Roman" panose="02020603050405020304" pitchFamily="18" charset="0"/>
              </a:rPr>
              <a:t>)</a:t>
            </a:r>
          </a:p>
          <a:p>
            <a:pPr marL="0" indent="0" fontAlgn="base">
              <a:buNone/>
            </a:pPr>
            <a:r>
              <a:rPr lang="en-US" sz="2200" dirty="0">
                <a:latin typeface="Times New Roman" panose="02020603050405020304" pitchFamily="18" charset="0"/>
                <a:cs typeface="Times New Roman" panose="02020603050405020304" pitchFamily="18" charset="0"/>
              </a:rPr>
              <a:t>&lt;class 'set'&gt;</a:t>
            </a:r>
          </a:p>
          <a:p>
            <a:pPr marL="0" indent="0" fontAlgn="base">
              <a:buNone/>
            </a:pPr>
            <a:r>
              <a:rPr lang="en-US" sz="2200" dirty="0">
                <a:latin typeface="Times New Roman" panose="02020603050405020304" pitchFamily="18" charset="0"/>
                <a:cs typeface="Times New Roman" panose="02020603050405020304" pitchFamily="18" charset="0"/>
              </a:rPr>
              <a:t>&gt;&gt;&gt; </a:t>
            </a:r>
            <a:r>
              <a:rPr lang="en-US" sz="2200" dirty="0" err="1">
                <a:latin typeface="Times New Roman" panose="02020603050405020304" pitchFamily="18" charset="0"/>
                <a:cs typeface="Times New Roman" panose="02020603050405020304" pitchFamily="18" charset="0"/>
              </a:rPr>
              <a:t>another_set</a:t>
            </a:r>
            <a:endParaRPr lang="en-US" sz="2200" dirty="0">
              <a:latin typeface="Times New Roman" panose="02020603050405020304" pitchFamily="18" charset="0"/>
              <a:cs typeface="Times New Roman" panose="02020603050405020304" pitchFamily="18" charset="0"/>
            </a:endParaRPr>
          </a:p>
          <a:p>
            <a:pPr marL="0" indent="0" fontAlgn="base">
              <a:buNone/>
            </a:pPr>
            <a:r>
              <a:rPr lang="en-US" sz="2200" dirty="0">
                <a:latin typeface="Times New Roman" panose="02020603050405020304" pitchFamily="18" charset="0"/>
                <a:cs typeface="Times New Roman" panose="02020603050405020304" pitchFamily="18" charset="0"/>
              </a:rPr>
              <a:t>{'red', 'green', 'black'}</a:t>
            </a:r>
          </a:p>
          <a:p>
            <a:pPr marL="0" indent="0" fontAlgn="base">
              <a:buNone/>
            </a:pPr>
            <a:endParaRPr lang="en-US" sz="2200" dirty="0">
              <a:latin typeface="Times New Roman" panose="02020603050405020304" pitchFamily="18" charset="0"/>
              <a:cs typeface="Times New Roman" panose="02020603050405020304" pitchFamily="18" charset="0"/>
            </a:endParaRPr>
          </a:p>
          <a:p>
            <a:pPr marL="0" indent="0" fontAlgn="base">
              <a:buNone/>
            </a:pPr>
            <a:endParaRPr lang="en-US" dirty="0"/>
          </a:p>
          <a:p>
            <a:pPr marL="0" indent="0" fontAlgn="base">
              <a:buNone/>
            </a:pPr>
            <a:endParaRPr lang="en-US" dirty="0"/>
          </a:p>
          <a:p>
            <a:pPr marL="0" indent="0" fontAlgn="base">
              <a:buNone/>
            </a:pPr>
            <a:endParaRPr lang="en-US" sz="2400" dirty="0">
              <a:latin typeface="Times New Roman" panose="02020603050405020304" pitchFamily="18" charset="0"/>
              <a:cs typeface="Times New Roman" panose="02020603050405020304" pitchFamily="18" charset="0"/>
            </a:endParaRPr>
          </a:p>
          <a:p>
            <a:pPr marL="0" indent="0" fontAlgn="base">
              <a:buNone/>
            </a:pPr>
            <a:endParaRPr lang="en-US" dirty="0"/>
          </a:p>
          <a:p>
            <a:pPr marL="0" indent="0" fontAlgn="base">
              <a:buNone/>
            </a:pPr>
            <a:endParaRPr lang="en-US" dirty="0"/>
          </a:p>
          <a:p>
            <a:pPr marL="0" indent="0" fontAlgn="base">
              <a:buNone/>
            </a:pPr>
            <a:endParaRPr lang="en-US" sz="17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52311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r>
              <a:rPr lang="en-US" sz="1800" b="1" dirty="0">
                <a:latin typeface="Times New Roman" panose="02020603050405020304" pitchFamily="18" charset="0"/>
                <a:cs typeface="Times New Roman" panose="02020603050405020304" pitchFamily="18" charset="0"/>
              </a:rPr>
              <a:t>Python </a:t>
            </a:r>
            <a:r>
              <a:rPr lang="en-US" sz="1800" b="1" dirty="0" err="1">
                <a:latin typeface="Times New Roman" panose="02020603050405020304" pitchFamily="18" charset="0"/>
                <a:cs typeface="Times New Roman" panose="02020603050405020304" pitchFamily="18" charset="0"/>
              </a:rPr>
              <a:t>frozenset</a:t>
            </a:r>
            <a:r>
              <a:rPr lang="en-US" sz="1800" b="1"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Frozen set is just an immutable version of a Python set object. While elements of a set can be modified at any time, elements of frozen set remains the same after creation.</a:t>
            </a:r>
          </a:p>
          <a:p>
            <a:pPr marL="0" indent="0">
              <a:buNone/>
            </a:pPr>
            <a:r>
              <a:rPr lang="en-US" sz="1800" dirty="0">
                <a:latin typeface="Times New Roman" panose="02020603050405020304" pitchFamily="18" charset="0"/>
                <a:cs typeface="Times New Roman" panose="02020603050405020304" pitchFamily="18" charset="0"/>
              </a:rPr>
              <a:t>Due to this, frozen sets can be used as key in Dictionary or as element of another set. But like sets, it is not ordered (the elements can be set at any index).</a:t>
            </a:r>
          </a:p>
          <a:p>
            <a:pPr marL="0" indent="0">
              <a:buNone/>
            </a:pPr>
            <a:r>
              <a:rPr lang="en-US" sz="1800" dirty="0">
                <a:latin typeface="Times New Roman" panose="02020603050405020304" pitchFamily="18" charset="0"/>
                <a:cs typeface="Times New Roman" panose="02020603050405020304" pitchFamily="18" charset="0"/>
              </a:rPr>
              <a:t>The syntax of </a:t>
            </a:r>
            <a:r>
              <a:rPr lang="en-US" sz="1800" dirty="0" err="1">
                <a:latin typeface="Times New Roman" panose="02020603050405020304" pitchFamily="18" charset="0"/>
                <a:cs typeface="Times New Roman" panose="02020603050405020304" pitchFamily="18" charset="0"/>
              </a:rPr>
              <a:t>frozenset</a:t>
            </a:r>
            <a:r>
              <a:rPr lang="en-US" sz="1800" dirty="0">
                <a:latin typeface="Times New Roman" panose="02020603050405020304" pitchFamily="18" charset="0"/>
                <a:cs typeface="Times New Roman" panose="02020603050405020304" pitchFamily="18" charset="0"/>
              </a:rPr>
              <a:t>() method is:</a:t>
            </a:r>
          </a:p>
          <a:p>
            <a:pPr marL="0" indent="0">
              <a:buNone/>
            </a:pPr>
            <a:r>
              <a:rPr lang="en-US" sz="1800" dirty="0" err="1">
                <a:latin typeface="Times New Roman" panose="02020603050405020304" pitchFamily="18" charset="0"/>
                <a:cs typeface="Times New Roman" panose="02020603050405020304" pitchFamily="18" charset="0"/>
              </a:rPr>
              <a:t>frozenset</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iterable</a:t>
            </a:r>
            <a:r>
              <a:rPr lang="en-US" sz="18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Example 1: How </a:t>
            </a:r>
            <a:r>
              <a:rPr lang="en-US" sz="2000" dirty="0" err="1">
                <a:latin typeface="Times New Roman" panose="02020603050405020304" pitchFamily="18" charset="0"/>
                <a:cs typeface="Times New Roman" panose="02020603050405020304" pitchFamily="18" charset="0"/>
              </a:rPr>
              <a:t>frozenset</a:t>
            </a:r>
            <a:r>
              <a:rPr lang="en-US" sz="2000" dirty="0">
                <a:latin typeface="Times New Roman" panose="02020603050405020304" pitchFamily="18" charset="0"/>
                <a:cs typeface="Times New Roman" panose="02020603050405020304" pitchFamily="18" charset="0"/>
              </a:rPr>
              <a:t>() works in Python:</a:t>
            </a:r>
          </a:p>
          <a:p>
            <a:pPr marL="0" indent="0">
              <a:buNone/>
            </a:pPr>
            <a:r>
              <a:rPr lang="en-US" sz="2000" dirty="0">
                <a:latin typeface="Times New Roman" panose="02020603050405020304" pitchFamily="18" charset="0"/>
                <a:cs typeface="Times New Roman" panose="02020603050405020304" pitchFamily="18" charset="0"/>
              </a:rPr>
              <a:t># tuple of vowels</a:t>
            </a:r>
          </a:p>
          <a:p>
            <a:pPr marL="0" indent="0">
              <a:buNone/>
            </a:pPr>
            <a:r>
              <a:rPr lang="en-US" sz="2000" dirty="0">
                <a:latin typeface="Times New Roman" panose="02020603050405020304" pitchFamily="18" charset="0"/>
                <a:cs typeface="Times New Roman" panose="02020603050405020304" pitchFamily="18" charset="0"/>
              </a:rPr>
              <a:t>vowels = ('a', 'e',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'o', 'u’)</a:t>
            </a:r>
          </a:p>
          <a:p>
            <a:pPr marL="0" indent="0">
              <a:buNone/>
            </a:pPr>
            <a:r>
              <a:rPr lang="en-US" sz="2000" dirty="0" err="1">
                <a:latin typeface="Times New Roman" panose="02020603050405020304" pitchFamily="18" charset="0"/>
                <a:cs typeface="Times New Roman" panose="02020603050405020304" pitchFamily="18" charset="0"/>
              </a:rPr>
              <a:t>fSet</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frozenset</a:t>
            </a:r>
            <a:r>
              <a:rPr lang="en-US" sz="2000" dirty="0">
                <a:latin typeface="Times New Roman" panose="02020603050405020304" pitchFamily="18" charset="0"/>
                <a:cs typeface="Times New Roman" panose="02020603050405020304" pitchFamily="18" charset="0"/>
              </a:rPr>
              <a:t>(vowels)</a:t>
            </a:r>
          </a:p>
          <a:p>
            <a:pPr marL="0" indent="0">
              <a:buNone/>
            </a:pPr>
            <a:r>
              <a:rPr lang="en-US" sz="2000" dirty="0">
                <a:latin typeface="Times New Roman" panose="02020603050405020304" pitchFamily="18" charset="0"/>
                <a:cs typeface="Times New Roman" panose="02020603050405020304" pitchFamily="18" charset="0"/>
              </a:rPr>
              <a:t>print('The frozen set is:', </a:t>
            </a:r>
            <a:r>
              <a:rPr lang="en-US" sz="2000" dirty="0" err="1">
                <a:latin typeface="Times New Roman" panose="02020603050405020304" pitchFamily="18" charset="0"/>
                <a:cs typeface="Times New Roman" panose="02020603050405020304" pitchFamily="18" charset="0"/>
              </a:rPr>
              <a:t>fSet</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print('The empty frozen set is:', </a:t>
            </a:r>
            <a:r>
              <a:rPr lang="en-US" sz="2000" dirty="0" err="1">
                <a:latin typeface="Times New Roman" panose="02020603050405020304" pitchFamily="18" charset="0"/>
                <a:cs typeface="Times New Roman" panose="02020603050405020304" pitchFamily="18" charset="0"/>
              </a:rPr>
              <a:t>frozenset</a:t>
            </a:r>
            <a:r>
              <a:rPr lang="en-US" sz="2000" dirty="0">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OUTPUT:</a:t>
            </a:r>
          </a:p>
          <a:p>
            <a:pPr marL="0" indent="0">
              <a:buNone/>
            </a:pPr>
            <a:r>
              <a:rPr lang="en-US" sz="2000" b="1" dirty="0">
                <a:latin typeface="Times New Roman" panose="02020603050405020304" pitchFamily="18" charset="0"/>
                <a:cs typeface="Times New Roman" panose="02020603050405020304" pitchFamily="18" charset="0"/>
              </a:rPr>
              <a:t>The frozen set is: </a:t>
            </a:r>
            <a:r>
              <a:rPr lang="en-US" sz="2000" b="1" dirty="0" err="1">
                <a:latin typeface="Times New Roman" panose="02020603050405020304" pitchFamily="18" charset="0"/>
                <a:cs typeface="Times New Roman" panose="02020603050405020304" pitchFamily="18" charset="0"/>
              </a:rPr>
              <a:t>frozenset</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'a', 'u', 'e', 'o'})</a:t>
            </a:r>
          </a:p>
          <a:p>
            <a:pPr marL="0" indent="0">
              <a:buNone/>
            </a:pPr>
            <a:r>
              <a:rPr lang="en-US" sz="2000" b="1" dirty="0">
                <a:latin typeface="Times New Roman" panose="02020603050405020304" pitchFamily="18" charset="0"/>
                <a:cs typeface="Times New Roman" panose="02020603050405020304" pitchFamily="18" charset="0"/>
              </a:rPr>
              <a:t>The empty frozen set is: </a:t>
            </a:r>
            <a:r>
              <a:rPr lang="en-US" sz="2000" b="1" dirty="0" err="1">
                <a:latin typeface="Times New Roman" panose="02020603050405020304" pitchFamily="18" charset="0"/>
                <a:cs typeface="Times New Roman" panose="02020603050405020304" pitchFamily="18" charset="0"/>
              </a:rPr>
              <a:t>frozenset</a:t>
            </a:r>
            <a:r>
              <a:rPr lang="en-US"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94015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DA03DC-89F9-42AC-AC47-69E2F0B48512}"/>
              </a:ext>
            </a:extLst>
          </p:cNvPr>
          <p:cNvSpPr>
            <a:spLocks noGrp="1"/>
          </p:cNvSpPr>
          <p:nvPr>
            <p:ph idx="1"/>
          </p:nvPr>
        </p:nvSpPr>
        <p:spPr>
          <a:xfrm>
            <a:off x="457200" y="533400"/>
            <a:ext cx="8229600" cy="5592763"/>
          </a:xfrm>
        </p:spPr>
        <p:txBody>
          <a:bodyPr/>
          <a:lstStyle/>
          <a:p>
            <a:pPr marL="0" indent="0">
              <a:buNone/>
            </a:pPr>
            <a:r>
              <a:rPr lang="en-US" sz="1800" dirty="0">
                <a:latin typeface="Times New Roman" panose="02020603050405020304" pitchFamily="18" charset="0"/>
                <a:cs typeface="Times New Roman" panose="02020603050405020304" pitchFamily="18" charset="0"/>
              </a:rPr>
              <a:t>Example 2: </a:t>
            </a:r>
            <a:r>
              <a:rPr lang="en-US" sz="1800" dirty="0" err="1">
                <a:latin typeface="Times New Roman" panose="02020603050405020304" pitchFamily="18" charset="0"/>
                <a:cs typeface="Times New Roman" panose="02020603050405020304" pitchFamily="18" charset="0"/>
              </a:rPr>
              <a:t>frozenset</a:t>
            </a:r>
            <a:r>
              <a:rPr lang="en-US" sz="1800" dirty="0">
                <a:latin typeface="Times New Roman" panose="02020603050405020304" pitchFamily="18" charset="0"/>
                <a:cs typeface="Times New Roman" panose="02020603050405020304" pitchFamily="18" charset="0"/>
              </a:rPr>
              <a:t>() for Dictionary:</a:t>
            </a:r>
          </a:p>
          <a:p>
            <a:pPr marL="0" indent="0">
              <a:buNone/>
            </a:pPr>
            <a:r>
              <a:rPr lang="en-US" sz="2000" dirty="0">
                <a:latin typeface="Times New Roman" panose="02020603050405020304" pitchFamily="18" charset="0"/>
                <a:cs typeface="Times New Roman" panose="02020603050405020304" pitchFamily="18" charset="0"/>
              </a:rPr>
              <a:t>When you use dictionary as an </a:t>
            </a:r>
            <a:r>
              <a:rPr lang="en-US" sz="2000" dirty="0" err="1">
                <a:latin typeface="Times New Roman" panose="02020603050405020304" pitchFamily="18" charset="0"/>
                <a:cs typeface="Times New Roman" panose="02020603050405020304" pitchFamily="18" charset="0"/>
              </a:rPr>
              <a:t>iterable</a:t>
            </a:r>
            <a:r>
              <a:rPr lang="en-US" sz="2000" dirty="0">
                <a:latin typeface="Times New Roman" panose="02020603050405020304" pitchFamily="18" charset="0"/>
                <a:cs typeface="Times New Roman" panose="02020603050405020304" pitchFamily="18" charset="0"/>
              </a:rPr>
              <a:t> for a frozen set. It only takes key of the dictionary to create the set.</a:t>
            </a:r>
          </a:p>
          <a:p>
            <a:pPr marL="0" indent="0">
              <a:buNone/>
            </a:pPr>
            <a:r>
              <a:rPr lang="en-US" sz="2000" dirty="0">
                <a:latin typeface="Times New Roman" panose="02020603050405020304" pitchFamily="18" charset="0"/>
                <a:cs typeface="Times New Roman" panose="02020603050405020304" pitchFamily="18" charset="0"/>
              </a:rPr>
              <a:t>person = {"name": "John", "age": 23, "sex": "male"}</a:t>
            </a:r>
          </a:p>
          <a:p>
            <a:pPr marL="0" indent="0">
              <a:buNone/>
            </a:pPr>
            <a:r>
              <a:rPr lang="en-US" sz="2000" dirty="0" err="1">
                <a:latin typeface="Times New Roman" panose="02020603050405020304" pitchFamily="18" charset="0"/>
                <a:cs typeface="Times New Roman" panose="02020603050405020304" pitchFamily="18" charset="0"/>
              </a:rPr>
              <a:t>fSet</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frozenset</a:t>
            </a:r>
            <a:r>
              <a:rPr lang="en-US" sz="2000" dirty="0">
                <a:latin typeface="Times New Roman" panose="02020603050405020304" pitchFamily="18" charset="0"/>
                <a:cs typeface="Times New Roman" panose="02020603050405020304" pitchFamily="18" charset="0"/>
              </a:rPr>
              <a:t>(person)</a:t>
            </a:r>
          </a:p>
          <a:p>
            <a:pPr marL="0" indent="0">
              <a:buNone/>
            </a:pPr>
            <a:r>
              <a:rPr lang="en-US" sz="2000" dirty="0">
                <a:latin typeface="Times New Roman" panose="02020603050405020304" pitchFamily="18" charset="0"/>
                <a:cs typeface="Times New Roman" panose="02020603050405020304" pitchFamily="18" charset="0"/>
              </a:rPr>
              <a:t>print('The frozen set is:', </a:t>
            </a:r>
            <a:r>
              <a:rPr lang="en-US" sz="2000" dirty="0" err="1">
                <a:latin typeface="Times New Roman" panose="02020603050405020304" pitchFamily="18" charset="0"/>
                <a:cs typeface="Times New Roman" panose="02020603050405020304" pitchFamily="18" charset="0"/>
              </a:rPr>
              <a:t>fSet</a:t>
            </a:r>
            <a:r>
              <a:rPr lang="en-US" sz="2000" dirty="0">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OUTPUT:</a:t>
            </a:r>
          </a:p>
          <a:p>
            <a:pPr marL="0" indent="0">
              <a:buNone/>
            </a:pPr>
            <a:r>
              <a:rPr lang="en-US" sz="2000" dirty="0">
                <a:latin typeface="Times New Roman" panose="02020603050405020304" pitchFamily="18" charset="0"/>
                <a:cs typeface="Times New Roman" panose="02020603050405020304" pitchFamily="18" charset="0"/>
              </a:rPr>
              <a:t>The frozen set is: </a:t>
            </a:r>
            <a:r>
              <a:rPr lang="en-US" sz="2000" dirty="0" err="1">
                <a:latin typeface="Times New Roman" panose="02020603050405020304" pitchFamily="18" charset="0"/>
                <a:cs typeface="Times New Roman" panose="02020603050405020304" pitchFamily="18" charset="0"/>
              </a:rPr>
              <a:t>frozenset</a:t>
            </a:r>
            <a:r>
              <a:rPr lang="en-US" sz="2000" dirty="0">
                <a:latin typeface="Times New Roman" panose="02020603050405020304" pitchFamily="18" charset="0"/>
                <a:cs typeface="Times New Roman" panose="02020603050405020304" pitchFamily="18" charset="0"/>
              </a:rPr>
              <a:t>({'name', 'sex', 'age’})</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8499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a:t>2. Numbers</a:t>
            </a:r>
            <a:br>
              <a:rPr lang="en-US" dirty="0"/>
            </a:b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buNone/>
            </a:pPr>
            <a:r>
              <a:rPr lang="en-US" sz="1800" dirty="0">
                <a:latin typeface="Times New Roman" pitchFamily="18" charset="0"/>
                <a:cs typeface="Times New Roman" pitchFamily="18" charset="0"/>
              </a:rPr>
              <a:t>Numbers are one of the most prominent Python data types. Unlike many languages which have only integers and floats, Python introduces complex as a new type of numbers.</a:t>
            </a:r>
          </a:p>
          <a:p>
            <a:pPr>
              <a:buNone/>
            </a:pPr>
            <a:r>
              <a:rPr lang="en-US" sz="1800" dirty="0">
                <a:latin typeface="Times New Roman" pitchFamily="18" charset="0"/>
                <a:cs typeface="Times New Roman" pitchFamily="18" charset="0"/>
              </a:rPr>
              <a:t>Example:</a:t>
            </a:r>
          </a:p>
          <a:p>
            <a:pPr>
              <a:buNone/>
            </a:pPr>
            <a:r>
              <a:rPr lang="en-US" sz="1800" dirty="0"/>
              <a:t>num = 2 </a:t>
            </a:r>
          </a:p>
          <a:p>
            <a:pPr>
              <a:buNone/>
            </a:pPr>
            <a:r>
              <a:rPr lang="en-US" sz="1800" dirty="0"/>
              <a:t>print("The number (", num, ") is of type", type(num)) </a:t>
            </a:r>
          </a:p>
          <a:p>
            <a:pPr>
              <a:buNone/>
            </a:pPr>
            <a:r>
              <a:rPr lang="en-US" sz="1800" dirty="0"/>
              <a:t>num = 3.0 </a:t>
            </a:r>
          </a:p>
          <a:p>
            <a:pPr>
              <a:buNone/>
            </a:pPr>
            <a:r>
              <a:rPr lang="en-US" sz="1800" dirty="0"/>
              <a:t>print("The number (", num, ") is of type", type(num)) </a:t>
            </a:r>
          </a:p>
          <a:p>
            <a:pPr>
              <a:buNone/>
            </a:pPr>
            <a:r>
              <a:rPr lang="en-US" sz="1800" dirty="0"/>
              <a:t>num = 3+5j </a:t>
            </a:r>
          </a:p>
          <a:p>
            <a:pPr>
              <a:buNone/>
            </a:pPr>
            <a:r>
              <a:rPr lang="en-US" sz="1800" dirty="0"/>
              <a:t>print("The number ", num, " is of type", type(num)) </a:t>
            </a:r>
          </a:p>
          <a:p>
            <a:pPr>
              <a:buNone/>
            </a:pPr>
            <a:r>
              <a:rPr lang="en-US" sz="1800" dirty="0"/>
              <a:t>print("The number ", num, " is complex number?", </a:t>
            </a:r>
            <a:r>
              <a:rPr lang="en-US" sz="1800" dirty="0" err="1"/>
              <a:t>isinstance</a:t>
            </a:r>
            <a:r>
              <a:rPr lang="en-US" sz="1800" dirty="0"/>
              <a:t>(3+5j, complex))</a:t>
            </a:r>
            <a:endParaRPr lang="en-US" sz="1800" b="1" dirty="0"/>
          </a:p>
          <a:p>
            <a:pPr>
              <a:buNone/>
            </a:pPr>
            <a:r>
              <a:rPr lang="en-US" sz="1800" b="1" dirty="0"/>
              <a:t>Note 1:</a:t>
            </a:r>
            <a:r>
              <a:rPr lang="en-US" sz="1800" dirty="0"/>
              <a:t>To form a complex number, we can even use the type as a constructor.</a:t>
            </a:r>
          </a:p>
          <a:p>
            <a:pPr>
              <a:buNone/>
            </a:pPr>
            <a:r>
              <a:rPr lang="en-US" sz="1800" dirty="0"/>
              <a:t>&gt;&gt;&gt; complex(1.2,5) </a:t>
            </a:r>
          </a:p>
          <a:p>
            <a:pPr>
              <a:buNone/>
            </a:pPr>
            <a:r>
              <a:rPr lang="en-US" sz="1800" dirty="0"/>
              <a:t>(1.2+5j)</a:t>
            </a:r>
            <a:endParaRPr lang="en-US" sz="1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a:buNone/>
            </a:pPr>
            <a:r>
              <a:rPr lang="en-US" sz="1800" b="1" dirty="0">
                <a:latin typeface="Times New Roman" pitchFamily="18" charset="0"/>
                <a:cs typeface="Times New Roman" pitchFamily="18" charset="0"/>
              </a:rPr>
              <a:t>Note2: </a:t>
            </a:r>
            <a:r>
              <a:rPr lang="en-US" sz="1800" dirty="0"/>
              <a:t>Integers in Python don’t have any size limitation as long as the required memory is available</a:t>
            </a:r>
          </a:p>
          <a:p>
            <a:pPr>
              <a:buNone/>
            </a:pPr>
            <a:r>
              <a:rPr lang="pt-BR" sz="1800" dirty="0"/>
              <a:t>&gt;&gt;&gt; num = 1234567890123456789 </a:t>
            </a:r>
          </a:p>
          <a:p>
            <a:pPr>
              <a:buNone/>
            </a:pPr>
            <a:r>
              <a:rPr lang="pt-BR" sz="1800" dirty="0"/>
              <a:t>&gt;&gt;&gt; num.bit_length() </a:t>
            </a:r>
          </a:p>
          <a:p>
            <a:pPr>
              <a:buNone/>
            </a:pPr>
            <a:r>
              <a:rPr lang="pt-BR" sz="1800" dirty="0"/>
              <a:t>61</a:t>
            </a:r>
          </a:p>
          <a:p>
            <a:pPr>
              <a:buNone/>
            </a:pPr>
            <a:r>
              <a:rPr lang="pt-BR" sz="1800" dirty="0"/>
              <a:t> &gt;&gt;&gt; num 1234567890123456789 </a:t>
            </a:r>
          </a:p>
          <a:p>
            <a:pPr>
              <a:buNone/>
            </a:pPr>
            <a:r>
              <a:rPr lang="pt-BR" sz="1800" dirty="0"/>
              <a:t>&gt;&gt;&gt; num = 1234567890123456789123456789012345678912345678901234567891234567890123456789 </a:t>
            </a:r>
          </a:p>
          <a:p>
            <a:pPr>
              <a:buNone/>
            </a:pPr>
            <a:r>
              <a:rPr lang="pt-BR" sz="1800" dirty="0"/>
              <a:t>&gt;&gt;&gt; num.bit_length() </a:t>
            </a:r>
          </a:p>
          <a:p>
            <a:pPr>
              <a:buNone/>
            </a:pPr>
            <a:r>
              <a:rPr lang="pt-BR" sz="1800" dirty="0"/>
              <a:t>250 </a:t>
            </a:r>
          </a:p>
          <a:p>
            <a:pPr>
              <a:buNone/>
            </a:pPr>
            <a:r>
              <a:rPr lang="pt-BR" sz="1800" dirty="0"/>
              <a:t>&gt;&gt;&gt; num 1234567890123456789123456789012345678912345678901234567891234567890123456789</a:t>
            </a:r>
            <a:endParaRPr lang="pt-BR" sz="1800" b="1" dirty="0"/>
          </a:p>
          <a:p>
            <a:pPr>
              <a:buNone/>
            </a:pPr>
            <a:r>
              <a:rPr lang="pt-BR" sz="1800" b="1" dirty="0">
                <a:latin typeface="Times New Roman" pitchFamily="18" charset="0"/>
                <a:cs typeface="Times New Roman" pitchFamily="18" charset="0"/>
              </a:rPr>
              <a:t>Note 3: </a:t>
            </a:r>
            <a:r>
              <a:rPr lang="en-US" sz="1800" dirty="0"/>
              <a:t>A float type number can have precision up to 15 decimal places.</a:t>
            </a:r>
          </a:p>
          <a:p>
            <a:pPr>
              <a:buNone/>
            </a:pPr>
            <a:r>
              <a:rPr lang="en-US" sz="1800" dirty="0"/>
              <a:t>&gt;&gt;&gt; import sys</a:t>
            </a:r>
          </a:p>
          <a:p>
            <a:pPr>
              <a:buNone/>
            </a:pPr>
            <a:r>
              <a:rPr lang="en-US" sz="1800" dirty="0"/>
              <a:t> &gt;&gt;&gt; </a:t>
            </a:r>
            <a:r>
              <a:rPr lang="en-US" sz="1800" dirty="0" err="1"/>
              <a:t>sys.float_info</a:t>
            </a:r>
            <a:r>
              <a:rPr lang="en-US" sz="1800" dirty="0"/>
              <a:t> </a:t>
            </a:r>
          </a:p>
          <a:p>
            <a:pPr>
              <a:buNone/>
            </a:pPr>
            <a:r>
              <a:rPr lang="en-US" sz="1800" dirty="0" err="1"/>
              <a:t>sys.float_info</a:t>
            </a:r>
            <a:r>
              <a:rPr lang="en-US" sz="1800" dirty="0"/>
              <a:t>(max=1.7976931348623157e+308, </a:t>
            </a:r>
            <a:r>
              <a:rPr lang="en-US" sz="1800" dirty="0" err="1"/>
              <a:t>max_exp</a:t>
            </a:r>
            <a:r>
              <a:rPr lang="en-US" sz="1800" dirty="0"/>
              <a:t>=1024, max_10_exp=308, min=2.2250738585072014e-308, </a:t>
            </a:r>
            <a:r>
              <a:rPr lang="en-US" sz="1800" dirty="0" err="1"/>
              <a:t>min_exp</a:t>
            </a:r>
            <a:r>
              <a:rPr lang="en-US" sz="1800" dirty="0"/>
              <a:t>=-1021, min_10_exp=-307, dig=15, </a:t>
            </a:r>
            <a:r>
              <a:rPr lang="en-US" sz="1800" dirty="0" err="1"/>
              <a:t>mant_dig</a:t>
            </a:r>
            <a:r>
              <a:rPr lang="en-US" sz="1800" dirty="0"/>
              <a:t>=53, epsilon=2.220446049250313e-16, radix=2, rounds=1)</a:t>
            </a:r>
          </a:p>
          <a:p>
            <a:pPr>
              <a:buNone/>
            </a:pPr>
            <a:r>
              <a:rPr lang="en-US" sz="1800" dirty="0"/>
              <a:t> &gt;&gt;&gt; </a:t>
            </a:r>
            <a:r>
              <a:rPr lang="en-US" sz="1800" dirty="0" err="1"/>
              <a:t>sys.float_info.dig</a:t>
            </a:r>
            <a:r>
              <a:rPr lang="en-US" sz="1800" dirty="0"/>
              <a:t> </a:t>
            </a:r>
          </a:p>
          <a:p>
            <a:pPr>
              <a:buNone/>
            </a:pPr>
            <a:r>
              <a:rPr lang="en-US" sz="1800" dirty="0"/>
              <a:t>15</a:t>
            </a:r>
            <a:endParaRPr lang="en-US" sz="1800"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3. Strings</a:t>
            </a:r>
            <a:br>
              <a:rPr lang="en-US" dirty="0"/>
            </a:b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buNone/>
            </a:pPr>
            <a:r>
              <a:rPr lang="en-US" sz="1600" dirty="0">
                <a:latin typeface="Times New Roman" pitchFamily="18" charset="0"/>
                <a:cs typeface="Times New Roman" pitchFamily="18" charset="0"/>
              </a:rPr>
              <a:t>A sequence of one or more characters enclosed within either single quotes ‘ or double quotes ” is considered as String in Python. Any letter, a number or a symbol could be a part of the sting.</a:t>
            </a:r>
          </a:p>
          <a:p>
            <a:r>
              <a:rPr lang="en-US" sz="1600" dirty="0"/>
              <a:t>&gt;&gt;&gt; </a:t>
            </a:r>
            <a:r>
              <a:rPr lang="en-US" sz="1600" b="1" dirty="0"/>
              <a:t>S = 'Spam' </a:t>
            </a:r>
            <a:r>
              <a:rPr lang="en-US" sz="1600" i="1" dirty="0"/>
              <a:t># Make a 4-character string, and assign it to a name</a:t>
            </a:r>
            <a:endParaRPr lang="en-US" sz="1600" dirty="0"/>
          </a:p>
          <a:p>
            <a:r>
              <a:rPr lang="en-US" sz="1600" dirty="0"/>
              <a:t>&gt;&gt;&gt; </a:t>
            </a:r>
            <a:r>
              <a:rPr lang="en-US" sz="1600" b="1" dirty="0" err="1"/>
              <a:t>len</a:t>
            </a:r>
            <a:r>
              <a:rPr lang="en-US" sz="1600" b="1" dirty="0"/>
              <a:t>(S) </a:t>
            </a:r>
            <a:r>
              <a:rPr lang="en-US" sz="1600" i="1" dirty="0"/>
              <a:t># Length</a:t>
            </a:r>
            <a:endParaRPr lang="en-US" sz="1600" dirty="0"/>
          </a:p>
          <a:p>
            <a:r>
              <a:rPr lang="en-US" sz="1600" dirty="0"/>
              <a:t>4</a:t>
            </a:r>
          </a:p>
          <a:p>
            <a:r>
              <a:rPr lang="en-US" sz="1600" dirty="0"/>
              <a:t>&gt;&gt;&gt; </a:t>
            </a:r>
            <a:r>
              <a:rPr lang="en-US" sz="1600" b="1" dirty="0"/>
              <a:t>S[0] </a:t>
            </a:r>
            <a:r>
              <a:rPr lang="en-US" sz="1600" i="1" dirty="0"/>
              <a:t># The first item in S, indexing by zero-based position</a:t>
            </a:r>
            <a:endParaRPr lang="en-US" sz="1600" dirty="0"/>
          </a:p>
          <a:p>
            <a:r>
              <a:rPr lang="en-US" sz="1600" dirty="0"/>
              <a:t>'S'</a:t>
            </a:r>
          </a:p>
          <a:p>
            <a:r>
              <a:rPr lang="en-US" sz="1600" dirty="0"/>
              <a:t>&gt;&gt;&gt; </a:t>
            </a:r>
            <a:r>
              <a:rPr lang="en-US" sz="1600" b="1" dirty="0"/>
              <a:t>S[1] </a:t>
            </a:r>
            <a:r>
              <a:rPr lang="en-US" sz="1600" i="1" dirty="0"/>
              <a:t># The second item from the left</a:t>
            </a:r>
            <a:endParaRPr lang="en-US" sz="1600" dirty="0"/>
          </a:p>
          <a:p>
            <a:r>
              <a:rPr lang="en-US" sz="1600" dirty="0"/>
              <a:t>'p'</a:t>
            </a:r>
          </a:p>
          <a:p>
            <a:r>
              <a:rPr lang="en-US" sz="1600" dirty="0"/>
              <a:t>&gt;&gt;&gt; </a:t>
            </a:r>
            <a:r>
              <a:rPr lang="en-US" sz="1600" b="1" dirty="0"/>
              <a:t>S[-1] </a:t>
            </a:r>
            <a:r>
              <a:rPr lang="en-US" sz="1600" i="1" dirty="0"/>
              <a:t># The last item in S</a:t>
            </a:r>
            <a:endParaRPr lang="en-US" sz="1600" dirty="0"/>
          </a:p>
          <a:p>
            <a:r>
              <a:rPr lang="en-US" sz="1600" dirty="0"/>
              <a:t>'m'</a:t>
            </a:r>
          </a:p>
          <a:p>
            <a:r>
              <a:rPr lang="en-US" sz="1600" dirty="0"/>
              <a:t>&gt;&gt;&gt; </a:t>
            </a:r>
            <a:r>
              <a:rPr lang="en-US" sz="1600" b="1" dirty="0"/>
              <a:t>S[</a:t>
            </a:r>
            <a:r>
              <a:rPr lang="en-US" sz="1600" b="1" dirty="0" err="1"/>
              <a:t>len</a:t>
            </a:r>
            <a:r>
              <a:rPr lang="en-US" sz="1600" b="1" dirty="0"/>
              <a:t>(S)-1] </a:t>
            </a:r>
            <a:r>
              <a:rPr lang="en-US" sz="1600" i="1" dirty="0"/>
              <a:t># Negative indexing, the hard way</a:t>
            </a:r>
            <a:endParaRPr lang="en-US" sz="1600" dirty="0"/>
          </a:p>
          <a:p>
            <a:r>
              <a:rPr lang="en-US" sz="1600" dirty="0"/>
              <a:t>'m'</a:t>
            </a:r>
          </a:p>
          <a:p>
            <a:r>
              <a:rPr lang="en-US" sz="1600" dirty="0"/>
              <a:t>&gt;&gt;&gt; </a:t>
            </a:r>
            <a:r>
              <a:rPr lang="en-US" sz="1600" b="1" dirty="0"/>
              <a:t>S </a:t>
            </a:r>
            <a:r>
              <a:rPr lang="en-US" sz="1600" i="1" dirty="0"/>
              <a:t># A 4-character string</a:t>
            </a:r>
            <a:endParaRPr lang="en-US" sz="1600" dirty="0"/>
          </a:p>
          <a:p>
            <a:r>
              <a:rPr lang="en-US" sz="1600" dirty="0"/>
              <a:t>'Spam'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55000" lnSpcReduction="20000"/>
          </a:bodyPr>
          <a:lstStyle/>
          <a:p>
            <a:r>
              <a:rPr lang="en-US" dirty="0"/>
              <a:t>&gt;&gt;&gt; </a:t>
            </a:r>
            <a:r>
              <a:rPr lang="en-US" b="1" dirty="0"/>
              <a:t>S[1:3] </a:t>
            </a:r>
            <a:r>
              <a:rPr lang="en-US" i="1" dirty="0"/>
              <a:t># Slice of S from offsets 1 through 2 (not 3)</a:t>
            </a:r>
            <a:endParaRPr lang="en-US" dirty="0"/>
          </a:p>
          <a:p>
            <a:r>
              <a:rPr lang="en-US" dirty="0"/>
              <a:t>'pa'</a:t>
            </a:r>
          </a:p>
          <a:p>
            <a:r>
              <a:rPr lang="en-US" dirty="0"/>
              <a:t>&gt;&gt;&gt; </a:t>
            </a:r>
            <a:r>
              <a:rPr lang="en-US" b="1" dirty="0"/>
              <a:t>S[1:] </a:t>
            </a:r>
            <a:r>
              <a:rPr lang="en-US" i="1" dirty="0"/>
              <a:t># Everything past the first (1:len(S))</a:t>
            </a:r>
            <a:endParaRPr lang="en-US" dirty="0"/>
          </a:p>
          <a:p>
            <a:r>
              <a:rPr lang="en-US" dirty="0"/>
              <a:t>'</a:t>
            </a:r>
            <a:r>
              <a:rPr lang="en-US" dirty="0" err="1"/>
              <a:t>pam</a:t>
            </a:r>
            <a:r>
              <a:rPr lang="en-US" dirty="0"/>
              <a:t>'</a:t>
            </a:r>
          </a:p>
          <a:p>
            <a:r>
              <a:rPr lang="en-US" dirty="0"/>
              <a:t>&gt;&gt;&gt; </a:t>
            </a:r>
            <a:r>
              <a:rPr lang="en-US" b="1" dirty="0"/>
              <a:t>S </a:t>
            </a:r>
            <a:r>
              <a:rPr lang="en-US" i="1" dirty="0"/>
              <a:t># S itself hasn't changed</a:t>
            </a:r>
            <a:endParaRPr lang="en-US" dirty="0"/>
          </a:p>
          <a:p>
            <a:r>
              <a:rPr lang="en-US" dirty="0"/>
              <a:t>'Spam'</a:t>
            </a:r>
          </a:p>
          <a:p>
            <a:r>
              <a:rPr lang="en-US" dirty="0"/>
              <a:t>&gt;&gt;&gt; </a:t>
            </a:r>
            <a:r>
              <a:rPr lang="en-US" b="1" dirty="0"/>
              <a:t>S[0:3] </a:t>
            </a:r>
            <a:r>
              <a:rPr lang="en-US" i="1" dirty="0"/>
              <a:t># Everything but the last</a:t>
            </a:r>
            <a:endParaRPr lang="en-US" dirty="0"/>
          </a:p>
          <a:p>
            <a:r>
              <a:rPr lang="en-US" dirty="0"/>
              <a:t>'Spa'</a:t>
            </a:r>
          </a:p>
          <a:p>
            <a:r>
              <a:rPr lang="en-US" dirty="0"/>
              <a:t>&gt;&gt;&gt; </a:t>
            </a:r>
            <a:r>
              <a:rPr lang="en-US" b="1" dirty="0"/>
              <a:t>S[:3] </a:t>
            </a:r>
            <a:r>
              <a:rPr lang="en-US" i="1" dirty="0"/>
              <a:t># Same as S[0:3]</a:t>
            </a:r>
            <a:endParaRPr lang="en-US" dirty="0"/>
          </a:p>
          <a:p>
            <a:r>
              <a:rPr lang="en-US" dirty="0"/>
              <a:t>'Spa'</a:t>
            </a:r>
          </a:p>
          <a:p>
            <a:r>
              <a:rPr lang="en-US" dirty="0"/>
              <a:t>&gt;&gt;&gt; </a:t>
            </a:r>
            <a:r>
              <a:rPr lang="en-US" b="1" dirty="0"/>
              <a:t>S[:-1] </a:t>
            </a:r>
            <a:r>
              <a:rPr lang="en-US" i="1" dirty="0"/>
              <a:t># Everything but the last again, but simpler (0:-1)</a:t>
            </a:r>
            <a:endParaRPr lang="en-US" dirty="0"/>
          </a:p>
          <a:p>
            <a:r>
              <a:rPr lang="en-US" dirty="0"/>
              <a:t>'Spa'</a:t>
            </a:r>
          </a:p>
          <a:p>
            <a:r>
              <a:rPr lang="en-US" dirty="0"/>
              <a:t>&gt;&gt;&gt; </a:t>
            </a:r>
            <a:r>
              <a:rPr lang="en-US" b="1" dirty="0"/>
              <a:t>S[:] </a:t>
            </a:r>
            <a:r>
              <a:rPr lang="en-US" i="1" dirty="0"/>
              <a:t># All of S as a top-level copy (0:len(S))</a:t>
            </a:r>
            <a:endParaRPr lang="en-US" dirty="0"/>
          </a:p>
          <a:p>
            <a:r>
              <a:rPr lang="en-US" dirty="0"/>
              <a:t>&gt;&gt;&gt; </a:t>
            </a:r>
            <a:r>
              <a:rPr lang="en-US" b="1" dirty="0"/>
              <a:t>S + 'xyz' </a:t>
            </a:r>
            <a:r>
              <a:rPr lang="en-US" i="1" dirty="0"/>
              <a:t># Concatenation</a:t>
            </a:r>
            <a:endParaRPr lang="en-US" dirty="0"/>
          </a:p>
          <a:p>
            <a:r>
              <a:rPr lang="en-US" dirty="0"/>
              <a:t>'</a:t>
            </a:r>
            <a:r>
              <a:rPr lang="en-US" dirty="0" err="1"/>
              <a:t>Spamxyz</a:t>
            </a:r>
            <a:r>
              <a:rPr lang="en-US" dirty="0"/>
              <a:t>'</a:t>
            </a:r>
          </a:p>
          <a:p>
            <a:r>
              <a:rPr lang="en-US" dirty="0"/>
              <a:t>&gt;&gt;&gt; </a:t>
            </a:r>
            <a:r>
              <a:rPr lang="en-US" b="1" dirty="0"/>
              <a:t>S </a:t>
            </a:r>
            <a:r>
              <a:rPr lang="en-US" i="1" dirty="0"/>
              <a:t># S is unchanged</a:t>
            </a:r>
            <a:endParaRPr lang="en-US" dirty="0"/>
          </a:p>
          <a:p>
            <a:r>
              <a:rPr lang="en-US" dirty="0"/>
              <a:t>'Spam'</a:t>
            </a:r>
          </a:p>
          <a:p>
            <a:r>
              <a:rPr lang="en-US" dirty="0"/>
              <a:t>&gt;&gt;&gt; </a:t>
            </a:r>
            <a:r>
              <a:rPr lang="en-US" b="1" dirty="0"/>
              <a:t>S * 8 </a:t>
            </a:r>
            <a:r>
              <a:rPr lang="en-US" i="1" dirty="0"/>
              <a:t># Repetition</a:t>
            </a:r>
            <a:endParaRPr lang="en-US" dirty="0"/>
          </a:p>
          <a:p>
            <a:r>
              <a:rPr lang="en-US" dirty="0"/>
              <a:t>'</a:t>
            </a:r>
            <a:r>
              <a:rPr lang="en-US" dirty="0" err="1"/>
              <a:t>SpamSpamSpamSpamSpamSpamSpamSpam</a:t>
            </a:r>
            <a:r>
              <a:rPr lang="en-US" dirty="0"/>
              <a:t>'</a:t>
            </a:r>
            <a:endParaRPr lang="en-US" dirty="0">
              <a:latin typeface="Times New Roman" pitchFamily="18" charset="0"/>
              <a:cs typeface="Times New Roman"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pPr>
              <a:buNone/>
            </a:pPr>
            <a:r>
              <a:rPr lang="en-US" sz="3400" dirty="0">
                <a:latin typeface="Times New Roman" pitchFamily="18" charset="0"/>
                <a:cs typeface="Times New Roman" pitchFamily="18" charset="0"/>
              </a:rPr>
              <a:t>Immutability:</a:t>
            </a:r>
            <a:r>
              <a:rPr lang="en-US" dirty="0"/>
              <a:t> </a:t>
            </a:r>
          </a:p>
          <a:p>
            <a:r>
              <a:rPr lang="en-US" dirty="0"/>
              <a:t>&gt;&gt;&gt; </a:t>
            </a:r>
            <a:r>
              <a:rPr lang="en-US" b="1" dirty="0"/>
              <a:t>S</a:t>
            </a:r>
            <a:endParaRPr lang="en-US" dirty="0"/>
          </a:p>
          <a:p>
            <a:r>
              <a:rPr lang="en-US" dirty="0"/>
              <a:t>'Spam'</a:t>
            </a:r>
          </a:p>
          <a:p>
            <a:r>
              <a:rPr lang="en-US" dirty="0"/>
              <a:t>&gt;&gt;&gt; </a:t>
            </a:r>
            <a:r>
              <a:rPr lang="en-US" b="1" dirty="0"/>
              <a:t>S[0] = 'z' </a:t>
            </a:r>
            <a:r>
              <a:rPr lang="en-US" i="1" dirty="0"/>
              <a:t># Immutable objects cannot be changed</a:t>
            </a:r>
            <a:endParaRPr lang="en-US" dirty="0"/>
          </a:p>
          <a:p>
            <a:r>
              <a:rPr lang="en-US" i="1" dirty="0"/>
              <a:t>...error text omitted...</a:t>
            </a:r>
            <a:endParaRPr lang="en-US" dirty="0"/>
          </a:p>
          <a:p>
            <a:r>
              <a:rPr lang="en-US" dirty="0" err="1"/>
              <a:t>TypeError</a:t>
            </a:r>
            <a:r>
              <a:rPr lang="en-US" dirty="0"/>
              <a:t>: '</a:t>
            </a:r>
            <a:r>
              <a:rPr lang="en-US" dirty="0" err="1"/>
              <a:t>str</a:t>
            </a:r>
            <a:r>
              <a:rPr lang="en-US" dirty="0"/>
              <a:t>' object does not support item assignment</a:t>
            </a:r>
          </a:p>
          <a:p>
            <a:r>
              <a:rPr lang="en-US" dirty="0"/>
              <a:t>&gt;&gt;&gt; </a:t>
            </a:r>
            <a:r>
              <a:rPr lang="en-US" b="1" dirty="0"/>
              <a:t>S = 'z' + S[1:] </a:t>
            </a:r>
            <a:r>
              <a:rPr lang="en-US" i="1" dirty="0"/>
              <a:t># But we can run expressions to make new objects</a:t>
            </a:r>
            <a:endParaRPr lang="en-US" dirty="0"/>
          </a:p>
          <a:p>
            <a:r>
              <a:rPr lang="en-US" dirty="0"/>
              <a:t>&gt;&gt;&gt; </a:t>
            </a:r>
            <a:r>
              <a:rPr lang="en-US" b="1" dirty="0"/>
              <a:t>S</a:t>
            </a:r>
            <a:endParaRPr lang="en-US" dirty="0"/>
          </a:p>
          <a:p>
            <a:r>
              <a:rPr lang="en-US" dirty="0"/>
              <a:t>'</a:t>
            </a:r>
            <a:r>
              <a:rPr lang="en-US" dirty="0" err="1"/>
              <a:t>zpam</a:t>
            </a:r>
            <a:r>
              <a:rPr lang="en-US" dirty="0"/>
              <a:t>'</a:t>
            </a:r>
          </a:p>
          <a:p>
            <a:r>
              <a:rPr lang="en-US" dirty="0"/>
              <a:t>&gt;&gt;&gt; </a:t>
            </a:r>
            <a:r>
              <a:rPr lang="en-US" b="1" dirty="0"/>
              <a:t>S = 'shrubbery'</a:t>
            </a:r>
            <a:endParaRPr lang="en-US" dirty="0"/>
          </a:p>
          <a:p>
            <a:r>
              <a:rPr lang="en-US" dirty="0"/>
              <a:t>&gt;&gt;&gt; </a:t>
            </a:r>
            <a:r>
              <a:rPr lang="en-US" b="1" dirty="0"/>
              <a:t>L = list(S) </a:t>
            </a:r>
            <a:r>
              <a:rPr lang="en-US" i="1" dirty="0"/>
              <a:t># Expand to a list: [...]</a:t>
            </a:r>
            <a:endParaRPr lang="en-US" dirty="0"/>
          </a:p>
          <a:p>
            <a:r>
              <a:rPr lang="en-US" dirty="0"/>
              <a:t>&gt;&gt;&gt; </a:t>
            </a:r>
            <a:r>
              <a:rPr lang="en-US" b="1" dirty="0"/>
              <a:t>L</a:t>
            </a:r>
            <a:endParaRPr lang="en-US" dirty="0"/>
          </a:p>
          <a:p>
            <a:r>
              <a:rPr lang="en-US" dirty="0"/>
              <a:t>['s', 'h', 'r', 'u', 'b', 'b', 'e', 'r', 'y']</a:t>
            </a:r>
          </a:p>
          <a:p>
            <a:r>
              <a:rPr lang="en-US" dirty="0"/>
              <a:t>&gt;&gt;&gt; </a:t>
            </a:r>
            <a:r>
              <a:rPr lang="en-US" b="1" dirty="0"/>
              <a:t>L[1] = 'c' </a:t>
            </a:r>
            <a:r>
              <a:rPr lang="en-US" i="1" dirty="0"/>
              <a:t># Change it in place</a:t>
            </a:r>
            <a:endParaRPr lang="en-US" dirty="0"/>
          </a:p>
          <a:p>
            <a:r>
              <a:rPr lang="en-US"/>
              <a:t>&gt;&gt;&gt;” </a:t>
            </a:r>
            <a:r>
              <a:rPr lang="en-US" b="1" dirty="0"/>
              <a:t>''.join(L) </a:t>
            </a:r>
            <a:r>
              <a:rPr lang="en-US" i="1" dirty="0"/>
              <a:t># Join with empty delimiter</a:t>
            </a:r>
            <a:endParaRPr lang="en-US" dirty="0"/>
          </a:p>
          <a:p>
            <a:r>
              <a:rPr lang="en-US" b="1" dirty="0"/>
              <a:t>'</a:t>
            </a:r>
            <a:r>
              <a:rPr lang="en-US" b="1" dirty="0" err="1"/>
              <a:t>scrubbery</a:t>
            </a:r>
            <a:r>
              <a:rPr lang="en-US" b="1" dirty="0"/>
              <a:t>'</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47500" lnSpcReduction="20000"/>
          </a:bodyPr>
          <a:lstStyle/>
          <a:p>
            <a:r>
              <a:rPr lang="en-US" dirty="0"/>
              <a:t>Type-Specific Methods:</a:t>
            </a:r>
          </a:p>
          <a:p>
            <a:pPr marL="0" indent="0">
              <a:buNone/>
            </a:pPr>
            <a:r>
              <a:rPr lang="en-US" sz="2900" dirty="0">
                <a:latin typeface="Times New Roman" panose="02020603050405020304" pitchFamily="18" charset="0"/>
                <a:cs typeface="Times New Roman" panose="02020603050405020304" pitchFamily="18" charset="0"/>
              </a:rPr>
              <a:t>&gt;&gt;&gt; S = 'Spam'</a:t>
            </a:r>
          </a:p>
          <a:p>
            <a:pPr marL="0" indent="0">
              <a:buNone/>
            </a:pPr>
            <a:r>
              <a:rPr lang="en-US" sz="2900" dirty="0">
                <a:latin typeface="Times New Roman" panose="02020603050405020304" pitchFamily="18" charset="0"/>
                <a:cs typeface="Times New Roman" panose="02020603050405020304" pitchFamily="18" charset="0"/>
              </a:rPr>
              <a:t>&gt;&gt;&gt; </a:t>
            </a:r>
            <a:r>
              <a:rPr lang="en-US" sz="2900" dirty="0" err="1">
                <a:latin typeface="Times New Roman" panose="02020603050405020304" pitchFamily="18" charset="0"/>
                <a:cs typeface="Times New Roman" panose="02020603050405020304" pitchFamily="18" charset="0"/>
              </a:rPr>
              <a:t>S.find</a:t>
            </a:r>
            <a:r>
              <a:rPr lang="en-US" sz="2900" dirty="0">
                <a:latin typeface="Times New Roman" panose="02020603050405020304" pitchFamily="18" charset="0"/>
                <a:cs typeface="Times New Roman" panose="02020603050405020304" pitchFamily="18" charset="0"/>
              </a:rPr>
              <a:t>('pa') # Find the offset of a substring in S</a:t>
            </a:r>
          </a:p>
          <a:p>
            <a:pPr marL="0" indent="0">
              <a:buNone/>
            </a:pPr>
            <a:r>
              <a:rPr lang="en-US" sz="2900" dirty="0">
                <a:latin typeface="Times New Roman" panose="02020603050405020304" pitchFamily="18" charset="0"/>
                <a:cs typeface="Times New Roman" panose="02020603050405020304" pitchFamily="18" charset="0"/>
              </a:rPr>
              <a:t>1</a:t>
            </a:r>
          </a:p>
          <a:p>
            <a:pPr marL="0" indent="0">
              <a:buNone/>
            </a:pPr>
            <a:r>
              <a:rPr lang="en-US" sz="2900" dirty="0">
                <a:latin typeface="Times New Roman" panose="02020603050405020304" pitchFamily="18" charset="0"/>
                <a:cs typeface="Times New Roman" panose="02020603050405020304" pitchFamily="18" charset="0"/>
              </a:rPr>
              <a:t>&gt;&gt;&gt; S</a:t>
            </a:r>
          </a:p>
          <a:p>
            <a:pPr marL="0" indent="0">
              <a:buNone/>
            </a:pPr>
            <a:r>
              <a:rPr lang="en-US" sz="2900" dirty="0">
                <a:latin typeface="Times New Roman" panose="02020603050405020304" pitchFamily="18" charset="0"/>
                <a:cs typeface="Times New Roman" panose="02020603050405020304" pitchFamily="18" charset="0"/>
              </a:rPr>
              <a:t>'Spam'</a:t>
            </a:r>
          </a:p>
          <a:p>
            <a:pPr marL="0" indent="0">
              <a:buNone/>
            </a:pPr>
            <a:r>
              <a:rPr lang="en-US" sz="2900" dirty="0">
                <a:latin typeface="Times New Roman" panose="02020603050405020304" pitchFamily="18" charset="0"/>
                <a:cs typeface="Times New Roman" panose="02020603050405020304" pitchFamily="18" charset="0"/>
              </a:rPr>
              <a:t>&gt;&gt;&gt; </a:t>
            </a:r>
            <a:r>
              <a:rPr lang="en-US" sz="2900" dirty="0" err="1">
                <a:latin typeface="Times New Roman" panose="02020603050405020304" pitchFamily="18" charset="0"/>
                <a:cs typeface="Times New Roman" panose="02020603050405020304" pitchFamily="18" charset="0"/>
              </a:rPr>
              <a:t>S.replace</a:t>
            </a:r>
            <a:r>
              <a:rPr lang="en-US" sz="2900" dirty="0">
                <a:latin typeface="Times New Roman" panose="02020603050405020304" pitchFamily="18" charset="0"/>
                <a:cs typeface="Times New Roman" panose="02020603050405020304" pitchFamily="18" charset="0"/>
              </a:rPr>
              <a:t>('pa', 'XYZ') # Replace occurrences of a string in S with another</a:t>
            </a:r>
          </a:p>
          <a:p>
            <a:pPr marL="0" indent="0">
              <a:buNone/>
            </a:pPr>
            <a:r>
              <a:rPr lang="en-US" sz="2900" dirty="0">
                <a:latin typeface="Times New Roman" panose="02020603050405020304" pitchFamily="18" charset="0"/>
                <a:cs typeface="Times New Roman" panose="02020603050405020304" pitchFamily="18" charset="0"/>
              </a:rPr>
              <a:t>'</a:t>
            </a:r>
            <a:r>
              <a:rPr lang="en-US" sz="2900" dirty="0" err="1">
                <a:latin typeface="Times New Roman" panose="02020603050405020304" pitchFamily="18" charset="0"/>
                <a:cs typeface="Times New Roman" panose="02020603050405020304" pitchFamily="18" charset="0"/>
              </a:rPr>
              <a:t>SXYZm</a:t>
            </a:r>
            <a:r>
              <a:rPr lang="en-US" sz="2900" dirty="0">
                <a:latin typeface="Times New Roman" panose="02020603050405020304" pitchFamily="18" charset="0"/>
                <a:cs typeface="Times New Roman" panose="02020603050405020304" pitchFamily="18" charset="0"/>
              </a:rPr>
              <a:t>'</a:t>
            </a:r>
          </a:p>
          <a:p>
            <a:pPr marL="0" indent="0">
              <a:buNone/>
            </a:pPr>
            <a:r>
              <a:rPr lang="en-US" sz="2900" dirty="0">
                <a:latin typeface="Times New Roman" panose="02020603050405020304" pitchFamily="18" charset="0"/>
                <a:cs typeface="Times New Roman" panose="02020603050405020304" pitchFamily="18" charset="0"/>
              </a:rPr>
              <a:t>&gt;&gt;&gt; S</a:t>
            </a:r>
          </a:p>
          <a:p>
            <a:pPr marL="0" indent="0">
              <a:buNone/>
            </a:pPr>
            <a:r>
              <a:rPr lang="en-US" sz="2900" dirty="0">
                <a:latin typeface="Times New Roman" panose="02020603050405020304" pitchFamily="18" charset="0"/>
                <a:cs typeface="Times New Roman" panose="02020603050405020304" pitchFamily="18" charset="0"/>
              </a:rPr>
              <a:t>'Spam‘</a:t>
            </a:r>
          </a:p>
          <a:p>
            <a:pPr marL="0" indent="0">
              <a:buNone/>
            </a:pPr>
            <a:endParaRPr lang="en-US" sz="2900" dirty="0">
              <a:latin typeface="Times New Roman" panose="02020603050405020304" pitchFamily="18" charset="0"/>
              <a:cs typeface="Times New Roman" panose="02020603050405020304" pitchFamily="18" charset="0"/>
            </a:endParaRPr>
          </a:p>
          <a:p>
            <a:pPr marL="0" indent="0">
              <a:buNone/>
            </a:pPr>
            <a:r>
              <a:rPr lang="en-US" sz="2900" dirty="0">
                <a:latin typeface="Times New Roman" panose="02020603050405020304" pitchFamily="18" charset="0"/>
                <a:cs typeface="Times New Roman" panose="02020603050405020304" pitchFamily="18" charset="0"/>
              </a:rPr>
              <a:t>&gt;&gt;&gt; </a:t>
            </a:r>
            <a:r>
              <a:rPr lang="en-US" sz="2900" b="1" dirty="0">
                <a:latin typeface="Times New Roman" panose="02020603050405020304" pitchFamily="18" charset="0"/>
                <a:cs typeface="Times New Roman" panose="02020603050405020304" pitchFamily="18" charset="0"/>
              </a:rPr>
              <a:t>line = '</a:t>
            </a:r>
            <a:r>
              <a:rPr lang="en-US" sz="2900" b="1" dirty="0" err="1">
                <a:latin typeface="Times New Roman" panose="02020603050405020304" pitchFamily="18" charset="0"/>
                <a:cs typeface="Times New Roman" panose="02020603050405020304" pitchFamily="18" charset="0"/>
              </a:rPr>
              <a:t>aaa,bbb,ccccc,dd</a:t>
            </a:r>
            <a:r>
              <a:rPr lang="en-US" sz="2900" b="1" dirty="0">
                <a:latin typeface="Times New Roman" panose="02020603050405020304" pitchFamily="18" charset="0"/>
                <a:cs typeface="Times New Roman" panose="02020603050405020304" pitchFamily="18" charset="0"/>
              </a:rPr>
              <a:t>‘</a:t>
            </a:r>
          </a:p>
          <a:p>
            <a:pPr marL="0" indent="0">
              <a:buNone/>
            </a:pPr>
            <a:r>
              <a:rPr lang="en-US" sz="2900" dirty="0">
                <a:latin typeface="Times New Roman" panose="02020603050405020304" pitchFamily="18" charset="0"/>
                <a:cs typeface="Times New Roman" panose="02020603050405020304" pitchFamily="18" charset="0"/>
              </a:rPr>
              <a:t>&gt;&gt;&gt; </a:t>
            </a:r>
            <a:r>
              <a:rPr lang="en-US" sz="2900" b="1" dirty="0" err="1">
                <a:latin typeface="Times New Roman" panose="02020603050405020304" pitchFamily="18" charset="0"/>
                <a:cs typeface="Times New Roman" panose="02020603050405020304" pitchFamily="18" charset="0"/>
              </a:rPr>
              <a:t>line.split</a:t>
            </a:r>
            <a:r>
              <a:rPr lang="en-US" sz="2900" b="1" dirty="0">
                <a:latin typeface="Times New Roman" panose="02020603050405020304" pitchFamily="18" charset="0"/>
                <a:cs typeface="Times New Roman" panose="02020603050405020304" pitchFamily="18" charset="0"/>
              </a:rPr>
              <a:t>(',') </a:t>
            </a:r>
            <a:r>
              <a:rPr lang="en-US" sz="2900" i="1" dirty="0">
                <a:latin typeface="Times New Roman" panose="02020603050405020304" pitchFamily="18" charset="0"/>
                <a:cs typeface="Times New Roman" panose="02020603050405020304" pitchFamily="18" charset="0"/>
              </a:rPr>
              <a:t># Split on a delimiter into a list of substrings</a:t>
            </a:r>
          </a:p>
          <a:p>
            <a:pPr marL="0" indent="0">
              <a:buNone/>
            </a:pPr>
            <a:r>
              <a:rPr lang="en-US" sz="2900" dirty="0">
                <a:latin typeface="Times New Roman" panose="02020603050405020304" pitchFamily="18" charset="0"/>
                <a:cs typeface="Times New Roman" panose="02020603050405020304" pitchFamily="18" charset="0"/>
              </a:rPr>
              <a:t>['</a:t>
            </a:r>
            <a:r>
              <a:rPr lang="en-US" sz="2900" dirty="0" err="1">
                <a:latin typeface="Times New Roman" panose="02020603050405020304" pitchFamily="18" charset="0"/>
                <a:cs typeface="Times New Roman" panose="02020603050405020304" pitchFamily="18" charset="0"/>
              </a:rPr>
              <a:t>aaa</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bbb</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ccccc</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dd</a:t>
            </a:r>
            <a:r>
              <a:rPr lang="en-US" sz="2900" dirty="0">
                <a:latin typeface="Times New Roman" panose="02020603050405020304" pitchFamily="18" charset="0"/>
                <a:cs typeface="Times New Roman" panose="02020603050405020304" pitchFamily="18" charset="0"/>
              </a:rPr>
              <a:t>']</a:t>
            </a:r>
          </a:p>
          <a:p>
            <a:pPr marL="0" indent="0">
              <a:buNone/>
            </a:pPr>
            <a:r>
              <a:rPr lang="en-US" sz="2900" dirty="0">
                <a:latin typeface="Times New Roman" panose="02020603050405020304" pitchFamily="18" charset="0"/>
                <a:cs typeface="Times New Roman" panose="02020603050405020304" pitchFamily="18" charset="0"/>
              </a:rPr>
              <a:t>&gt;&gt;&gt; </a:t>
            </a:r>
            <a:r>
              <a:rPr lang="en-US" sz="2900" b="1" dirty="0">
                <a:latin typeface="Times New Roman" panose="02020603050405020304" pitchFamily="18" charset="0"/>
                <a:cs typeface="Times New Roman" panose="02020603050405020304" pitchFamily="18" charset="0"/>
              </a:rPr>
              <a:t>S = 'spam'</a:t>
            </a:r>
          </a:p>
          <a:p>
            <a:pPr marL="0" indent="0">
              <a:buNone/>
            </a:pPr>
            <a:r>
              <a:rPr lang="en-US" sz="2900" dirty="0">
                <a:latin typeface="Times New Roman" panose="02020603050405020304" pitchFamily="18" charset="0"/>
                <a:cs typeface="Times New Roman" panose="02020603050405020304" pitchFamily="18" charset="0"/>
              </a:rPr>
              <a:t>&gt;&gt;&gt; </a:t>
            </a:r>
            <a:r>
              <a:rPr lang="en-US" sz="2900" b="1" dirty="0" err="1">
                <a:latin typeface="Times New Roman" panose="02020603050405020304" pitchFamily="18" charset="0"/>
                <a:cs typeface="Times New Roman" panose="02020603050405020304" pitchFamily="18" charset="0"/>
              </a:rPr>
              <a:t>S.upper</a:t>
            </a:r>
            <a:r>
              <a:rPr lang="en-US" sz="2900" b="1" dirty="0">
                <a:latin typeface="Times New Roman" panose="02020603050405020304" pitchFamily="18" charset="0"/>
                <a:cs typeface="Times New Roman" panose="02020603050405020304" pitchFamily="18" charset="0"/>
              </a:rPr>
              <a:t>() </a:t>
            </a:r>
            <a:r>
              <a:rPr lang="en-US" sz="2900" i="1" dirty="0">
                <a:latin typeface="Times New Roman" panose="02020603050405020304" pitchFamily="18" charset="0"/>
                <a:cs typeface="Times New Roman" panose="02020603050405020304" pitchFamily="18" charset="0"/>
              </a:rPr>
              <a:t># Upper- and lowercase conversions</a:t>
            </a:r>
          </a:p>
          <a:p>
            <a:pPr marL="0" indent="0">
              <a:buNone/>
            </a:pPr>
            <a:r>
              <a:rPr lang="en-US" sz="2900" dirty="0">
                <a:latin typeface="Times New Roman" panose="02020603050405020304" pitchFamily="18" charset="0"/>
                <a:cs typeface="Times New Roman" panose="02020603050405020304" pitchFamily="18" charset="0"/>
              </a:rPr>
              <a:t>'SPAM'</a:t>
            </a:r>
          </a:p>
          <a:p>
            <a:pPr marL="0" indent="0">
              <a:buNone/>
            </a:pPr>
            <a:r>
              <a:rPr lang="fr-FR" sz="2900" dirty="0">
                <a:latin typeface="Times New Roman" panose="02020603050405020304" pitchFamily="18" charset="0"/>
                <a:cs typeface="Times New Roman" panose="02020603050405020304" pitchFamily="18" charset="0"/>
              </a:rPr>
              <a:t>&gt;&gt;&gt; </a:t>
            </a:r>
            <a:r>
              <a:rPr lang="fr-FR" sz="2900" b="1" dirty="0" err="1">
                <a:latin typeface="Times New Roman" panose="02020603050405020304" pitchFamily="18" charset="0"/>
                <a:cs typeface="Times New Roman" panose="02020603050405020304" pitchFamily="18" charset="0"/>
              </a:rPr>
              <a:t>S.isalpha</a:t>
            </a:r>
            <a:r>
              <a:rPr lang="fr-FR" sz="2900" b="1" dirty="0">
                <a:latin typeface="Times New Roman" panose="02020603050405020304" pitchFamily="18" charset="0"/>
                <a:cs typeface="Times New Roman" panose="02020603050405020304" pitchFamily="18" charset="0"/>
              </a:rPr>
              <a:t>() </a:t>
            </a:r>
            <a:r>
              <a:rPr lang="fr-FR" sz="2900" i="1" dirty="0">
                <a:latin typeface="Times New Roman" panose="02020603050405020304" pitchFamily="18" charset="0"/>
                <a:cs typeface="Times New Roman" panose="02020603050405020304" pitchFamily="18" charset="0"/>
              </a:rPr>
              <a:t># Content tests: </a:t>
            </a:r>
            <a:r>
              <a:rPr lang="fr-FR" sz="2900" i="1" dirty="0" err="1">
                <a:latin typeface="Times New Roman" panose="02020603050405020304" pitchFamily="18" charset="0"/>
                <a:cs typeface="Times New Roman" panose="02020603050405020304" pitchFamily="18" charset="0"/>
              </a:rPr>
              <a:t>isalpha</a:t>
            </a:r>
            <a:r>
              <a:rPr lang="fr-FR" sz="2900" i="1" dirty="0">
                <a:latin typeface="Times New Roman" panose="02020603050405020304" pitchFamily="18" charset="0"/>
                <a:cs typeface="Times New Roman" panose="02020603050405020304" pitchFamily="18" charset="0"/>
              </a:rPr>
              <a:t>, </a:t>
            </a:r>
            <a:r>
              <a:rPr lang="fr-FR" sz="2900" i="1" dirty="0" err="1">
                <a:latin typeface="Times New Roman" panose="02020603050405020304" pitchFamily="18" charset="0"/>
                <a:cs typeface="Times New Roman" panose="02020603050405020304" pitchFamily="18" charset="0"/>
              </a:rPr>
              <a:t>isdigit</a:t>
            </a:r>
            <a:r>
              <a:rPr lang="fr-FR" sz="2900" i="1" dirty="0">
                <a:latin typeface="Times New Roman" panose="02020603050405020304" pitchFamily="18" charset="0"/>
                <a:cs typeface="Times New Roman" panose="02020603050405020304" pitchFamily="18" charset="0"/>
              </a:rPr>
              <a:t>, etc.</a:t>
            </a:r>
          </a:p>
          <a:p>
            <a:pPr marL="0" indent="0">
              <a:buNone/>
            </a:pPr>
            <a:r>
              <a:rPr lang="en-US" sz="2900" dirty="0">
                <a:latin typeface="Times New Roman" panose="02020603050405020304" pitchFamily="18" charset="0"/>
                <a:cs typeface="Times New Roman" panose="02020603050405020304" pitchFamily="18" charset="0"/>
              </a:rPr>
              <a:t>True</a:t>
            </a:r>
          </a:p>
          <a:p>
            <a:pPr marL="0" indent="0">
              <a:buNone/>
            </a:pPr>
            <a:r>
              <a:rPr lang="en-US" sz="2900" dirty="0">
                <a:latin typeface="Times New Roman" panose="02020603050405020304" pitchFamily="18" charset="0"/>
                <a:cs typeface="Times New Roman" panose="02020603050405020304" pitchFamily="18" charset="0"/>
              </a:rPr>
              <a:t>&gt;&gt;&gt; </a:t>
            </a:r>
            <a:r>
              <a:rPr lang="en-US" sz="2900" b="1" dirty="0">
                <a:latin typeface="Times New Roman" panose="02020603050405020304" pitchFamily="18" charset="0"/>
                <a:cs typeface="Times New Roman" panose="02020603050405020304" pitchFamily="18" charset="0"/>
              </a:rPr>
              <a:t>line = '</a:t>
            </a:r>
            <a:r>
              <a:rPr lang="en-US" sz="2900" b="1" dirty="0" err="1">
                <a:latin typeface="Times New Roman" panose="02020603050405020304" pitchFamily="18" charset="0"/>
                <a:cs typeface="Times New Roman" panose="02020603050405020304" pitchFamily="18" charset="0"/>
              </a:rPr>
              <a:t>aaa,bbb,ccccc,dd</a:t>
            </a:r>
            <a:r>
              <a:rPr lang="en-US" sz="2900" b="1" dirty="0">
                <a:latin typeface="Times New Roman" panose="02020603050405020304" pitchFamily="18" charset="0"/>
                <a:cs typeface="Times New Roman" panose="02020603050405020304" pitchFamily="18" charset="0"/>
              </a:rPr>
              <a:t>\n'</a:t>
            </a:r>
          </a:p>
          <a:p>
            <a:pPr marL="0" indent="0">
              <a:buNone/>
            </a:pPr>
            <a:r>
              <a:rPr lang="en-US" sz="2900" dirty="0">
                <a:latin typeface="Times New Roman" panose="02020603050405020304" pitchFamily="18" charset="0"/>
                <a:cs typeface="Times New Roman" panose="02020603050405020304" pitchFamily="18" charset="0"/>
              </a:rPr>
              <a:t>&gt;&gt;&gt; </a:t>
            </a:r>
            <a:r>
              <a:rPr lang="en-US" sz="2900" b="1" dirty="0" err="1">
                <a:latin typeface="Times New Roman" panose="02020603050405020304" pitchFamily="18" charset="0"/>
                <a:cs typeface="Times New Roman" panose="02020603050405020304" pitchFamily="18" charset="0"/>
              </a:rPr>
              <a:t>line.rstrip</a:t>
            </a:r>
            <a:r>
              <a:rPr lang="en-US" sz="2900" b="1" dirty="0">
                <a:latin typeface="Times New Roman" panose="02020603050405020304" pitchFamily="18" charset="0"/>
                <a:cs typeface="Times New Roman" panose="02020603050405020304" pitchFamily="18" charset="0"/>
              </a:rPr>
              <a:t>() </a:t>
            </a:r>
            <a:r>
              <a:rPr lang="en-US" sz="2900" i="1" dirty="0">
                <a:latin typeface="Times New Roman" panose="02020603050405020304" pitchFamily="18" charset="0"/>
                <a:cs typeface="Times New Roman" panose="02020603050405020304" pitchFamily="18" charset="0"/>
              </a:rPr>
              <a:t># Remove whitespace characters on the right side</a:t>
            </a:r>
          </a:p>
          <a:p>
            <a:pPr marL="0" indent="0">
              <a:buNone/>
            </a:pPr>
            <a:r>
              <a:rPr lang="en-US" sz="2900" dirty="0">
                <a:latin typeface="Times New Roman" panose="02020603050405020304" pitchFamily="18" charset="0"/>
                <a:cs typeface="Times New Roman" panose="02020603050405020304" pitchFamily="18" charset="0"/>
              </a:rPr>
              <a:t>'</a:t>
            </a:r>
            <a:r>
              <a:rPr lang="en-US" sz="2900" dirty="0" err="1">
                <a:latin typeface="Times New Roman" panose="02020603050405020304" pitchFamily="18" charset="0"/>
                <a:cs typeface="Times New Roman" panose="02020603050405020304" pitchFamily="18" charset="0"/>
              </a:rPr>
              <a:t>aaa,bbb,ccccc,dd</a:t>
            </a:r>
            <a:r>
              <a:rPr lang="en-US" sz="2900" dirty="0">
                <a:latin typeface="Times New Roman" panose="02020603050405020304" pitchFamily="18" charset="0"/>
                <a:cs typeface="Times New Roman" panose="02020603050405020304" pitchFamily="18" charset="0"/>
              </a:rPr>
              <a:t>'</a:t>
            </a:r>
          </a:p>
          <a:p>
            <a:pPr marL="0" indent="0">
              <a:buNone/>
            </a:pPr>
            <a:r>
              <a:rPr lang="en-US" sz="2900" dirty="0">
                <a:latin typeface="Times New Roman" panose="02020603050405020304" pitchFamily="18" charset="0"/>
                <a:cs typeface="Times New Roman" panose="02020603050405020304" pitchFamily="18" charset="0"/>
              </a:rPr>
              <a:t>&gt;&gt;&gt; </a:t>
            </a:r>
            <a:r>
              <a:rPr lang="en-US" sz="2900" b="1" dirty="0" err="1">
                <a:latin typeface="Times New Roman" panose="02020603050405020304" pitchFamily="18" charset="0"/>
                <a:cs typeface="Times New Roman" panose="02020603050405020304" pitchFamily="18" charset="0"/>
              </a:rPr>
              <a:t>line.rstrip</a:t>
            </a:r>
            <a:r>
              <a:rPr lang="en-US" sz="2900" b="1" dirty="0">
                <a:latin typeface="Times New Roman" panose="02020603050405020304" pitchFamily="18" charset="0"/>
                <a:cs typeface="Times New Roman" panose="02020603050405020304" pitchFamily="18" charset="0"/>
              </a:rPr>
              <a:t>().split(',') </a:t>
            </a:r>
            <a:r>
              <a:rPr lang="en-US" sz="2900" i="1" dirty="0">
                <a:latin typeface="Times New Roman" panose="02020603050405020304" pitchFamily="18" charset="0"/>
                <a:cs typeface="Times New Roman" panose="02020603050405020304" pitchFamily="18" charset="0"/>
              </a:rPr>
              <a:t># Combine two operations</a:t>
            </a:r>
          </a:p>
          <a:p>
            <a:pPr marL="0" indent="0">
              <a:buNone/>
            </a:pPr>
            <a:r>
              <a:rPr lang="en-US" sz="2900" dirty="0">
                <a:latin typeface="Times New Roman" panose="02020603050405020304" pitchFamily="18" charset="0"/>
                <a:cs typeface="Times New Roman" panose="02020603050405020304" pitchFamily="18" charset="0"/>
              </a:rPr>
              <a:t>['</a:t>
            </a:r>
            <a:r>
              <a:rPr lang="en-US" sz="2900" dirty="0" err="1">
                <a:latin typeface="Times New Roman" panose="02020603050405020304" pitchFamily="18" charset="0"/>
                <a:cs typeface="Times New Roman" panose="02020603050405020304" pitchFamily="18" charset="0"/>
              </a:rPr>
              <a:t>aaa</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bbb</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ccccc</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dd</a:t>
            </a:r>
            <a:r>
              <a:rPr lang="en-US" sz="29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86B0AE-6E8D-4538-B4A4-CC3A3FCA9E58}"/>
              </a:ext>
            </a:extLst>
          </p:cNvPr>
          <p:cNvSpPr>
            <a:spLocks noGrp="1"/>
          </p:cNvSpPr>
          <p:nvPr>
            <p:ph idx="1"/>
          </p:nvPr>
        </p:nvSpPr>
        <p:spPr>
          <a:xfrm>
            <a:off x="457200" y="457200"/>
            <a:ext cx="8229600" cy="566896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Note: </a:t>
            </a:r>
            <a:r>
              <a:rPr lang="en-US" sz="2000" dirty="0">
                <a:latin typeface="Times New Roman" panose="02020603050405020304" pitchFamily="18" charset="0"/>
                <a:cs typeface="Times New Roman" panose="02020603050405020304" pitchFamily="18" charset="0"/>
              </a:rPr>
              <a:t>Strings in Python are immutable, that means that once a string is created, it can't be changed. When you create a string, and if you create same string and assign it to another variable they'll both be pointing to the same string/memory. For example,</a:t>
            </a:r>
          </a:p>
          <a:p>
            <a:pPr marL="0" indent="0">
              <a:buNone/>
            </a:pPr>
            <a:r>
              <a:rPr lang="en-US" sz="2000" dirty="0">
                <a:latin typeface="Times New Roman" panose="02020603050405020304" pitchFamily="18" charset="0"/>
                <a:cs typeface="Times New Roman" panose="02020603050405020304" pitchFamily="18" charset="0"/>
              </a:rPr>
              <a:t>&gt;&gt;&gt; a = 'hi'</a:t>
            </a:r>
          </a:p>
          <a:p>
            <a:pPr marL="0" indent="0">
              <a:buNone/>
            </a:pPr>
            <a:r>
              <a:rPr lang="en-US" sz="2000" dirty="0">
                <a:latin typeface="Times New Roman" panose="02020603050405020304" pitchFamily="18" charset="0"/>
                <a:cs typeface="Times New Roman" panose="02020603050405020304" pitchFamily="18" charset="0"/>
              </a:rPr>
              <a:t>&gt;&gt;&gt; b = 'hi'</a:t>
            </a:r>
          </a:p>
          <a:p>
            <a:pPr marL="0" indent="0">
              <a:buNone/>
            </a:pPr>
            <a:r>
              <a:rPr lang="en-US" sz="2000" dirty="0">
                <a:latin typeface="Times New Roman" panose="02020603050405020304" pitchFamily="18" charset="0"/>
                <a:cs typeface="Times New Roman" panose="02020603050405020304" pitchFamily="18" charset="0"/>
              </a:rPr>
              <a:t>&gt;&gt;&gt; id(a)</a:t>
            </a:r>
          </a:p>
          <a:p>
            <a:pPr marL="0" indent="0">
              <a:buNone/>
            </a:pPr>
            <a:r>
              <a:rPr lang="en-US" sz="2000" dirty="0">
                <a:latin typeface="Times New Roman" panose="02020603050405020304" pitchFamily="18" charset="0"/>
                <a:cs typeface="Times New Roman" panose="02020603050405020304" pitchFamily="18" charset="0"/>
              </a:rPr>
              <a:t>43706848L</a:t>
            </a:r>
          </a:p>
          <a:p>
            <a:pPr marL="0" indent="0">
              <a:buNone/>
            </a:pPr>
            <a:r>
              <a:rPr lang="en-US" sz="2000" dirty="0">
                <a:latin typeface="Times New Roman" panose="02020603050405020304" pitchFamily="18" charset="0"/>
                <a:cs typeface="Times New Roman" panose="02020603050405020304" pitchFamily="18" charset="0"/>
              </a:rPr>
              <a:t>&gt;&gt;&gt; id(b)</a:t>
            </a:r>
          </a:p>
          <a:p>
            <a:pPr marL="0" indent="0">
              <a:buNone/>
            </a:pPr>
            <a:r>
              <a:rPr lang="en-US" sz="2000" dirty="0">
                <a:latin typeface="Times New Roman" panose="02020603050405020304" pitchFamily="18" charset="0"/>
                <a:cs typeface="Times New Roman" panose="02020603050405020304" pitchFamily="18" charset="0"/>
              </a:rPr>
              <a:t>43706848L</a:t>
            </a:r>
          </a:p>
          <a:p>
            <a:pPr marL="0" indent="0">
              <a:buNone/>
            </a:pPr>
            <a:r>
              <a:rPr lang="en-US" sz="2000" dirty="0">
                <a:latin typeface="Times New Roman" panose="02020603050405020304" pitchFamily="18" charset="0"/>
                <a:cs typeface="Times New Roman" panose="02020603050405020304" pitchFamily="18" charset="0"/>
              </a:rPr>
              <a:t>This reuse of string objects is called interning in Python. The same strings have the same ids. But Python is not guaranteed to intern strings. If you create strings that are either not code object constants, or contain characters outside of the letters + numbers + underscore range, you'll see the id() value not being reused.</a:t>
            </a:r>
          </a:p>
        </p:txBody>
      </p:sp>
    </p:spTree>
    <p:extLst>
      <p:ext uri="{BB962C8B-B14F-4D97-AF65-F5344CB8AC3E}">
        <p14:creationId xmlns:p14="http://schemas.microsoft.com/office/powerpoint/2010/main" val="3116932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1219</TotalTime>
  <Words>3285</Words>
  <Application>Microsoft Office PowerPoint</Application>
  <PresentationFormat>On-screen Show (4:3)</PresentationFormat>
  <Paragraphs>401</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Times New Roman</vt:lpstr>
      <vt:lpstr>Office Theme</vt:lpstr>
      <vt:lpstr>1. Booleans</vt:lpstr>
      <vt:lpstr>PowerPoint Presentation</vt:lpstr>
      <vt:lpstr>2. Numbers </vt:lpstr>
      <vt:lpstr>PowerPoint Presentation</vt:lpstr>
      <vt:lpstr>3. Strings </vt:lpstr>
      <vt:lpstr>PowerPoint Presentation</vt:lpstr>
      <vt:lpstr>PowerPoint Presentation</vt:lpstr>
      <vt:lpstr>PowerPoint Presentation</vt:lpstr>
      <vt:lpstr>PowerPoint Presentation</vt:lpstr>
      <vt:lpstr>PowerPoint Presentation</vt:lpstr>
      <vt:lpstr>PowerPoint Presentation</vt:lpstr>
      <vt:lpstr>Lists</vt:lpstr>
      <vt:lpstr>PowerPoint Presentation</vt:lpstr>
      <vt:lpstr>PowerPoint Presentation</vt:lpstr>
      <vt:lpstr>PowerPoint Presentation</vt:lpstr>
      <vt:lpstr>PowerPoint Presentation</vt:lpstr>
      <vt:lpstr>Dictionaries</vt:lpstr>
      <vt:lpstr>PowerPoint Presentation</vt:lpstr>
      <vt:lpstr>PowerPoint Presentation</vt:lpstr>
      <vt:lpstr>PowerPoint Presentation</vt:lpstr>
      <vt:lpstr>PowerPoint Presentation</vt:lpstr>
      <vt:lpstr>PowerPoint Presentation</vt:lpstr>
      <vt:lpstr>Sets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Booleans</dc:title>
  <dc:creator>harindra tripathi</dc:creator>
  <cp:lastModifiedBy>harindra</cp:lastModifiedBy>
  <cp:revision>70</cp:revision>
  <dcterms:created xsi:type="dcterms:W3CDTF">2006-08-16T00:00:00Z</dcterms:created>
  <dcterms:modified xsi:type="dcterms:W3CDTF">2018-07-14T01:29:00Z</dcterms:modified>
</cp:coreProperties>
</file>