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CD1111-F52E-46B9-98D5-4BD7D7C58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DD2D946-2C04-43CB-B285-19BEDF6B5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ABDB1A8-929C-405D-82E9-496046C7176A}"/>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5" name="Footer Placeholder 4">
            <a:extLst>
              <a:ext uri="{FF2B5EF4-FFF2-40B4-BE49-F238E27FC236}">
                <a16:creationId xmlns:a16="http://schemas.microsoft.com/office/drawing/2014/main" xmlns="" id="{0EBA0257-A831-4DA9-BBB1-5D271C920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D10329-2163-4ABE-A04E-E079931E0042}"/>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175981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2D1E0-CA80-40BE-89E1-EBAD5F533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2B316-11FD-48BD-A4B3-8C9EB6DA5B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79A9B9E-ED5A-4AA3-8466-3514C4273EDE}"/>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5" name="Footer Placeholder 4">
            <a:extLst>
              <a:ext uri="{FF2B5EF4-FFF2-40B4-BE49-F238E27FC236}">
                <a16:creationId xmlns:a16="http://schemas.microsoft.com/office/drawing/2014/main" xmlns="" id="{B898EEB2-B3DC-48DB-9580-5DD13B549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8BF7C28-7DEE-48E0-A557-F870A325D7BE}"/>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273588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2EB450A-4D0E-42A8-B475-EC899D02F4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81195C7-94EB-4EC1-AAF4-FFBF46DFC9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D2CFF5-AC2A-4FAD-8B64-4AC890E29DC2}"/>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5" name="Footer Placeholder 4">
            <a:extLst>
              <a:ext uri="{FF2B5EF4-FFF2-40B4-BE49-F238E27FC236}">
                <a16:creationId xmlns:a16="http://schemas.microsoft.com/office/drawing/2014/main" xmlns="" id="{DCAF8592-C878-4864-8F7B-C440CB577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F3A5D2-674E-41DB-A20F-1C1527F3FCE9}"/>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82666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26278-8754-4C4B-BDD7-DCD03B39C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75E4F24-4240-430B-A131-6EFC2A2B6A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D2D522-436F-4856-B0D5-53BB6DE7B1DD}"/>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5" name="Footer Placeholder 4">
            <a:extLst>
              <a:ext uri="{FF2B5EF4-FFF2-40B4-BE49-F238E27FC236}">
                <a16:creationId xmlns:a16="http://schemas.microsoft.com/office/drawing/2014/main" xmlns="" id="{7777D4E0-4C1D-44E8-AB1F-E9FF57A98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DC7130B-4F32-4BFC-82B9-EB71D0D5F150}"/>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3055158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16A0E1-C787-42AB-A594-85AB31BDF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D2C9209-4456-475D-A857-8F825B27B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3238CC6-7145-4067-BB61-34F304621797}"/>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5" name="Footer Placeholder 4">
            <a:extLst>
              <a:ext uri="{FF2B5EF4-FFF2-40B4-BE49-F238E27FC236}">
                <a16:creationId xmlns:a16="http://schemas.microsoft.com/office/drawing/2014/main" xmlns="" id="{6A46A2F9-4E68-4E6B-A412-2F7DB3C19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49C72B5-28FF-4E3D-BFEF-36872E361098}"/>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394511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E4FDB-5836-45A8-8A09-7D0270A5F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77DDDC3-AA3E-4AC5-BC90-A6FC38F150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31614BA-7454-45BF-B163-61673486B6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60EE456-40DC-4F64-A557-232C9FB1CE9F}"/>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6" name="Footer Placeholder 5">
            <a:extLst>
              <a:ext uri="{FF2B5EF4-FFF2-40B4-BE49-F238E27FC236}">
                <a16:creationId xmlns:a16="http://schemas.microsoft.com/office/drawing/2014/main" xmlns="" id="{1B29EC79-9AAF-460B-8714-71F944F06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0AA1C7-14A1-4004-9D25-D545E5BC91FD}"/>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286283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142870-58DF-4592-A15D-02E38FD1B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68CF7F0-707D-42A3-996E-AD31FB22A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CC1896EC-40C9-45ED-B47C-A9761A192D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E5F28EC-1C5C-4C44-A438-30E20DC0D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D4F0425-E74D-47B8-8043-A9F4E61207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DDF2D92-CF37-4C2B-BF8E-403574D3A5D6}"/>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8" name="Footer Placeholder 7">
            <a:extLst>
              <a:ext uri="{FF2B5EF4-FFF2-40B4-BE49-F238E27FC236}">
                <a16:creationId xmlns:a16="http://schemas.microsoft.com/office/drawing/2014/main" xmlns="" id="{8D5EA912-7D51-4AD9-BEBF-94B76F84FF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95013FB-31EA-4A0A-A34B-BF5954E52CA9}"/>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152468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78499-F1D1-4B04-8761-D593B9C769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927A1D3-FC43-405B-91E8-70C8AA434B4B}"/>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4" name="Footer Placeholder 3">
            <a:extLst>
              <a:ext uri="{FF2B5EF4-FFF2-40B4-BE49-F238E27FC236}">
                <a16:creationId xmlns:a16="http://schemas.microsoft.com/office/drawing/2014/main" xmlns="" id="{7A1F08E6-042E-4805-94A9-663263E5E7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623F391-9156-42F8-B351-F1AA98CF7E3A}"/>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373929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98EFAAA-787D-4E27-99EE-1553853518A4}"/>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3" name="Footer Placeholder 2">
            <a:extLst>
              <a:ext uri="{FF2B5EF4-FFF2-40B4-BE49-F238E27FC236}">
                <a16:creationId xmlns:a16="http://schemas.microsoft.com/office/drawing/2014/main" xmlns="" id="{8743D7E5-E9DA-4812-919B-079A4A1881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A348F14-BC02-43E1-B6FC-715A5BECD840}"/>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83706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E2850-A3AF-4575-ABB9-C857D49A6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420389A-7CE6-4ACE-90B4-F4F233475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2BEB8C0-E312-48D7-80E9-1B4454C00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21DAACD-8F99-485D-B778-7E6E7E483DD2}"/>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6" name="Footer Placeholder 5">
            <a:extLst>
              <a:ext uri="{FF2B5EF4-FFF2-40B4-BE49-F238E27FC236}">
                <a16:creationId xmlns:a16="http://schemas.microsoft.com/office/drawing/2014/main" xmlns="" id="{9E1D18A9-CCD2-4225-B5B6-DA151D247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6E14729-0076-4A0C-ACB5-3CD7822B0801}"/>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365978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BC733-4C94-46A6-92A4-8DC1A0FB1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7F8F1DE-366C-4A53-9FEA-82EE93249D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69F39BF-ED29-4F45-AEA7-E7C048FF1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A5383DC-EE96-45E7-85ED-EFAF2B3B61F1}"/>
              </a:ext>
            </a:extLst>
          </p:cNvPr>
          <p:cNvSpPr>
            <a:spLocks noGrp="1"/>
          </p:cNvSpPr>
          <p:nvPr>
            <p:ph type="dt" sz="half" idx="10"/>
          </p:nvPr>
        </p:nvSpPr>
        <p:spPr/>
        <p:txBody>
          <a:bodyPr/>
          <a:lstStyle/>
          <a:p>
            <a:fld id="{7073EA74-766C-4F93-AB44-AD3ECA730C04}" type="datetimeFigureOut">
              <a:rPr lang="en-US" smtClean="0"/>
              <a:pPr/>
              <a:t>7/5/2018</a:t>
            </a:fld>
            <a:endParaRPr lang="en-US"/>
          </a:p>
        </p:txBody>
      </p:sp>
      <p:sp>
        <p:nvSpPr>
          <p:cNvPr id="6" name="Footer Placeholder 5">
            <a:extLst>
              <a:ext uri="{FF2B5EF4-FFF2-40B4-BE49-F238E27FC236}">
                <a16:creationId xmlns:a16="http://schemas.microsoft.com/office/drawing/2014/main" xmlns="" id="{1EF0C7A1-0B45-44D2-B6E3-E570EEF24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65E5C9-9313-43EC-9077-8022AD1DD852}"/>
              </a:ext>
            </a:extLst>
          </p:cNvPr>
          <p:cNvSpPr>
            <a:spLocks noGrp="1"/>
          </p:cNvSpPr>
          <p:nvPr>
            <p:ph type="sldNum" sz="quarter" idx="12"/>
          </p:nvPr>
        </p:nvSpPr>
        <p:spPr/>
        <p:txBody>
          <a:body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396082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0DFB7AF-1CC1-4EFB-97C0-655C6D15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DA6B8E9-4E7C-477F-BC2B-8BB879D6A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A9946FE-1421-449A-9A44-40F81226C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3EA74-766C-4F93-AB44-AD3ECA730C04}" type="datetimeFigureOut">
              <a:rPr lang="en-US" smtClean="0"/>
              <a:pPr/>
              <a:t>7/5/2018</a:t>
            </a:fld>
            <a:endParaRPr lang="en-US"/>
          </a:p>
        </p:txBody>
      </p:sp>
      <p:sp>
        <p:nvSpPr>
          <p:cNvPr id="5" name="Footer Placeholder 4">
            <a:extLst>
              <a:ext uri="{FF2B5EF4-FFF2-40B4-BE49-F238E27FC236}">
                <a16:creationId xmlns:a16="http://schemas.microsoft.com/office/drawing/2014/main" xmlns="" id="{9B385A44-71B9-48F6-A970-9B6666FB7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45E9594-646E-4682-A53E-E0797861F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0DC71-EF1C-4768-A5A2-115D989FEEA2}" type="slidenum">
              <a:rPr lang="en-US" smtClean="0"/>
              <a:pPr/>
              <a:t>‹#›</a:t>
            </a:fld>
            <a:endParaRPr lang="en-US"/>
          </a:p>
        </p:txBody>
      </p:sp>
    </p:spTree>
    <p:extLst>
      <p:ext uri="{BB962C8B-B14F-4D97-AF65-F5344CB8AC3E}">
        <p14:creationId xmlns:p14="http://schemas.microsoft.com/office/powerpoint/2010/main" xmlns="" val="419720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90708-BCD4-4B8F-9E1E-C3B3D894A06E}"/>
              </a:ext>
            </a:extLst>
          </p:cNvPr>
          <p:cNvSpPr>
            <a:spLocks noGrp="1"/>
          </p:cNvSpPr>
          <p:nvPr>
            <p:ph type="title"/>
          </p:nvPr>
        </p:nvSpPr>
        <p:spPr>
          <a:xfrm>
            <a:off x="838200" y="365126"/>
            <a:ext cx="10515600" cy="872832"/>
          </a:xfrm>
        </p:spPr>
        <p:txBody>
          <a:bodyPr>
            <a:normAutofit fontScale="90000"/>
          </a:bodyPr>
          <a:lstStyle/>
          <a:p>
            <a:r>
              <a:rPr lang="en-US" dirty="0"/>
              <a:t>Python - Sending </a:t>
            </a:r>
            <a:r>
              <a:rPr lang="en-US" dirty="0" smtClean="0"/>
              <a:t>Email</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8C6C461-7E85-4D14-896F-B15105490DEB}"/>
              </a:ext>
            </a:extLst>
          </p:cNvPr>
          <p:cNvSpPr>
            <a:spLocks noGrp="1"/>
          </p:cNvSpPr>
          <p:nvPr>
            <p:ph idx="1"/>
          </p:nvPr>
        </p:nvSpPr>
        <p:spPr>
          <a:xfrm>
            <a:off x="838200" y="1026942"/>
            <a:ext cx="10515600" cy="5150021"/>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Simple Mail Transfer Protocol (SMTP) is a protocol, which handles sending e-mail and routing e-mail between mail servers.</a:t>
            </a:r>
          </a:p>
          <a:p>
            <a:pPr marL="0" indent="0">
              <a:buNone/>
            </a:pPr>
            <a:r>
              <a:rPr lang="en-US" sz="2000" dirty="0">
                <a:latin typeface="Times New Roman" panose="02020603050405020304" pitchFamily="18" charset="0"/>
                <a:cs typeface="Times New Roman" panose="02020603050405020304" pitchFamily="18" charset="0"/>
              </a:rPr>
              <a:t>Here is a simple syntax to create one SMTP object, which can later be used to send an e-mail −</a:t>
            </a:r>
          </a:p>
          <a:p>
            <a:pPr marL="0" indent="0">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smtplib</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smtpObj</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smtplib.SMTP</a:t>
            </a:r>
            <a:r>
              <a:rPr lang="en-US" sz="2000" dirty="0">
                <a:latin typeface="Times New Roman" panose="02020603050405020304" pitchFamily="18" charset="0"/>
                <a:cs typeface="Times New Roman" panose="02020603050405020304" pitchFamily="18" charset="0"/>
              </a:rPr>
              <a:t>( [host [, port [, </a:t>
            </a:r>
            <a:r>
              <a:rPr lang="en-US" sz="2000" dirty="0" err="1">
                <a:latin typeface="Times New Roman" panose="02020603050405020304" pitchFamily="18" charset="0"/>
                <a:cs typeface="Times New Roman" panose="02020603050405020304" pitchFamily="18" charset="0"/>
              </a:rPr>
              <a:t>local_hostname</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Here is the detail of the parameters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host − This is the host running your SMTP server. You can specify IP address of the host or a domain name like tutorialspoint.com. This is optional argument.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port − If you are providing host argument, then you need to specify a port, where SMTP server is listening. Usually this port would be 25.</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local_hostname</a:t>
            </a:r>
            <a:r>
              <a:rPr lang="en-US" sz="2000" dirty="0">
                <a:latin typeface="Times New Roman" panose="02020603050405020304" pitchFamily="18" charset="0"/>
                <a:cs typeface="Times New Roman" panose="02020603050405020304" pitchFamily="18" charset="0"/>
              </a:rPr>
              <a:t> − If your SMTP server is running on your local machine, then you can specify just localhost as of this option.</a:t>
            </a:r>
          </a:p>
        </p:txBody>
      </p:sp>
    </p:spTree>
    <p:extLst>
      <p:ext uri="{BB962C8B-B14F-4D97-AF65-F5344CB8AC3E}">
        <p14:creationId xmlns:p14="http://schemas.microsoft.com/office/powerpoint/2010/main" xmlns="" val="6762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3181A7-A372-4840-ADE6-272FCCF605D2}"/>
              </a:ext>
            </a:extLst>
          </p:cNvPr>
          <p:cNvSpPr>
            <a:spLocks noGrp="1"/>
          </p:cNvSpPr>
          <p:nvPr>
            <p:ph idx="1"/>
          </p:nvPr>
        </p:nvSpPr>
        <p:spPr>
          <a:xfrm>
            <a:off x="838200" y="478302"/>
            <a:ext cx="10515600" cy="6006904"/>
          </a:xfrm>
        </p:spPr>
        <p:txBody>
          <a:bodyPr>
            <a:normAutofit fontScale="85000" lnSpcReduction="20000"/>
          </a:bodyPr>
          <a:lstStyle/>
          <a:p>
            <a:r>
              <a:rPr lang="en-US" sz="1800" dirty="0">
                <a:latin typeface="Times New Roman" panose="02020603050405020304" pitchFamily="18" charset="0"/>
                <a:cs typeface="Times New Roman" panose="02020603050405020304" pitchFamily="18" charset="0"/>
              </a:rPr>
              <a:t>An SMTP object has an instance method called </a:t>
            </a:r>
            <a:r>
              <a:rPr lang="en-US" sz="1800" b="1" dirty="0" err="1">
                <a:latin typeface="Times New Roman" panose="02020603050405020304" pitchFamily="18" charset="0"/>
                <a:cs typeface="Times New Roman" panose="02020603050405020304" pitchFamily="18" charset="0"/>
              </a:rPr>
              <a:t>sendmail</a:t>
            </a:r>
            <a:r>
              <a:rPr lang="en-US" sz="1800" dirty="0">
                <a:latin typeface="Times New Roman" panose="02020603050405020304" pitchFamily="18" charset="0"/>
                <a:cs typeface="Times New Roman" panose="02020603050405020304" pitchFamily="18" charset="0"/>
              </a:rPr>
              <a:t>, which is typically used to do the work of mailing a message. It takes three parameters −</a:t>
            </a:r>
          </a:p>
          <a:p>
            <a:r>
              <a:rPr lang="en-US" sz="1800" dirty="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sender</a:t>
            </a:r>
            <a:r>
              <a:rPr lang="en-US" sz="1800" dirty="0">
                <a:latin typeface="Times New Roman" panose="02020603050405020304" pitchFamily="18" charset="0"/>
                <a:cs typeface="Times New Roman" panose="02020603050405020304" pitchFamily="18" charset="0"/>
              </a:rPr>
              <a:t> − A string with the address of the sender.</a:t>
            </a:r>
          </a:p>
          <a:p>
            <a:r>
              <a:rPr lang="en-US" sz="1800" dirty="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receivers</a:t>
            </a:r>
            <a:r>
              <a:rPr lang="en-US" sz="1800" dirty="0">
                <a:latin typeface="Times New Roman" panose="02020603050405020304" pitchFamily="18" charset="0"/>
                <a:cs typeface="Times New Roman" panose="02020603050405020304" pitchFamily="18" charset="0"/>
              </a:rPr>
              <a:t> − A list of strings, one for each recipient.</a:t>
            </a:r>
          </a:p>
          <a:p>
            <a:r>
              <a:rPr lang="en-US" sz="1800" dirty="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message</a:t>
            </a:r>
            <a:r>
              <a:rPr lang="en-US" sz="1800" dirty="0">
                <a:latin typeface="Times New Roman" panose="02020603050405020304" pitchFamily="18" charset="0"/>
                <a:cs typeface="Times New Roman" panose="02020603050405020304" pitchFamily="18" charset="0"/>
              </a:rPr>
              <a:t> − A message as a string formatted as specified in the various RFCs.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smtplib</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sender = 'from@fromdomain.com'</a:t>
            </a:r>
          </a:p>
          <a:p>
            <a:pPr marL="0" indent="0">
              <a:buNone/>
            </a:pPr>
            <a:r>
              <a:rPr lang="en-US" sz="1800" dirty="0">
                <a:latin typeface="Times New Roman" panose="02020603050405020304" pitchFamily="18" charset="0"/>
                <a:cs typeface="Times New Roman" panose="02020603050405020304" pitchFamily="18" charset="0"/>
              </a:rPr>
              <a:t>receivers = ['to@todomain.com']</a:t>
            </a:r>
          </a:p>
          <a:p>
            <a:pPr marL="0" indent="0">
              <a:buNone/>
            </a:pPr>
            <a:r>
              <a:rPr lang="en-US" sz="1800" dirty="0">
                <a:latin typeface="Times New Roman" panose="02020603050405020304" pitchFamily="18" charset="0"/>
                <a:cs typeface="Times New Roman" panose="02020603050405020304" pitchFamily="18" charset="0"/>
              </a:rPr>
              <a:t>message = """From: From Person &lt;from@fromdomain.com&gt;</a:t>
            </a:r>
          </a:p>
          <a:p>
            <a:pPr marL="0" indent="0">
              <a:buNone/>
            </a:pPr>
            <a:r>
              <a:rPr lang="en-US" sz="1800" dirty="0">
                <a:latin typeface="Times New Roman" panose="02020603050405020304" pitchFamily="18" charset="0"/>
                <a:cs typeface="Times New Roman" panose="02020603050405020304" pitchFamily="18" charset="0"/>
              </a:rPr>
              <a:t>To: To Person &lt;to@todomain.com&gt;</a:t>
            </a:r>
          </a:p>
          <a:p>
            <a:pPr marL="0" indent="0">
              <a:buNone/>
            </a:pPr>
            <a:r>
              <a:rPr lang="en-US" sz="1800" dirty="0">
                <a:latin typeface="Times New Roman" panose="02020603050405020304" pitchFamily="18" charset="0"/>
                <a:cs typeface="Times New Roman" panose="02020603050405020304" pitchFamily="18" charset="0"/>
              </a:rPr>
              <a:t>Subject: SMTP e-mail test</a:t>
            </a:r>
          </a:p>
          <a:p>
            <a:pPr marL="0" indent="0">
              <a:buNone/>
            </a:pPr>
            <a:r>
              <a:rPr lang="en-US" sz="1800" dirty="0">
                <a:latin typeface="Times New Roman" panose="02020603050405020304" pitchFamily="18" charset="0"/>
                <a:cs typeface="Times New Roman" panose="02020603050405020304" pitchFamily="18" charset="0"/>
              </a:rPr>
              <a:t>This is a test e-mail message.</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try:</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smtpObj</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smtplib.SMTP</a:t>
            </a:r>
            <a:r>
              <a:rPr lang="en-US" sz="1800" dirty="0">
                <a:latin typeface="Times New Roman" panose="02020603050405020304" pitchFamily="18" charset="0"/>
                <a:cs typeface="Times New Roman" panose="02020603050405020304" pitchFamily="18" charset="0"/>
              </a:rPr>
              <a:t>('localhost')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smtpObj.sendmail</a:t>
            </a:r>
            <a:r>
              <a:rPr lang="en-US" sz="1800" dirty="0">
                <a:latin typeface="Times New Roman" panose="02020603050405020304" pitchFamily="18" charset="0"/>
                <a:cs typeface="Times New Roman" panose="02020603050405020304" pitchFamily="18" charset="0"/>
              </a:rPr>
              <a:t>(sender, receivers, message)         </a:t>
            </a:r>
          </a:p>
          <a:p>
            <a:pPr marL="0" indent="0">
              <a:buNone/>
            </a:pPr>
            <a:r>
              <a:rPr lang="en-US" sz="1800" dirty="0">
                <a:latin typeface="Times New Roman" panose="02020603050405020304" pitchFamily="18" charset="0"/>
                <a:cs typeface="Times New Roman" panose="02020603050405020304" pitchFamily="18" charset="0"/>
              </a:rPr>
              <a:t>   print "Successfully sent email"</a:t>
            </a:r>
          </a:p>
          <a:p>
            <a:pPr marL="0" indent="0">
              <a:buNone/>
            </a:pPr>
            <a:r>
              <a:rPr lang="en-US" sz="1800" dirty="0">
                <a:latin typeface="Times New Roman" panose="02020603050405020304" pitchFamily="18" charset="0"/>
                <a:cs typeface="Times New Roman" panose="02020603050405020304" pitchFamily="18" charset="0"/>
              </a:rPr>
              <a:t>except </a:t>
            </a:r>
            <a:r>
              <a:rPr lang="en-US" sz="1800" dirty="0" err="1">
                <a:latin typeface="Times New Roman" panose="02020603050405020304" pitchFamily="18" charset="0"/>
                <a:cs typeface="Times New Roman" panose="02020603050405020304" pitchFamily="18" charset="0"/>
              </a:rPr>
              <a:t>SMTPException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print "Error: unable to send email"</a:t>
            </a:r>
          </a:p>
          <a:p>
            <a:pPr marL="0" indent="0">
              <a:buNone/>
            </a:pPr>
            <a:endParaRPr lang="en-US" dirty="0"/>
          </a:p>
        </p:txBody>
      </p:sp>
    </p:spTree>
    <p:extLst>
      <p:ext uri="{BB962C8B-B14F-4D97-AF65-F5344CB8AC3E}">
        <p14:creationId xmlns:p14="http://schemas.microsoft.com/office/powerpoint/2010/main" xmlns="" val="2498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172D25-BDB9-4400-ADF9-83720EE848FF}"/>
              </a:ext>
            </a:extLst>
          </p:cNvPr>
          <p:cNvSpPr>
            <a:spLocks noGrp="1"/>
          </p:cNvSpPr>
          <p:nvPr>
            <p:ph type="title"/>
          </p:nvPr>
        </p:nvSpPr>
        <p:spPr>
          <a:xfrm>
            <a:off x="838200" y="365126"/>
            <a:ext cx="10515600" cy="689952"/>
          </a:xfrm>
        </p:spPr>
        <p:txBody>
          <a:bodyPr>
            <a:normAutofit fontScale="90000"/>
          </a:bodyPr>
          <a:lstStyle/>
          <a:p>
            <a:r>
              <a:rPr lang="en-US" dirty="0"/>
              <a:t>Sending an HTML e-mail using Python</a:t>
            </a:r>
            <a:br>
              <a:rPr lang="en-US" dirty="0"/>
            </a:br>
            <a:endParaRPr lang="en-US" dirty="0"/>
          </a:p>
        </p:txBody>
      </p:sp>
      <p:sp>
        <p:nvSpPr>
          <p:cNvPr id="3" name="Content Placeholder 2">
            <a:extLst>
              <a:ext uri="{FF2B5EF4-FFF2-40B4-BE49-F238E27FC236}">
                <a16:creationId xmlns:a16="http://schemas.microsoft.com/office/drawing/2014/main" xmlns="" id="{66DB3A25-7196-44A0-A7BE-D4AEA32C6733}"/>
              </a:ext>
            </a:extLst>
          </p:cNvPr>
          <p:cNvSpPr>
            <a:spLocks noGrp="1"/>
          </p:cNvSpPr>
          <p:nvPr>
            <p:ph idx="1"/>
          </p:nvPr>
        </p:nvSpPr>
        <p:spPr>
          <a:xfrm>
            <a:off x="838200" y="1055078"/>
            <a:ext cx="10515600" cy="5121885"/>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When you send a text message using Python, then all the content are treated as simple text. Even if you include HTML tags in a text message, it is displayed as simple text and HTML tags will not be formatted according to HTML syntax. But Python provides option to send an HTML message as actual HTML message.</a:t>
            </a:r>
          </a:p>
          <a:p>
            <a:pPr marL="0" indent="0">
              <a:buNone/>
            </a:pP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smtplib</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message = """From: From Person &lt;from@fromdomain.com&gt;</a:t>
            </a:r>
          </a:p>
          <a:p>
            <a:pPr marL="0" indent="0">
              <a:buNone/>
            </a:pPr>
            <a:r>
              <a:rPr lang="en-US" sz="1600" dirty="0">
                <a:latin typeface="Times New Roman" panose="02020603050405020304" pitchFamily="18" charset="0"/>
                <a:cs typeface="Times New Roman" panose="02020603050405020304" pitchFamily="18" charset="0"/>
              </a:rPr>
              <a:t>To: To Person &lt;to@todomain.com&gt;</a:t>
            </a:r>
          </a:p>
          <a:p>
            <a:pPr marL="0" indent="0">
              <a:buNone/>
            </a:pPr>
            <a:r>
              <a:rPr lang="en-US" sz="1600" dirty="0">
                <a:latin typeface="Times New Roman" panose="02020603050405020304" pitchFamily="18" charset="0"/>
                <a:cs typeface="Times New Roman" panose="02020603050405020304" pitchFamily="18" charset="0"/>
              </a:rPr>
              <a:t>MIME-Version: 1.0</a:t>
            </a:r>
          </a:p>
          <a:p>
            <a:pPr marL="0" indent="0">
              <a:buNone/>
            </a:pPr>
            <a:r>
              <a:rPr lang="en-US" sz="1600" dirty="0">
                <a:latin typeface="Times New Roman" panose="02020603050405020304" pitchFamily="18" charset="0"/>
                <a:cs typeface="Times New Roman" panose="02020603050405020304" pitchFamily="18" charset="0"/>
              </a:rPr>
              <a:t>Content-type: text/html</a:t>
            </a:r>
          </a:p>
          <a:p>
            <a:pPr marL="0" indent="0">
              <a:buNone/>
            </a:pPr>
            <a:r>
              <a:rPr lang="en-US" sz="1600" dirty="0">
                <a:latin typeface="Times New Roman" panose="02020603050405020304" pitchFamily="18" charset="0"/>
                <a:cs typeface="Times New Roman" panose="02020603050405020304" pitchFamily="18" charset="0"/>
              </a:rPr>
              <a:t>Subject: SMTP HTML e-mail test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is an e-mail message to be sent in HTML format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&lt;b&gt;This is HTML message.&lt;/b&gt;</a:t>
            </a:r>
          </a:p>
          <a:p>
            <a:pPr marL="0" indent="0">
              <a:buNone/>
            </a:pPr>
            <a:r>
              <a:rPr lang="en-US" sz="1600" dirty="0">
                <a:latin typeface="Times New Roman" panose="02020603050405020304" pitchFamily="18" charset="0"/>
                <a:cs typeface="Times New Roman" panose="02020603050405020304" pitchFamily="18" charset="0"/>
              </a:rPr>
              <a:t>&lt;h1&gt;This is headline.&lt;/h1&gt;</a:t>
            </a:r>
          </a:p>
          <a:p>
            <a:pPr marL="0" indent="0">
              <a:buNone/>
            </a:pP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91785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4DE1A2-7C23-454A-8696-504808718C9D}"/>
              </a:ext>
            </a:extLst>
          </p:cNvPr>
          <p:cNvSpPr>
            <a:spLocks noGrp="1"/>
          </p:cNvSpPr>
          <p:nvPr>
            <p:ph idx="1"/>
          </p:nvPr>
        </p:nvSpPr>
        <p:spPr>
          <a:xfrm>
            <a:off x="838200" y="492368"/>
            <a:ext cx="10515600" cy="5838093"/>
          </a:xfrm>
        </p:spPr>
        <p:txBody>
          <a:bodyPr>
            <a:normAutofit/>
          </a:bodyPr>
          <a:lstStyle/>
          <a:p>
            <a:r>
              <a:rPr lang="en-US" sz="1800" dirty="0">
                <a:latin typeface="Times New Roman" panose="02020603050405020304" pitchFamily="18" charset="0"/>
                <a:cs typeface="Times New Roman" panose="02020603050405020304" pitchFamily="18" charset="0"/>
              </a:rPr>
              <a:t>try:</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smtpObj</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smtplib.SMTP</a:t>
            </a:r>
            <a:r>
              <a:rPr lang="en-US" sz="1800" dirty="0">
                <a:latin typeface="Times New Roman" panose="02020603050405020304" pitchFamily="18" charset="0"/>
                <a:cs typeface="Times New Roman" panose="02020603050405020304" pitchFamily="18" charset="0"/>
              </a:rPr>
              <a:t>('localhost')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smtpObj.sendmail</a:t>
            </a:r>
            <a:r>
              <a:rPr lang="en-US" sz="1800" dirty="0">
                <a:latin typeface="Times New Roman" panose="02020603050405020304" pitchFamily="18" charset="0"/>
                <a:cs typeface="Times New Roman" panose="02020603050405020304" pitchFamily="18" charset="0"/>
              </a:rPr>
              <a:t>(sender, receivers, message)         </a:t>
            </a:r>
          </a:p>
          <a:p>
            <a:r>
              <a:rPr lang="en-US" sz="1800" dirty="0">
                <a:latin typeface="Times New Roman" panose="02020603050405020304" pitchFamily="18" charset="0"/>
                <a:cs typeface="Times New Roman" panose="02020603050405020304" pitchFamily="18" charset="0"/>
              </a:rPr>
              <a:t>   print "Successfully sent email"</a:t>
            </a:r>
          </a:p>
          <a:p>
            <a:r>
              <a:rPr lang="en-US" sz="1800" dirty="0">
                <a:latin typeface="Times New Roman" panose="02020603050405020304" pitchFamily="18" charset="0"/>
                <a:cs typeface="Times New Roman" panose="02020603050405020304" pitchFamily="18" charset="0"/>
              </a:rPr>
              <a:t>except </a:t>
            </a:r>
            <a:r>
              <a:rPr lang="en-US" sz="1800" dirty="0" err="1">
                <a:latin typeface="Times New Roman" panose="02020603050405020304" pitchFamily="18" charset="0"/>
                <a:cs typeface="Times New Roman" panose="02020603050405020304" pitchFamily="18" charset="0"/>
              </a:rPr>
              <a:t>SMTPException</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print "Error: unable to send email“</a:t>
            </a:r>
          </a:p>
          <a:p>
            <a:pPr marL="0" indent="0">
              <a:buNone/>
            </a:pPr>
            <a:r>
              <a:rPr lang="en-US" sz="2000" dirty="0">
                <a:latin typeface="Times New Roman" panose="02020603050405020304" pitchFamily="18" charset="0"/>
                <a:cs typeface="Times New Roman" panose="02020603050405020304" pitchFamily="18" charset="0"/>
              </a:rPr>
              <a:t>To send an e-mail with mixed content requires to set </a:t>
            </a:r>
            <a:r>
              <a:rPr lang="en-US" sz="2000" b="1" dirty="0">
                <a:latin typeface="Times New Roman" panose="02020603050405020304" pitchFamily="18" charset="0"/>
                <a:cs typeface="Times New Roman" panose="02020603050405020304" pitchFamily="18" charset="0"/>
              </a:rPr>
              <a:t>Content-type</a:t>
            </a:r>
            <a:r>
              <a:rPr lang="en-US" sz="2000" dirty="0">
                <a:latin typeface="Times New Roman" panose="02020603050405020304" pitchFamily="18" charset="0"/>
                <a:cs typeface="Times New Roman" panose="02020603050405020304" pitchFamily="18" charset="0"/>
              </a:rPr>
              <a:t> header to </a:t>
            </a:r>
            <a:r>
              <a:rPr lang="en-US" sz="2000" b="1" dirty="0">
                <a:latin typeface="Times New Roman" panose="02020603050405020304" pitchFamily="18" charset="0"/>
                <a:cs typeface="Times New Roman" panose="02020603050405020304" pitchFamily="18" charset="0"/>
              </a:rPr>
              <a:t>multipart/mixed</a:t>
            </a:r>
            <a:r>
              <a:rPr lang="en-US" sz="2000" dirty="0">
                <a:latin typeface="Times New Roman" panose="02020603050405020304" pitchFamily="18" charset="0"/>
                <a:cs typeface="Times New Roman" panose="02020603050405020304" pitchFamily="18" charset="0"/>
              </a:rPr>
              <a:t>. Then, text and attachment sections can be specified within </a:t>
            </a:r>
            <a:r>
              <a:rPr lang="en-US" sz="2000" b="1" dirty="0">
                <a:latin typeface="Times New Roman" panose="02020603050405020304" pitchFamily="18" charset="0"/>
                <a:cs typeface="Times New Roman" panose="02020603050405020304" pitchFamily="18" charset="0"/>
              </a:rPr>
              <a:t>boundaries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Example</a:t>
            </a:r>
          </a:p>
          <a:p>
            <a:r>
              <a:rPr lang="en-US" sz="2000" dirty="0">
                <a:latin typeface="Times New Roman" panose="02020603050405020304" pitchFamily="18" charset="0"/>
                <a:cs typeface="Times New Roman" panose="02020603050405020304" pitchFamily="18" charset="0"/>
              </a:rPr>
              <a:t>Following is the example, which sends a file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tmp</a:t>
            </a:r>
            <a:r>
              <a:rPr lang="en-US" sz="2000" b="1" dirty="0">
                <a:latin typeface="Times New Roman" panose="02020603050405020304" pitchFamily="18" charset="0"/>
                <a:cs typeface="Times New Roman" panose="02020603050405020304" pitchFamily="18" charset="0"/>
              </a:rPr>
              <a:t>/test.txt</a:t>
            </a:r>
            <a:r>
              <a:rPr lang="en-US" sz="2000" dirty="0">
                <a:latin typeface="Times New Roman" panose="02020603050405020304" pitchFamily="18" charset="0"/>
                <a:cs typeface="Times New Roman" panose="02020603050405020304" pitchFamily="18" charset="0"/>
              </a:rPr>
              <a:t> as an attachment. Try it once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6791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CDE3A1-8B8E-48B8-9C69-8F92B2B42050}"/>
              </a:ext>
            </a:extLst>
          </p:cNvPr>
          <p:cNvSpPr>
            <a:spLocks noGrp="1"/>
          </p:cNvSpPr>
          <p:nvPr>
            <p:ph idx="1"/>
          </p:nvPr>
        </p:nvSpPr>
        <p:spPr>
          <a:xfrm>
            <a:off x="838200" y="365760"/>
            <a:ext cx="10515600" cy="5811203"/>
          </a:xfrm>
        </p:spPr>
        <p:txBody>
          <a:bodyPr>
            <a:normAutofit fontScale="62500" lnSpcReduction="20000"/>
          </a:bodyPr>
          <a:lstStyle/>
          <a:p>
            <a:pPr marL="0" indent="0">
              <a:buNone/>
            </a:pPr>
            <a:r>
              <a:rPr lang="en-US" dirty="0"/>
              <a:t>import </a:t>
            </a:r>
            <a:r>
              <a:rPr lang="en-US" dirty="0" err="1"/>
              <a:t>smtplib</a:t>
            </a:r>
            <a:endParaRPr lang="en-US" dirty="0"/>
          </a:p>
          <a:p>
            <a:pPr marL="0" indent="0">
              <a:buNone/>
            </a:pPr>
            <a:r>
              <a:rPr lang="en-US" dirty="0"/>
              <a:t>import base64</a:t>
            </a:r>
          </a:p>
          <a:p>
            <a:pPr marL="0" indent="0">
              <a:buNone/>
            </a:pPr>
            <a:endParaRPr lang="en-US" dirty="0"/>
          </a:p>
          <a:p>
            <a:pPr marL="0" indent="0">
              <a:buNone/>
            </a:pPr>
            <a:r>
              <a:rPr lang="en-US" dirty="0"/>
              <a:t>filename = "/</a:t>
            </a:r>
            <a:r>
              <a:rPr lang="en-US" dirty="0" err="1"/>
              <a:t>tmp</a:t>
            </a:r>
            <a:r>
              <a:rPr lang="en-US" dirty="0"/>
              <a:t>/test.txt"</a:t>
            </a:r>
          </a:p>
          <a:p>
            <a:pPr marL="0" indent="0">
              <a:buNone/>
            </a:pPr>
            <a:endParaRPr lang="en-US" dirty="0"/>
          </a:p>
          <a:p>
            <a:pPr marL="0" indent="0">
              <a:buNone/>
            </a:pPr>
            <a:r>
              <a:rPr lang="en-US" dirty="0"/>
              <a:t># Read a file and encode it into base64 format</a:t>
            </a:r>
          </a:p>
          <a:p>
            <a:pPr marL="0" indent="0">
              <a:buNone/>
            </a:pPr>
            <a:r>
              <a:rPr lang="en-US" dirty="0" err="1"/>
              <a:t>fo</a:t>
            </a:r>
            <a:r>
              <a:rPr lang="en-US" dirty="0"/>
              <a:t> = open(filename, "</a:t>
            </a:r>
            <a:r>
              <a:rPr lang="en-US" dirty="0" err="1"/>
              <a:t>rb</a:t>
            </a:r>
            <a:r>
              <a:rPr lang="en-US" dirty="0"/>
              <a:t>")</a:t>
            </a:r>
          </a:p>
          <a:p>
            <a:pPr marL="0" indent="0">
              <a:buNone/>
            </a:pPr>
            <a:r>
              <a:rPr lang="en-US" dirty="0" err="1"/>
              <a:t>filecontent</a:t>
            </a:r>
            <a:r>
              <a:rPr lang="en-US" dirty="0"/>
              <a:t> = </a:t>
            </a:r>
            <a:r>
              <a:rPr lang="en-US" dirty="0" err="1"/>
              <a:t>fo.read</a:t>
            </a:r>
            <a:r>
              <a:rPr lang="en-US" dirty="0"/>
              <a:t>()</a:t>
            </a:r>
          </a:p>
          <a:p>
            <a:pPr marL="0" indent="0">
              <a:buNone/>
            </a:pPr>
            <a:r>
              <a:rPr lang="en-US" dirty="0" err="1"/>
              <a:t>encodedcontent</a:t>
            </a:r>
            <a:r>
              <a:rPr lang="en-US" dirty="0"/>
              <a:t> = base64.b64encode(</a:t>
            </a:r>
            <a:r>
              <a:rPr lang="en-US" dirty="0" err="1"/>
              <a:t>filecontent</a:t>
            </a:r>
            <a:r>
              <a:rPr lang="en-US" dirty="0"/>
              <a:t>)  # base64</a:t>
            </a:r>
          </a:p>
          <a:p>
            <a:pPr marL="0" indent="0">
              <a:buNone/>
            </a:pPr>
            <a:endParaRPr lang="en-US" dirty="0"/>
          </a:p>
          <a:p>
            <a:pPr marL="0" indent="0">
              <a:buNone/>
            </a:pPr>
            <a:r>
              <a:rPr lang="en-US" dirty="0"/>
              <a:t>sender = 'webmaster@tutorialpoint.com'</a:t>
            </a:r>
          </a:p>
          <a:p>
            <a:pPr marL="0" indent="0">
              <a:buNone/>
            </a:pPr>
            <a:r>
              <a:rPr lang="en-US" dirty="0" err="1"/>
              <a:t>reciever</a:t>
            </a:r>
            <a:r>
              <a:rPr lang="en-US" dirty="0"/>
              <a:t> = 'amrood.admin@gmail.com'</a:t>
            </a:r>
          </a:p>
          <a:p>
            <a:pPr marL="0" indent="0">
              <a:buNone/>
            </a:pPr>
            <a:endParaRPr lang="en-US" dirty="0"/>
          </a:p>
          <a:p>
            <a:pPr marL="0" indent="0">
              <a:buNone/>
            </a:pPr>
            <a:r>
              <a:rPr lang="en-US" dirty="0"/>
              <a:t>marker = "AUNIQUEMARKER"</a:t>
            </a:r>
          </a:p>
          <a:p>
            <a:pPr marL="0" indent="0">
              <a:buNone/>
            </a:pPr>
            <a:endParaRPr lang="en-US" dirty="0"/>
          </a:p>
          <a:p>
            <a:pPr marL="0" indent="0">
              <a:buNone/>
            </a:pPr>
            <a:r>
              <a:rPr lang="en-US" dirty="0"/>
              <a:t>body ="""</a:t>
            </a:r>
          </a:p>
          <a:p>
            <a:pPr marL="0" indent="0">
              <a:buNone/>
            </a:pPr>
            <a:r>
              <a:rPr lang="en-US" dirty="0"/>
              <a:t>This is a test email to send an </a:t>
            </a:r>
            <a:r>
              <a:rPr lang="en-US" dirty="0" err="1"/>
              <a:t>attachement</a:t>
            </a:r>
            <a:r>
              <a:rPr lang="en-US" dirty="0"/>
              <a:t>.</a:t>
            </a:r>
          </a:p>
          <a:p>
            <a:pPr marL="0" indent="0">
              <a:buNone/>
            </a:pPr>
            <a:r>
              <a:rPr lang="en-US" dirty="0"/>
              <a:t>"""</a:t>
            </a:r>
          </a:p>
        </p:txBody>
      </p:sp>
    </p:spTree>
    <p:extLst>
      <p:ext uri="{BB962C8B-B14F-4D97-AF65-F5344CB8AC3E}">
        <p14:creationId xmlns:p14="http://schemas.microsoft.com/office/powerpoint/2010/main" xmlns="" val="180432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EDFE61B-5472-4E67-9639-79D40D00F561}"/>
              </a:ext>
            </a:extLst>
          </p:cNvPr>
          <p:cNvSpPr>
            <a:spLocks noGrp="1"/>
          </p:cNvSpPr>
          <p:nvPr>
            <p:ph idx="1"/>
          </p:nvPr>
        </p:nvSpPr>
        <p:spPr>
          <a:xfrm>
            <a:off x="838200" y="464234"/>
            <a:ext cx="10515600" cy="5712729"/>
          </a:xfrm>
        </p:spPr>
        <p:txBody>
          <a:bodyPr>
            <a:normAutofit fontScale="70000" lnSpcReduction="20000"/>
          </a:bodyPr>
          <a:lstStyle/>
          <a:p>
            <a:pPr marL="0" indent="0">
              <a:buNone/>
            </a:pPr>
            <a:r>
              <a:rPr lang="en-US" dirty="0"/>
              <a:t># Define the main headers.</a:t>
            </a:r>
          </a:p>
          <a:p>
            <a:pPr marL="0" indent="0">
              <a:buNone/>
            </a:pPr>
            <a:r>
              <a:rPr lang="en-US" dirty="0"/>
              <a:t>part1 = """From: From Person &lt;me@fromdomain.net&gt;</a:t>
            </a:r>
          </a:p>
          <a:p>
            <a:pPr marL="0" indent="0">
              <a:buNone/>
            </a:pPr>
            <a:r>
              <a:rPr lang="en-US" dirty="0"/>
              <a:t>To: To Person &lt;amrood.admin@gmail.com&gt;</a:t>
            </a:r>
          </a:p>
          <a:p>
            <a:pPr marL="0" indent="0">
              <a:buNone/>
            </a:pPr>
            <a:r>
              <a:rPr lang="en-US" dirty="0"/>
              <a:t>Subject: Sending </a:t>
            </a:r>
            <a:r>
              <a:rPr lang="en-US" dirty="0" err="1"/>
              <a:t>Attachement</a:t>
            </a:r>
            <a:endParaRPr lang="en-US" dirty="0"/>
          </a:p>
          <a:p>
            <a:pPr marL="0" indent="0">
              <a:buNone/>
            </a:pPr>
            <a:r>
              <a:rPr lang="en-US" dirty="0"/>
              <a:t>MIME-Version: 1.0</a:t>
            </a:r>
          </a:p>
          <a:p>
            <a:pPr marL="0" indent="0">
              <a:buNone/>
            </a:pPr>
            <a:r>
              <a:rPr lang="en-US" dirty="0"/>
              <a:t>Content-Type: multipart/mixed; boundary=%s</a:t>
            </a:r>
          </a:p>
          <a:p>
            <a:pPr marL="0" indent="0">
              <a:buNone/>
            </a:pPr>
            <a:r>
              <a:rPr lang="en-US" dirty="0"/>
              <a:t>--%s</a:t>
            </a:r>
          </a:p>
          <a:p>
            <a:pPr marL="0" indent="0">
              <a:buNone/>
            </a:pPr>
            <a:r>
              <a:rPr lang="en-US" dirty="0"/>
              <a:t>""" % (marker, marker)</a:t>
            </a:r>
          </a:p>
          <a:p>
            <a:pPr marL="0" indent="0">
              <a:buNone/>
            </a:pPr>
            <a:endParaRPr lang="en-US" dirty="0"/>
          </a:p>
          <a:p>
            <a:pPr marL="0" indent="0">
              <a:buNone/>
            </a:pPr>
            <a:r>
              <a:rPr lang="en-US" dirty="0"/>
              <a:t># Define the message action</a:t>
            </a:r>
          </a:p>
          <a:p>
            <a:pPr marL="0" indent="0">
              <a:buNone/>
            </a:pPr>
            <a:r>
              <a:rPr lang="en-US" dirty="0"/>
              <a:t>part2 = """Content-Type: text/plain</a:t>
            </a:r>
          </a:p>
          <a:p>
            <a:pPr marL="0" indent="0">
              <a:buNone/>
            </a:pPr>
            <a:r>
              <a:rPr lang="en-US" dirty="0"/>
              <a:t>Content-Transfer-Encoding:8bit</a:t>
            </a:r>
          </a:p>
          <a:p>
            <a:pPr marL="0" indent="0">
              <a:buNone/>
            </a:pPr>
            <a:endParaRPr lang="en-US" dirty="0"/>
          </a:p>
          <a:p>
            <a:pPr marL="0" indent="0">
              <a:buNone/>
            </a:pPr>
            <a:r>
              <a:rPr lang="en-US" dirty="0"/>
              <a:t>%s</a:t>
            </a:r>
          </a:p>
          <a:p>
            <a:pPr marL="0" indent="0">
              <a:buNone/>
            </a:pPr>
            <a:r>
              <a:rPr lang="en-US" dirty="0"/>
              <a:t>--%s</a:t>
            </a:r>
          </a:p>
          <a:p>
            <a:pPr marL="0" indent="0">
              <a:buNone/>
            </a:pPr>
            <a:r>
              <a:rPr lang="en-US" dirty="0"/>
              <a:t>""" % (</a:t>
            </a:r>
            <a:r>
              <a:rPr lang="en-US" dirty="0" err="1"/>
              <a:t>body,marker</a:t>
            </a:r>
            <a:r>
              <a:rPr lang="en-US" dirty="0"/>
              <a:t>)</a:t>
            </a:r>
          </a:p>
        </p:txBody>
      </p:sp>
    </p:spTree>
    <p:extLst>
      <p:ext uri="{BB962C8B-B14F-4D97-AF65-F5344CB8AC3E}">
        <p14:creationId xmlns:p14="http://schemas.microsoft.com/office/powerpoint/2010/main" xmlns="" val="15544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50D4DE-21D8-4479-A4DF-6333376E307F}"/>
              </a:ext>
            </a:extLst>
          </p:cNvPr>
          <p:cNvSpPr>
            <a:spLocks noGrp="1"/>
          </p:cNvSpPr>
          <p:nvPr>
            <p:ph idx="1"/>
          </p:nvPr>
        </p:nvSpPr>
        <p:spPr>
          <a:xfrm>
            <a:off x="838200" y="604911"/>
            <a:ext cx="10515600" cy="5572052"/>
          </a:xfrm>
        </p:spPr>
        <p:txBody>
          <a:bodyPr>
            <a:normAutofit fontScale="70000" lnSpcReduction="20000"/>
          </a:bodyPr>
          <a:lstStyle/>
          <a:p>
            <a:r>
              <a:rPr lang="en-US" dirty="0"/>
              <a:t># Define the attachment section</a:t>
            </a:r>
          </a:p>
          <a:p>
            <a:r>
              <a:rPr lang="en-US" dirty="0"/>
              <a:t>part3 = """Content-Type: multipart/mixed; name=\"%s\"</a:t>
            </a:r>
          </a:p>
          <a:p>
            <a:r>
              <a:rPr lang="en-US" dirty="0"/>
              <a:t>Content-Transfer-Encoding:base64</a:t>
            </a:r>
          </a:p>
          <a:p>
            <a:r>
              <a:rPr lang="en-US" dirty="0"/>
              <a:t>Content-Disposition: attachment; filename=%s</a:t>
            </a:r>
          </a:p>
          <a:p>
            <a:endParaRPr lang="en-US" dirty="0"/>
          </a:p>
          <a:p>
            <a:r>
              <a:rPr lang="en-US" dirty="0"/>
              <a:t>%s</a:t>
            </a:r>
          </a:p>
          <a:p>
            <a:r>
              <a:rPr lang="en-US" dirty="0"/>
              <a:t>--%s--</a:t>
            </a:r>
          </a:p>
          <a:p>
            <a:r>
              <a:rPr lang="en-US" dirty="0"/>
              <a:t>""" %(filename, filename, </a:t>
            </a:r>
            <a:r>
              <a:rPr lang="en-US" dirty="0" err="1"/>
              <a:t>encodedcontent</a:t>
            </a:r>
            <a:r>
              <a:rPr lang="en-US" dirty="0"/>
              <a:t>, marker)</a:t>
            </a:r>
          </a:p>
          <a:p>
            <a:r>
              <a:rPr lang="en-US" dirty="0"/>
              <a:t>message = part1 + part2 + part3</a:t>
            </a:r>
          </a:p>
          <a:p>
            <a:endParaRPr lang="en-US" dirty="0"/>
          </a:p>
          <a:p>
            <a:r>
              <a:rPr lang="en-US" dirty="0"/>
              <a:t>try:</a:t>
            </a:r>
          </a:p>
          <a:p>
            <a:r>
              <a:rPr lang="en-US" dirty="0"/>
              <a:t>   </a:t>
            </a:r>
            <a:r>
              <a:rPr lang="en-US" dirty="0" err="1"/>
              <a:t>smtpObj</a:t>
            </a:r>
            <a:r>
              <a:rPr lang="en-US" dirty="0"/>
              <a:t> = </a:t>
            </a:r>
            <a:r>
              <a:rPr lang="en-US" dirty="0" err="1"/>
              <a:t>smtplib.SMTP</a:t>
            </a:r>
            <a:r>
              <a:rPr lang="en-US" dirty="0"/>
              <a:t>('localhost')</a:t>
            </a:r>
          </a:p>
          <a:p>
            <a:r>
              <a:rPr lang="en-US" dirty="0"/>
              <a:t>   </a:t>
            </a:r>
            <a:r>
              <a:rPr lang="en-US" dirty="0" err="1"/>
              <a:t>smtpObj.sendmail</a:t>
            </a:r>
            <a:r>
              <a:rPr lang="en-US" dirty="0"/>
              <a:t>(sender, </a:t>
            </a:r>
            <a:r>
              <a:rPr lang="en-US" dirty="0" err="1"/>
              <a:t>reciever</a:t>
            </a:r>
            <a:r>
              <a:rPr lang="en-US" dirty="0"/>
              <a:t>, message)</a:t>
            </a:r>
          </a:p>
          <a:p>
            <a:r>
              <a:rPr lang="en-US" dirty="0"/>
              <a:t>   print "Successfully sent email"</a:t>
            </a:r>
          </a:p>
          <a:p>
            <a:r>
              <a:rPr lang="en-US" dirty="0"/>
              <a:t>except Exception:</a:t>
            </a:r>
          </a:p>
          <a:p>
            <a:r>
              <a:rPr lang="en-US"/>
              <a:t>   print "Error: unable to send email"</a:t>
            </a:r>
          </a:p>
        </p:txBody>
      </p:sp>
    </p:spTree>
    <p:extLst>
      <p:ext uri="{BB962C8B-B14F-4D97-AF65-F5344CB8AC3E}">
        <p14:creationId xmlns:p14="http://schemas.microsoft.com/office/powerpoint/2010/main" xmlns="" val="2077661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545</Words>
  <Application>Microsoft Office PowerPoint</Application>
  <PresentationFormat>Custom</PresentationFormat>
  <Paragraphs>106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Python - Sending Email </vt:lpstr>
      <vt:lpstr>Slide 2</vt:lpstr>
      <vt:lpstr>Sending an HTML e-mail using Python </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Sending Emai </dc:title>
  <dc:creator>harindra</dc:creator>
  <cp:lastModifiedBy>harindra</cp:lastModifiedBy>
  <cp:revision>13</cp:revision>
  <dcterms:created xsi:type="dcterms:W3CDTF">2018-05-19T21:01:46Z</dcterms:created>
  <dcterms:modified xsi:type="dcterms:W3CDTF">2018-07-05T05:37:00Z</dcterms:modified>
</cp:coreProperties>
</file>