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42"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A63088-86CA-4217-B9CE-3B1BB067767D}" type="datetimeFigureOut">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744AC-AA02-47D3-9E8A-3D12DC95603E}" type="slidenum">
              <a:rPr lang="en-US" smtClean="0"/>
              <a:t>‹#›</a:t>
            </a:fld>
            <a:endParaRPr lang="en-US"/>
          </a:p>
        </p:txBody>
      </p:sp>
    </p:spTree>
    <p:extLst>
      <p:ext uri="{BB962C8B-B14F-4D97-AF65-F5344CB8AC3E}">
        <p14:creationId xmlns:p14="http://schemas.microsoft.com/office/powerpoint/2010/main" val="105644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A63088-86CA-4217-B9CE-3B1BB067767D}" type="datetimeFigureOut">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744AC-AA02-47D3-9E8A-3D12DC95603E}" type="slidenum">
              <a:rPr lang="en-US" smtClean="0"/>
              <a:t>‹#›</a:t>
            </a:fld>
            <a:endParaRPr lang="en-US"/>
          </a:p>
        </p:txBody>
      </p:sp>
    </p:spTree>
    <p:extLst>
      <p:ext uri="{BB962C8B-B14F-4D97-AF65-F5344CB8AC3E}">
        <p14:creationId xmlns:p14="http://schemas.microsoft.com/office/powerpoint/2010/main" val="1395075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A63088-86CA-4217-B9CE-3B1BB067767D}" type="datetimeFigureOut">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744AC-AA02-47D3-9E8A-3D12DC95603E}" type="slidenum">
              <a:rPr lang="en-US" smtClean="0"/>
              <a:t>‹#›</a:t>
            </a:fld>
            <a:endParaRPr lang="en-US"/>
          </a:p>
        </p:txBody>
      </p:sp>
    </p:spTree>
    <p:extLst>
      <p:ext uri="{BB962C8B-B14F-4D97-AF65-F5344CB8AC3E}">
        <p14:creationId xmlns:p14="http://schemas.microsoft.com/office/powerpoint/2010/main" val="271975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A63088-86CA-4217-B9CE-3B1BB067767D}" type="datetimeFigureOut">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744AC-AA02-47D3-9E8A-3D12DC95603E}" type="slidenum">
              <a:rPr lang="en-US" smtClean="0"/>
              <a:t>‹#›</a:t>
            </a:fld>
            <a:endParaRPr lang="en-US"/>
          </a:p>
        </p:txBody>
      </p:sp>
    </p:spTree>
    <p:extLst>
      <p:ext uri="{BB962C8B-B14F-4D97-AF65-F5344CB8AC3E}">
        <p14:creationId xmlns:p14="http://schemas.microsoft.com/office/powerpoint/2010/main" val="4151565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A63088-86CA-4217-B9CE-3B1BB067767D}" type="datetimeFigureOut">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744AC-AA02-47D3-9E8A-3D12DC95603E}" type="slidenum">
              <a:rPr lang="en-US" smtClean="0"/>
              <a:t>‹#›</a:t>
            </a:fld>
            <a:endParaRPr lang="en-US"/>
          </a:p>
        </p:txBody>
      </p:sp>
    </p:spTree>
    <p:extLst>
      <p:ext uri="{BB962C8B-B14F-4D97-AF65-F5344CB8AC3E}">
        <p14:creationId xmlns:p14="http://schemas.microsoft.com/office/powerpoint/2010/main" val="314944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A63088-86CA-4217-B9CE-3B1BB067767D}" type="datetimeFigureOut">
              <a:rPr lang="en-US" smtClean="0"/>
              <a:t>6/6/2018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744AC-AA02-47D3-9E8A-3D12DC95603E}" type="slidenum">
              <a:rPr lang="en-US" smtClean="0"/>
              <a:t>‹#›</a:t>
            </a:fld>
            <a:endParaRPr lang="en-US"/>
          </a:p>
        </p:txBody>
      </p:sp>
    </p:spTree>
    <p:extLst>
      <p:ext uri="{BB962C8B-B14F-4D97-AF65-F5344CB8AC3E}">
        <p14:creationId xmlns:p14="http://schemas.microsoft.com/office/powerpoint/2010/main" val="2850105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A63088-86CA-4217-B9CE-3B1BB067767D}" type="datetimeFigureOut">
              <a:rPr lang="en-US" smtClean="0"/>
              <a:t>6/6/2018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744AC-AA02-47D3-9E8A-3D12DC95603E}" type="slidenum">
              <a:rPr lang="en-US" smtClean="0"/>
              <a:t>‹#›</a:t>
            </a:fld>
            <a:endParaRPr lang="en-US"/>
          </a:p>
        </p:txBody>
      </p:sp>
    </p:spTree>
    <p:extLst>
      <p:ext uri="{BB962C8B-B14F-4D97-AF65-F5344CB8AC3E}">
        <p14:creationId xmlns:p14="http://schemas.microsoft.com/office/powerpoint/2010/main" val="1689994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A63088-86CA-4217-B9CE-3B1BB067767D}" type="datetimeFigureOut">
              <a:rPr lang="en-US" smtClean="0"/>
              <a:t>6/6/2018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4744AC-AA02-47D3-9E8A-3D12DC95603E}" type="slidenum">
              <a:rPr lang="en-US" smtClean="0"/>
              <a:t>‹#›</a:t>
            </a:fld>
            <a:endParaRPr lang="en-US"/>
          </a:p>
        </p:txBody>
      </p:sp>
    </p:spTree>
    <p:extLst>
      <p:ext uri="{BB962C8B-B14F-4D97-AF65-F5344CB8AC3E}">
        <p14:creationId xmlns:p14="http://schemas.microsoft.com/office/powerpoint/2010/main" val="2367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A63088-86CA-4217-B9CE-3B1BB067767D}" type="datetimeFigureOut">
              <a:rPr lang="en-US" smtClean="0"/>
              <a:t>6/6/2018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4744AC-AA02-47D3-9E8A-3D12DC95603E}" type="slidenum">
              <a:rPr lang="en-US" smtClean="0"/>
              <a:t>‹#›</a:t>
            </a:fld>
            <a:endParaRPr lang="en-US"/>
          </a:p>
        </p:txBody>
      </p:sp>
    </p:spTree>
    <p:extLst>
      <p:ext uri="{BB962C8B-B14F-4D97-AF65-F5344CB8AC3E}">
        <p14:creationId xmlns:p14="http://schemas.microsoft.com/office/powerpoint/2010/main" val="27513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A63088-86CA-4217-B9CE-3B1BB067767D}" type="datetimeFigureOut">
              <a:rPr lang="en-US" smtClean="0"/>
              <a:t>6/6/2018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744AC-AA02-47D3-9E8A-3D12DC95603E}" type="slidenum">
              <a:rPr lang="en-US" smtClean="0"/>
              <a:t>‹#›</a:t>
            </a:fld>
            <a:endParaRPr lang="en-US"/>
          </a:p>
        </p:txBody>
      </p:sp>
    </p:spTree>
    <p:extLst>
      <p:ext uri="{BB962C8B-B14F-4D97-AF65-F5344CB8AC3E}">
        <p14:creationId xmlns:p14="http://schemas.microsoft.com/office/powerpoint/2010/main" val="398228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A63088-86CA-4217-B9CE-3B1BB067767D}" type="datetimeFigureOut">
              <a:rPr lang="en-US" smtClean="0"/>
              <a:t>6/6/2018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744AC-AA02-47D3-9E8A-3D12DC95603E}" type="slidenum">
              <a:rPr lang="en-US" smtClean="0"/>
              <a:t>‹#›</a:t>
            </a:fld>
            <a:endParaRPr lang="en-US"/>
          </a:p>
        </p:txBody>
      </p:sp>
    </p:spTree>
    <p:extLst>
      <p:ext uri="{BB962C8B-B14F-4D97-AF65-F5344CB8AC3E}">
        <p14:creationId xmlns:p14="http://schemas.microsoft.com/office/powerpoint/2010/main" val="3129834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63088-86CA-4217-B9CE-3B1BB067767D}" type="datetimeFigureOut">
              <a:rPr lang="en-US" smtClean="0"/>
              <a:t>6/6/2018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744AC-AA02-47D3-9E8A-3D12DC95603E}" type="slidenum">
              <a:rPr lang="en-US" smtClean="0"/>
              <a:t>‹#›</a:t>
            </a:fld>
            <a:endParaRPr lang="en-US"/>
          </a:p>
        </p:txBody>
      </p:sp>
    </p:spTree>
    <p:extLst>
      <p:ext uri="{BB962C8B-B14F-4D97-AF65-F5344CB8AC3E}">
        <p14:creationId xmlns:p14="http://schemas.microsoft.com/office/powerpoint/2010/main" val="287390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0220"/>
          </a:xfrm>
        </p:spPr>
        <p:txBody>
          <a:bodyPr/>
          <a:lstStyle/>
          <a:p>
            <a:r>
              <a:rPr lang="en-US" dirty="0"/>
              <a:t>Python Decision Making Loops</a:t>
            </a:r>
          </a:p>
        </p:txBody>
      </p:sp>
      <p:sp>
        <p:nvSpPr>
          <p:cNvPr id="3" name="Content Placeholder 2"/>
          <p:cNvSpPr>
            <a:spLocks noGrp="1"/>
          </p:cNvSpPr>
          <p:nvPr>
            <p:ph idx="1"/>
          </p:nvPr>
        </p:nvSpPr>
        <p:spPr>
          <a:xfrm>
            <a:off x="838200" y="1316182"/>
            <a:ext cx="10515600" cy="4916199"/>
          </a:xfrm>
        </p:spPr>
        <p:txBody>
          <a:bodyPr>
            <a:normAutofit/>
          </a:bodyPr>
          <a:lstStyle/>
          <a:p>
            <a:pPr marL="0" indent="0">
              <a:buNone/>
            </a:pPr>
            <a:r>
              <a:rPr lang="en-US" dirty="0"/>
              <a:t>Python If Statements:</a:t>
            </a:r>
          </a:p>
          <a:p>
            <a:pPr marL="0" indent="0">
              <a:buNone/>
            </a:pPr>
            <a:r>
              <a:rPr lang="en-US" sz="1700" dirty="0">
                <a:latin typeface="Times New Roman" panose="02020603050405020304" pitchFamily="18" charset="0"/>
                <a:cs typeface="Times New Roman" panose="02020603050405020304" pitchFamily="18" charset="0"/>
              </a:rPr>
              <a:t>The Python if statement is a statement which is used to test specified condition. We can use if statement to perform conditional operations in our Python application.</a:t>
            </a:r>
          </a:p>
          <a:p>
            <a:pPr marL="0" indent="0">
              <a:buNone/>
            </a:pPr>
            <a:r>
              <a:rPr lang="en-US" sz="1700" dirty="0">
                <a:latin typeface="Times New Roman" panose="02020603050405020304" pitchFamily="18" charset="0"/>
                <a:cs typeface="Times New Roman" panose="02020603050405020304" pitchFamily="18" charset="0"/>
              </a:rPr>
              <a:t>The if statement executes only when specified condition is true. We can pass any valid expression into the if parentheses.</a:t>
            </a:r>
          </a:p>
          <a:p>
            <a:pPr marL="0" indent="0">
              <a:buNone/>
            </a:pPr>
            <a:r>
              <a:rPr lang="en-US" sz="1700" dirty="0">
                <a:latin typeface="Times New Roman" panose="02020603050405020304" pitchFamily="18" charset="0"/>
                <a:cs typeface="Times New Roman" panose="02020603050405020304" pitchFamily="18" charset="0"/>
              </a:rPr>
              <a:t>There are various types of if statements in Python.</a:t>
            </a:r>
          </a:p>
          <a:p>
            <a:pPr marL="0" indent="0">
              <a:buNone/>
            </a:pPr>
            <a:r>
              <a:rPr lang="en-US" sz="1700" dirty="0">
                <a:latin typeface="Times New Roman" panose="02020603050405020304" pitchFamily="18" charset="0"/>
                <a:cs typeface="Times New Roman" panose="02020603050405020304" pitchFamily="18" charset="0"/>
              </a:rPr>
              <a:t>if statement</a:t>
            </a:r>
          </a:p>
          <a:p>
            <a:pPr marL="0" indent="0">
              <a:buNone/>
            </a:pPr>
            <a:r>
              <a:rPr lang="en-US" sz="1700" dirty="0">
                <a:latin typeface="Times New Roman" panose="02020603050405020304" pitchFamily="18" charset="0"/>
                <a:cs typeface="Times New Roman" panose="02020603050405020304" pitchFamily="18" charset="0"/>
              </a:rPr>
              <a:t>if-else statement</a:t>
            </a:r>
          </a:p>
          <a:p>
            <a:pPr marL="0" indent="0">
              <a:buNone/>
            </a:pPr>
            <a:r>
              <a:rPr lang="en-US" sz="1700" dirty="0">
                <a:latin typeface="Times New Roman" panose="02020603050405020304" pitchFamily="18" charset="0"/>
                <a:cs typeface="Times New Roman" panose="02020603050405020304" pitchFamily="18" charset="0"/>
              </a:rPr>
              <a:t>nested if statement</a:t>
            </a:r>
          </a:p>
          <a:p>
            <a:pPr marL="0" indent="0">
              <a:buNone/>
            </a:pPr>
            <a:r>
              <a:rPr lang="en-US" b="1" dirty="0"/>
              <a:t>Python If Statement Syntax:</a:t>
            </a:r>
            <a:endParaRPr lang="en-US" sz="17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if(condition):  </a:t>
            </a:r>
          </a:p>
          <a:p>
            <a:pPr marL="0" indent="0">
              <a:buNone/>
            </a:pPr>
            <a:r>
              <a:rPr lang="en-US" sz="2000" dirty="0">
                <a:latin typeface="Times New Roman" panose="02020603050405020304" pitchFamily="18" charset="0"/>
                <a:cs typeface="Times New Roman" panose="02020603050405020304" pitchFamily="18" charset="0"/>
              </a:rPr>
              <a:t>   statements </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9590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707"/>
            <a:ext cx="10515600" cy="812511"/>
          </a:xfrm>
        </p:spPr>
        <p:txBody>
          <a:bodyPr>
            <a:normAutofit fontScale="90000"/>
          </a:bodyPr>
          <a:lstStyle/>
          <a:p>
            <a:r>
              <a:rPr lang="en-US" dirty="0"/>
              <a:t>Python Pass</a:t>
            </a:r>
            <a:br>
              <a:rPr lang="en-US" dirty="0"/>
            </a:br>
            <a:endParaRPr lang="en-US" dirty="0"/>
          </a:p>
        </p:txBody>
      </p:sp>
      <p:sp>
        <p:nvSpPr>
          <p:cNvPr id="3" name="Content Placeholder 2"/>
          <p:cNvSpPr>
            <a:spLocks noGrp="1"/>
          </p:cNvSpPr>
          <p:nvPr>
            <p:ph idx="1"/>
          </p:nvPr>
        </p:nvSpPr>
        <p:spPr>
          <a:xfrm>
            <a:off x="838200" y="1122218"/>
            <a:ext cx="10515600" cy="5054745"/>
          </a:xfrm>
        </p:spPr>
        <p:txBody>
          <a:bodyPr>
            <a:normAutofit fontScale="70000" lnSpcReduction="20000"/>
          </a:bodyPr>
          <a:lstStyle/>
          <a:p>
            <a:r>
              <a:rPr lang="en-US" sz="1800" dirty="0">
                <a:latin typeface="Times New Roman" panose="02020603050405020304" pitchFamily="18" charset="0"/>
                <a:cs typeface="Times New Roman" panose="02020603050405020304" pitchFamily="18" charset="0"/>
              </a:rPr>
              <a:t>In Python, pass keyword is used to execute nothing; it means, when we don't want to execute code, the pass can be used to execute empty. It is same as the name refers to. It just makes the control to pass by without executing any code. If we want to bypass any code pass statement can be used.</a:t>
            </a:r>
          </a:p>
          <a:p>
            <a:pPr marL="0" indent="0">
              <a:buNone/>
            </a:pPr>
            <a:r>
              <a:rPr lang="en-US" sz="1800" dirty="0">
                <a:latin typeface="Times New Roman" panose="02020603050405020304" pitchFamily="18" charset="0"/>
                <a:cs typeface="Times New Roman" panose="02020603050405020304" pitchFamily="18" charset="0"/>
              </a:rPr>
              <a:t>Python Pass Syntax</a:t>
            </a:r>
          </a:p>
          <a:p>
            <a:pPr marL="0" indent="0">
              <a:buNone/>
            </a:pPr>
            <a:r>
              <a:rPr lang="en-US" sz="1800" dirty="0">
                <a:latin typeface="Times New Roman" panose="02020603050405020304" pitchFamily="18" charset="0"/>
                <a:cs typeface="Times New Roman" panose="02020603050405020304" pitchFamily="18" charset="0"/>
              </a:rPr>
              <a:t>pass </a:t>
            </a:r>
          </a:p>
          <a:p>
            <a:r>
              <a:rPr lang="en-US" b="1" dirty="0"/>
              <a:t>Python Pass Example</a:t>
            </a:r>
            <a:endParaRPr lang="en-US" dirty="0"/>
          </a:p>
          <a:p>
            <a:r>
              <a:rPr lang="en-US" b="1" dirty="0"/>
              <a:t>for</a:t>
            </a:r>
            <a:r>
              <a:rPr lang="en-US" dirty="0"/>
              <a:t> </a:t>
            </a:r>
            <a:r>
              <a:rPr lang="en-US" dirty="0" err="1"/>
              <a:t>i</a:t>
            </a:r>
            <a:r>
              <a:rPr lang="en-US" dirty="0"/>
              <a:t> </a:t>
            </a:r>
            <a:r>
              <a:rPr lang="en-US" b="1" dirty="0"/>
              <a:t>in</a:t>
            </a:r>
            <a:r>
              <a:rPr lang="en-US" dirty="0"/>
              <a:t> [1,2,3,4,5]:  </a:t>
            </a:r>
          </a:p>
          <a:p>
            <a:r>
              <a:rPr lang="en-US" dirty="0"/>
              <a:t>    </a:t>
            </a:r>
            <a:r>
              <a:rPr lang="en-US" b="1" dirty="0"/>
              <a:t>if</a:t>
            </a:r>
            <a:r>
              <a:rPr lang="en-US" dirty="0"/>
              <a:t> </a:t>
            </a:r>
            <a:r>
              <a:rPr lang="en-US" dirty="0" err="1"/>
              <a:t>i</a:t>
            </a:r>
            <a:r>
              <a:rPr lang="en-US" dirty="0"/>
              <a:t>==3:  </a:t>
            </a:r>
          </a:p>
          <a:p>
            <a:r>
              <a:rPr lang="en-US" dirty="0"/>
              <a:t>        </a:t>
            </a:r>
            <a:r>
              <a:rPr lang="en-US" b="1" dirty="0"/>
              <a:t>pass</a:t>
            </a:r>
            <a:r>
              <a:rPr lang="en-US" dirty="0"/>
              <a:t>  </a:t>
            </a:r>
          </a:p>
          <a:p>
            <a:r>
              <a:rPr lang="en-US" dirty="0"/>
              <a:t>        </a:t>
            </a:r>
            <a:r>
              <a:rPr lang="en-US" b="1" dirty="0"/>
              <a:t>print</a:t>
            </a:r>
            <a:r>
              <a:rPr lang="en-US" dirty="0"/>
              <a:t> "Pass when value is",</a:t>
            </a:r>
            <a:r>
              <a:rPr lang="en-US" dirty="0" err="1"/>
              <a:t>i</a:t>
            </a:r>
            <a:r>
              <a:rPr lang="en-US" dirty="0"/>
              <a:t>  </a:t>
            </a:r>
          </a:p>
          <a:p>
            <a:r>
              <a:rPr lang="en-US" dirty="0"/>
              <a:t>    </a:t>
            </a:r>
            <a:r>
              <a:rPr lang="en-US" b="1" dirty="0"/>
              <a:t>print</a:t>
            </a:r>
            <a:r>
              <a:rPr lang="en-US" dirty="0"/>
              <a:t> </a:t>
            </a:r>
            <a:r>
              <a:rPr lang="en-US" dirty="0" err="1"/>
              <a:t>i</a:t>
            </a:r>
            <a:r>
              <a:rPr lang="en-US" dirty="0"/>
              <a:t>,  </a:t>
            </a:r>
          </a:p>
          <a:p>
            <a:r>
              <a:rPr lang="en-US" b="1" dirty="0"/>
              <a:t>Output:</a:t>
            </a:r>
            <a:endParaRPr lang="en-US" dirty="0"/>
          </a:p>
          <a:p>
            <a:r>
              <a:rPr lang="en-US" dirty="0"/>
              <a:t>&gt;&gt;&gt;   </a:t>
            </a:r>
          </a:p>
          <a:p>
            <a:r>
              <a:rPr lang="en-US" dirty="0"/>
              <a:t>1 2 Pass when value </a:t>
            </a:r>
            <a:r>
              <a:rPr lang="en-US" b="1" dirty="0"/>
              <a:t>is</a:t>
            </a:r>
            <a:r>
              <a:rPr lang="en-US" dirty="0"/>
              <a:t> 3  </a:t>
            </a:r>
          </a:p>
          <a:p>
            <a:r>
              <a:rPr lang="en-US" dirty="0"/>
              <a:t>3 4 5  </a:t>
            </a:r>
          </a:p>
          <a:p>
            <a:r>
              <a:rPr lang="en-US"/>
              <a:t>&gt;&gt;&gt; </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11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7309"/>
            <a:ext cx="10515600" cy="5539654"/>
          </a:xfrm>
        </p:spPr>
        <p:txBody>
          <a:bodyPr>
            <a:normAutofit fontScale="77500" lnSpcReduction="20000"/>
          </a:bodyPr>
          <a:lstStyle/>
          <a:p>
            <a:pPr marL="0" indent="0">
              <a:buNone/>
            </a:pPr>
            <a:r>
              <a:rPr lang="en-US" b="1" dirty="0"/>
              <a:t>Python If Statement Example:</a:t>
            </a:r>
          </a:p>
          <a:p>
            <a:pPr marL="0" indent="0">
              <a:buNone/>
            </a:pPr>
            <a:r>
              <a:rPr lang="en-US" sz="2000" dirty="0"/>
              <a:t>a=10  </a:t>
            </a:r>
          </a:p>
          <a:p>
            <a:pPr marL="0" indent="0">
              <a:buNone/>
            </a:pPr>
            <a:r>
              <a:rPr lang="en-US" sz="2000" b="1" dirty="0"/>
              <a:t>if</a:t>
            </a:r>
            <a:r>
              <a:rPr lang="en-US" sz="2000" dirty="0"/>
              <a:t> a==10:  </a:t>
            </a:r>
          </a:p>
          <a:p>
            <a:pPr marL="0" indent="0">
              <a:buNone/>
            </a:pPr>
            <a:r>
              <a:rPr lang="en-US" sz="2000" dirty="0"/>
              <a:t>        </a:t>
            </a:r>
            <a:r>
              <a:rPr lang="en-US" sz="2000" b="1" dirty="0"/>
              <a:t>print</a:t>
            </a:r>
            <a:r>
              <a:rPr lang="en-US" sz="2000" dirty="0"/>
              <a:t>  "Welcome to </a:t>
            </a:r>
            <a:r>
              <a:rPr lang="en-US" sz="2000" dirty="0" err="1"/>
              <a:t>Cromacampus</a:t>
            </a:r>
            <a:r>
              <a:rPr lang="en-US" sz="2000" dirty="0"/>
              <a:t>“</a:t>
            </a:r>
          </a:p>
          <a:p>
            <a:pPr marL="0" indent="0">
              <a:buNone/>
            </a:pPr>
            <a:endParaRPr lang="en-US" sz="2000" dirty="0"/>
          </a:p>
          <a:p>
            <a:pPr marL="0" indent="0">
              <a:buNone/>
            </a:pPr>
            <a:r>
              <a:rPr lang="en-US" dirty="0"/>
              <a:t>Python If Else Statements</a:t>
            </a:r>
          </a:p>
          <a:p>
            <a:pPr marL="0" indent="0">
              <a:buNone/>
            </a:pPr>
            <a:r>
              <a:rPr lang="en-US" sz="1800" dirty="0">
                <a:latin typeface="Times New Roman" panose="02020603050405020304" pitchFamily="18" charset="0"/>
                <a:cs typeface="Times New Roman" panose="02020603050405020304" pitchFamily="18" charset="0"/>
              </a:rPr>
              <a:t>The If statement is used to test specified condition and if the condition is true, if block executes, otherwise else block executes.</a:t>
            </a:r>
          </a:p>
          <a:p>
            <a:pPr marL="0" indent="0">
              <a:buNone/>
            </a:pPr>
            <a:r>
              <a:rPr lang="en-US" sz="1800" dirty="0">
                <a:latin typeface="Times New Roman" panose="02020603050405020304" pitchFamily="18" charset="0"/>
                <a:cs typeface="Times New Roman" panose="02020603050405020304" pitchFamily="18" charset="0"/>
              </a:rPr>
              <a:t>The else statement executes when the if statement is false.</a:t>
            </a:r>
          </a:p>
          <a:p>
            <a:pPr marL="0" indent="0">
              <a:buNone/>
            </a:pPr>
            <a:r>
              <a:rPr lang="en-US" sz="1600" dirty="0">
                <a:latin typeface="Times New Roman" panose="02020603050405020304" pitchFamily="18" charset="0"/>
                <a:cs typeface="Times New Roman" panose="02020603050405020304" pitchFamily="18" charset="0"/>
              </a:rPr>
              <a:t>Python If Else Syntax:</a:t>
            </a:r>
          </a:p>
          <a:p>
            <a:pPr marL="0" indent="0">
              <a:buNone/>
            </a:pPr>
            <a:r>
              <a:rPr lang="en-US" sz="1600" dirty="0">
                <a:latin typeface="Times New Roman" panose="02020603050405020304" pitchFamily="18" charset="0"/>
                <a:cs typeface="Times New Roman" panose="02020603050405020304" pitchFamily="18" charset="0"/>
              </a:rPr>
              <a:t>if(condition):  False  </a:t>
            </a:r>
          </a:p>
          <a:p>
            <a:pPr marL="0" indent="0">
              <a:buNone/>
            </a:pPr>
            <a:r>
              <a:rPr lang="en-US" sz="1600" dirty="0">
                <a:latin typeface="Times New Roman" panose="02020603050405020304" pitchFamily="18" charset="0"/>
                <a:cs typeface="Times New Roman" panose="02020603050405020304" pitchFamily="18" charset="0"/>
              </a:rPr>
              <a:t>             statements  </a:t>
            </a:r>
          </a:p>
          <a:p>
            <a:pPr marL="0" indent="0">
              <a:buNone/>
            </a:pPr>
            <a:r>
              <a:rPr lang="en-US" sz="1600" dirty="0">
                <a:latin typeface="Times New Roman" panose="02020603050405020304" pitchFamily="18" charset="0"/>
                <a:cs typeface="Times New Roman" panose="02020603050405020304" pitchFamily="18" charset="0"/>
              </a:rPr>
              <a:t>    else:   True  </a:t>
            </a:r>
          </a:p>
          <a:p>
            <a:pPr marL="0" indent="0">
              <a:buNone/>
            </a:pPr>
            <a:r>
              <a:rPr lang="en-US" sz="1600" dirty="0">
                <a:latin typeface="Times New Roman" panose="02020603050405020304" pitchFamily="18" charset="0"/>
                <a:cs typeface="Times New Roman" panose="02020603050405020304" pitchFamily="18" charset="0"/>
              </a:rPr>
              <a:t>              statements</a:t>
            </a:r>
          </a:p>
          <a:p>
            <a:pPr marL="0" indent="0">
              <a:buNone/>
            </a:pPr>
            <a:r>
              <a:rPr lang="en-US" sz="2100" dirty="0">
                <a:latin typeface="Times New Roman" panose="02020603050405020304" pitchFamily="18" charset="0"/>
                <a:cs typeface="Times New Roman" panose="02020603050405020304" pitchFamily="18" charset="0"/>
              </a:rPr>
              <a:t>year=2000  </a:t>
            </a:r>
          </a:p>
          <a:p>
            <a:pPr marL="0" indent="0">
              <a:buNone/>
            </a:pPr>
            <a:r>
              <a:rPr lang="en-US" sz="2100" b="1" dirty="0">
                <a:latin typeface="Times New Roman" panose="02020603050405020304" pitchFamily="18" charset="0"/>
                <a:cs typeface="Times New Roman" panose="02020603050405020304" pitchFamily="18" charset="0"/>
              </a:rPr>
              <a:t>if</a:t>
            </a:r>
            <a:r>
              <a:rPr lang="en-US" sz="2100" dirty="0">
                <a:latin typeface="Times New Roman" panose="02020603050405020304" pitchFamily="18" charset="0"/>
                <a:cs typeface="Times New Roman" panose="02020603050405020304" pitchFamily="18" charset="0"/>
              </a:rPr>
              <a:t> year%4==0:  </a:t>
            </a:r>
          </a:p>
          <a:p>
            <a:pPr marL="0" indent="0">
              <a:buNone/>
            </a:pPr>
            <a:r>
              <a:rPr lang="en-US" sz="2100" dirty="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print</a:t>
            </a:r>
            <a:r>
              <a:rPr lang="en-US" sz="2100" dirty="0">
                <a:latin typeface="Times New Roman" panose="02020603050405020304" pitchFamily="18" charset="0"/>
                <a:cs typeface="Times New Roman" panose="02020603050405020304" pitchFamily="18" charset="0"/>
              </a:rPr>
              <a:t>  "Year is Leap"  </a:t>
            </a:r>
          </a:p>
          <a:p>
            <a:pPr marL="0" indent="0">
              <a:buNone/>
            </a:pPr>
            <a:r>
              <a:rPr lang="en-US" sz="2100" b="1" dirty="0">
                <a:latin typeface="Times New Roman" panose="02020603050405020304" pitchFamily="18" charset="0"/>
                <a:cs typeface="Times New Roman" panose="02020603050405020304" pitchFamily="18" charset="0"/>
              </a:rPr>
              <a:t>else</a:t>
            </a:r>
            <a:r>
              <a:rPr lang="en-US" sz="2100" dirty="0">
                <a:latin typeface="Times New Roman" panose="02020603050405020304" pitchFamily="18" charset="0"/>
                <a:cs typeface="Times New Roman" panose="02020603050405020304" pitchFamily="18" charset="0"/>
              </a:rPr>
              <a:t>:  </a:t>
            </a:r>
          </a:p>
          <a:p>
            <a:pPr marL="0" indent="0">
              <a:buNone/>
            </a:pPr>
            <a:r>
              <a:rPr lang="en-US" sz="2100" dirty="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print</a:t>
            </a:r>
            <a:r>
              <a:rPr lang="en-US" sz="2100" dirty="0">
                <a:latin typeface="Times New Roman" panose="02020603050405020304" pitchFamily="18" charset="0"/>
                <a:cs typeface="Times New Roman" panose="02020603050405020304" pitchFamily="18" charset="0"/>
              </a:rPr>
              <a:t> "Year is not Leap"</a:t>
            </a:r>
            <a:r>
              <a:rPr lang="en-US" dirty="0"/>
              <a:t>  </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635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8036"/>
            <a:ext cx="10515600" cy="5608927"/>
          </a:xfrm>
        </p:spPr>
        <p:txBody>
          <a:bodyPr>
            <a:normAutofit fontScale="77500" lnSpcReduction="20000"/>
          </a:bodyPr>
          <a:lstStyle/>
          <a:p>
            <a:r>
              <a:rPr lang="en-US" dirty="0"/>
              <a:t>Python Nested If Else Statement</a:t>
            </a:r>
          </a:p>
          <a:p>
            <a:pPr marL="0" indent="0">
              <a:buNone/>
            </a:pPr>
            <a:r>
              <a:rPr lang="en-US" sz="1800" dirty="0">
                <a:latin typeface="Times New Roman" panose="02020603050405020304" pitchFamily="18" charset="0"/>
                <a:cs typeface="Times New Roman" panose="02020603050405020304" pitchFamily="18" charset="0"/>
              </a:rPr>
              <a:t>In python, we can use nested If Else to check multiple conditions. Python provides </a:t>
            </a:r>
            <a:r>
              <a:rPr lang="en-US" sz="1800" dirty="0" err="1">
                <a:latin typeface="Times New Roman" panose="02020603050405020304" pitchFamily="18" charset="0"/>
                <a:cs typeface="Times New Roman" panose="02020603050405020304" pitchFamily="18" charset="0"/>
              </a:rPr>
              <a:t>elif</a:t>
            </a:r>
            <a:r>
              <a:rPr lang="en-US" sz="1800" dirty="0">
                <a:latin typeface="Times New Roman" panose="02020603050405020304" pitchFamily="18" charset="0"/>
                <a:cs typeface="Times New Roman" panose="02020603050405020304" pitchFamily="18" charset="0"/>
              </a:rPr>
              <a:t> keyword to make nested If statement.</a:t>
            </a:r>
          </a:p>
          <a:p>
            <a:pPr marL="0" indent="0">
              <a:buNone/>
            </a:pPr>
            <a:r>
              <a:rPr lang="en-US" sz="1800" dirty="0">
                <a:latin typeface="Times New Roman" panose="02020603050405020304" pitchFamily="18" charset="0"/>
                <a:cs typeface="Times New Roman" panose="02020603050405020304" pitchFamily="18" charset="0"/>
              </a:rPr>
              <a:t>This statement is like executing a if statement inside a else statement.</a:t>
            </a:r>
          </a:p>
          <a:p>
            <a:pPr marL="0" indent="0">
              <a:buNone/>
            </a:pPr>
            <a:r>
              <a:rPr lang="en-US" sz="1800" b="1" dirty="0">
                <a:latin typeface="Times New Roman" panose="02020603050405020304" pitchFamily="18" charset="0"/>
                <a:cs typeface="Times New Roman" panose="02020603050405020304" pitchFamily="18" charset="0"/>
              </a:rPr>
              <a:t>Python Nested If Else Syntax:</a:t>
            </a:r>
          </a:p>
          <a:p>
            <a:pPr marL="0" indent="0">
              <a:buNone/>
            </a:pPr>
            <a:r>
              <a:rPr lang="en-US" sz="1800" dirty="0">
                <a:latin typeface="Times New Roman" panose="02020603050405020304" pitchFamily="18" charset="0"/>
                <a:cs typeface="Times New Roman" panose="02020603050405020304" pitchFamily="18" charset="0"/>
              </a:rPr>
              <a:t>If statement:  </a:t>
            </a:r>
          </a:p>
          <a:p>
            <a:pPr marL="0" indent="0">
              <a:buNone/>
            </a:pPr>
            <a:r>
              <a:rPr lang="en-US" sz="1800" dirty="0">
                <a:latin typeface="Times New Roman" panose="02020603050405020304" pitchFamily="18" charset="0"/>
                <a:cs typeface="Times New Roman" panose="02020603050405020304" pitchFamily="18" charset="0"/>
              </a:rPr>
              <a:t>    Body  </a:t>
            </a:r>
          </a:p>
          <a:p>
            <a:pPr marL="0" indent="0">
              <a:buNone/>
            </a:pPr>
            <a:r>
              <a:rPr lang="en-US" sz="1800" dirty="0" err="1">
                <a:latin typeface="Times New Roman" panose="02020603050405020304" pitchFamily="18" charset="0"/>
                <a:cs typeface="Times New Roman" panose="02020603050405020304" pitchFamily="18" charset="0"/>
              </a:rPr>
              <a:t>elif</a:t>
            </a:r>
            <a:r>
              <a:rPr lang="en-US" sz="1800" dirty="0">
                <a:latin typeface="Times New Roman" panose="02020603050405020304" pitchFamily="18" charset="0"/>
                <a:cs typeface="Times New Roman" panose="02020603050405020304" pitchFamily="18" charset="0"/>
              </a:rPr>
              <a:t> statement:  </a:t>
            </a:r>
          </a:p>
          <a:p>
            <a:pPr marL="0" indent="0">
              <a:buNone/>
            </a:pPr>
            <a:r>
              <a:rPr lang="en-US" sz="1800" dirty="0">
                <a:latin typeface="Times New Roman" panose="02020603050405020304" pitchFamily="18" charset="0"/>
                <a:cs typeface="Times New Roman" panose="02020603050405020304" pitchFamily="18" charset="0"/>
              </a:rPr>
              <a:t>    Body  </a:t>
            </a:r>
          </a:p>
          <a:p>
            <a:pPr marL="0" indent="0">
              <a:buNone/>
            </a:pPr>
            <a:r>
              <a:rPr lang="en-US" sz="1800" dirty="0">
                <a:latin typeface="Times New Roman" panose="02020603050405020304" pitchFamily="18" charset="0"/>
                <a:cs typeface="Times New Roman" panose="02020603050405020304" pitchFamily="18" charset="0"/>
              </a:rPr>
              <a:t>else:  </a:t>
            </a:r>
          </a:p>
          <a:p>
            <a:pPr marL="0" indent="0">
              <a:buNone/>
            </a:pPr>
            <a:r>
              <a:rPr lang="en-US" sz="1800" dirty="0">
                <a:latin typeface="Times New Roman" panose="02020603050405020304" pitchFamily="18" charset="0"/>
                <a:cs typeface="Times New Roman" panose="02020603050405020304" pitchFamily="18" charset="0"/>
              </a:rPr>
              <a:t>    Body </a:t>
            </a:r>
          </a:p>
          <a:p>
            <a:pPr marL="0" indent="0">
              <a:buNone/>
            </a:pPr>
            <a:r>
              <a:rPr lang="en-US" sz="1800" dirty="0">
                <a:latin typeface="Times New Roman" panose="02020603050405020304" pitchFamily="18" charset="0"/>
                <a:cs typeface="Times New Roman" panose="02020603050405020304" pitchFamily="18" charset="0"/>
              </a:rPr>
              <a:t>Python Nested If Else Example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a=10  </a:t>
            </a:r>
          </a:p>
          <a:p>
            <a:pPr marL="0" indent="0">
              <a:buNone/>
            </a:pPr>
            <a:r>
              <a:rPr lang="en-US" sz="1800" dirty="0">
                <a:latin typeface="Times New Roman" panose="02020603050405020304" pitchFamily="18" charset="0"/>
                <a:cs typeface="Times New Roman" panose="02020603050405020304" pitchFamily="18" charset="0"/>
              </a:rPr>
              <a:t>if a&gt;=20:  </a:t>
            </a:r>
          </a:p>
          <a:p>
            <a:pPr marL="0" indent="0">
              <a:buNone/>
            </a:pPr>
            <a:r>
              <a:rPr lang="en-US" sz="1800" dirty="0">
                <a:latin typeface="Times New Roman" panose="02020603050405020304" pitchFamily="18" charset="0"/>
                <a:cs typeface="Times New Roman" panose="02020603050405020304" pitchFamily="18" charset="0"/>
              </a:rPr>
              <a:t>    print "Condition is True"  </a:t>
            </a:r>
          </a:p>
          <a:p>
            <a:pPr marL="0" indent="0">
              <a:buNone/>
            </a:pPr>
            <a:r>
              <a:rPr lang="en-US" sz="1800" dirty="0">
                <a:latin typeface="Times New Roman" panose="02020603050405020304" pitchFamily="18" charset="0"/>
                <a:cs typeface="Times New Roman" panose="02020603050405020304" pitchFamily="18" charset="0"/>
              </a:rPr>
              <a:t>else:  </a:t>
            </a:r>
          </a:p>
          <a:p>
            <a:pPr marL="0" indent="0">
              <a:buNone/>
            </a:pPr>
            <a:r>
              <a:rPr lang="en-US" sz="1800" dirty="0">
                <a:latin typeface="Times New Roman" panose="02020603050405020304" pitchFamily="18" charset="0"/>
                <a:cs typeface="Times New Roman" panose="02020603050405020304" pitchFamily="18" charset="0"/>
              </a:rPr>
              <a:t>    if a&gt;=15:  </a:t>
            </a:r>
          </a:p>
          <a:p>
            <a:pPr marL="0" indent="0">
              <a:buNone/>
            </a:pPr>
            <a:r>
              <a:rPr lang="en-US" sz="1800" dirty="0">
                <a:latin typeface="Times New Roman" panose="02020603050405020304" pitchFamily="18" charset="0"/>
                <a:cs typeface="Times New Roman" panose="02020603050405020304" pitchFamily="18" charset="0"/>
              </a:rPr>
              <a:t>        print "Checking second value"  </a:t>
            </a:r>
          </a:p>
          <a:p>
            <a:pPr marL="0" indent="0">
              <a:buNone/>
            </a:pPr>
            <a:r>
              <a:rPr lang="en-US" sz="1800" dirty="0">
                <a:latin typeface="Times New Roman" panose="02020603050405020304" pitchFamily="18" charset="0"/>
                <a:cs typeface="Times New Roman" panose="02020603050405020304" pitchFamily="18" charset="0"/>
              </a:rPr>
              <a:t>    else:  </a:t>
            </a:r>
          </a:p>
          <a:p>
            <a:pPr marL="0" indent="0">
              <a:buNone/>
            </a:pPr>
            <a:r>
              <a:rPr lang="en-US" sz="1800" dirty="0">
                <a:latin typeface="Times New Roman" panose="02020603050405020304" pitchFamily="18" charset="0"/>
                <a:cs typeface="Times New Roman" panose="02020603050405020304" pitchFamily="18" charset="0"/>
              </a:rPr>
              <a:t>        print "All Conditions are false" </a:t>
            </a:r>
          </a:p>
        </p:txBody>
      </p:sp>
    </p:spTree>
    <p:extLst>
      <p:ext uri="{BB962C8B-B14F-4D97-AF65-F5344CB8AC3E}">
        <p14:creationId xmlns:p14="http://schemas.microsoft.com/office/powerpoint/2010/main" val="70909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normAutofit/>
          </a:bodyPr>
          <a:lstStyle/>
          <a:p>
            <a:pPr algn="ctr"/>
            <a:r>
              <a:rPr lang="en-US" sz="3200" dirty="0">
                <a:latin typeface="Times New Roman" panose="02020603050405020304" pitchFamily="18" charset="0"/>
                <a:cs typeface="Times New Roman" panose="02020603050405020304" pitchFamily="18" charset="0"/>
              </a:rPr>
              <a:t>For Loop</a:t>
            </a:r>
          </a:p>
        </p:txBody>
      </p:sp>
      <p:sp>
        <p:nvSpPr>
          <p:cNvPr id="3" name="Content Placeholder 2"/>
          <p:cNvSpPr>
            <a:spLocks noGrp="1"/>
          </p:cNvSpPr>
          <p:nvPr>
            <p:ph idx="1"/>
          </p:nvPr>
        </p:nvSpPr>
        <p:spPr>
          <a:xfrm>
            <a:off x="838200" y="1094510"/>
            <a:ext cx="10515600" cy="5082453"/>
          </a:xfrm>
        </p:spPr>
        <p:txBody>
          <a:bodyPr>
            <a:normAutofit/>
          </a:bodyPr>
          <a:lstStyle/>
          <a:p>
            <a:r>
              <a:rPr lang="en-US" sz="2000" dirty="0">
                <a:latin typeface="Times New Roman" panose="02020603050405020304" pitchFamily="18" charset="0"/>
                <a:cs typeface="Times New Roman" panose="02020603050405020304" pitchFamily="18" charset="0"/>
              </a:rPr>
              <a:t>Python for loop is used to iterate the elements of a collection in the order that they appear. This collection can be a sequence(list or string).</a:t>
            </a:r>
          </a:p>
          <a:p>
            <a:pPr marL="0" indent="0">
              <a:buNone/>
            </a:pPr>
            <a:r>
              <a:rPr lang="en-US" sz="2000" dirty="0">
                <a:latin typeface="Times New Roman" panose="02020603050405020304" pitchFamily="18" charset="0"/>
                <a:cs typeface="Times New Roman" panose="02020603050405020304" pitchFamily="18" charset="0"/>
              </a:rPr>
              <a:t>Python For Loop Syntax</a:t>
            </a:r>
          </a:p>
          <a:p>
            <a:pPr marL="0" indent="0">
              <a:buNone/>
            </a:pPr>
            <a:r>
              <a:rPr lang="en-US" sz="2000" dirty="0">
                <a:latin typeface="Times New Roman" panose="02020603050405020304" pitchFamily="18" charset="0"/>
                <a:cs typeface="Times New Roman" panose="02020603050405020304" pitchFamily="18" charset="0"/>
              </a:rPr>
              <a:t>for &lt;variable&gt; in &lt;sequence&gt;: </a:t>
            </a:r>
          </a:p>
          <a:p>
            <a:pPr marL="0" indent="0">
              <a:buNone/>
            </a:pPr>
            <a:r>
              <a:rPr lang="en-US" sz="2000" b="1" dirty="0">
                <a:latin typeface="Times New Roman" panose="02020603050405020304" pitchFamily="18" charset="0"/>
                <a:cs typeface="Times New Roman" panose="02020603050405020304" pitchFamily="18" charset="0"/>
              </a:rPr>
              <a:t>Python Example to Find Sum of 10 Numbers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sum=0  </a:t>
            </a:r>
          </a:p>
          <a:p>
            <a:pPr marL="0" indent="0">
              <a:buNone/>
            </a:pPr>
            <a:r>
              <a:rPr lang="en-US" sz="2000" dirty="0">
                <a:latin typeface="Times New Roman" panose="02020603050405020304" pitchFamily="18" charset="0"/>
                <a:cs typeface="Times New Roman" panose="02020603050405020304" pitchFamily="18" charset="0"/>
              </a:rPr>
              <a:t>for n in range(1,11):  </a:t>
            </a:r>
          </a:p>
          <a:p>
            <a:pPr marL="0" indent="0">
              <a:buNone/>
            </a:pPr>
            <a:r>
              <a:rPr lang="en-US" sz="2000" dirty="0">
                <a:latin typeface="Times New Roman" panose="02020603050405020304" pitchFamily="18" charset="0"/>
                <a:cs typeface="Times New Roman" panose="02020603050405020304" pitchFamily="18" charset="0"/>
              </a:rPr>
              <a:t>    sum+=n  </a:t>
            </a:r>
          </a:p>
          <a:p>
            <a:pPr marL="0" indent="0">
              <a:buNone/>
            </a:pPr>
            <a:r>
              <a:rPr lang="en-US" sz="2000" dirty="0">
                <a:latin typeface="Times New Roman" panose="02020603050405020304" pitchFamily="18" charset="0"/>
                <a:cs typeface="Times New Roman" panose="02020603050405020304" pitchFamily="18" charset="0"/>
              </a:rPr>
              <a:t>print sum  </a:t>
            </a:r>
          </a:p>
          <a:p>
            <a:pPr marL="0" indent="0">
              <a:buNone/>
            </a:pPr>
            <a:r>
              <a:rPr lang="en-US" sz="2000" dirty="0">
                <a:latin typeface="Times New Roman" panose="02020603050405020304" pitchFamily="18" charset="0"/>
                <a:cs typeface="Times New Roman" panose="02020603050405020304" pitchFamily="18" charset="0"/>
              </a:rPr>
              <a:t>Output:</a:t>
            </a:r>
          </a:p>
          <a:p>
            <a:pPr marL="0" indent="0">
              <a:buNone/>
            </a:pPr>
            <a:r>
              <a:rPr lang="en-US" sz="2000" dirty="0">
                <a:latin typeface="Times New Roman" panose="02020603050405020304" pitchFamily="18" charset="0"/>
                <a:cs typeface="Times New Roman" panose="02020603050405020304" pitchFamily="18" charset="0"/>
              </a:rPr>
              <a:t>55 </a:t>
            </a:r>
          </a:p>
        </p:txBody>
      </p:sp>
    </p:spTree>
    <p:extLst>
      <p:ext uri="{BB962C8B-B14F-4D97-AF65-F5344CB8AC3E}">
        <p14:creationId xmlns:p14="http://schemas.microsoft.com/office/powerpoint/2010/main" val="745408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1057"/>
          </a:xfrm>
        </p:spPr>
        <p:txBody>
          <a:bodyPr/>
          <a:lstStyle/>
          <a:p>
            <a:r>
              <a:rPr lang="en-US" dirty="0"/>
              <a:t>Python Nested For Loops</a:t>
            </a:r>
          </a:p>
        </p:txBody>
      </p:sp>
      <p:sp>
        <p:nvSpPr>
          <p:cNvPr id="3" name="Content Placeholder 2"/>
          <p:cNvSpPr>
            <a:spLocks noGrp="1"/>
          </p:cNvSpPr>
          <p:nvPr>
            <p:ph idx="1"/>
          </p:nvPr>
        </p:nvSpPr>
        <p:spPr>
          <a:xfrm>
            <a:off x="838200" y="1316182"/>
            <a:ext cx="10515600" cy="4916199"/>
          </a:xfrm>
        </p:spPr>
        <p:txBody>
          <a:bodyPr>
            <a:normAutofit/>
          </a:bodyPr>
          <a:lstStyle/>
          <a:p>
            <a:r>
              <a:rPr lang="en-US" sz="1800" dirty="0">
                <a:latin typeface="Times New Roman" panose="02020603050405020304" pitchFamily="18" charset="0"/>
                <a:cs typeface="Times New Roman" panose="02020603050405020304" pitchFamily="18" charset="0"/>
              </a:rPr>
              <a:t>Loops defined within another Loop are called Nested Loops. Nested loops are used to iterate matrix elements or to perform complex computation.</a:t>
            </a:r>
          </a:p>
          <a:p>
            <a:pPr marL="0" indent="0">
              <a:buNone/>
            </a:pPr>
            <a:r>
              <a:rPr lang="en-US" b="1" dirty="0"/>
              <a:t>Python Nested For Loop Syntax:</a:t>
            </a:r>
          </a:p>
          <a:p>
            <a:pPr marL="0" indent="0">
              <a:buNone/>
            </a:pPr>
            <a:r>
              <a:rPr lang="en-US" b="1" dirty="0"/>
              <a:t>for</a:t>
            </a:r>
            <a:r>
              <a:rPr lang="en-US" dirty="0"/>
              <a:t>  &lt;expression&gt;:  </a:t>
            </a:r>
          </a:p>
          <a:p>
            <a:pPr marL="0" indent="0">
              <a:buNone/>
            </a:pPr>
            <a:r>
              <a:rPr lang="en-US" dirty="0"/>
              <a:t>        </a:t>
            </a:r>
            <a:r>
              <a:rPr lang="en-US" b="1" dirty="0"/>
              <a:t>for</a:t>
            </a:r>
            <a:r>
              <a:rPr lang="en-US" dirty="0"/>
              <a:t> &lt;expression&gt;:  </a:t>
            </a:r>
          </a:p>
          <a:p>
            <a:pPr marL="0" indent="0">
              <a:buNone/>
            </a:pPr>
            <a:r>
              <a:rPr lang="en-US" dirty="0"/>
              <a:t>            Body  </a:t>
            </a:r>
          </a:p>
          <a:p>
            <a:r>
              <a:rPr lang="en-US" b="1" dirty="0"/>
              <a:t>Python Nested For Loop Example</a:t>
            </a:r>
            <a:endParaRPr lang="en-US" dirty="0"/>
          </a:p>
          <a:p>
            <a:pPr marL="0" indent="0">
              <a:buNone/>
            </a:pPr>
            <a:r>
              <a:rPr lang="en-US" b="1" dirty="0"/>
              <a:t>for</a:t>
            </a:r>
            <a:r>
              <a:rPr lang="en-US" dirty="0"/>
              <a:t> </a:t>
            </a:r>
            <a:r>
              <a:rPr lang="en-US" dirty="0" err="1"/>
              <a:t>i</a:t>
            </a:r>
            <a:r>
              <a:rPr lang="en-US" dirty="0"/>
              <a:t> </a:t>
            </a:r>
            <a:r>
              <a:rPr lang="en-US" b="1" dirty="0"/>
              <a:t>in</a:t>
            </a:r>
            <a:r>
              <a:rPr lang="en-US" dirty="0"/>
              <a:t> range(1,6):  </a:t>
            </a:r>
          </a:p>
          <a:p>
            <a:pPr marL="0" indent="0">
              <a:buNone/>
            </a:pPr>
            <a:r>
              <a:rPr lang="en-US" dirty="0"/>
              <a:t>    </a:t>
            </a:r>
            <a:r>
              <a:rPr lang="en-US" b="1" dirty="0"/>
              <a:t>for</a:t>
            </a:r>
            <a:r>
              <a:rPr lang="en-US" dirty="0"/>
              <a:t> j </a:t>
            </a:r>
            <a:r>
              <a:rPr lang="en-US" b="1" dirty="0"/>
              <a:t>in</a:t>
            </a:r>
            <a:r>
              <a:rPr lang="en-US" dirty="0"/>
              <a:t> range (1,i+1):  </a:t>
            </a:r>
          </a:p>
          <a:p>
            <a:pPr marL="0" indent="0">
              <a:buNone/>
            </a:pPr>
            <a:r>
              <a:rPr lang="en-US" dirty="0"/>
              <a:t>        </a:t>
            </a:r>
            <a:r>
              <a:rPr lang="en-US" b="1" dirty="0"/>
              <a:t>print</a:t>
            </a:r>
            <a:r>
              <a:rPr lang="en-US" dirty="0"/>
              <a:t> </a:t>
            </a:r>
            <a:r>
              <a:rPr lang="en-US" dirty="0" err="1"/>
              <a:t>i</a:t>
            </a:r>
            <a:r>
              <a:rPr lang="en-US" dirty="0"/>
              <a:t>  </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6108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US" dirty="0"/>
              <a:t>Python While Loop</a:t>
            </a:r>
          </a:p>
        </p:txBody>
      </p:sp>
      <p:sp>
        <p:nvSpPr>
          <p:cNvPr id="3" name="Content Placeholder 2"/>
          <p:cNvSpPr>
            <a:spLocks noGrp="1"/>
          </p:cNvSpPr>
          <p:nvPr>
            <p:ph idx="1"/>
          </p:nvPr>
        </p:nvSpPr>
        <p:spPr>
          <a:xfrm>
            <a:off x="838200" y="1066800"/>
            <a:ext cx="10515600" cy="5110163"/>
          </a:xfrm>
        </p:spPr>
        <p:txBody>
          <a:bodyPr>
            <a:normAutofit fontScale="55000" lnSpcReduction="20000"/>
          </a:bodyPr>
          <a:lstStyle/>
          <a:p>
            <a:pPr marL="0" indent="0">
              <a:buNone/>
            </a:pPr>
            <a:r>
              <a:rPr lang="en-US" sz="1800" dirty="0">
                <a:latin typeface="Times New Roman" panose="02020603050405020304" pitchFamily="18" charset="0"/>
                <a:cs typeface="Times New Roman" panose="02020603050405020304" pitchFamily="18" charset="0"/>
              </a:rPr>
              <a:t>In Python, while loop is used to execute number of statements or body till the specified condition is true. Once the condition is false, the control will come out of the loop.</a:t>
            </a:r>
          </a:p>
          <a:p>
            <a:pPr marL="0" indent="0">
              <a:buNone/>
            </a:pPr>
            <a:r>
              <a:rPr lang="en-US" b="1" dirty="0"/>
              <a:t>while</a:t>
            </a:r>
            <a:r>
              <a:rPr lang="en-US" dirty="0"/>
              <a:t> &lt;expression&gt;:  </a:t>
            </a:r>
          </a:p>
          <a:p>
            <a:pPr marL="0" indent="0">
              <a:buNone/>
            </a:pPr>
            <a:r>
              <a:rPr lang="en-US" dirty="0"/>
              <a:t>        Body </a:t>
            </a:r>
          </a:p>
          <a:p>
            <a:pPr marL="0" indent="0">
              <a:buNone/>
            </a:pPr>
            <a:endParaRPr lang="en-US" sz="1800" dirty="0">
              <a:latin typeface="Times New Roman" panose="02020603050405020304" pitchFamily="18" charset="0"/>
              <a:cs typeface="Times New Roman" panose="02020603050405020304" pitchFamily="18" charset="0"/>
            </a:endParaRPr>
          </a:p>
          <a:p>
            <a:r>
              <a:rPr lang="en-US" dirty="0"/>
              <a:t>a=10  </a:t>
            </a:r>
          </a:p>
          <a:p>
            <a:r>
              <a:rPr lang="en-US" b="1" dirty="0"/>
              <a:t>while</a:t>
            </a:r>
            <a:r>
              <a:rPr lang="en-US" dirty="0"/>
              <a:t> a&gt;0:  </a:t>
            </a:r>
          </a:p>
          <a:p>
            <a:r>
              <a:rPr lang="en-US" dirty="0"/>
              <a:t>    </a:t>
            </a:r>
            <a:r>
              <a:rPr lang="en-US" b="1" dirty="0"/>
              <a:t>print</a:t>
            </a:r>
            <a:r>
              <a:rPr lang="en-US" dirty="0"/>
              <a:t> "Value of a </a:t>
            </a:r>
            <a:r>
              <a:rPr lang="en-US" dirty="0" err="1"/>
              <a:t>is",a</a:t>
            </a:r>
            <a:r>
              <a:rPr lang="en-US" dirty="0"/>
              <a:t>  </a:t>
            </a:r>
          </a:p>
          <a:p>
            <a:r>
              <a:rPr lang="en-US" dirty="0"/>
              <a:t>    a=a-2  </a:t>
            </a:r>
          </a:p>
          <a:p>
            <a:r>
              <a:rPr lang="en-US" dirty="0"/>
              <a:t>print "Loop is Completed"</a:t>
            </a:r>
          </a:p>
          <a:p>
            <a:r>
              <a:rPr lang="en-US" b="1" dirty="0"/>
              <a:t>Output:</a:t>
            </a:r>
            <a:endParaRPr lang="en-US" dirty="0"/>
          </a:p>
          <a:p>
            <a:r>
              <a:rPr lang="en-US" dirty="0"/>
              <a:t>&gt;&gt;&gt;   </a:t>
            </a:r>
          </a:p>
          <a:p>
            <a:r>
              <a:rPr lang="en-US" dirty="0"/>
              <a:t>Value of a </a:t>
            </a:r>
            <a:r>
              <a:rPr lang="en-US" b="1" dirty="0"/>
              <a:t>is</a:t>
            </a:r>
            <a:r>
              <a:rPr lang="en-US" dirty="0"/>
              <a:t> 10  </a:t>
            </a:r>
          </a:p>
          <a:p>
            <a:r>
              <a:rPr lang="en-US" dirty="0"/>
              <a:t>Value of a </a:t>
            </a:r>
            <a:r>
              <a:rPr lang="en-US" b="1" dirty="0"/>
              <a:t>is</a:t>
            </a:r>
            <a:r>
              <a:rPr lang="en-US" dirty="0"/>
              <a:t> 8  </a:t>
            </a:r>
          </a:p>
          <a:p>
            <a:r>
              <a:rPr lang="en-US" dirty="0"/>
              <a:t>Value of a </a:t>
            </a:r>
            <a:r>
              <a:rPr lang="en-US" b="1" dirty="0"/>
              <a:t>is</a:t>
            </a:r>
            <a:r>
              <a:rPr lang="en-US" dirty="0"/>
              <a:t> 6  </a:t>
            </a:r>
          </a:p>
          <a:p>
            <a:r>
              <a:rPr lang="en-US" dirty="0"/>
              <a:t>Value of a </a:t>
            </a:r>
            <a:r>
              <a:rPr lang="en-US" b="1" dirty="0"/>
              <a:t>is</a:t>
            </a:r>
            <a:r>
              <a:rPr lang="en-US" dirty="0"/>
              <a:t> 4  </a:t>
            </a:r>
          </a:p>
          <a:p>
            <a:r>
              <a:rPr lang="en-US" dirty="0"/>
              <a:t>Value of a </a:t>
            </a:r>
            <a:r>
              <a:rPr lang="en-US" b="1" dirty="0"/>
              <a:t>is</a:t>
            </a:r>
            <a:r>
              <a:rPr lang="en-US" dirty="0"/>
              <a:t> 2  </a:t>
            </a:r>
          </a:p>
          <a:p>
            <a:r>
              <a:rPr lang="en-US" dirty="0"/>
              <a:t>Loop </a:t>
            </a:r>
            <a:r>
              <a:rPr lang="en-US" b="1" dirty="0"/>
              <a:t>is</a:t>
            </a:r>
            <a:r>
              <a:rPr lang="en-US" dirty="0"/>
              <a:t> Completed  </a:t>
            </a:r>
          </a:p>
          <a:p>
            <a:r>
              <a:rPr lang="en-US" dirty="0"/>
              <a:t>&gt;&gt;&gt; </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6360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0839"/>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Python Break</a:t>
            </a:r>
          </a:p>
        </p:txBody>
      </p:sp>
      <p:sp>
        <p:nvSpPr>
          <p:cNvPr id="3" name="Content Placeholder 2"/>
          <p:cNvSpPr>
            <a:spLocks noGrp="1"/>
          </p:cNvSpPr>
          <p:nvPr>
            <p:ph idx="1"/>
          </p:nvPr>
        </p:nvSpPr>
        <p:spPr/>
        <p:txBody>
          <a:bodyPr>
            <a:normAutofit fontScale="85000" lnSpcReduction="20000"/>
          </a:bodyPr>
          <a:lstStyle/>
          <a:p>
            <a:r>
              <a:rPr lang="en-US" sz="2000" dirty="0">
                <a:latin typeface="Times New Roman" panose="02020603050405020304" pitchFamily="18" charset="0"/>
                <a:cs typeface="Times New Roman" panose="02020603050405020304" pitchFamily="18" charset="0"/>
              </a:rPr>
              <a:t>Break statement is a jump statement which is used to transfer execution control. It breaks the current execution and in case of inner loop, inner loop terminates immediately.</a:t>
            </a:r>
          </a:p>
          <a:p>
            <a:r>
              <a:rPr lang="en-US" b="1" dirty="0"/>
              <a:t>Python Break Example 1</a:t>
            </a:r>
          </a:p>
          <a:p>
            <a:r>
              <a:rPr lang="en-US" b="1" dirty="0"/>
              <a:t>for</a:t>
            </a:r>
            <a:r>
              <a:rPr lang="en-US" dirty="0"/>
              <a:t> </a:t>
            </a:r>
            <a:r>
              <a:rPr lang="en-US" dirty="0" err="1"/>
              <a:t>i</a:t>
            </a:r>
            <a:r>
              <a:rPr lang="en-US" dirty="0"/>
              <a:t> </a:t>
            </a:r>
            <a:r>
              <a:rPr lang="en-US" b="1" dirty="0"/>
              <a:t>in</a:t>
            </a:r>
            <a:r>
              <a:rPr lang="en-US" dirty="0"/>
              <a:t> [1,2,3,4,5]:  </a:t>
            </a:r>
          </a:p>
          <a:p>
            <a:r>
              <a:rPr lang="en-US" dirty="0"/>
              <a:t>    </a:t>
            </a:r>
            <a:r>
              <a:rPr lang="en-US" b="1" dirty="0"/>
              <a:t>if</a:t>
            </a:r>
            <a:r>
              <a:rPr lang="en-US" dirty="0"/>
              <a:t> </a:t>
            </a:r>
            <a:r>
              <a:rPr lang="en-US" dirty="0" err="1"/>
              <a:t>i</a:t>
            </a:r>
            <a:r>
              <a:rPr lang="en-US" dirty="0"/>
              <a:t>==4:  </a:t>
            </a:r>
          </a:p>
          <a:p>
            <a:r>
              <a:rPr lang="en-US" dirty="0"/>
              <a:t>        </a:t>
            </a:r>
            <a:r>
              <a:rPr lang="en-US" b="1" dirty="0"/>
              <a:t>print</a:t>
            </a:r>
            <a:r>
              <a:rPr lang="en-US" dirty="0"/>
              <a:t> "Element found"  </a:t>
            </a:r>
          </a:p>
          <a:p>
            <a:r>
              <a:rPr lang="en-US" dirty="0"/>
              <a:t>        </a:t>
            </a:r>
            <a:r>
              <a:rPr lang="en-US" b="1" dirty="0"/>
              <a:t>break</a:t>
            </a:r>
            <a:r>
              <a:rPr lang="en-US" dirty="0"/>
              <a:t>  </a:t>
            </a:r>
          </a:p>
          <a:p>
            <a:r>
              <a:rPr lang="en-US" dirty="0"/>
              <a:t>    </a:t>
            </a:r>
            <a:r>
              <a:rPr lang="en-US" b="1" dirty="0"/>
              <a:t>print</a:t>
            </a:r>
            <a:r>
              <a:rPr lang="en-US" dirty="0"/>
              <a:t> </a:t>
            </a:r>
            <a:r>
              <a:rPr lang="en-US" dirty="0" err="1"/>
              <a:t>i</a:t>
            </a:r>
            <a:r>
              <a:rPr lang="en-US" dirty="0"/>
              <a:t>,  </a:t>
            </a:r>
          </a:p>
          <a:p>
            <a:r>
              <a:rPr lang="en-US" b="1" dirty="0"/>
              <a:t>Output:</a:t>
            </a:r>
            <a:endParaRPr lang="en-US" dirty="0"/>
          </a:p>
          <a:p>
            <a:r>
              <a:rPr lang="en-US" dirty="0"/>
              <a:t>&gt;&gt;&gt;   </a:t>
            </a:r>
          </a:p>
          <a:p>
            <a:r>
              <a:rPr lang="en-US" dirty="0"/>
              <a:t>1 2 3 Element found  </a:t>
            </a:r>
          </a:p>
          <a:p>
            <a:r>
              <a:rPr lang="en-US" dirty="0"/>
              <a:t>&gt;&gt;&gt;</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58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normAutofit fontScale="90000"/>
          </a:bodyPr>
          <a:lstStyle/>
          <a:p>
            <a:r>
              <a:rPr lang="en-US" dirty="0"/>
              <a:t>Python Continue Statement</a:t>
            </a:r>
            <a:br>
              <a:rPr lang="en-US" dirty="0"/>
            </a:br>
            <a:endParaRPr lang="en-US" dirty="0"/>
          </a:p>
        </p:txBody>
      </p:sp>
      <p:sp>
        <p:nvSpPr>
          <p:cNvPr id="3" name="Content Placeholder 2"/>
          <p:cNvSpPr>
            <a:spLocks noGrp="1"/>
          </p:cNvSpPr>
          <p:nvPr>
            <p:ph idx="1"/>
          </p:nvPr>
        </p:nvSpPr>
        <p:spPr>
          <a:xfrm>
            <a:off x="838200" y="1066800"/>
            <a:ext cx="10515600" cy="5110163"/>
          </a:xfrm>
        </p:spPr>
        <p:txBody>
          <a:bodyPr>
            <a:normAutofit/>
          </a:bodyPr>
          <a:lstStyle/>
          <a:p>
            <a:r>
              <a:rPr lang="en-US" sz="2000" dirty="0">
                <a:latin typeface="Times New Roman" panose="02020603050405020304" pitchFamily="18" charset="0"/>
                <a:cs typeface="Times New Roman" panose="02020603050405020304" pitchFamily="18" charset="0"/>
              </a:rPr>
              <a:t>Python Continue Statement is a jump statement which is used to skip execution of current iteration. After skipping, loop continue with next iteration.</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635705" y="1938337"/>
            <a:ext cx="6036808" cy="3492645"/>
          </a:xfrm>
          <a:prstGeom prst="rect">
            <a:avLst/>
          </a:prstGeom>
        </p:spPr>
      </p:pic>
    </p:spTree>
    <p:extLst>
      <p:ext uri="{BB962C8B-B14F-4D97-AF65-F5344CB8AC3E}">
        <p14:creationId xmlns:p14="http://schemas.microsoft.com/office/powerpoint/2010/main" val="3203289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4909"/>
            <a:ext cx="10515600" cy="5692054"/>
          </a:xfrm>
        </p:spPr>
        <p:txBody>
          <a:bodyPr>
            <a:normAutofit fontScale="77500" lnSpcReduction="20000"/>
          </a:bodyPr>
          <a:lstStyle/>
          <a:p>
            <a:r>
              <a:rPr lang="en-US" b="1" dirty="0"/>
              <a:t>Python Continue Statement Example</a:t>
            </a:r>
            <a:endParaRPr lang="en-US" dirty="0"/>
          </a:p>
          <a:p>
            <a:r>
              <a:rPr lang="en-US" dirty="0"/>
              <a:t>a=0  </a:t>
            </a:r>
          </a:p>
          <a:p>
            <a:r>
              <a:rPr lang="en-US" b="1" dirty="0"/>
              <a:t>while</a:t>
            </a:r>
            <a:r>
              <a:rPr lang="en-US" dirty="0"/>
              <a:t> a&lt;=5:  </a:t>
            </a:r>
          </a:p>
          <a:p>
            <a:r>
              <a:rPr lang="en-US" dirty="0"/>
              <a:t>    a=a+1  </a:t>
            </a:r>
          </a:p>
          <a:p>
            <a:r>
              <a:rPr lang="en-US" dirty="0"/>
              <a:t>    </a:t>
            </a:r>
            <a:r>
              <a:rPr lang="en-US" b="1" dirty="0"/>
              <a:t>if</a:t>
            </a:r>
            <a:r>
              <a:rPr lang="en-US" dirty="0"/>
              <a:t> a%2==0:  </a:t>
            </a:r>
          </a:p>
          <a:p>
            <a:r>
              <a:rPr lang="en-US" dirty="0"/>
              <a:t>        </a:t>
            </a:r>
            <a:r>
              <a:rPr lang="en-US" b="1" dirty="0"/>
              <a:t>continue</a:t>
            </a:r>
            <a:r>
              <a:rPr lang="en-US" dirty="0"/>
              <a:t>  </a:t>
            </a:r>
          </a:p>
          <a:p>
            <a:r>
              <a:rPr lang="en-US" dirty="0"/>
              <a:t>    </a:t>
            </a:r>
            <a:r>
              <a:rPr lang="en-US" b="1" dirty="0"/>
              <a:t>print</a:t>
            </a:r>
            <a:r>
              <a:rPr lang="en-US" dirty="0"/>
              <a:t> a  </a:t>
            </a:r>
          </a:p>
          <a:p>
            <a:r>
              <a:rPr lang="en-US" b="1" dirty="0"/>
              <a:t>print</a:t>
            </a:r>
            <a:r>
              <a:rPr lang="en-US" dirty="0"/>
              <a:t> "End of Loop" </a:t>
            </a:r>
          </a:p>
          <a:p>
            <a:r>
              <a:rPr lang="en-US" b="1" dirty="0"/>
              <a:t>Output:</a:t>
            </a:r>
            <a:endParaRPr lang="en-US" dirty="0"/>
          </a:p>
          <a:p>
            <a:r>
              <a:rPr lang="en-US" dirty="0"/>
              <a:t>&gt;&gt;&gt;   </a:t>
            </a:r>
          </a:p>
          <a:p>
            <a:r>
              <a:rPr lang="en-US" dirty="0"/>
              <a:t>1  </a:t>
            </a:r>
          </a:p>
          <a:p>
            <a:r>
              <a:rPr lang="en-US" dirty="0"/>
              <a:t>3  </a:t>
            </a:r>
          </a:p>
          <a:p>
            <a:r>
              <a:rPr lang="en-US" dirty="0"/>
              <a:t>5  </a:t>
            </a:r>
          </a:p>
          <a:p>
            <a:r>
              <a:rPr lang="en-US" dirty="0"/>
              <a:t>End of Loop  </a:t>
            </a:r>
          </a:p>
          <a:p>
            <a:r>
              <a:rPr lang="en-US" dirty="0"/>
              <a:t>&gt;&gt;&gt;  </a:t>
            </a:r>
          </a:p>
          <a:p>
            <a:pPr marL="0" indent="0">
              <a:buNone/>
            </a:pPr>
            <a:endParaRPr lang="en-US" dirty="0"/>
          </a:p>
        </p:txBody>
      </p:sp>
    </p:spTree>
    <p:extLst>
      <p:ext uri="{BB962C8B-B14F-4D97-AF65-F5344CB8AC3E}">
        <p14:creationId xmlns:p14="http://schemas.microsoft.com/office/powerpoint/2010/main" val="1955490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499</Words>
  <Application>Microsoft Office PowerPoint</Application>
  <PresentationFormat>Widescreen</PresentationFormat>
  <Paragraphs>134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Python Decision Making Loops</vt:lpstr>
      <vt:lpstr>PowerPoint Presentation</vt:lpstr>
      <vt:lpstr>PowerPoint Presentation</vt:lpstr>
      <vt:lpstr>For Loop</vt:lpstr>
      <vt:lpstr>Python Nested For Loops</vt:lpstr>
      <vt:lpstr>Python While Loop</vt:lpstr>
      <vt:lpstr>Python Break</vt:lpstr>
      <vt:lpstr>Python Continue Statement </vt:lpstr>
      <vt:lpstr>PowerPoint Presentation</vt:lpstr>
      <vt:lpstr>Python Pass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harindra</dc:creator>
  <cp:lastModifiedBy>harindra</cp:lastModifiedBy>
  <cp:revision>21</cp:revision>
  <dcterms:created xsi:type="dcterms:W3CDTF">2018-05-17T17:24:47Z</dcterms:created>
  <dcterms:modified xsi:type="dcterms:W3CDTF">2018-06-06T11:24:39Z</dcterms:modified>
</cp:coreProperties>
</file>