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BEE50-0023-4078-88A2-A96443717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E131A-D16F-40C5-BA34-32015DFF7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2D1D1EC-9308-4C90-8084-F8B19151DB94}"/>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087CD570-BA5C-46F9-8094-80622F17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E57977-9ACD-42AE-818F-BC06AE187DA7}"/>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47225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65A0B6-2DA2-4816-B45C-D42B2A7E2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0451FC-E9A6-446E-AD09-B747D95DFC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D1D23A-434C-4E0B-A1D3-9215D635D722}"/>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635B0358-FF73-4F9D-9322-5A6B7427E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C0E00D-336D-432F-BACE-053FE6BC2D61}"/>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12136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A9357DD-9FEB-40CD-8B38-747C72F29A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923C812-D162-4A9A-96A5-92FF254FBC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4F5B49-65F6-453B-8B0B-286130EBEDED}"/>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9B220B19-0455-40B9-AC82-0FF0F511A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58B6D9-EA68-4CAC-A9F7-6DB1ECBF3EDB}"/>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217456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4A781-25D2-4116-A348-8B00BFFBD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AA92295-E4AE-4FA9-89B5-F65953FC6B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38F0A5F-877B-471D-87E5-58A455D6C046}"/>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25C48EB0-3E51-44F5-A514-3057EF9B4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34D38B-BCCF-47AE-A083-5B3EA5D9BD2C}"/>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97323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32423-02D0-43EF-B76A-FB8142571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CB12FCF-CA48-4897-9479-B4E829337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FB6930F-2796-4409-AE56-14B4B89ECD66}"/>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2FA40A58-8020-47BD-B01A-FE3A0F739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EDB2A1-E802-4BB3-B1D0-9ED0B439132B}"/>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383627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23F4C-3A90-490F-812C-B5A0006AA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8D99C5-F555-40C1-A961-37FC2F57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E5D91A7-BF30-4E30-9805-4BCDDACA9C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F5A8223-99F5-4C2A-A90F-3B23D4A41394}"/>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6" name="Footer Placeholder 5">
            <a:extLst>
              <a:ext uri="{FF2B5EF4-FFF2-40B4-BE49-F238E27FC236}">
                <a16:creationId xmlns:a16="http://schemas.microsoft.com/office/drawing/2014/main" xmlns="" id="{0C297BA4-F37A-41E3-9C4D-76DC7E829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B968F8-EDEA-47BE-9C5D-B1A85A92B2FA}"/>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256298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A1D4F-32B9-49E5-8379-7907408FE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7368EB4-9974-4DBD-BD79-87613635D0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60C0306-9B2F-4B0D-A7F5-9F41C4CCAD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7BF4F6-EDB7-48A0-98F4-8F6B4BC36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644A0B8-95AC-4604-B818-773A09DA7B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50ED8ED-0A4C-4DB8-A4B2-A2FB9FD517F2}"/>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8" name="Footer Placeholder 7">
            <a:extLst>
              <a:ext uri="{FF2B5EF4-FFF2-40B4-BE49-F238E27FC236}">
                <a16:creationId xmlns:a16="http://schemas.microsoft.com/office/drawing/2014/main" xmlns="" id="{FDAEF88D-7F2D-4611-B3F6-3A51007765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9B4780-A766-408D-9555-ECA49354795B}"/>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26113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0AF5A-587F-4F7E-95BC-7B2233F90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3B88927-D79E-4C7A-908C-2C895E44A611}"/>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4" name="Footer Placeholder 3">
            <a:extLst>
              <a:ext uri="{FF2B5EF4-FFF2-40B4-BE49-F238E27FC236}">
                <a16:creationId xmlns:a16="http://schemas.microsoft.com/office/drawing/2014/main" xmlns="" id="{68EA6CDB-8349-4C8B-8787-EB8A7EF513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6FCB9BE-4937-4343-9278-E4C4D413FC32}"/>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118213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F86CB8-AE16-4F89-BBD2-A02E8D0841AA}"/>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3" name="Footer Placeholder 2">
            <a:extLst>
              <a:ext uri="{FF2B5EF4-FFF2-40B4-BE49-F238E27FC236}">
                <a16:creationId xmlns:a16="http://schemas.microsoft.com/office/drawing/2014/main" xmlns="" id="{0F2A193E-7B83-4F2B-B8D4-978DE9192D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146B1EB-AA21-4E55-912F-96C632267C99}"/>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23086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66038-FFEB-40AE-ACFB-02CE930B6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3461ECD-975A-454E-BCB6-9C8EC0656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ED786EB-7C10-4B01-AA32-62832EA62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4804853-1A0B-4064-A641-0BCCC6EDAC12}"/>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6" name="Footer Placeholder 5">
            <a:extLst>
              <a:ext uri="{FF2B5EF4-FFF2-40B4-BE49-F238E27FC236}">
                <a16:creationId xmlns:a16="http://schemas.microsoft.com/office/drawing/2014/main" xmlns="" id="{A5C85071-29DC-4FAA-8BCB-D4055744F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996A7C1-4EAC-472A-B6A7-901895DDDDEC}"/>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377410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50EE4-DEB3-4E49-A571-7881EE81E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D4D0BB3-D1E2-4337-BE17-431DC741B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2D4FB2-79C8-40C3-AB9D-0D1B21467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8844C8D-26F1-488E-9E6F-2F22FB84B84B}"/>
              </a:ext>
            </a:extLst>
          </p:cNvPr>
          <p:cNvSpPr>
            <a:spLocks noGrp="1"/>
          </p:cNvSpPr>
          <p:nvPr>
            <p:ph type="dt" sz="half" idx="10"/>
          </p:nvPr>
        </p:nvSpPr>
        <p:spPr/>
        <p:txBody>
          <a:bodyPr/>
          <a:lstStyle/>
          <a:p>
            <a:fld id="{4C57ACD4-0119-4F8A-9C24-3C7ED4B3C392}" type="datetimeFigureOut">
              <a:rPr lang="en-US" smtClean="0"/>
              <a:pPr/>
              <a:t>6/27/2018</a:t>
            </a:fld>
            <a:endParaRPr lang="en-US"/>
          </a:p>
        </p:txBody>
      </p:sp>
      <p:sp>
        <p:nvSpPr>
          <p:cNvPr id="6" name="Footer Placeholder 5">
            <a:extLst>
              <a:ext uri="{FF2B5EF4-FFF2-40B4-BE49-F238E27FC236}">
                <a16:creationId xmlns:a16="http://schemas.microsoft.com/office/drawing/2014/main" xmlns="" id="{D42714AF-B176-4DF0-8FE8-08A01BB5F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1ED8DF-0EDC-4531-91A0-F52630DDFADB}"/>
              </a:ext>
            </a:extLst>
          </p:cNvPr>
          <p:cNvSpPr>
            <a:spLocks noGrp="1"/>
          </p:cNvSpPr>
          <p:nvPr>
            <p:ph type="sldNum" sz="quarter" idx="12"/>
          </p:nvPr>
        </p:nvSpPr>
        <p:spPr/>
        <p:txBody>
          <a:body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368119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2DB8FE-C0A7-40D0-8897-D7DAF5640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EA9AE6-E017-4E6D-8D46-3B68013FE4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EE6425-7328-4D5B-8218-7FAA96F6E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7ACD4-0119-4F8A-9C24-3C7ED4B3C392}" type="datetimeFigureOut">
              <a:rPr lang="en-US" smtClean="0"/>
              <a:pPr/>
              <a:t>6/27/2018</a:t>
            </a:fld>
            <a:endParaRPr lang="en-US"/>
          </a:p>
        </p:txBody>
      </p:sp>
      <p:sp>
        <p:nvSpPr>
          <p:cNvPr id="5" name="Footer Placeholder 4">
            <a:extLst>
              <a:ext uri="{FF2B5EF4-FFF2-40B4-BE49-F238E27FC236}">
                <a16:creationId xmlns:a16="http://schemas.microsoft.com/office/drawing/2014/main" xmlns="" id="{94CA4FAF-74E2-46EB-82AF-B60DD5485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FCBD733-70EA-4EB5-8DCD-CD3B013A1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4AF5-D73A-4A2E-90E8-7C0ABDEDB3B1}" type="slidenum">
              <a:rPr lang="en-US" smtClean="0"/>
              <a:pPr/>
              <a:t>‹#›</a:t>
            </a:fld>
            <a:endParaRPr lang="en-US"/>
          </a:p>
        </p:txBody>
      </p:sp>
    </p:spTree>
    <p:extLst>
      <p:ext uri="{BB962C8B-B14F-4D97-AF65-F5344CB8AC3E}">
        <p14:creationId xmlns:p14="http://schemas.microsoft.com/office/powerpoint/2010/main" xmlns="" val="1360696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03AB52-7854-415F-AE65-D6CA995C5056}"/>
              </a:ext>
            </a:extLst>
          </p:cNvPr>
          <p:cNvSpPr>
            <a:spLocks noGrp="1"/>
          </p:cNvSpPr>
          <p:nvPr>
            <p:ph type="title"/>
          </p:nvPr>
        </p:nvSpPr>
        <p:spPr>
          <a:xfrm>
            <a:off x="838200" y="365126"/>
            <a:ext cx="10515600" cy="689952"/>
          </a:xfrm>
        </p:spPr>
        <p:txBody>
          <a:bodyPr>
            <a:normAutofit fontScale="90000"/>
          </a:bodyPr>
          <a:lstStyle/>
          <a:p>
            <a:r>
              <a:rPr lang="en-US" dirty="0"/>
              <a:t>Python File Handling</a:t>
            </a:r>
          </a:p>
        </p:txBody>
      </p:sp>
      <p:sp>
        <p:nvSpPr>
          <p:cNvPr id="3" name="Content Placeholder 2">
            <a:extLst>
              <a:ext uri="{FF2B5EF4-FFF2-40B4-BE49-F238E27FC236}">
                <a16:creationId xmlns:a16="http://schemas.microsoft.com/office/drawing/2014/main" xmlns="" id="{16DB1190-2EC7-4098-BF4F-BCD1065448F9}"/>
              </a:ext>
            </a:extLst>
          </p:cNvPr>
          <p:cNvSpPr>
            <a:spLocks noGrp="1"/>
          </p:cNvSpPr>
          <p:nvPr>
            <p:ph idx="1"/>
          </p:nvPr>
        </p:nvSpPr>
        <p:spPr>
          <a:xfrm>
            <a:off x="838200" y="1266092"/>
            <a:ext cx="10515600" cy="4967142"/>
          </a:xfrm>
        </p:spPr>
        <p:txBody>
          <a:bodyPr/>
          <a:lstStyle/>
          <a:p>
            <a:r>
              <a:rPr lang="en-US" dirty="0"/>
              <a:t>Open A File In Python.</a:t>
            </a:r>
          </a:p>
          <a:p>
            <a:pPr marL="0" indent="0">
              <a:buNone/>
            </a:pPr>
            <a:r>
              <a:rPr lang="en-US" sz="1800" dirty="0">
                <a:latin typeface="Times New Roman" panose="02020603050405020304" pitchFamily="18" charset="0"/>
                <a:cs typeface="Times New Roman" panose="02020603050405020304" pitchFamily="18" charset="0"/>
              </a:rPr>
              <a:t>file object = open(</a:t>
            </a:r>
            <a:r>
              <a:rPr lang="en-US" sz="1800" dirty="0" err="1">
                <a:latin typeface="Times New Roman" panose="02020603050405020304" pitchFamily="18" charset="0"/>
                <a:cs typeface="Times New Roman" panose="02020603050405020304" pitchFamily="18" charset="0"/>
              </a:rPr>
              <a:t>file_name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access_mode</a:t>
            </a:r>
            <a:r>
              <a:rPr lang="en-US" sz="1800" dirty="0">
                <a:latin typeface="Times New Roman" panose="02020603050405020304" pitchFamily="18" charset="0"/>
                <a:cs typeface="Times New Roman" panose="02020603050405020304" pitchFamily="18" charset="0"/>
              </a:rPr>
              <a:t>][, buffering])</a:t>
            </a:r>
          </a:p>
          <a:p>
            <a:pPr marL="0" indent="0">
              <a:buNone/>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access_mode</a:t>
            </a:r>
            <a:r>
              <a:rPr lang="en-US" sz="1800" dirty="0">
                <a:latin typeface="Times New Roman" panose="02020603050405020304" pitchFamily="18" charset="0"/>
                <a:cs typeface="Times New Roman" panose="02020603050405020304" pitchFamily="18" charset="0"/>
              </a:rPr>
              <a:t>&gt;- It’s an integer representing the file open mode e.g. read, write, append, etc. It’s an optional parameter. By default, it is set to read-only &lt;r&gt;. In this mode, we get data in text form after reading from the file. On the other hand, binary mode returns bytes. It’s preferable for accessing the non-text files like an image or the Exe files. See the table in the next section. It lists down the available access modes.</a:t>
            </a:r>
          </a:p>
          <a:p>
            <a:pPr marL="0" indent="0">
              <a:buNone/>
            </a:pPr>
            <a:r>
              <a:rPr lang="en-US" sz="1800" dirty="0">
                <a:latin typeface="Times New Roman" panose="02020603050405020304" pitchFamily="18" charset="0"/>
                <a:cs typeface="Times New Roman" panose="02020603050405020304" pitchFamily="18" charset="0"/>
              </a:rPr>
              <a:t>&lt;buffering&gt;- The default value is 0 which means buffering won’t happen. If the value is 1, then line buffering will take place while accessing the file. If it’s greater than 1, then the buffering action will run as per the buffer size. In the case of a negative value, the default behavior is considered.</a:t>
            </a:r>
          </a:p>
          <a:p>
            <a:pPr marL="0" indent="0">
              <a:buNone/>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file_name</a:t>
            </a:r>
            <a:r>
              <a:rPr lang="en-US" sz="1800" dirty="0">
                <a:latin typeface="Times New Roman" panose="02020603050405020304" pitchFamily="18" charset="0"/>
                <a:cs typeface="Times New Roman" panose="02020603050405020304" pitchFamily="18" charset="0"/>
              </a:rPr>
              <a:t>&gt;- It’s a string representing the name of the file you want to access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303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6"/>
            <a:ext cx="10515600" cy="5543917"/>
          </a:xfrm>
        </p:spPr>
        <p:txBody>
          <a:bodyPr>
            <a:normAutofit lnSpcReduction="10000"/>
          </a:bodyPr>
          <a:lstStyle/>
          <a:p>
            <a:pPr>
              <a:buNone/>
            </a:pPr>
            <a:r>
              <a:rPr lang="en-US" sz="2000" dirty="0" smtClean="0">
                <a:latin typeface="Times New Roman" pitchFamily="18" charset="0"/>
                <a:cs typeface="Times New Roman" pitchFamily="18" charset="0"/>
              </a:rPr>
              <a:t>To retrieve pickled data, the steps are quite simple. You have to use </a:t>
            </a:r>
            <a:r>
              <a:rPr lang="en-US" sz="2000" dirty="0" err="1" smtClean="0">
                <a:latin typeface="Times New Roman" pitchFamily="18" charset="0"/>
                <a:cs typeface="Times New Roman" pitchFamily="18" charset="0"/>
              </a:rPr>
              <a:t>pickle.load</a:t>
            </a:r>
            <a:r>
              <a:rPr lang="en-US" sz="2000" dirty="0" smtClean="0">
                <a:latin typeface="Times New Roman" pitchFamily="18" charset="0"/>
                <a:cs typeface="Times New Roman" pitchFamily="18" charset="0"/>
              </a:rPr>
              <a:t>() function to do that. The primary argument of pickle load function is the file object that you get by opening the file in read-binary (</a:t>
            </a:r>
            <a:r>
              <a:rPr lang="en-US" sz="2000" dirty="0" err="1" smtClean="0">
                <a:latin typeface="Times New Roman" pitchFamily="18" charset="0"/>
                <a:cs typeface="Times New Roman" pitchFamily="18" charset="0"/>
              </a:rPr>
              <a:t>rb</a:t>
            </a:r>
            <a:r>
              <a:rPr lang="en-US" sz="2000" dirty="0" smtClean="0">
                <a:latin typeface="Times New Roman" pitchFamily="18" charset="0"/>
                <a:cs typeface="Times New Roman" pitchFamily="18" charset="0"/>
              </a:rPr>
              <a:t>) mode</a:t>
            </a:r>
            <a:r>
              <a:rPr lang="en-US" sz="2000" dirty="0" smtClean="0">
                <a:latin typeface="Times New Roman" pitchFamily="18" charset="0"/>
                <a:cs typeface="Times New Roman" pitchFamily="18" charset="0"/>
              </a:rPr>
              <a:t>.</a:t>
            </a:r>
          </a:p>
          <a:p>
            <a:pPr>
              <a:buNone/>
            </a:pPr>
            <a:r>
              <a:rPr lang="en-US" sz="2000" dirty="0" smtClean="0"/>
              <a:t>import pickle </a:t>
            </a:r>
            <a:endParaRPr lang="en-US" sz="2000" dirty="0" smtClean="0"/>
          </a:p>
          <a:p>
            <a:pPr>
              <a:buNone/>
            </a:pPr>
            <a:r>
              <a:rPr lang="en-US" sz="2000" dirty="0" smtClean="0"/>
              <a:t># </a:t>
            </a:r>
            <a:r>
              <a:rPr lang="en-US" sz="2000" dirty="0" smtClean="0"/>
              <a:t>open a file, where you stored the pickled data </a:t>
            </a:r>
            <a:endParaRPr lang="en-US" sz="2000" dirty="0" smtClean="0"/>
          </a:p>
          <a:p>
            <a:pPr>
              <a:buNone/>
            </a:pPr>
            <a:r>
              <a:rPr lang="en-US" sz="2000" dirty="0" smtClean="0"/>
              <a:t>file </a:t>
            </a:r>
            <a:r>
              <a:rPr lang="en-US" sz="2000" dirty="0" smtClean="0"/>
              <a:t>= open('important', '</a:t>
            </a:r>
            <a:r>
              <a:rPr lang="en-US" sz="2000" dirty="0" err="1" smtClean="0"/>
              <a:t>rb</a:t>
            </a:r>
            <a:r>
              <a:rPr lang="en-US" sz="2000" dirty="0" smtClean="0"/>
              <a:t>') </a:t>
            </a:r>
            <a:endParaRPr lang="en-US" sz="2000" dirty="0" smtClean="0"/>
          </a:p>
          <a:p>
            <a:pPr>
              <a:buNone/>
            </a:pPr>
            <a:r>
              <a:rPr lang="en-US" sz="2000" dirty="0" smtClean="0"/>
              <a:t># </a:t>
            </a:r>
            <a:r>
              <a:rPr lang="en-US" sz="2000" dirty="0" smtClean="0"/>
              <a:t>dump information to that file </a:t>
            </a:r>
            <a:endParaRPr lang="en-US" sz="2000" dirty="0" smtClean="0"/>
          </a:p>
          <a:p>
            <a:pPr>
              <a:buNone/>
            </a:pPr>
            <a:r>
              <a:rPr lang="en-US" sz="2000" dirty="0" smtClean="0"/>
              <a:t>data </a:t>
            </a:r>
            <a:r>
              <a:rPr lang="en-US" sz="2000" dirty="0" smtClean="0"/>
              <a:t>= </a:t>
            </a:r>
            <a:r>
              <a:rPr lang="en-US" sz="2000" dirty="0" err="1" smtClean="0"/>
              <a:t>pickle.load</a:t>
            </a:r>
            <a:r>
              <a:rPr lang="en-US" sz="2000" dirty="0" smtClean="0"/>
              <a:t>(file) </a:t>
            </a:r>
            <a:endParaRPr lang="en-US" sz="2000" dirty="0" smtClean="0"/>
          </a:p>
          <a:p>
            <a:pPr>
              <a:buNone/>
            </a:pPr>
            <a:r>
              <a:rPr lang="en-US" sz="2000" dirty="0" smtClean="0"/>
              <a:t># </a:t>
            </a:r>
            <a:r>
              <a:rPr lang="en-US" sz="2000" dirty="0" smtClean="0"/>
              <a:t>close the file </a:t>
            </a:r>
            <a:endParaRPr lang="en-US" sz="2000" dirty="0" smtClean="0"/>
          </a:p>
          <a:p>
            <a:pPr>
              <a:buNone/>
            </a:pPr>
            <a:r>
              <a:rPr lang="en-US" sz="2000" dirty="0" err="1" smtClean="0"/>
              <a:t>file.close</a:t>
            </a:r>
            <a:r>
              <a:rPr lang="en-US" sz="2000" dirty="0" smtClean="0"/>
              <a:t>() </a:t>
            </a:r>
            <a:endParaRPr lang="en-US" sz="2000" dirty="0" smtClean="0"/>
          </a:p>
          <a:p>
            <a:pPr>
              <a:buNone/>
            </a:pPr>
            <a:r>
              <a:rPr lang="en-US" sz="2000" dirty="0" smtClean="0"/>
              <a:t>print</a:t>
            </a:r>
            <a:r>
              <a:rPr lang="en-US" sz="2000" dirty="0" smtClean="0"/>
              <a:t>('Showing the pickled data:') </a:t>
            </a:r>
            <a:endParaRPr lang="en-US" sz="2000" dirty="0" smtClean="0"/>
          </a:p>
          <a:p>
            <a:pPr>
              <a:buNone/>
            </a:pPr>
            <a:r>
              <a:rPr lang="en-US" sz="2000" dirty="0" err="1" smtClean="0"/>
              <a:t>cnt</a:t>
            </a:r>
            <a:r>
              <a:rPr lang="en-US" sz="2000" dirty="0" smtClean="0"/>
              <a:t> </a:t>
            </a:r>
            <a:r>
              <a:rPr lang="en-US" sz="2000" dirty="0" smtClean="0"/>
              <a:t>= 0 </a:t>
            </a:r>
          </a:p>
          <a:p>
            <a:pPr>
              <a:buNone/>
            </a:pPr>
            <a:r>
              <a:rPr lang="en-US" sz="2000" dirty="0" smtClean="0"/>
              <a:t>for </a:t>
            </a:r>
            <a:r>
              <a:rPr lang="en-US" sz="2000" dirty="0" smtClean="0"/>
              <a:t>item in data: </a:t>
            </a:r>
            <a:endParaRPr lang="en-US" sz="2000" dirty="0" smtClean="0"/>
          </a:p>
          <a:p>
            <a:pPr>
              <a:buNone/>
            </a:pPr>
            <a:r>
              <a:rPr lang="en-US" sz="2000" dirty="0" smtClean="0"/>
              <a:t>	</a:t>
            </a:r>
            <a:r>
              <a:rPr lang="en-US" sz="2000" dirty="0" smtClean="0"/>
              <a:t>print</a:t>
            </a:r>
            <a:r>
              <a:rPr lang="en-US" sz="2000" dirty="0" smtClean="0"/>
              <a:t>('The data ', </a:t>
            </a:r>
            <a:r>
              <a:rPr lang="en-US" sz="2000" dirty="0" err="1" smtClean="0"/>
              <a:t>cnt</a:t>
            </a:r>
            <a:r>
              <a:rPr lang="en-US" sz="2000" dirty="0" smtClean="0"/>
              <a:t>, ' is : ', item) </a:t>
            </a:r>
            <a:endParaRPr lang="en-US" sz="2000" dirty="0" smtClean="0"/>
          </a:p>
          <a:p>
            <a:pPr>
              <a:buNone/>
            </a:pPr>
            <a:r>
              <a:rPr lang="en-US" sz="2000" smtClean="0"/>
              <a:t>	</a:t>
            </a:r>
            <a:r>
              <a:rPr lang="en-US" sz="2000" smtClean="0"/>
              <a:t>cnt</a:t>
            </a:r>
            <a:r>
              <a:rPr lang="en-US" sz="2000" dirty="0" smtClean="0"/>
              <a:t> </a:t>
            </a:r>
            <a:r>
              <a:rPr lang="en-US" sz="2000" dirty="0" smtClean="0"/>
              <a:t>+= 1</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880CA-702F-454C-81E6-EFD85251A80F}"/>
              </a:ext>
            </a:extLst>
          </p:cNvPr>
          <p:cNvSpPr>
            <a:spLocks noGrp="1"/>
          </p:cNvSpPr>
          <p:nvPr>
            <p:ph type="title"/>
          </p:nvPr>
        </p:nvSpPr>
        <p:spPr>
          <a:xfrm>
            <a:off x="838200" y="365125"/>
            <a:ext cx="10515600" cy="929103"/>
          </a:xfrm>
        </p:spPr>
        <p:txBody>
          <a:bodyPr>
            <a:normAutofit fontScale="90000"/>
          </a:bodyPr>
          <a:lstStyle/>
          <a:p>
            <a:r>
              <a:rPr lang="en-US" dirty="0"/>
              <a:t>Python Input And Output</a:t>
            </a:r>
            <a:br>
              <a:rPr lang="en-US" dirty="0"/>
            </a:br>
            <a:endParaRPr lang="en-US" dirty="0"/>
          </a:p>
        </p:txBody>
      </p:sp>
      <p:sp>
        <p:nvSpPr>
          <p:cNvPr id="3" name="Content Placeholder 2">
            <a:extLst>
              <a:ext uri="{FF2B5EF4-FFF2-40B4-BE49-F238E27FC236}">
                <a16:creationId xmlns:a16="http://schemas.microsoft.com/office/drawing/2014/main" xmlns="" id="{3855D395-A2C7-4E0E-B940-A015FC81EF70}"/>
              </a:ext>
            </a:extLst>
          </p:cNvPr>
          <p:cNvSpPr>
            <a:spLocks noGrp="1"/>
          </p:cNvSpPr>
          <p:nvPr>
            <p:ph idx="1"/>
          </p:nvPr>
        </p:nvSpPr>
        <p:spPr>
          <a:xfrm>
            <a:off x="838200" y="1294228"/>
            <a:ext cx="10515600" cy="4882735"/>
          </a:xfrm>
        </p:spPr>
        <p:txBody>
          <a:bodyPr/>
          <a:lstStyle/>
          <a:p>
            <a:pPr marL="0" indent="0">
              <a:buNone/>
            </a:pPr>
            <a:r>
              <a:rPr lang="en-US" dirty="0"/>
              <a:t>Input from Keyboard:</a:t>
            </a:r>
          </a:p>
          <a:p>
            <a:pPr marL="514350" indent="-514350">
              <a:buAutoNum type="arabicParenR"/>
            </a:pPr>
            <a:r>
              <a:rPr lang="en-US" dirty="0"/>
              <a:t>input() function </a:t>
            </a:r>
            <a:r>
              <a:rPr lang="en-US" sz="1800" dirty="0"/>
              <a:t>input() </a:t>
            </a:r>
            <a:r>
              <a:rPr lang="en-US" sz="2000" dirty="0">
                <a:latin typeface="Times New Roman" panose="02020603050405020304" pitchFamily="18" charset="0"/>
                <a:cs typeface="Times New Roman" panose="02020603050405020304" pitchFamily="18" charset="0"/>
              </a:rPr>
              <a:t>function is used to take input from the user. Whatever expression is given by the user, it is evaluated and result is returned back</a:t>
            </a:r>
          </a:p>
          <a:p>
            <a:pPr marL="457200" lvl="1" indent="0">
              <a:buNone/>
            </a:pPr>
            <a:r>
              <a:rPr lang="en-US" dirty="0"/>
              <a:t>n=input("Enter your expression ");  </a:t>
            </a:r>
          </a:p>
          <a:p>
            <a:pPr marL="457200" lvl="1" indent="0">
              <a:buNone/>
            </a:pPr>
            <a:r>
              <a:rPr lang="en-US" b="1" dirty="0"/>
              <a:t>print</a:t>
            </a:r>
            <a:r>
              <a:rPr lang="en-US" dirty="0"/>
              <a:t> "The evaluated expression is ", n</a:t>
            </a:r>
          </a:p>
          <a:p>
            <a:pPr marL="0" indent="0">
              <a:buNone/>
            </a:pPr>
            <a:r>
              <a:rPr lang="en-US" b="1" dirty="0"/>
              <a:t>2) </a:t>
            </a:r>
            <a:r>
              <a:rPr lang="en-US" b="1" dirty="0" err="1"/>
              <a:t>raw_input</a:t>
            </a:r>
            <a:r>
              <a:rPr lang="en-US" b="1" dirty="0"/>
              <a:t>()</a:t>
            </a:r>
            <a:r>
              <a:rPr lang="en-US" sz="1800" dirty="0" err="1">
                <a:latin typeface="Times New Roman" panose="02020603050405020304" pitchFamily="18" charset="0"/>
                <a:cs typeface="Times New Roman" panose="02020603050405020304" pitchFamily="18" charset="0"/>
              </a:rPr>
              <a:t>raw_input</a:t>
            </a:r>
            <a:r>
              <a:rPr lang="en-US" sz="1800" dirty="0">
                <a:latin typeface="Times New Roman" panose="02020603050405020304" pitchFamily="18" charset="0"/>
                <a:cs typeface="Times New Roman" panose="02020603050405020304" pitchFamily="18" charset="0"/>
              </a:rPr>
              <a:t>() function is used to take input from the user. It takes the input from the Standard input in the form of a string and reads the data from a line at once.</a:t>
            </a:r>
          </a:p>
          <a:p>
            <a:pPr marL="0" indent="0">
              <a:buNone/>
            </a:pPr>
            <a:r>
              <a:rPr lang="en-US" sz="1800" dirty="0">
                <a:latin typeface="Times New Roman" panose="02020603050405020304" pitchFamily="18" charset="0"/>
                <a:cs typeface="Times New Roman" panose="02020603050405020304" pitchFamily="18" charset="0"/>
              </a:rPr>
              <a:t>n=</a:t>
            </a:r>
            <a:r>
              <a:rPr lang="en-US" sz="1800" dirty="0" err="1">
                <a:latin typeface="Times New Roman" panose="02020603050405020304" pitchFamily="18" charset="0"/>
                <a:cs typeface="Times New Roman" panose="02020603050405020304" pitchFamily="18" charset="0"/>
              </a:rPr>
              <a:t>raw_input</a:t>
            </a:r>
            <a:r>
              <a:rPr lang="en-US" sz="1800" dirty="0">
                <a:latin typeface="Times New Roman" panose="02020603050405020304" pitchFamily="18" charset="0"/>
                <a:cs typeface="Times New Roman" panose="02020603050405020304" pitchFamily="18" charset="0"/>
              </a:rPr>
              <a:t>("Enter your name ");  </a:t>
            </a:r>
          </a:p>
          <a:p>
            <a:pPr marL="0" indent="0">
              <a:buNone/>
            </a:pPr>
            <a:r>
              <a:rPr lang="en-US" sz="1800" dirty="0">
                <a:latin typeface="Times New Roman" panose="02020603050405020304" pitchFamily="18" charset="0"/>
                <a:cs typeface="Times New Roman" panose="02020603050405020304" pitchFamily="18" charset="0"/>
              </a:rPr>
              <a:t>print "Welcome ", n</a:t>
            </a:r>
          </a:p>
        </p:txBody>
      </p:sp>
    </p:spTree>
    <p:extLst>
      <p:ext uri="{BB962C8B-B14F-4D97-AF65-F5344CB8AC3E}">
        <p14:creationId xmlns:p14="http://schemas.microsoft.com/office/powerpoint/2010/main" xmlns="" val="229513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D9E15-ABBF-4D90-9D2D-55441EF2C0C0}"/>
              </a:ext>
            </a:extLst>
          </p:cNvPr>
          <p:cNvSpPr>
            <a:spLocks noGrp="1"/>
          </p:cNvSpPr>
          <p:nvPr>
            <p:ph type="title"/>
          </p:nvPr>
        </p:nvSpPr>
        <p:spPr>
          <a:xfrm>
            <a:off x="838200" y="365126"/>
            <a:ext cx="10515600" cy="675884"/>
          </a:xfrm>
        </p:spPr>
        <p:txBody>
          <a:bodyPr>
            <a:normAutofit fontScale="90000"/>
          </a:bodyPr>
          <a:lstStyle/>
          <a:p>
            <a:r>
              <a:rPr lang="en-US" dirty="0"/>
              <a:t>File Open Modes In Python.</a:t>
            </a:r>
            <a:br>
              <a:rPr lang="en-US" dirty="0"/>
            </a:br>
            <a:endParaRPr lang="en-US" dirty="0"/>
          </a:p>
        </p:txBody>
      </p:sp>
      <p:sp>
        <p:nvSpPr>
          <p:cNvPr id="3" name="Content Placeholder 2">
            <a:extLst>
              <a:ext uri="{FF2B5EF4-FFF2-40B4-BE49-F238E27FC236}">
                <a16:creationId xmlns:a16="http://schemas.microsoft.com/office/drawing/2014/main" xmlns="" id="{62970328-2099-4D88-98E4-2C1D89702B1B}"/>
              </a:ext>
            </a:extLst>
          </p:cNvPr>
          <p:cNvSpPr>
            <a:spLocks noGrp="1"/>
          </p:cNvSpPr>
          <p:nvPr>
            <p:ph idx="1"/>
          </p:nvPr>
        </p:nvSpPr>
        <p:spPr>
          <a:xfrm>
            <a:off x="838200" y="886265"/>
            <a:ext cx="10515600" cy="5290698"/>
          </a:xfrm>
        </p:spPr>
        <p:txBody>
          <a:bodyPr>
            <a:normAutofit fontScale="77500" lnSpcReduction="20000"/>
          </a:bodyPr>
          <a:lstStyle/>
          <a:p>
            <a:pPr marL="0" indent="0">
              <a:buNone/>
            </a:pPr>
            <a:r>
              <a:rPr lang="en-US" dirty="0"/>
              <a:t>&lt;r&gt;	It opens a file in read-only mode while the file offset stays at the root.</a:t>
            </a:r>
          </a:p>
          <a:p>
            <a:pPr marL="0" indent="0">
              <a:buNone/>
            </a:pPr>
            <a:r>
              <a:rPr lang="en-US" dirty="0"/>
              <a:t>&lt;</a:t>
            </a:r>
            <a:r>
              <a:rPr lang="en-US" dirty="0" err="1"/>
              <a:t>rb</a:t>
            </a:r>
            <a:r>
              <a:rPr lang="en-US" dirty="0"/>
              <a:t>&gt;	It opens a file in (binary + read-only) modes. And the offset remains at the root level.</a:t>
            </a:r>
          </a:p>
          <a:p>
            <a:pPr marL="0" indent="0">
              <a:buNone/>
            </a:pPr>
            <a:r>
              <a:rPr lang="en-US" dirty="0"/>
              <a:t>&lt;r+&gt;	It opens the file in both (read + write) modes while the file offset is again at the root level.</a:t>
            </a:r>
          </a:p>
          <a:p>
            <a:pPr marL="0" indent="0">
              <a:buNone/>
            </a:pPr>
            <a:r>
              <a:rPr lang="en-US" dirty="0"/>
              <a:t>&lt;</a:t>
            </a:r>
            <a:r>
              <a:rPr lang="en-US" dirty="0" err="1"/>
              <a:t>rb</a:t>
            </a:r>
            <a:r>
              <a:rPr lang="en-US" dirty="0"/>
              <a:t>+&gt;	It opens the file in (read + write + binary) modes. The file offset is again at the root level.</a:t>
            </a:r>
          </a:p>
          <a:p>
            <a:pPr marL="0" indent="0">
              <a:buNone/>
            </a:pPr>
            <a:r>
              <a:rPr lang="en-US" dirty="0"/>
              <a:t>&lt;w&gt;	It allows write-level access to a file. If the file already exists, then it’ll get overwritten. It’ll create a new file if the same doesn’t exist.</a:t>
            </a:r>
          </a:p>
          <a:p>
            <a:pPr marL="0" indent="0">
              <a:buNone/>
            </a:pPr>
            <a:r>
              <a:rPr lang="en-US" dirty="0"/>
              <a:t>&lt;</a:t>
            </a:r>
            <a:r>
              <a:rPr lang="en-US" dirty="0" err="1"/>
              <a:t>wb</a:t>
            </a:r>
            <a:r>
              <a:rPr lang="en-US" dirty="0"/>
              <a:t>&gt;	Use it to open a file for writing in binary format. Same behavior as for write-only mode.</a:t>
            </a:r>
          </a:p>
          <a:p>
            <a:pPr marL="0" indent="0">
              <a:buNone/>
            </a:pPr>
            <a:r>
              <a:rPr lang="en-US" dirty="0"/>
              <a:t>&lt;w+&gt;	It opens a file in both (read + write) modes. Same behavior as for write-only mode.</a:t>
            </a:r>
          </a:p>
          <a:p>
            <a:pPr marL="0" indent="0">
              <a:buNone/>
            </a:pPr>
            <a:r>
              <a:rPr lang="en-US" dirty="0"/>
              <a:t>&lt;</a:t>
            </a:r>
            <a:r>
              <a:rPr lang="en-US" dirty="0" err="1"/>
              <a:t>wb</a:t>
            </a:r>
            <a:r>
              <a:rPr lang="en-US" dirty="0"/>
              <a:t>+&gt;	It opens a file in (read + write + binary) modes. Same behavior as for write-only mode.</a:t>
            </a:r>
          </a:p>
          <a:p>
            <a:pPr marL="0" indent="0">
              <a:buNone/>
            </a:pPr>
            <a:r>
              <a:rPr lang="en-US" dirty="0"/>
              <a:t>&lt;a&gt;	It opens the file in append mode. The offset goes to the end of the file. If the file doesn’t exist, then it gets created.</a:t>
            </a:r>
          </a:p>
        </p:txBody>
      </p:sp>
    </p:spTree>
    <p:extLst>
      <p:ext uri="{BB962C8B-B14F-4D97-AF65-F5344CB8AC3E}">
        <p14:creationId xmlns:p14="http://schemas.microsoft.com/office/powerpoint/2010/main" xmlns="" val="284916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EB93A8-0AC0-4C60-99AE-920228345E8C}"/>
              </a:ext>
            </a:extLst>
          </p:cNvPr>
          <p:cNvSpPr>
            <a:spLocks noGrp="1"/>
          </p:cNvSpPr>
          <p:nvPr>
            <p:ph idx="1"/>
          </p:nvPr>
        </p:nvSpPr>
        <p:spPr>
          <a:xfrm>
            <a:off x="838200" y="548640"/>
            <a:ext cx="10515600" cy="562832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&lt;ab&gt;	It opens a file in (append + binary) modes. Same behavior as for append mode.</a:t>
            </a:r>
          </a:p>
          <a:p>
            <a:pPr marL="0" indent="0">
              <a:buNone/>
            </a:pPr>
            <a:r>
              <a:rPr lang="en-US" sz="2000" dirty="0">
                <a:latin typeface="Times New Roman" panose="02020603050405020304" pitchFamily="18" charset="0"/>
                <a:cs typeface="Times New Roman" panose="02020603050405020304" pitchFamily="18" charset="0"/>
              </a:rPr>
              <a:t>&lt;a+&gt;	It opens a file in (append + read) modes. Same behavior as for append mode.</a:t>
            </a:r>
          </a:p>
          <a:p>
            <a:pPr marL="0" indent="0">
              <a:buNone/>
            </a:pPr>
            <a:r>
              <a:rPr lang="en-US" sz="2000" dirty="0">
                <a:latin typeface="Times New Roman" panose="02020603050405020304" pitchFamily="18" charset="0"/>
                <a:cs typeface="Times New Roman" panose="02020603050405020304" pitchFamily="18" charset="0"/>
              </a:rPr>
              <a:t>&lt;ab+&gt;	It opens a file in (append + read + binary) modes. Same behavior as for append mode.</a:t>
            </a:r>
          </a:p>
          <a:p>
            <a:pPr marL="0" indent="0">
              <a:buNone/>
            </a:pPr>
            <a:r>
              <a:rPr lang="en-US" dirty="0"/>
              <a:t>The Python File Object Attributes</a:t>
            </a:r>
          </a:p>
          <a:p>
            <a:pPr marL="0" indent="0">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file.closed</a:t>
            </a:r>
            <a:r>
              <a:rPr lang="en-US" sz="2000" dirty="0">
                <a:latin typeface="Times New Roman" panose="02020603050405020304" pitchFamily="18" charset="0"/>
                <a:cs typeface="Times New Roman" panose="02020603050405020304" pitchFamily="18" charset="0"/>
              </a:rPr>
              <a:t>&gt;	For a closed file, it returns true whereas false otherwise.</a:t>
            </a:r>
          </a:p>
          <a:p>
            <a:pPr marL="0" indent="0">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file.mode</a:t>
            </a:r>
            <a:r>
              <a:rPr lang="en-US" sz="2000" dirty="0">
                <a:latin typeface="Times New Roman" panose="02020603050405020304" pitchFamily="18" charset="0"/>
                <a:cs typeface="Times New Roman" panose="02020603050405020304" pitchFamily="18" charset="0"/>
              </a:rPr>
              <a:t>&gt;	It returns the access mode used to open a file.</a:t>
            </a:r>
          </a:p>
          <a:p>
            <a:pPr marL="0" indent="0">
              <a:buNone/>
            </a:pPr>
            <a:r>
              <a:rPr lang="en-US" sz="2000" dirty="0">
                <a:latin typeface="Times New Roman" panose="02020603050405020304" pitchFamily="18" charset="0"/>
                <a:cs typeface="Times New Roman" panose="02020603050405020304" pitchFamily="18" charset="0"/>
              </a:rPr>
              <a:t>&lt;file.name&gt;	It returns the name of a file.</a:t>
            </a:r>
          </a:p>
          <a:p>
            <a:pPr marL="0" indent="0">
              <a:buNone/>
            </a:pP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file.softspace</a:t>
            </a:r>
            <a:r>
              <a:rPr lang="en-US" sz="2000" dirty="0">
                <a:latin typeface="Times New Roman" panose="02020603050405020304" pitchFamily="18" charset="0"/>
                <a:cs typeface="Times New Roman" panose="02020603050405020304" pitchFamily="18" charset="0"/>
              </a:rPr>
              <a:t>&gt;	It returns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to suggest if a space char will get added before printing another value in the output of a &lt;print&gt; command.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190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ABED6BC-899B-4831-8433-930C171410EE}"/>
              </a:ext>
            </a:extLst>
          </p:cNvPr>
          <p:cNvSpPr>
            <a:spLocks noGrp="1"/>
          </p:cNvSpPr>
          <p:nvPr>
            <p:ph idx="1"/>
          </p:nvPr>
        </p:nvSpPr>
        <p:spPr>
          <a:xfrm>
            <a:off x="838200" y="661182"/>
            <a:ext cx="10515600" cy="5515781"/>
          </a:xfrm>
        </p:spPr>
        <p:txBody>
          <a:bodyPr>
            <a:normAutofit lnSpcReduction="10000"/>
          </a:bodyPr>
          <a:lstStyle/>
          <a:p>
            <a:r>
              <a:rPr lang="en-US" dirty="0"/>
              <a:t>obj=open("</a:t>
            </a:r>
            <a:r>
              <a:rPr lang="en-US" dirty="0" err="1"/>
              <a:t>abcd.txt","w</a:t>
            </a:r>
            <a:r>
              <a:rPr lang="en-US" dirty="0"/>
              <a:t>")  </a:t>
            </a:r>
          </a:p>
          <a:p>
            <a:r>
              <a:rPr lang="en-US" dirty="0" err="1"/>
              <a:t>obj.write</a:t>
            </a:r>
            <a:r>
              <a:rPr lang="en-US" dirty="0"/>
              <a:t>("Welcome to the world of Python")  </a:t>
            </a:r>
          </a:p>
          <a:p>
            <a:r>
              <a:rPr lang="en-US" dirty="0" err="1"/>
              <a:t>obj.close</a:t>
            </a:r>
            <a:r>
              <a:rPr lang="en-US" dirty="0"/>
              <a:t>()  </a:t>
            </a:r>
          </a:p>
          <a:p>
            <a:r>
              <a:rPr lang="en-US" dirty="0"/>
              <a:t>obj1=open("</a:t>
            </a:r>
            <a:r>
              <a:rPr lang="en-US" dirty="0" err="1"/>
              <a:t>abcd.txt","r</a:t>
            </a:r>
            <a:r>
              <a:rPr lang="en-US" dirty="0"/>
              <a:t>")  </a:t>
            </a:r>
          </a:p>
          <a:p>
            <a:r>
              <a:rPr lang="en-US" dirty="0"/>
              <a:t>s=obj1.read()  </a:t>
            </a:r>
          </a:p>
          <a:p>
            <a:r>
              <a:rPr lang="en-US" b="1" dirty="0"/>
              <a:t>print</a:t>
            </a:r>
            <a:r>
              <a:rPr lang="en-US" dirty="0"/>
              <a:t> s  </a:t>
            </a:r>
          </a:p>
          <a:p>
            <a:r>
              <a:rPr lang="en-US" dirty="0"/>
              <a:t>obj1.close()  </a:t>
            </a:r>
          </a:p>
          <a:p>
            <a:r>
              <a:rPr lang="en-US" dirty="0"/>
              <a:t>obj2=open("</a:t>
            </a:r>
            <a:r>
              <a:rPr lang="en-US" dirty="0" err="1"/>
              <a:t>abcd.txt","r</a:t>
            </a:r>
            <a:r>
              <a:rPr lang="en-US" dirty="0"/>
              <a:t>")  </a:t>
            </a:r>
          </a:p>
          <a:p>
            <a:r>
              <a:rPr lang="en-US" dirty="0"/>
              <a:t>s1=obj2.read(20)  </a:t>
            </a:r>
          </a:p>
          <a:p>
            <a:r>
              <a:rPr lang="en-US" b="1" dirty="0"/>
              <a:t>print</a:t>
            </a:r>
            <a:r>
              <a:rPr lang="en-US" dirty="0"/>
              <a:t> s1  </a:t>
            </a:r>
          </a:p>
          <a:p>
            <a:r>
              <a:rPr lang="en-US" dirty="0"/>
              <a:t>obj2.close()  </a:t>
            </a:r>
          </a:p>
          <a:p>
            <a:endParaRPr lang="en-US" dirty="0"/>
          </a:p>
        </p:txBody>
      </p:sp>
    </p:spTree>
    <p:extLst>
      <p:ext uri="{BB962C8B-B14F-4D97-AF65-F5344CB8AC3E}">
        <p14:creationId xmlns:p14="http://schemas.microsoft.com/office/powerpoint/2010/main" xmlns="" val="424200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5C275F-01C3-49E0-90DE-65D7F16C7519}"/>
              </a:ext>
            </a:extLst>
          </p:cNvPr>
          <p:cNvSpPr>
            <a:spLocks noGrp="1"/>
          </p:cNvSpPr>
          <p:nvPr>
            <p:ph type="title"/>
          </p:nvPr>
        </p:nvSpPr>
        <p:spPr/>
        <p:txBody>
          <a:bodyPr/>
          <a:lstStyle/>
          <a:p>
            <a:r>
              <a:rPr lang="en-US" dirty="0"/>
              <a:t>Understanding Python Pickling with example</a:t>
            </a:r>
          </a:p>
        </p:txBody>
      </p:sp>
      <p:sp>
        <p:nvSpPr>
          <p:cNvPr id="3" name="Content Placeholder 2">
            <a:extLst>
              <a:ext uri="{FF2B5EF4-FFF2-40B4-BE49-F238E27FC236}">
                <a16:creationId xmlns:a16="http://schemas.microsoft.com/office/drawing/2014/main" xmlns="" id="{E521DD30-23D4-483B-AB6D-64A1C757C39E}"/>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Python pickle module is used for serializing and de-serializing a Python object structure. Any object in Python can be pickled so that it can be saved on disk. What pickle does is that it “serializes” the object first before writing it to file. Pickling is a way to convert a python object (list, </a:t>
            </a:r>
            <a:r>
              <a:rPr lang="en-US" sz="1800" dirty="0" err="1">
                <a:latin typeface="Times New Roman" panose="02020603050405020304" pitchFamily="18" charset="0"/>
                <a:cs typeface="Times New Roman" panose="02020603050405020304" pitchFamily="18" charset="0"/>
              </a:rPr>
              <a:t>dict</a:t>
            </a:r>
            <a:r>
              <a:rPr lang="en-US" sz="1800" dirty="0">
                <a:latin typeface="Times New Roman" panose="02020603050405020304" pitchFamily="18" charset="0"/>
                <a:cs typeface="Times New Roman" panose="02020603050405020304" pitchFamily="18" charset="0"/>
              </a:rPr>
              <a:t>, etc.) into a character stream.</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storeData</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 initializing data to be stored in </a:t>
            </a:r>
            <a:r>
              <a:rPr lang="en-US" sz="2000" dirty="0" err="1">
                <a:latin typeface="Times New Roman" panose="02020603050405020304" pitchFamily="18" charset="0"/>
                <a:cs typeface="Times New Roman" panose="02020603050405020304" pitchFamily="18" charset="0"/>
              </a:rPr>
              <a:t>db</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Omkar = {'key' : 'Omkar', 'name' : 'Omkar Pathak',</a:t>
            </a:r>
          </a:p>
          <a:p>
            <a:pPr marL="0" indent="0">
              <a:buNone/>
            </a:pPr>
            <a:r>
              <a:rPr lang="en-US" sz="2000" dirty="0">
                <a:latin typeface="Times New Roman" panose="02020603050405020304" pitchFamily="18" charset="0"/>
                <a:cs typeface="Times New Roman" panose="02020603050405020304" pitchFamily="18" charset="0"/>
              </a:rPr>
              <a:t>    'age' : 21, 'pay' : 40000}</a:t>
            </a:r>
          </a:p>
          <a:p>
            <a:pPr marL="0" indent="0">
              <a:buNone/>
            </a:pPr>
            <a:r>
              <a:rPr lang="en-US" sz="2000" dirty="0">
                <a:latin typeface="Times New Roman" panose="02020603050405020304" pitchFamily="18" charset="0"/>
                <a:cs typeface="Times New Roman" panose="02020603050405020304" pitchFamily="18" charset="0"/>
              </a:rPr>
              <a:t>    Jagdish = {'key' : 'Jagdish', 'name' : 'Jagdish Pathak',</a:t>
            </a:r>
          </a:p>
          <a:p>
            <a:pPr marL="0" indent="0">
              <a:buNone/>
            </a:pPr>
            <a:r>
              <a:rPr lang="en-US" sz="2000" dirty="0">
                <a:latin typeface="Times New Roman" panose="02020603050405020304" pitchFamily="18" charset="0"/>
                <a:cs typeface="Times New Roman" panose="02020603050405020304" pitchFamily="18" charset="0"/>
              </a:rPr>
              <a:t>    'age' : 50, 'pay' : 50000}</a:t>
            </a:r>
          </a:p>
        </p:txBody>
      </p:sp>
    </p:spTree>
    <p:extLst>
      <p:ext uri="{BB962C8B-B14F-4D97-AF65-F5344CB8AC3E}">
        <p14:creationId xmlns:p14="http://schemas.microsoft.com/office/powerpoint/2010/main" xmlns="" val="259562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014634-C855-41A0-98BA-33DCC64E075D}"/>
              </a:ext>
            </a:extLst>
          </p:cNvPr>
          <p:cNvSpPr>
            <a:spLocks noGrp="1"/>
          </p:cNvSpPr>
          <p:nvPr>
            <p:ph idx="1"/>
          </p:nvPr>
        </p:nvSpPr>
        <p:spPr>
          <a:xfrm>
            <a:off x="838200" y="520505"/>
            <a:ext cx="10515600" cy="5656458"/>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 # database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['Omkar'] = Omkar</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['Jagdish'] = Jagdish</a:t>
            </a:r>
          </a:p>
          <a:p>
            <a:pPr marL="0" indent="0">
              <a:buNone/>
            </a:pPr>
            <a:r>
              <a:rPr lang="en-US" sz="1800" dirty="0">
                <a:latin typeface="Times New Roman" panose="02020603050405020304" pitchFamily="18" charset="0"/>
                <a:cs typeface="Times New Roman" panose="02020603050405020304" pitchFamily="18" charset="0"/>
              </a:rPr>
              <a:t>    # Its important to use binary mode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dbfile</a:t>
            </a:r>
            <a:r>
              <a:rPr lang="en-US" sz="1800" dirty="0">
                <a:latin typeface="Times New Roman" panose="02020603050405020304" pitchFamily="18" charset="0"/>
                <a:cs typeface="Times New Roman" panose="02020603050405020304" pitchFamily="18" charset="0"/>
              </a:rPr>
              <a:t> = open('</a:t>
            </a:r>
            <a:r>
              <a:rPr lang="en-US" sz="1800" dirty="0" err="1">
                <a:latin typeface="Times New Roman" panose="02020603050405020304" pitchFamily="18" charset="0"/>
                <a:cs typeface="Times New Roman" panose="02020603050405020304" pitchFamily="18" charset="0"/>
              </a:rPr>
              <a:t>examplePickle</a:t>
            </a:r>
            <a:r>
              <a:rPr lang="en-US" sz="1800" dirty="0">
                <a:latin typeface="Times New Roman" panose="02020603050405020304" pitchFamily="18" charset="0"/>
                <a:cs typeface="Times New Roman" panose="02020603050405020304" pitchFamily="18" charset="0"/>
              </a:rPr>
              <a:t>', 'ab')  </a:t>
            </a:r>
          </a:p>
          <a:p>
            <a:pPr marL="0" indent="0">
              <a:buNone/>
            </a:pPr>
            <a:r>
              <a:rPr lang="en-US" sz="1800" dirty="0">
                <a:latin typeface="Times New Roman" panose="02020603050405020304" pitchFamily="18" charset="0"/>
                <a:cs typeface="Times New Roman" panose="02020603050405020304" pitchFamily="18" charset="0"/>
              </a:rPr>
              <a:t>    # source, destination</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pickle.dump</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dbfile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dbfile.close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def </a:t>
            </a:r>
            <a:r>
              <a:rPr lang="en-US" sz="1800" dirty="0" err="1">
                <a:latin typeface="Times New Roman" panose="02020603050405020304" pitchFamily="18" charset="0"/>
                <a:cs typeface="Times New Roman" panose="02020603050405020304" pitchFamily="18" charset="0"/>
              </a:rPr>
              <a:t>loadData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for reading also binary mode is important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dbfile</a:t>
            </a:r>
            <a:r>
              <a:rPr lang="en-US" sz="1800" dirty="0">
                <a:latin typeface="Times New Roman" panose="02020603050405020304" pitchFamily="18" charset="0"/>
                <a:cs typeface="Times New Roman" panose="02020603050405020304" pitchFamily="18" charset="0"/>
              </a:rPr>
              <a:t> = open('</a:t>
            </a:r>
            <a:r>
              <a:rPr lang="en-US" sz="1800" dirty="0" err="1">
                <a:latin typeface="Times New Roman" panose="02020603050405020304" pitchFamily="18" charset="0"/>
                <a:cs typeface="Times New Roman" panose="02020603050405020304" pitchFamily="18" charset="0"/>
              </a:rPr>
              <a:t>examplePickle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rb</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pickle.load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dbfile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for keys in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print(keys, '=&gt;', </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[keys])</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dbfile.close</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91982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19B367-D358-4715-B008-32A21FF99872}"/>
              </a:ext>
            </a:extLst>
          </p:cNvPr>
          <p:cNvSpPr>
            <a:spLocks noGrp="1"/>
          </p:cNvSpPr>
          <p:nvPr>
            <p:ph idx="1"/>
          </p:nvPr>
        </p:nvSpPr>
        <p:spPr>
          <a:xfrm>
            <a:off x="838200" y="590843"/>
            <a:ext cx="10515600" cy="5586120"/>
          </a:xfrm>
        </p:spPr>
        <p:txBody>
          <a:bodyPr>
            <a:normAutofit fontScale="85000" lnSpcReduction="20000"/>
          </a:bodyPr>
          <a:lstStyle/>
          <a:p>
            <a:pPr marL="0" indent="0">
              <a:buNone/>
            </a:pPr>
            <a:r>
              <a:rPr lang="en-US" sz="1800" dirty="0">
                <a:latin typeface="Times New Roman" panose="02020603050405020304" pitchFamily="18" charset="0"/>
                <a:cs typeface="Times New Roman" panose="02020603050405020304" pitchFamily="18" charset="0"/>
              </a:rPr>
              <a:t>if __name__ == '__main__':</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storeData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loadData</a:t>
            </a:r>
            <a:r>
              <a:rPr lang="en-US" sz="1800" dirty="0">
                <a:latin typeface="Times New Roman" panose="02020603050405020304" pitchFamily="18" charset="0"/>
                <a:cs typeface="Times New Roman" panose="02020603050405020304" pitchFamily="18" charset="0"/>
              </a:rPr>
              <a:t>()</a:t>
            </a:r>
          </a:p>
          <a:p>
            <a:pPr marL="0" indent="0" algn="ctr">
              <a:buNone/>
            </a:pPr>
            <a:r>
              <a:rPr lang="en-US" sz="1800" b="1" dirty="0">
                <a:latin typeface="Times New Roman" panose="02020603050405020304" pitchFamily="18" charset="0"/>
                <a:cs typeface="Times New Roman" panose="02020603050405020304" pitchFamily="18" charset="0"/>
              </a:rPr>
              <a:t>Pickling without a file</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initializing data to be stored in </a:t>
            </a:r>
            <a:r>
              <a:rPr lang="en-US" sz="1800" dirty="0" err="1">
                <a:latin typeface="Times New Roman" panose="02020603050405020304" pitchFamily="18" charset="0"/>
                <a:cs typeface="Times New Roman" panose="02020603050405020304" pitchFamily="18" charset="0"/>
              </a:rPr>
              <a:t>db</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Omkar = {'key' : 'Omkar', 'name' : 'Omkar Pathak', </a:t>
            </a:r>
          </a:p>
          <a:p>
            <a:pPr marL="0" indent="0">
              <a:buNone/>
            </a:pPr>
            <a:r>
              <a:rPr lang="en-US" sz="1800" dirty="0">
                <a:latin typeface="Times New Roman" panose="02020603050405020304" pitchFamily="18" charset="0"/>
                <a:cs typeface="Times New Roman" panose="02020603050405020304" pitchFamily="18" charset="0"/>
              </a:rPr>
              <a:t>'age' : 21, 'pay' : 40000}</a:t>
            </a:r>
          </a:p>
          <a:p>
            <a:pPr marL="0" indent="0">
              <a:buNone/>
            </a:pPr>
            <a:r>
              <a:rPr lang="en-US" sz="1800" dirty="0">
                <a:latin typeface="Times New Roman" panose="02020603050405020304" pitchFamily="18" charset="0"/>
                <a:cs typeface="Times New Roman" panose="02020603050405020304" pitchFamily="18" charset="0"/>
              </a:rPr>
              <a:t>Jagdish = {'key' : 'Jagdish', 'name' : 'Jagdish Pathak',</a:t>
            </a:r>
          </a:p>
          <a:p>
            <a:pPr marL="0" indent="0">
              <a:buNone/>
            </a:pPr>
            <a:r>
              <a:rPr lang="en-US" sz="1800" dirty="0">
                <a:latin typeface="Times New Roman" panose="02020603050405020304" pitchFamily="18" charset="0"/>
                <a:cs typeface="Times New Roman" panose="02020603050405020304" pitchFamily="18" charset="0"/>
              </a:rPr>
              <a:t>'age' : 50, 'pay' : 50000}</a:t>
            </a:r>
          </a:p>
          <a:p>
            <a:pPr marL="0" indent="0">
              <a:buNone/>
            </a:pPr>
            <a:r>
              <a:rPr lang="en-US" sz="1800" dirty="0">
                <a:latin typeface="Times New Roman" panose="02020603050405020304" pitchFamily="18" charset="0"/>
                <a:cs typeface="Times New Roman" panose="02020603050405020304" pitchFamily="18" charset="0"/>
              </a:rPr>
              <a:t># database</a:t>
            </a:r>
          </a:p>
          <a:p>
            <a:pPr marL="0" indent="0">
              <a:buNone/>
            </a:pP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 {}</a:t>
            </a:r>
          </a:p>
          <a:p>
            <a:pPr marL="0" indent="0">
              <a:buNone/>
            </a:pP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['Omkar'] = Omkar</a:t>
            </a:r>
          </a:p>
          <a:p>
            <a:pPr marL="0" indent="0">
              <a:buNone/>
            </a:pP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['Jagdish'] = Jagdish</a:t>
            </a:r>
          </a:p>
          <a:p>
            <a:pPr marL="0" indent="0">
              <a:buNone/>
            </a:pPr>
            <a:r>
              <a:rPr lang="en-US" sz="1800" dirty="0">
                <a:latin typeface="Times New Roman" panose="02020603050405020304" pitchFamily="18" charset="0"/>
                <a:cs typeface="Times New Roman" panose="02020603050405020304" pitchFamily="18" charset="0"/>
              </a:rPr>
              <a:t># For storing</a:t>
            </a:r>
          </a:p>
          <a:p>
            <a:pPr marL="0" indent="0">
              <a:buNone/>
            </a:pPr>
            <a:r>
              <a:rPr lang="en-US" sz="1800" dirty="0">
                <a:latin typeface="Times New Roman" panose="02020603050405020304" pitchFamily="18" charset="0"/>
                <a:cs typeface="Times New Roman" panose="02020603050405020304" pitchFamily="18" charset="0"/>
              </a:rPr>
              <a:t>b = </a:t>
            </a:r>
            <a:r>
              <a:rPr lang="en-US" sz="1800" dirty="0" err="1">
                <a:latin typeface="Times New Roman" panose="02020603050405020304" pitchFamily="18" charset="0"/>
                <a:cs typeface="Times New Roman" panose="02020603050405020304" pitchFamily="18" charset="0"/>
              </a:rPr>
              <a:t>pickle.dumps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db</a:t>
            </a:r>
            <a:r>
              <a:rPr lang="en-US" sz="1800" dirty="0">
                <a:latin typeface="Times New Roman" panose="02020603050405020304" pitchFamily="18" charset="0"/>
                <a:cs typeface="Times New Roman" panose="02020603050405020304" pitchFamily="18" charset="0"/>
              </a:rPr>
              <a:t>)       # type(b) gives &lt;class 'bytes'&gt;</a:t>
            </a:r>
          </a:p>
          <a:p>
            <a:pPr marL="0" indent="0">
              <a:buNone/>
            </a:pPr>
            <a:r>
              <a:rPr lang="en-US" sz="1800" dirty="0">
                <a:latin typeface="Times New Roman" panose="02020603050405020304" pitchFamily="18" charset="0"/>
                <a:cs typeface="Times New Roman" panose="02020603050405020304" pitchFamily="18" charset="0"/>
              </a:rPr>
              <a:t># For loading</a:t>
            </a:r>
          </a:p>
          <a:p>
            <a:pPr marL="0" indent="0">
              <a:buNone/>
            </a:pPr>
            <a:r>
              <a:rPr lang="en-US" sz="1800" dirty="0" err="1">
                <a:latin typeface="Times New Roman" panose="02020603050405020304" pitchFamily="18" charset="0"/>
                <a:cs typeface="Times New Roman" panose="02020603050405020304" pitchFamily="18" charset="0"/>
              </a:rPr>
              <a:t>myEntry</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pickle.loads</a:t>
            </a:r>
            <a:r>
              <a:rPr lang="en-US" sz="1800" dirty="0">
                <a:latin typeface="Times New Roman" panose="02020603050405020304" pitchFamily="18" charset="0"/>
                <a:cs typeface="Times New Roman" panose="02020603050405020304" pitchFamily="18" charset="0"/>
              </a:rPr>
              <a:t>(b)</a:t>
            </a:r>
          </a:p>
          <a:p>
            <a:pPr marL="0" indent="0">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myEntry</a:t>
            </a:r>
            <a:r>
              <a:rPr lang="en-US" sz="1800" dirty="0">
                <a:latin typeface="Times New Roman" panose="02020603050405020304" pitchFamily="18" charset="0"/>
                <a:cs typeface="Times New Roman" panose="02020603050405020304" pitchFamily="18" charset="0"/>
              </a:rPr>
              <a:t>)</a:t>
            </a: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256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1E551F-180F-4812-A85C-D35DFD9CE7C1}"/>
              </a:ext>
            </a:extLst>
          </p:cNvPr>
          <p:cNvSpPr>
            <a:spLocks noGrp="1"/>
          </p:cNvSpPr>
          <p:nvPr>
            <p:ph idx="1"/>
          </p:nvPr>
        </p:nvSpPr>
        <p:spPr>
          <a:xfrm>
            <a:off x="838200" y="773723"/>
            <a:ext cx="10515600" cy="540324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Advantages</a:t>
            </a:r>
          </a:p>
          <a:p>
            <a:pPr marL="0" indent="0">
              <a:buNone/>
            </a:pPr>
            <a:r>
              <a:rPr lang="en-US" sz="2000" dirty="0">
                <a:latin typeface="Times New Roman" panose="02020603050405020304" pitchFamily="18" charset="0"/>
                <a:cs typeface="Times New Roman" panose="02020603050405020304" pitchFamily="18" charset="0"/>
              </a:rPr>
              <a:t>Helps in saving complicated data.</a:t>
            </a:r>
          </a:p>
          <a:p>
            <a:pPr marL="0" indent="0">
              <a:buNone/>
            </a:pPr>
            <a:r>
              <a:rPr lang="en-US" sz="2000" dirty="0">
                <a:latin typeface="Times New Roman" panose="02020603050405020304" pitchFamily="18" charset="0"/>
                <a:cs typeface="Times New Roman" panose="02020603050405020304" pitchFamily="18" charset="0"/>
              </a:rPr>
              <a:t>Quite easy to use, doesn’t require several lines of code and hence not bulky.</a:t>
            </a:r>
          </a:p>
          <a:p>
            <a:pPr marL="0" indent="0">
              <a:buNone/>
            </a:pPr>
            <a:r>
              <a:rPr lang="en-US" sz="2000" dirty="0">
                <a:latin typeface="Times New Roman" panose="02020603050405020304" pitchFamily="18" charset="0"/>
                <a:cs typeface="Times New Roman" panose="02020603050405020304" pitchFamily="18" charset="0"/>
              </a:rPr>
              <a:t>Saved data is not so readable hence provides some data security.</a:t>
            </a:r>
          </a:p>
          <a:p>
            <a:pPr marL="0" indent="0">
              <a:buNone/>
            </a:pPr>
            <a:r>
              <a:rPr lang="en-US" sz="2000" b="1" dirty="0">
                <a:latin typeface="Times New Roman" panose="02020603050405020304" pitchFamily="18" charset="0"/>
                <a:cs typeface="Times New Roman" panose="02020603050405020304" pitchFamily="18" charset="0"/>
              </a:rPr>
              <a:t>Disadvantages</a:t>
            </a:r>
          </a:p>
          <a:p>
            <a:pPr marL="0" indent="0">
              <a:buNone/>
            </a:pPr>
            <a:r>
              <a:rPr lang="en-US" sz="2000" dirty="0">
                <a:latin typeface="Times New Roman" panose="02020603050405020304" pitchFamily="18" charset="0"/>
                <a:cs typeface="Times New Roman" panose="02020603050405020304" pitchFamily="18" charset="0"/>
              </a:rPr>
              <a:t>Non-Python programs may not be able to reconstruct pickled Python objects.</a:t>
            </a:r>
          </a:p>
          <a:p>
            <a:pPr marL="0" indent="0">
              <a:buNone/>
            </a:pPr>
            <a:r>
              <a:rPr lang="en-US" sz="2000" dirty="0">
                <a:latin typeface="Times New Roman" panose="02020603050405020304" pitchFamily="18" charset="0"/>
                <a:cs typeface="Times New Roman" panose="02020603050405020304" pitchFamily="18" charset="0"/>
              </a:rPr>
              <a:t>Security risks in unpickling data from malicious </a:t>
            </a:r>
            <a:r>
              <a:rPr lang="en-US" sz="2000">
                <a:latin typeface="Times New Roman" panose="02020603050405020304" pitchFamily="18" charset="0"/>
                <a:cs typeface="Times New Roman" panose="02020603050405020304" pitchFamily="18" charset="0"/>
              </a:rPr>
              <a:t>sources.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8621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6437"/>
            <a:ext cx="10515600" cy="5670526"/>
          </a:xfrm>
        </p:spPr>
        <p:txBody>
          <a:bodyPr/>
          <a:lstStyle/>
          <a:p>
            <a:pPr algn="ctr">
              <a:buNone/>
            </a:pPr>
            <a:r>
              <a:rPr lang="en-US" dirty="0" smtClean="0"/>
              <a:t>Pickle Example :</a:t>
            </a:r>
          </a:p>
          <a:p>
            <a:pPr>
              <a:buNone/>
            </a:pPr>
            <a:r>
              <a:rPr lang="en-US" sz="1600" dirty="0" smtClean="0"/>
              <a:t>import pickle </a:t>
            </a:r>
            <a:endParaRPr lang="en-US" sz="1600" dirty="0" smtClean="0"/>
          </a:p>
          <a:p>
            <a:pPr>
              <a:buNone/>
            </a:pPr>
            <a:r>
              <a:rPr lang="en-US" sz="1600" dirty="0" smtClean="0"/>
              <a:t># </a:t>
            </a:r>
            <a:r>
              <a:rPr lang="en-US" sz="1600" dirty="0" smtClean="0"/>
              <a:t>take user input to take the amount of data </a:t>
            </a:r>
            <a:endParaRPr lang="en-US" sz="1600" dirty="0" smtClean="0"/>
          </a:p>
          <a:p>
            <a:pPr>
              <a:buNone/>
            </a:pPr>
            <a:r>
              <a:rPr lang="en-US" sz="1600" dirty="0" err="1" smtClean="0"/>
              <a:t>number_of_data</a:t>
            </a:r>
            <a:r>
              <a:rPr lang="en-US" sz="1600" dirty="0" smtClean="0"/>
              <a:t> </a:t>
            </a:r>
            <a:r>
              <a:rPr lang="en-US" sz="1600" dirty="0" smtClean="0"/>
              <a:t>= </a:t>
            </a:r>
            <a:r>
              <a:rPr lang="en-US" sz="1600" dirty="0" err="1" smtClean="0"/>
              <a:t>int</a:t>
            </a:r>
            <a:r>
              <a:rPr lang="en-US" sz="1600" dirty="0" smtClean="0"/>
              <a:t>(input('Enter the number of data : ')) </a:t>
            </a:r>
            <a:endParaRPr lang="en-US" sz="1600" dirty="0" smtClean="0"/>
          </a:p>
          <a:p>
            <a:pPr>
              <a:buNone/>
            </a:pPr>
            <a:r>
              <a:rPr lang="en-US" sz="1600" dirty="0" smtClean="0"/>
              <a:t>data </a:t>
            </a:r>
            <a:r>
              <a:rPr lang="en-US" sz="1600" dirty="0" smtClean="0"/>
              <a:t>= </a:t>
            </a:r>
            <a:r>
              <a:rPr lang="en-US" sz="1600" dirty="0" smtClean="0"/>
              <a:t>[]</a:t>
            </a:r>
          </a:p>
          <a:p>
            <a:pPr>
              <a:buNone/>
            </a:pPr>
            <a:r>
              <a:rPr lang="en-US" sz="1600" dirty="0" smtClean="0"/>
              <a:t># </a:t>
            </a:r>
            <a:r>
              <a:rPr lang="en-US" sz="1600" dirty="0" smtClean="0"/>
              <a:t>take input of the data </a:t>
            </a:r>
            <a:endParaRPr lang="en-US" sz="1600" dirty="0" smtClean="0"/>
          </a:p>
          <a:p>
            <a:pPr>
              <a:buNone/>
            </a:pPr>
            <a:r>
              <a:rPr lang="en-US" sz="1600" dirty="0" smtClean="0"/>
              <a:t>for </a:t>
            </a:r>
            <a:r>
              <a:rPr lang="en-US" sz="1600" dirty="0" err="1" smtClean="0"/>
              <a:t>i</a:t>
            </a:r>
            <a:r>
              <a:rPr lang="en-US" sz="1600" dirty="0" smtClean="0"/>
              <a:t> in range(</a:t>
            </a:r>
            <a:r>
              <a:rPr lang="en-US" sz="1600" dirty="0" err="1" smtClean="0"/>
              <a:t>number_of_data</a:t>
            </a:r>
            <a:r>
              <a:rPr lang="en-US" sz="1600" dirty="0" smtClean="0"/>
              <a:t>):</a:t>
            </a:r>
          </a:p>
          <a:p>
            <a:pPr>
              <a:buNone/>
            </a:pPr>
            <a:r>
              <a:rPr lang="en-US" sz="1600" dirty="0" smtClean="0"/>
              <a:t>	</a:t>
            </a:r>
            <a:r>
              <a:rPr lang="en-US" sz="1600" dirty="0" smtClean="0"/>
              <a:t> </a:t>
            </a:r>
            <a:r>
              <a:rPr lang="en-US" sz="1600" dirty="0" smtClean="0"/>
              <a:t>raw = input('Enter data '+</a:t>
            </a:r>
            <a:r>
              <a:rPr lang="en-US" sz="1600" dirty="0" err="1" smtClean="0"/>
              <a:t>str</a:t>
            </a:r>
            <a:r>
              <a:rPr lang="en-US" sz="1600" dirty="0" smtClean="0"/>
              <a:t>(</a:t>
            </a:r>
            <a:r>
              <a:rPr lang="en-US" sz="1600" dirty="0" err="1" smtClean="0"/>
              <a:t>i</a:t>
            </a:r>
            <a:r>
              <a:rPr lang="en-US" sz="1600" dirty="0" smtClean="0"/>
              <a:t>)+' : ') </a:t>
            </a:r>
            <a:endParaRPr lang="en-US" sz="1600" dirty="0" smtClean="0"/>
          </a:p>
          <a:p>
            <a:pPr>
              <a:buNone/>
            </a:pPr>
            <a:r>
              <a:rPr lang="en-US" sz="1600" dirty="0" smtClean="0"/>
              <a:t>	</a:t>
            </a:r>
            <a:r>
              <a:rPr lang="en-US" sz="1600" dirty="0" err="1" smtClean="0"/>
              <a:t>data.append</a:t>
            </a:r>
            <a:r>
              <a:rPr lang="en-US" sz="1600" dirty="0" smtClean="0"/>
              <a:t>(raw</a:t>
            </a:r>
            <a:r>
              <a:rPr lang="en-US" sz="1600" dirty="0" smtClean="0"/>
              <a:t>) </a:t>
            </a:r>
            <a:endParaRPr lang="en-US" sz="1600" dirty="0" smtClean="0"/>
          </a:p>
          <a:p>
            <a:pPr>
              <a:buNone/>
            </a:pPr>
            <a:r>
              <a:rPr lang="en-US" sz="1600" dirty="0" smtClean="0"/>
              <a:t>	</a:t>
            </a:r>
            <a:r>
              <a:rPr lang="en-US" sz="1600" dirty="0" smtClean="0"/>
              <a:t># </a:t>
            </a:r>
            <a:r>
              <a:rPr lang="en-US" sz="1600" dirty="0" smtClean="0"/>
              <a:t>open a file, where you ant to store the data </a:t>
            </a:r>
            <a:endParaRPr lang="en-US" sz="1600" dirty="0" smtClean="0"/>
          </a:p>
          <a:p>
            <a:pPr>
              <a:buNone/>
            </a:pPr>
            <a:r>
              <a:rPr lang="en-US" sz="1600" dirty="0" smtClean="0"/>
              <a:t>	</a:t>
            </a:r>
            <a:r>
              <a:rPr lang="en-US" sz="1600" dirty="0" smtClean="0"/>
              <a:t>file </a:t>
            </a:r>
            <a:r>
              <a:rPr lang="en-US" sz="1600" dirty="0" smtClean="0"/>
              <a:t>= open('important', '</a:t>
            </a:r>
            <a:r>
              <a:rPr lang="en-US" sz="1600" dirty="0" err="1" smtClean="0"/>
              <a:t>wb</a:t>
            </a:r>
            <a:r>
              <a:rPr lang="en-US" sz="1600" dirty="0" smtClean="0"/>
              <a:t>') </a:t>
            </a:r>
            <a:endParaRPr lang="en-US" sz="1600" dirty="0" smtClean="0"/>
          </a:p>
          <a:p>
            <a:pPr>
              <a:buNone/>
            </a:pPr>
            <a:r>
              <a:rPr lang="en-US" sz="1600" dirty="0" smtClean="0"/>
              <a:t># </a:t>
            </a:r>
            <a:r>
              <a:rPr lang="en-US" sz="1600" dirty="0" smtClean="0"/>
              <a:t>dump information to that file </a:t>
            </a:r>
            <a:endParaRPr lang="en-US" sz="1600" dirty="0" smtClean="0"/>
          </a:p>
          <a:p>
            <a:pPr>
              <a:buNone/>
            </a:pPr>
            <a:r>
              <a:rPr lang="en-US" sz="1600" dirty="0" err="1" smtClean="0"/>
              <a:t>pickle.dump</a:t>
            </a:r>
            <a:r>
              <a:rPr lang="en-US" sz="1600" dirty="0" smtClean="0"/>
              <a:t>(data</a:t>
            </a:r>
            <a:r>
              <a:rPr lang="en-US" sz="1600" dirty="0" smtClean="0"/>
              <a:t>, file) </a:t>
            </a:r>
            <a:endParaRPr lang="en-US" sz="1600" dirty="0" smtClean="0"/>
          </a:p>
          <a:p>
            <a:pPr>
              <a:buNone/>
            </a:pPr>
            <a:r>
              <a:rPr lang="en-US" sz="1600" dirty="0" smtClean="0"/>
              <a:t># </a:t>
            </a:r>
            <a:r>
              <a:rPr lang="en-US" sz="1600" dirty="0" smtClean="0"/>
              <a:t>close the file </a:t>
            </a:r>
            <a:endParaRPr lang="en-US" sz="1600" dirty="0" smtClean="0"/>
          </a:p>
          <a:p>
            <a:pPr>
              <a:buNone/>
            </a:pPr>
            <a:r>
              <a:rPr lang="en-US" sz="1600" dirty="0" err="1" smtClean="0"/>
              <a:t>file.close</a:t>
            </a:r>
            <a:r>
              <a:rPr lang="en-US" sz="1600" dirty="0" smtClean="0"/>
              <a:t>()</a:t>
            </a:r>
            <a:endParaRPr lang="en-US" sz="1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708</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Python File Handling</vt:lpstr>
      <vt:lpstr>File Open Modes In Python. </vt:lpstr>
      <vt:lpstr>Slide 3</vt:lpstr>
      <vt:lpstr>Slide 4</vt:lpstr>
      <vt:lpstr>Understanding Python Pickling with example</vt:lpstr>
      <vt:lpstr>Slide 6</vt:lpstr>
      <vt:lpstr>Slide 7</vt:lpstr>
      <vt:lpstr>Slide 8</vt:lpstr>
      <vt:lpstr>Slide 9</vt:lpstr>
      <vt:lpstr>Slide 10</vt:lpstr>
      <vt:lpstr>Python Input And Output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File Handling</dc:title>
  <dc:creator>harindra tripathi</dc:creator>
  <cp:lastModifiedBy>harindra</cp:lastModifiedBy>
  <cp:revision>9</cp:revision>
  <dcterms:created xsi:type="dcterms:W3CDTF">2018-05-20T00:15:50Z</dcterms:created>
  <dcterms:modified xsi:type="dcterms:W3CDTF">2018-06-27T03:45:21Z</dcterms:modified>
</cp:coreProperties>
</file>