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F546FF-EE69-442B-8747-0C3EC800B5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6D19CCD-99FF-4D3D-9759-4E0BC744E8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9E4F197-88D8-40E7-80C0-AD4E16F078BC}"/>
              </a:ext>
            </a:extLst>
          </p:cNvPr>
          <p:cNvSpPr>
            <a:spLocks noGrp="1"/>
          </p:cNvSpPr>
          <p:nvPr>
            <p:ph type="dt" sz="half" idx="10"/>
          </p:nvPr>
        </p:nvSpPr>
        <p:spPr/>
        <p:txBody>
          <a:bodyPr/>
          <a:lstStyle/>
          <a:p>
            <a:fld id="{0CD6A454-A5CC-49CA-9CA0-C921320E7EB2}" type="datetimeFigureOut">
              <a:rPr lang="en-US" smtClean="0"/>
              <a:pPr/>
              <a:t>11/3/2019</a:t>
            </a:fld>
            <a:endParaRPr lang="en-US"/>
          </a:p>
        </p:txBody>
      </p:sp>
      <p:sp>
        <p:nvSpPr>
          <p:cNvPr id="5" name="Footer Placeholder 4">
            <a:extLst>
              <a:ext uri="{FF2B5EF4-FFF2-40B4-BE49-F238E27FC236}">
                <a16:creationId xmlns:a16="http://schemas.microsoft.com/office/drawing/2014/main" xmlns="" id="{4D1E2F9C-4203-40EA-AC7D-F9F86BFE1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2B3F6BD-5293-4FDD-9EEC-81477570CADF}"/>
              </a:ext>
            </a:extLst>
          </p:cNvPr>
          <p:cNvSpPr>
            <a:spLocks noGrp="1"/>
          </p:cNvSpPr>
          <p:nvPr>
            <p:ph type="sldNum" sz="quarter" idx="12"/>
          </p:nvPr>
        </p:nvSpPr>
        <p:spPr/>
        <p:txBody>
          <a:bodyPr/>
          <a:lstStyle/>
          <a:p>
            <a:fld id="{7723AA2B-D1D5-43F3-A8E8-2E00A2DCA623}" type="slidenum">
              <a:rPr lang="en-US" smtClean="0"/>
              <a:pPr/>
              <a:t>‹#›</a:t>
            </a:fld>
            <a:endParaRPr lang="en-US"/>
          </a:p>
        </p:txBody>
      </p:sp>
    </p:spTree>
    <p:extLst>
      <p:ext uri="{BB962C8B-B14F-4D97-AF65-F5344CB8AC3E}">
        <p14:creationId xmlns:p14="http://schemas.microsoft.com/office/powerpoint/2010/main" xmlns="" val="502924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DD3611-09AB-4180-B679-E0C966D9FD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C0A36ED-4B79-45A3-A826-8D67DBC59CE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AE41842-4AB3-4EC8-B916-7A0299AB76B1}"/>
              </a:ext>
            </a:extLst>
          </p:cNvPr>
          <p:cNvSpPr>
            <a:spLocks noGrp="1"/>
          </p:cNvSpPr>
          <p:nvPr>
            <p:ph type="dt" sz="half" idx="10"/>
          </p:nvPr>
        </p:nvSpPr>
        <p:spPr/>
        <p:txBody>
          <a:bodyPr/>
          <a:lstStyle/>
          <a:p>
            <a:fld id="{0CD6A454-A5CC-49CA-9CA0-C921320E7EB2}" type="datetimeFigureOut">
              <a:rPr lang="en-US" smtClean="0"/>
              <a:pPr/>
              <a:t>11/3/2019</a:t>
            </a:fld>
            <a:endParaRPr lang="en-US"/>
          </a:p>
        </p:txBody>
      </p:sp>
      <p:sp>
        <p:nvSpPr>
          <p:cNvPr id="5" name="Footer Placeholder 4">
            <a:extLst>
              <a:ext uri="{FF2B5EF4-FFF2-40B4-BE49-F238E27FC236}">
                <a16:creationId xmlns:a16="http://schemas.microsoft.com/office/drawing/2014/main" xmlns="" id="{9D83A15D-88C8-48AB-B24A-7F89B9CB5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1539EE3-3DED-4BE9-8B4E-6CC448EF4F3D}"/>
              </a:ext>
            </a:extLst>
          </p:cNvPr>
          <p:cNvSpPr>
            <a:spLocks noGrp="1"/>
          </p:cNvSpPr>
          <p:nvPr>
            <p:ph type="sldNum" sz="quarter" idx="12"/>
          </p:nvPr>
        </p:nvSpPr>
        <p:spPr/>
        <p:txBody>
          <a:bodyPr/>
          <a:lstStyle/>
          <a:p>
            <a:fld id="{7723AA2B-D1D5-43F3-A8E8-2E00A2DCA623}" type="slidenum">
              <a:rPr lang="en-US" smtClean="0"/>
              <a:pPr/>
              <a:t>‹#›</a:t>
            </a:fld>
            <a:endParaRPr lang="en-US"/>
          </a:p>
        </p:txBody>
      </p:sp>
    </p:spTree>
    <p:extLst>
      <p:ext uri="{BB962C8B-B14F-4D97-AF65-F5344CB8AC3E}">
        <p14:creationId xmlns:p14="http://schemas.microsoft.com/office/powerpoint/2010/main" xmlns="" val="3423556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1A145FA-6AF5-45EC-8D9C-1056F9045A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3F81DE2-9C99-4A11-B144-A29B4382D57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A91D626-1AEA-40C4-A237-F811A73FAFC0}"/>
              </a:ext>
            </a:extLst>
          </p:cNvPr>
          <p:cNvSpPr>
            <a:spLocks noGrp="1"/>
          </p:cNvSpPr>
          <p:nvPr>
            <p:ph type="dt" sz="half" idx="10"/>
          </p:nvPr>
        </p:nvSpPr>
        <p:spPr/>
        <p:txBody>
          <a:bodyPr/>
          <a:lstStyle/>
          <a:p>
            <a:fld id="{0CD6A454-A5CC-49CA-9CA0-C921320E7EB2}" type="datetimeFigureOut">
              <a:rPr lang="en-US" smtClean="0"/>
              <a:pPr/>
              <a:t>11/3/2019</a:t>
            </a:fld>
            <a:endParaRPr lang="en-US"/>
          </a:p>
        </p:txBody>
      </p:sp>
      <p:sp>
        <p:nvSpPr>
          <p:cNvPr id="5" name="Footer Placeholder 4">
            <a:extLst>
              <a:ext uri="{FF2B5EF4-FFF2-40B4-BE49-F238E27FC236}">
                <a16:creationId xmlns:a16="http://schemas.microsoft.com/office/drawing/2014/main" xmlns="" id="{2403645F-038D-4335-B233-75D9F728D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B74D204-07D3-4735-923E-9DF1B7FFECE4}"/>
              </a:ext>
            </a:extLst>
          </p:cNvPr>
          <p:cNvSpPr>
            <a:spLocks noGrp="1"/>
          </p:cNvSpPr>
          <p:nvPr>
            <p:ph type="sldNum" sz="quarter" idx="12"/>
          </p:nvPr>
        </p:nvSpPr>
        <p:spPr/>
        <p:txBody>
          <a:bodyPr/>
          <a:lstStyle/>
          <a:p>
            <a:fld id="{7723AA2B-D1D5-43F3-A8E8-2E00A2DCA623}" type="slidenum">
              <a:rPr lang="en-US" smtClean="0"/>
              <a:pPr/>
              <a:t>‹#›</a:t>
            </a:fld>
            <a:endParaRPr lang="en-US"/>
          </a:p>
        </p:txBody>
      </p:sp>
    </p:spTree>
    <p:extLst>
      <p:ext uri="{BB962C8B-B14F-4D97-AF65-F5344CB8AC3E}">
        <p14:creationId xmlns:p14="http://schemas.microsoft.com/office/powerpoint/2010/main" xmlns="" val="184248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A4E2CD-3BFD-4632-943F-131D460D51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E399BC2-84D3-4E66-A721-AA2B1034EC6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1009B1F-8472-4113-B06B-A22CA32CE461}"/>
              </a:ext>
            </a:extLst>
          </p:cNvPr>
          <p:cNvSpPr>
            <a:spLocks noGrp="1"/>
          </p:cNvSpPr>
          <p:nvPr>
            <p:ph type="dt" sz="half" idx="10"/>
          </p:nvPr>
        </p:nvSpPr>
        <p:spPr/>
        <p:txBody>
          <a:bodyPr/>
          <a:lstStyle/>
          <a:p>
            <a:fld id="{0CD6A454-A5CC-49CA-9CA0-C921320E7EB2}" type="datetimeFigureOut">
              <a:rPr lang="en-US" smtClean="0"/>
              <a:pPr/>
              <a:t>11/3/2019</a:t>
            </a:fld>
            <a:endParaRPr lang="en-US"/>
          </a:p>
        </p:txBody>
      </p:sp>
      <p:sp>
        <p:nvSpPr>
          <p:cNvPr id="5" name="Footer Placeholder 4">
            <a:extLst>
              <a:ext uri="{FF2B5EF4-FFF2-40B4-BE49-F238E27FC236}">
                <a16:creationId xmlns:a16="http://schemas.microsoft.com/office/drawing/2014/main" xmlns="" id="{ACD07176-4270-42E9-8084-939ADA77A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5D7B110-E0FC-47E3-97D1-28391BC310EF}"/>
              </a:ext>
            </a:extLst>
          </p:cNvPr>
          <p:cNvSpPr>
            <a:spLocks noGrp="1"/>
          </p:cNvSpPr>
          <p:nvPr>
            <p:ph type="sldNum" sz="quarter" idx="12"/>
          </p:nvPr>
        </p:nvSpPr>
        <p:spPr/>
        <p:txBody>
          <a:bodyPr/>
          <a:lstStyle/>
          <a:p>
            <a:fld id="{7723AA2B-D1D5-43F3-A8E8-2E00A2DCA623}" type="slidenum">
              <a:rPr lang="en-US" smtClean="0"/>
              <a:pPr/>
              <a:t>‹#›</a:t>
            </a:fld>
            <a:endParaRPr lang="en-US"/>
          </a:p>
        </p:txBody>
      </p:sp>
    </p:spTree>
    <p:extLst>
      <p:ext uri="{BB962C8B-B14F-4D97-AF65-F5344CB8AC3E}">
        <p14:creationId xmlns:p14="http://schemas.microsoft.com/office/powerpoint/2010/main" xmlns="" val="2774160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596D81-E054-4952-A042-0E091E6048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77FEBEDD-98D4-40DB-9192-EE5D1F6079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93FBCEB6-4FEB-4680-901D-778AFE196ED5}"/>
              </a:ext>
            </a:extLst>
          </p:cNvPr>
          <p:cNvSpPr>
            <a:spLocks noGrp="1"/>
          </p:cNvSpPr>
          <p:nvPr>
            <p:ph type="dt" sz="half" idx="10"/>
          </p:nvPr>
        </p:nvSpPr>
        <p:spPr/>
        <p:txBody>
          <a:bodyPr/>
          <a:lstStyle/>
          <a:p>
            <a:fld id="{0CD6A454-A5CC-49CA-9CA0-C921320E7EB2}" type="datetimeFigureOut">
              <a:rPr lang="en-US" smtClean="0"/>
              <a:pPr/>
              <a:t>11/3/2019</a:t>
            </a:fld>
            <a:endParaRPr lang="en-US"/>
          </a:p>
        </p:txBody>
      </p:sp>
      <p:sp>
        <p:nvSpPr>
          <p:cNvPr id="5" name="Footer Placeholder 4">
            <a:extLst>
              <a:ext uri="{FF2B5EF4-FFF2-40B4-BE49-F238E27FC236}">
                <a16:creationId xmlns:a16="http://schemas.microsoft.com/office/drawing/2014/main" xmlns="" id="{B950B35A-C1CB-49F9-90B6-FFB5231921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99836C6-4D82-432C-83AF-80EC4D6B3235}"/>
              </a:ext>
            </a:extLst>
          </p:cNvPr>
          <p:cNvSpPr>
            <a:spLocks noGrp="1"/>
          </p:cNvSpPr>
          <p:nvPr>
            <p:ph type="sldNum" sz="quarter" idx="12"/>
          </p:nvPr>
        </p:nvSpPr>
        <p:spPr/>
        <p:txBody>
          <a:bodyPr/>
          <a:lstStyle/>
          <a:p>
            <a:fld id="{7723AA2B-D1D5-43F3-A8E8-2E00A2DCA623}" type="slidenum">
              <a:rPr lang="en-US" smtClean="0"/>
              <a:pPr/>
              <a:t>‹#›</a:t>
            </a:fld>
            <a:endParaRPr lang="en-US"/>
          </a:p>
        </p:txBody>
      </p:sp>
    </p:spTree>
    <p:extLst>
      <p:ext uri="{BB962C8B-B14F-4D97-AF65-F5344CB8AC3E}">
        <p14:creationId xmlns:p14="http://schemas.microsoft.com/office/powerpoint/2010/main" xmlns="" val="3253730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F3E732-7C37-472F-A666-41A5BCA398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080E0B1-A9D3-4C29-AAA2-05831F040C3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32E970E1-721E-4F18-8A52-9BAFC9AE9B1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3BECAF5-7CA0-4597-9ECB-B24BC98F2361}"/>
              </a:ext>
            </a:extLst>
          </p:cNvPr>
          <p:cNvSpPr>
            <a:spLocks noGrp="1"/>
          </p:cNvSpPr>
          <p:nvPr>
            <p:ph type="dt" sz="half" idx="10"/>
          </p:nvPr>
        </p:nvSpPr>
        <p:spPr/>
        <p:txBody>
          <a:bodyPr/>
          <a:lstStyle/>
          <a:p>
            <a:fld id="{0CD6A454-A5CC-49CA-9CA0-C921320E7EB2}" type="datetimeFigureOut">
              <a:rPr lang="en-US" smtClean="0"/>
              <a:pPr/>
              <a:t>11/3/2019</a:t>
            </a:fld>
            <a:endParaRPr lang="en-US"/>
          </a:p>
        </p:txBody>
      </p:sp>
      <p:sp>
        <p:nvSpPr>
          <p:cNvPr id="6" name="Footer Placeholder 5">
            <a:extLst>
              <a:ext uri="{FF2B5EF4-FFF2-40B4-BE49-F238E27FC236}">
                <a16:creationId xmlns:a16="http://schemas.microsoft.com/office/drawing/2014/main" xmlns="" id="{C04ED6DF-793B-460E-985A-4DC4CC44E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617C881-D5CC-4EAA-B7F5-BE0AEABE2251}"/>
              </a:ext>
            </a:extLst>
          </p:cNvPr>
          <p:cNvSpPr>
            <a:spLocks noGrp="1"/>
          </p:cNvSpPr>
          <p:nvPr>
            <p:ph type="sldNum" sz="quarter" idx="12"/>
          </p:nvPr>
        </p:nvSpPr>
        <p:spPr/>
        <p:txBody>
          <a:bodyPr/>
          <a:lstStyle/>
          <a:p>
            <a:fld id="{7723AA2B-D1D5-43F3-A8E8-2E00A2DCA623}" type="slidenum">
              <a:rPr lang="en-US" smtClean="0"/>
              <a:pPr/>
              <a:t>‹#›</a:t>
            </a:fld>
            <a:endParaRPr lang="en-US"/>
          </a:p>
        </p:txBody>
      </p:sp>
    </p:spTree>
    <p:extLst>
      <p:ext uri="{BB962C8B-B14F-4D97-AF65-F5344CB8AC3E}">
        <p14:creationId xmlns:p14="http://schemas.microsoft.com/office/powerpoint/2010/main" xmlns="" val="60988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D6D1EC-46EE-4081-BEEE-FA4620E62F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2D92CFC4-AB8F-4332-8F9C-1D29A1D5BC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F35C9417-FB5C-434F-81C9-07F857127A8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BFBF607-8D1A-4E0C-991A-6990AA83CC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0E1F91D9-028F-4F20-9774-6F9803DEAF0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30A8173-435F-4094-AF29-5C385B987219}"/>
              </a:ext>
            </a:extLst>
          </p:cNvPr>
          <p:cNvSpPr>
            <a:spLocks noGrp="1"/>
          </p:cNvSpPr>
          <p:nvPr>
            <p:ph type="dt" sz="half" idx="10"/>
          </p:nvPr>
        </p:nvSpPr>
        <p:spPr/>
        <p:txBody>
          <a:bodyPr/>
          <a:lstStyle/>
          <a:p>
            <a:fld id="{0CD6A454-A5CC-49CA-9CA0-C921320E7EB2}" type="datetimeFigureOut">
              <a:rPr lang="en-US" smtClean="0"/>
              <a:pPr/>
              <a:t>11/3/2019</a:t>
            </a:fld>
            <a:endParaRPr lang="en-US"/>
          </a:p>
        </p:txBody>
      </p:sp>
      <p:sp>
        <p:nvSpPr>
          <p:cNvPr id="8" name="Footer Placeholder 7">
            <a:extLst>
              <a:ext uri="{FF2B5EF4-FFF2-40B4-BE49-F238E27FC236}">
                <a16:creationId xmlns:a16="http://schemas.microsoft.com/office/drawing/2014/main" xmlns="" id="{A5C165A6-A8E3-40D6-9507-64F9D6C9DC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80E241B2-C705-4A29-8D70-D78A2E8B1CE7}"/>
              </a:ext>
            </a:extLst>
          </p:cNvPr>
          <p:cNvSpPr>
            <a:spLocks noGrp="1"/>
          </p:cNvSpPr>
          <p:nvPr>
            <p:ph type="sldNum" sz="quarter" idx="12"/>
          </p:nvPr>
        </p:nvSpPr>
        <p:spPr/>
        <p:txBody>
          <a:bodyPr/>
          <a:lstStyle/>
          <a:p>
            <a:fld id="{7723AA2B-D1D5-43F3-A8E8-2E00A2DCA623}" type="slidenum">
              <a:rPr lang="en-US" smtClean="0"/>
              <a:pPr/>
              <a:t>‹#›</a:t>
            </a:fld>
            <a:endParaRPr lang="en-US"/>
          </a:p>
        </p:txBody>
      </p:sp>
    </p:spTree>
    <p:extLst>
      <p:ext uri="{BB962C8B-B14F-4D97-AF65-F5344CB8AC3E}">
        <p14:creationId xmlns:p14="http://schemas.microsoft.com/office/powerpoint/2010/main" xmlns="" val="3319312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AF9B2D-AA53-4ED9-9C11-6B94C45626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075B1F9-1756-41E2-8A02-B3732C0C6FBD}"/>
              </a:ext>
            </a:extLst>
          </p:cNvPr>
          <p:cNvSpPr>
            <a:spLocks noGrp="1"/>
          </p:cNvSpPr>
          <p:nvPr>
            <p:ph type="dt" sz="half" idx="10"/>
          </p:nvPr>
        </p:nvSpPr>
        <p:spPr/>
        <p:txBody>
          <a:bodyPr/>
          <a:lstStyle/>
          <a:p>
            <a:fld id="{0CD6A454-A5CC-49CA-9CA0-C921320E7EB2}" type="datetimeFigureOut">
              <a:rPr lang="en-US" smtClean="0"/>
              <a:pPr/>
              <a:t>11/3/2019</a:t>
            </a:fld>
            <a:endParaRPr lang="en-US"/>
          </a:p>
        </p:txBody>
      </p:sp>
      <p:sp>
        <p:nvSpPr>
          <p:cNvPr id="4" name="Footer Placeholder 3">
            <a:extLst>
              <a:ext uri="{FF2B5EF4-FFF2-40B4-BE49-F238E27FC236}">
                <a16:creationId xmlns:a16="http://schemas.microsoft.com/office/drawing/2014/main" xmlns="" id="{69D4846E-11B3-4C76-98AC-63718F129E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F88AD39-B806-4AD1-907C-B4882B5EBF5A}"/>
              </a:ext>
            </a:extLst>
          </p:cNvPr>
          <p:cNvSpPr>
            <a:spLocks noGrp="1"/>
          </p:cNvSpPr>
          <p:nvPr>
            <p:ph type="sldNum" sz="quarter" idx="12"/>
          </p:nvPr>
        </p:nvSpPr>
        <p:spPr/>
        <p:txBody>
          <a:bodyPr/>
          <a:lstStyle/>
          <a:p>
            <a:fld id="{7723AA2B-D1D5-43F3-A8E8-2E00A2DCA623}" type="slidenum">
              <a:rPr lang="en-US" smtClean="0"/>
              <a:pPr/>
              <a:t>‹#›</a:t>
            </a:fld>
            <a:endParaRPr lang="en-US"/>
          </a:p>
        </p:txBody>
      </p:sp>
    </p:spTree>
    <p:extLst>
      <p:ext uri="{BB962C8B-B14F-4D97-AF65-F5344CB8AC3E}">
        <p14:creationId xmlns:p14="http://schemas.microsoft.com/office/powerpoint/2010/main" xmlns="" val="4055321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D5C1D77-D663-494B-96C2-D81CC0F713A7}"/>
              </a:ext>
            </a:extLst>
          </p:cNvPr>
          <p:cNvSpPr>
            <a:spLocks noGrp="1"/>
          </p:cNvSpPr>
          <p:nvPr>
            <p:ph type="dt" sz="half" idx="10"/>
          </p:nvPr>
        </p:nvSpPr>
        <p:spPr/>
        <p:txBody>
          <a:bodyPr/>
          <a:lstStyle/>
          <a:p>
            <a:fld id="{0CD6A454-A5CC-49CA-9CA0-C921320E7EB2}" type="datetimeFigureOut">
              <a:rPr lang="en-US" smtClean="0"/>
              <a:pPr/>
              <a:t>11/3/2019</a:t>
            </a:fld>
            <a:endParaRPr lang="en-US"/>
          </a:p>
        </p:txBody>
      </p:sp>
      <p:sp>
        <p:nvSpPr>
          <p:cNvPr id="3" name="Footer Placeholder 2">
            <a:extLst>
              <a:ext uri="{FF2B5EF4-FFF2-40B4-BE49-F238E27FC236}">
                <a16:creationId xmlns:a16="http://schemas.microsoft.com/office/drawing/2014/main" xmlns="" id="{DA6E8755-485A-4F85-801E-7E8D0321FB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6E180F5-8DD3-4469-B98A-F58F584ADB04}"/>
              </a:ext>
            </a:extLst>
          </p:cNvPr>
          <p:cNvSpPr>
            <a:spLocks noGrp="1"/>
          </p:cNvSpPr>
          <p:nvPr>
            <p:ph type="sldNum" sz="quarter" idx="12"/>
          </p:nvPr>
        </p:nvSpPr>
        <p:spPr/>
        <p:txBody>
          <a:bodyPr/>
          <a:lstStyle/>
          <a:p>
            <a:fld id="{7723AA2B-D1D5-43F3-A8E8-2E00A2DCA623}" type="slidenum">
              <a:rPr lang="en-US" smtClean="0"/>
              <a:pPr/>
              <a:t>‹#›</a:t>
            </a:fld>
            <a:endParaRPr lang="en-US"/>
          </a:p>
        </p:txBody>
      </p:sp>
    </p:spTree>
    <p:extLst>
      <p:ext uri="{BB962C8B-B14F-4D97-AF65-F5344CB8AC3E}">
        <p14:creationId xmlns:p14="http://schemas.microsoft.com/office/powerpoint/2010/main" xmlns="" val="342663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E0DCC6-2E1C-4D50-B055-D186901A8D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8E0DB12B-1473-45AA-A2A2-A7395DB9C8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A8D3E51-517F-4C0A-8576-6097A16851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519F497-6F89-4E36-B7C2-D71696744BA5}"/>
              </a:ext>
            </a:extLst>
          </p:cNvPr>
          <p:cNvSpPr>
            <a:spLocks noGrp="1"/>
          </p:cNvSpPr>
          <p:nvPr>
            <p:ph type="dt" sz="half" idx="10"/>
          </p:nvPr>
        </p:nvSpPr>
        <p:spPr/>
        <p:txBody>
          <a:bodyPr/>
          <a:lstStyle/>
          <a:p>
            <a:fld id="{0CD6A454-A5CC-49CA-9CA0-C921320E7EB2}" type="datetimeFigureOut">
              <a:rPr lang="en-US" smtClean="0"/>
              <a:pPr/>
              <a:t>11/3/2019</a:t>
            </a:fld>
            <a:endParaRPr lang="en-US"/>
          </a:p>
        </p:txBody>
      </p:sp>
      <p:sp>
        <p:nvSpPr>
          <p:cNvPr id="6" name="Footer Placeholder 5">
            <a:extLst>
              <a:ext uri="{FF2B5EF4-FFF2-40B4-BE49-F238E27FC236}">
                <a16:creationId xmlns:a16="http://schemas.microsoft.com/office/drawing/2014/main" xmlns="" id="{5C36FAD6-BCB4-4CBF-8238-F48FCD8B78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274B3C0-9DD5-4BEE-A82B-046BE32839A1}"/>
              </a:ext>
            </a:extLst>
          </p:cNvPr>
          <p:cNvSpPr>
            <a:spLocks noGrp="1"/>
          </p:cNvSpPr>
          <p:nvPr>
            <p:ph type="sldNum" sz="quarter" idx="12"/>
          </p:nvPr>
        </p:nvSpPr>
        <p:spPr/>
        <p:txBody>
          <a:bodyPr/>
          <a:lstStyle/>
          <a:p>
            <a:fld id="{7723AA2B-D1D5-43F3-A8E8-2E00A2DCA623}" type="slidenum">
              <a:rPr lang="en-US" smtClean="0"/>
              <a:pPr/>
              <a:t>‹#›</a:t>
            </a:fld>
            <a:endParaRPr lang="en-US"/>
          </a:p>
        </p:txBody>
      </p:sp>
    </p:spTree>
    <p:extLst>
      <p:ext uri="{BB962C8B-B14F-4D97-AF65-F5344CB8AC3E}">
        <p14:creationId xmlns:p14="http://schemas.microsoft.com/office/powerpoint/2010/main" xmlns="" val="2352273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6E3BAF-F4EA-4E9E-AF4A-22FC917446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7C16635-1FEF-4F4D-A303-FB9694E7FB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9759C22-45BA-48C5-8688-D2A3F10F1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A2C01A2-C39A-4C93-B820-F02081062E56}"/>
              </a:ext>
            </a:extLst>
          </p:cNvPr>
          <p:cNvSpPr>
            <a:spLocks noGrp="1"/>
          </p:cNvSpPr>
          <p:nvPr>
            <p:ph type="dt" sz="half" idx="10"/>
          </p:nvPr>
        </p:nvSpPr>
        <p:spPr/>
        <p:txBody>
          <a:bodyPr/>
          <a:lstStyle/>
          <a:p>
            <a:fld id="{0CD6A454-A5CC-49CA-9CA0-C921320E7EB2}" type="datetimeFigureOut">
              <a:rPr lang="en-US" smtClean="0"/>
              <a:pPr/>
              <a:t>11/3/2019</a:t>
            </a:fld>
            <a:endParaRPr lang="en-US"/>
          </a:p>
        </p:txBody>
      </p:sp>
      <p:sp>
        <p:nvSpPr>
          <p:cNvPr id="6" name="Footer Placeholder 5">
            <a:extLst>
              <a:ext uri="{FF2B5EF4-FFF2-40B4-BE49-F238E27FC236}">
                <a16:creationId xmlns:a16="http://schemas.microsoft.com/office/drawing/2014/main" xmlns="" id="{0569E7ED-10E6-4BCF-9D3D-169A36F00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95264DB-562D-4C01-8982-5FC187707280}"/>
              </a:ext>
            </a:extLst>
          </p:cNvPr>
          <p:cNvSpPr>
            <a:spLocks noGrp="1"/>
          </p:cNvSpPr>
          <p:nvPr>
            <p:ph type="sldNum" sz="quarter" idx="12"/>
          </p:nvPr>
        </p:nvSpPr>
        <p:spPr/>
        <p:txBody>
          <a:bodyPr/>
          <a:lstStyle/>
          <a:p>
            <a:fld id="{7723AA2B-D1D5-43F3-A8E8-2E00A2DCA623}" type="slidenum">
              <a:rPr lang="en-US" smtClean="0"/>
              <a:pPr/>
              <a:t>‹#›</a:t>
            </a:fld>
            <a:endParaRPr lang="en-US"/>
          </a:p>
        </p:txBody>
      </p:sp>
    </p:spTree>
    <p:extLst>
      <p:ext uri="{BB962C8B-B14F-4D97-AF65-F5344CB8AC3E}">
        <p14:creationId xmlns:p14="http://schemas.microsoft.com/office/powerpoint/2010/main" xmlns="" val="2852066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3812002-5160-4F3C-9F00-619A6AA59E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660250F-4960-4DA6-B710-4800157026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3A23A9D-D676-462A-B687-8A45B507AA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D6A454-A5CC-49CA-9CA0-C921320E7EB2}" type="datetimeFigureOut">
              <a:rPr lang="en-US" smtClean="0"/>
              <a:pPr/>
              <a:t>11/3/2019</a:t>
            </a:fld>
            <a:endParaRPr lang="en-US"/>
          </a:p>
        </p:txBody>
      </p:sp>
      <p:sp>
        <p:nvSpPr>
          <p:cNvPr id="5" name="Footer Placeholder 4">
            <a:extLst>
              <a:ext uri="{FF2B5EF4-FFF2-40B4-BE49-F238E27FC236}">
                <a16:creationId xmlns:a16="http://schemas.microsoft.com/office/drawing/2014/main" xmlns="" id="{D4FB810D-B590-464E-A97A-1E93C320B7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3D55A03-8B62-420A-8ED2-003C9FD667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3AA2B-D1D5-43F3-A8E8-2E00A2DCA623}" type="slidenum">
              <a:rPr lang="en-US" smtClean="0"/>
              <a:pPr/>
              <a:t>‹#›</a:t>
            </a:fld>
            <a:endParaRPr lang="en-US"/>
          </a:p>
        </p:txBody>
      </p:sp>
    </p:spTree>
    <p:extLst>
      <p:ext uri="{BB962C8B-B14F-4D97-AF65-F5344CB8AC3E}">
        <p14:creationId xmlns:p14="http://schemas.microsoft.com/office/powerpoint/2010/main" xmlns="" val="208428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6244829-D356-46F8-A342-0C231CFCA0EB}"/>
              </a:ext>
            </a:extLst>
          </p:cNvPr>
          <p:cNvSpPr>
            <a:spLocks noGrp="1"/>
          </p:cNvSpPr>
          <p:nvPr>
            <p:ph idx="1"/>
          </p:nvPr>
        </p:nvSpPr>
        <p:spPr>
          <a:xfrm>
            <a:off x="838200" y="450166"/>
            <a:ext cx="10515600" cy="5740865"/>
          </a:xfrm>
        </p:spPr>
        <p:txBody>
          <a:bodyPr/>
          <a:lstStyle/>
          <a:p>
            <a:pPr marL="0" indent="0">
              <a:buNone/>
            </a:pPr>
            <a:r>
              <a:rPr lang="en-US" dirty="0"/>
              <a:t>Object: </a:t>
            </a:r>
            <a:r>
              <a:rPr lang="en-US" sz="2000" dirty="0">
                <a:latin typeface="Times New Roman" panose="02020603050405020304" pitchFamily="18" charset="0"/>
                <a:cs typeface="Times New Roman" panose="02020603050405020304" pitchFamily="18" charset="0"/>
              </a:rPr>
              <a:t>Object is an entity that has state and behavior. It may be anything. It may be physical and logical. For example: mouse, keyboard, chair, table, pen etc.</a:t>
            </a:r>
          </a:p>
          <a:p>
            <a:pPr marL="0" indent="0">
              <a:buNone/>
            </a:pPr>
            <a:r>
              <a:rPr lang="en-US" dirty="0"/>
              <a:t>Class :</a:t>
            </a:r>
            <a:r>
              <a:rPr lang="en-US" sz="1800" dirty="0">
                <a:latin typeface="Times New Roman" panose="02020603050405020304" pitchFamily="18" charset="0"/>
                <a:cs typeface="Times New Roman" panose="02020603050405020304" pitchFamily="18" charset="0"/>
              </a:rPr>
              <a:t>A class is a blueprint for the object. Let's understand it by an example:</a:t>
            </a:r>
          </a:p>
          <a:p>
            <a:pPr marL="0" indent="0">
              <a:buNone/>
            </a:pPr>
            <a:r>
              <a:rPr lang="en-US" sz="1800" dirty="0">
                <a:latin typeface="Times New Roman" panose="02020603050405020304" pitchFamily="18" charset="0"/>
                <a:cs typeface="Times New Roman" panose="02020603050405020304" pitchFamily="18" charset="0"/>
              </a:rPr>
              <a:t>Suppose a class is a prototype of a building. A building contains all the details about the floor, doors, windows, etc. we can make another buildings (as many as we want) based on these details. So building is a class and we can create many objects from a class.</a:t>
            </a:r>
          </a:p>
          <a:p>
            <a:pPr marL="0" indent="0">
              <a:buNone/>
            </a:pPr>
            <a:r>
              <a:rPr lang="en-US" sz="1800" dirty="0">
                <a:latin typeface="Times New Roman" panose="02020603050405020304" pitchFamily="18" charset="0"/>
                <a:cs typeface="Times New Roman" panose="02020603050405020304" pitchFamily="18" charset="0"/>
              </a:rPr>
              <a:t>An object is also called an instance of a class and the process of creating this object is known as instantiation.</a:t>
            </a:r>
          </a:p>
          <a:p>
            <a:pPr marL="0" indent="0">
              <a:buNone/>
            </a:pPr>
            <a:endParaRPr lang="en-US" dirty="0"/>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xmlns="" id="{131AF98A-3262-453A-AA18-E4D19AC288D1}"/>
              </a:ext>
            </a:extLst>
          </p:cNvPr>
          <p:cNvPicPr>
            <a:picLocks noChangeAspect="1"/>
          </p:cNvPicPr>
          <p:nvPr/>
        </p:nvPicPr>
        <p:blipFill>
          <a:blip r:embed="rId2"/>
          <a:stretch>
            <a:fillRect/>
          </a:stretch>
        </p:blipFill>
        <p:spPr>
          <a:xfrm>
            <a:off x="2851931" y="3576638"/>
            <a:ext cx="5981700" cy="2600325"/>
          </a:xfrm>
          <a:prstGeom prst="rect">
            <a:avLst/>
          </a:prstGeom>
        </p:spPr>
      </p:pic>
    </p:spTree>
    <p:extLst>
      <p:ext uri="{BB962C8B-B14F-4D97-AF65-F5344CB8AC3E}">
        <p14:creationId xmlns:p14="http://schemas.microsoft.com/office/powerpoint/2010/main" xmlns="" val="18801678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001B57-15EC-4965-B51E-13E710C2B532}"/>
              </a:ext>
            </a:extLst>
          </p:cNvPr>
          <p:cNvSpPr>
            <a:spLocks noGrp="1"/>
          </p:cNvSpPr>
          <p:nvPr>
            <p:ph type="title"/>
          </p:nvPr>
        </p:nvSpPr>
        <p:spPr>
          <a:xfrm>
            <a:off x="838200" y="365125"/>
            <a:ext cx="10515600" cy="1013509"/>
          </a:xfrm>
        </p:spPr>
        <p:txBody>
          <a:bodyPr/>
          <a:lstStyle/>
          <a:p>
            <a:r>
              <a:rPr lang="en-US" dirty="0"/>
              <a:t>Python Inheritance Syntax</a:t>
            </a:r>
          </a:p>
        </p:txBody>
      </p:sp>
      <p:sp>
        <p:nvSpPr>
          <p:cNvPr id="3" name="Content Placeholder 2">
            <a:extLst>
              <a:ext uri="{FF2B5EF4-FFF2-40B4-BE49-F238E27FC236}">
                <a16:creationId xmlns:a16="http://schemas.microsoft.com/office/drawing/2014/main" xmlns="" id="{8ABEBA2D-57BA-4A4B-BF0C-D7C1D51E5602}"/>
              </a:ext>
            </a:extLst>
          </p:cNvPr>
          <p:cNvSpPr>
            <a:spLocks noGrp="1"/>
          </p:cNvSpPr>
          <p:nvPr>
            <p:ph idx="1"/>
          </p:nvPr>
        </p:nvSpPr>
        <p:spPr>
          <a:xfrm>
            <a:off x="838200" y="1378634"/>
            <a:ext cx="10515600" cy="4798329"/>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Syntax 1:</a:t>
            </a:r>
          </a:p>
          <a:p>
            <a:pPr marL="0" indent="0">
              <a:buNone/>
            </a:pPr>
            <a:r>
              <a:rPr lang="en-US" sz="1400" dirty="0">
                <a:latin typeface="Times New Roman" panose="02020603050405020304" pitchFamily="18" charset="0"/>
                <a:cs typeface="Times New Roman" panose="02020603050405020304" pitchFamily="18" charset="0"/>
              </a:rPr>
              <a:t>class </a:t>
            </a:r>
            <a:r>
              <a:rPr lang="en-US" sz="1400" dirty="0" err="1">
                <a:latin typeface="Times New Roman" panose="02020603050405020304" pitchFamily="18" charset="0"/>
                <a:cs typeface="Times New Roman" panose="02020603050405020304" pitchFamily="18" charset="0"/>
              </a:rPr>
              <a:t>DerivedClassName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BaseClassName</a:t>
            </a: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    &lt;statement-1&gt;  </a:t>
            </a:r>
          </a:p>
          <a:p>
            <a:pPr marL="0" indent="0">
              <a:buNone/>
            </a:pPr>
            <a:r>
              <a:rPr lang="en-US" sz="1400" dirty="0">
                <a:latin typeface="Times New Roman" panose="02020603050405020304" pitchFamily="18" charset="0"/>
                <a:cs typeface="Times New Roman" panose="02020603050405020304" pitchFamily="18" charset="0"/>
              </a:rPr>
              <a:t>    .  </a:t>
            </a:r>
          </a:p>
          <a:p>
            <a:pPr marL="0" indent="0">
              <a:buNone/>
            </a:pPr>
            <a:r>
              <a:rPr lang="en-US" sz="1400" dirty="0">
                <a:latin typeface="Times New Roman" panose="02020603050405020304" pitchFamily="18" charset="0"/>
                <a:cs typeface="Times New Roman" panose="02020603050405020304" pitchFamily="18" charset="0"/>
              </a:rPr>
              <a:t>    .  </a:t>
            </a:r>
          </a:p>
          <a:p>
            <a:pPr marL="0" indent="0">
              <a:buNone/>
            </a:pPr>
            <a:r>
              <a:rPr lang="en-US" sz="1400" dirty="0">
                <a:latin typeface="Times New Roman" panose="02020603050405020304" pitchFamily="18" charset="0"/>
                <a:cs typeface="Times New Roman" panose="02020603050405020304" pitchFamily="18" charset="0"/>
              </a:rPr>
              <a:t>    .  </a:t>
            </a:r>
          </a:p>
          <a:p>
            <a:pPr marL="0" indent="0">
              <a:buNone/>
            </a:pPr>
            <a:r>
              <a:rPr lang="en-US" sz="1400" dirty="0">
                <a:latin typeface="Times New Roman" panose="02020603050405020304" pitchFamily="18" charset="0"/>
                <a:cs typeface="Times New Roman" panose="02020603050405020304" pitchFamily="18" charset="0"/>
              </a:rPr>
              <a:t>    &lt;statement-N&gt;</a:t>
            </a:r>
          </a:p>
          <a:p>
            <a:pPr marL="0" indent="0">
              <a:buNone/>
            </a:pPr>
            <a:r>
              <a:rPr lang="en-US" sz="1400" dirty="0">
                <a:latin typeface="Times New Roman" panose="02020603050405020304" pitchFamily="18" charset="0"/>
                <a:cs typeface="Times New Roman" panose="02020603050405020304" pitchFamily="18" charset="0"/>
              </a:rPr>
              <a:t>Syntax 2:</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class </a:t>
            </a:r>
            <a:r>
              <a:rPr lang="en-US" sz="1400" dirty="0" err="1">
                <a:latin typeface="Times New Roman" panose="02020603050405020304" pitchFamily="18" charset="0"/>
                <a:cs typeface="Times New Roman" panose="02020603050405020304" pitchFamily="18" charset="0"/>
              </a:rPr>
              <a:t>DerivedClassName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modulename.BaseClassName</a:t>
            </a:r>
            <a:r>
              <a:rPr lang="en-US" sz="1400" dirty="0">
                <a:latin typeface="Times New Roman" panose="02020603050405020304" pitchFamily="18" charset="0"/>
                <a:cs typeface="Times New Roman" panose="02020603050405020304" pitchFamily="18" charset="0"/>
              </a:rPr>
              <a:t>):  </a:t>
            </a:r>
          </a:p>
          <a:p>
            <a:pPr marL="0" indent="0">
              <a:buNone/>
            </a:pPr>
            <a:r>
              <a:rPr lang="en-US" sz="1400" dirty="0">
                <a:latin typeface="Times New Roman" panose="02020603050405020304" pitchFamily="18" charset="0"/>
                <a:cs typeface="Times New Roman" panose="02020603050405020304" pitchFamily="18" charset="0"/>
              </a:rPr>
              <a:t>    &lt;statement-1&gt;  </a:t>
            </a:r>
          </a:p>
          <a:p>
            <a:pPr marL="0" indent="0">
              <a:buNone/>
            </a:pPr>
            <a:r>
              <a:rPr lang="en-US" sz="1400" dirty="0">
                <a:latin typeface="Times New Roman" panose="02020603050405020304" pitchFamily="18" charset="0"/>
                <a:cs typeface="Times New Roman" panose="02020603050405020304" pitchFamily="18" charset="0"/>
              </a:rPr>
              <a:t>    .  </a:t>
            </a:r>
          </a:p>
          <a:p>
            <a:pPr marL="0" indent="0">
              <a:buNone/>
            </a:pPr>
            <a:r>
              <a:rPr lang="en-US" sz="1400" dirty="0">
                <a:latin typeface="Times New Roman" panose="02020603050405020304" pitchFamily="18" charset="0"/>
                <a:cs typeface="Times New Roman" panose="02020603050405020304" pitchFamily="18" charset="0"/>
              </a:rPr>
              <a:t>    .  </a:t>
            </a:r>
          </a:p>
          <a:p>
            <a:pPr marL="0" indent="0">
              <a:buNone/>
            </a:pPr>
            <a:r>
              <a:rPr lang="en-US" sz="1400" dirty="0">
                <a:latin typeface="Times New Roman" panose="02020603050405020304" pitchFamily="18" charset="0"/>
                <a:cs typeface="Times New Roman" panose="02020603050405020304" pitchFamily="18" charset="0"/>
              </a:rPr>
              <a:t>    .  </a:t>
            </a:r>
          </a:p>
          <a:p>
            <a:pPr marL="0" indent="0">
              <a:buNone/>
            </a:pPr>
            <a:r>
              <a:rPr lang="en-US" sz="1400" dirty="0">
                <a:latin typeface="Times New Roman" panose="02020603050405020304" pitchFamily="18" charset="0"/>
                <a:cs typeface="Times New Roman" panose="02020603050405020304" pitchFamily="18" charset="0"/>
              </a:rPr>
              <a:t>    &lt;statement-N&gt;</a:t>
            </a:r>
          </a:p>
        </p:txBody>
      </p:sp>
    </p:spTree>
    <p:extLst>
      <p:ext uri="{BB962C8B-B14F-4D97-AF65-F5344CB8AC3E}">
        <p14:creationId xmlns:p14="http://schemas.microsoft.com/office/powerpoint/2010/main" xmlns="" val="783780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ECEC2C-2CD2-44C5-B700-EB47E19EAAB6}"/>
              </a:ext>
            </a:extLst>
          </p:cNvPr>
          <p:cNvSpPr>
            <a:spLocks noGrp="1"/>
          </p:cNvSpPr>
          <p:nvPr>
            <p:ph type="title"/>
          </p:nvPr>
        </p:nvSpPr>
        <p:spPr>
          <a:xfrm>
            <a:off x="838200" y="365125"/>
            <a:ext cx="10515600" cy="746223"/>
          </a:xfrm>
        </p:spPr>
        <p:txBody>
          <a:bodyPr>
            <a:normAutofit fontScale="90000"/>
          </a:bodyPr>
          <a:lstStyle/>
          <a:p>
            <a:r>
              <a:rPr lang="en-US" dirty="0"/>
              <a:t>Python Inheritance Example</a:t>
            </a:r>
            <a:br>
              <a:rPr lang="en-US" dirty="0"/>
            </a:br>
            <a:endParaRPr lang="en-US" dirty="0"/>
          </a:p>
        </p:txBody>
      </p:sp>
      <p:sp>
        <p:nvSpPr>
          <p:cNvPr id="3" name="Content Placeholder 2">
            <a:extLst>
              <a:ext uri="{FF2B5EF4-FFF2-40B4-BE49-F238E27FC236}">
                <a16:creationId xmlns:a16="http://schemas.microsoft.com/office/drawing/2014/main" xmlns="" id="{36EFBC5C-9DA5-44BC-91E3-CEAD1813D1A2}"/>
              </a:ext>
            </a:extLst>
          </p:cNvPr>
          <p:cNvSpPr>
            <a:spLocks noGrp="1"/>
          </p:cNvSpPr>
          <p:nvPr>
            <p:ph idx="1"/>
          </p:nvPr>
        </p:nvSpPr>
        <p:spPr>
          <a:xfrm>
            <a:off x="838200" y="1111348"/>
            <a:ext cx="10515600" cy="5121886"/>
          </a:xfrm>
        </p:spPr>
        <p:txBody>
          <a:bodyPr/>
          <a:lstStyle/>
          <a:p>
            <a:pPr marL="0" indent="0">
              <a:buNone/>
            </a:pPr>
            <a:r>
              <a:rPr lang="en-US" dirty="0"/>
              <a:t>class Animal:   </a:t>
            </a:r>
          </a:p>
          <a:p>
            <a:pPr marL="0" indent="0">
              <a:buNone/>
            </a:pPr>
            <a:r>
              <a:rPr lang="en-US" dirty="0"/>
              <a:t>    def eat(self):  </a:t>
            </a:r>
          </a:p>
          <a:p>
            <a:pPr marL="0" indent="0">
              <a:buNone/>
            </a:pPr>
            <a:r>
              <a:rPr lang="en-US" dirty="0"/>
              <a:t>      print 'Eating...'  </a:t>
            </a:r>
          </a:p>
          <a:p>
            <a:pPr marL="0" indent="0">
              <a:buNone/>
            </a:pPr>
            <a:r>
              <a:rPr lang="en-US" dirty="0"/>
              <a:t>class Dog(Animal):     </a:t>
            </a:r>
          </a:p>
          <a:p>
            <a:pPr marL="0" indent="0">
              <a:buNone/>
            </a:pPr>
            <a:r>
              <a:rPr lang="en-US" dirty="0"/>
              <a:t>   def bark(self):  </a:t>
            </a:r>
          </a:p>
          <a:p>
            <a:pPr marL="0" indent="0">
              <a:buNone/>
            </a:pPr>
            <a:r>
              <a:rPr lang="en-US" dirty="0"/>
              <a:t>      print 'Barking...'  </a:t>
            </a:r>
          </a:p>
          <a:p>
            <a:pPr marL="0" indent="0">
              <a:buNone/>
            </a:pPr>
            <a:r>
              <a:rPr lang="en-US" dirty="0"/>
              <a:t>d=Dog()  </a:t>
            </a:r>
          </a:p>
          <a:p>
            <a:pPr marL="0" indent="0">
              <a:buNone/>
            </a:pPr>
            <a:r>
              <a:rPr lang="en-US" dirty="0" err="1"/>
              <a:t>d.eat</a:t>
            </a:r>
            <a:r>
              <a:rPr lang="en-US" dirty="0"/>
              <a:t>()  </a:t>
            </a:r>
          </a:p>
          <a:p>
            <a:pPr marL="0" indent="0">
              <a:buNone/>
            </a:pPr>
            <a:r>
              <a:rPr lang="en-US" dirty="0" err="1"/>
              <a:t>d.bark</a:t>
            </a:r>
            <a:r>
              <a:rPr lang="en-US" dirty="0"/>
              <a:t>() </a:t>
            </a:r>
          </a:p>
        </p:txBody>
      </p:sp>
    </p:spTree>
    <p:extLst>
      <p:ext uri="{BB962C8B-B14F-4D97-AF65-F5344CB8AC3E}">
        <p14:creationId xmlns:p14="http://schemas.microsoft.com/office/powerpoint/2010/main" xmlns="" val="812006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9E64BF-02BE-4F25-98F8-EF013EC2441E}"/>
              </a:ext>
            </a:extLst>
          </p:cNvPr>
          <p:cNvSpPr>
            <a:spLocks noGrp="1"/>
          </p:cNvSpPr>
          <p:nvPr>
            <p:ph type="title"/>
          </p:nvPr>
        </p:nvSpPr>
        <p:spPr>
          <a:xfrm>
            <a:off x="838200" y="365126"/>
            <a:ext cx="10515600" cy="872832"/>
          </a:xfrm>
        </p:spPr>
        <p:txBody>
          <a:bodyPr>
            <a:normAutofit fontScale="90000"/>
          </a:bodyPr>
          <a:lstStyle/>
          <a:p>
            <a:r>
              <a:rPr lang="en-US" dirty="0"/>
              <a:t>Python Multilevel Inheritance</a:t>
            </a:r>
            <a:br>
              <a:rPr lang="en-US" dirty="0"/>
            </a:br>
            <a:endParaRPr lang="en-US" dirty="0"/>
          </a:p>
        </p:txBody>
      </p:sp>
      <p:sp>
        <p:nvSpPr>
          <p:cNvPr id="3" name="Content Placeholder 2">
            <a:extLst>
              <a:ext uri="{FF2B5EF4-FFF2-40B4-BE49-F238E27FC236}">
                <a16:creationId xmlns:a16="http://schemas.microsoft.com/office/drawing/2014/main" xmlns="" id="{D12CF33D-98A7-4C0A-89AF-E85EABDFE831}"/>
              </a:ext>
            </a:extLst>
          </p:cNvPr>
          <p:cNvSpPr>
            <a:spLocks noGrp="1"/>
          </p:cNvSpPr>
          <p:nvPr>
            <p:ph idx="1"/>
          </p:nvPr>
        </p:nvSpPr>
        <p:spPr>
          <a:xfrm>
            <a:off x="838200" y="1069145"/>
            <a:ext cx="10515600" cy="5107818"/>
          </a:xfrm>
        </p:spPr>
        <p:txBody>
          <a:bodyPr>
            <a:normAutofit/>
          </a:bodyPr>
          <a:lstStyle/>
          <a:p>
            <a:r>
              <a:rPr lang="en-US" sz="1600" dirty="0">
                <a:latin typeface="Times New Roman" panose="02020603050405020304" pitchFamily="18" charset="0"/>
                <a:cs typeface="Times New Roman" panose="02020603050405020304" pitchFamily="18" charset="0"/>
              </a:rPr>
              <a:t>Multilevel inheritance is also possible in Python like other Object Oriented programming languages. We can inherit a derived class from another derived class, this process is known as multilevel inheritance. In Python, multilevel inheritance can be done at any depth.</a:t>
            </a:r>
          </a:p>
          <a:p>
            <a:pPr marL="0" indent="0">
              <a:buNone/>
            </a:pP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9CA92CA1-F0BE-49C7-905D-6D69BFE3FB55}"/>
              </a:ext>
            </a:extLst>
          </p:cNvPr>
          <p:cNvPicPr>
            <a:picLocks noChangeAspect="1"/>
          </p:cNvPicPr>
          <p:nvPr/>
        </p:nvPicPr>
        <p:blipFill>
          <a:blip r:embed="rId2"/>
          <a:stretch>
            <a:fillRect/>
          </a:stretch>
        </p:blipFill>
        <p:spPr>
          <a:xfrm rot="16200000">
            <a:off x="4791075" y="557212"/>
            <a:ext cx="2609850" cy="5743575"/>
          </a:xfrm>
          <a:prstGeom prst="rect">
            <a:avLst/>
          </a:prstGeom>
        </p:spPr>
      </p:pic>
    </p:spTree>
    <p:extLst>
      <p:ext uri="{BB962C8B-B14F-4D97-AF65-F5344CB8AC3E}">
        <p14:creationId xmlns:p14="http://schemas.microsoft.com/office/powerpoint/2010/main" xmlns="" val="2114471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0A2F2-47B5-4899-9BCA-2651699F1F9B}"/>
              </a:ext>
            </a:extLst>
          </p:cNvPr>
          <p:cNvSpPr>
            <a:spLocks noGrp="1"/>
          </p:cNvSpPr>
          <p:nvPr>
            <p:ph type="title"/>
          </p:nvPr>
        </p:nvSpPr>
        <p:spPr>
          <a:xfrm>
            <a:off x="838200" y="365126"/>
            <a:ext cx="10515600" cy="943170"/>
          </a:xfrm>
        </p:spPr>
        <p:txBody>
          <a:bodyPr>
            <a:normAutofit fontScale="90000"/>
          </a:bodyPr>
          <a:lstStyle/>
          <a:p>
            <a:r>
              <a:rPr lang="en-US" dirty="0"/>
              <a:t>Python Multilevel Inheritance Example</a:t>
            </a:r>
            <a:br>
              <a:rPr lang="en-US" dirty="0"/>
            </a:br>
            <a:endParaRPr lang="en-US" dirty="0"/>
          </a:p>
        </p:txBody>
      </p:sp>
      <p:sp>
        <p:nvSpPr>
          <p:cNvPr id="3" name="Content Placeholder 2">
            <a:extLst>
              <a:ext uri="{FF2B5EF4-FFF2-40B4-BE49-F238E27FC236}">
                <a16:creationId xmlns:a16="http://schemas.microsoft.com/office/drawing/2014/main" xmlns="" id="{D3AB9EB2-9A04-4265-A2A0-CC2D868F2B35}"/>
              </a:ext>
            </a:extLst>
          </p:cNvPr>
          <p:cNvSpPr>
            <a:spLocks noGrp="1"/>
          </p:cNvSpPr>
          <p:nvPr>
            <p:ph idx="1"/>
          </p:nvPr>
        </p:nvSpPr>
        <p:spPr>
          <a:xfrm>
            <a:off x="838200" y="1308296"/>
            <a:ext cx="10515600" cy="4868667"/>
          </a:xfrm>
        </p:spPr>
        <p:txBody>
          <a:bodyPr>
            <a:normAutofit fontScale="77500" lnSpcReduction="20000"/>
          </a:bodyPr>
          <a:lstStyle/>
          <a:p>
            <a:r>
              <a:rPr lang="en-US" b="1" dirty="0"/>
              <a:t>class</a:t>
            </a:r>
            <a:r>
              <a:rPr lang="en-US" dirty="0"/>
              <a:t> Animal:   </a:t>
            </a:r>
          </a:p>
          <a:p>
            <a:r>
              <a:rPr lang="en-US" dirty="0"/>
              <a:t>    </a:t>
            </a:r>
            <a:r>
              <a:rPr lang="en-US" b="1" dirty="0"/>
              <a:t>def</a:t>
            </a:r>
            <a:r>
              <a:rPr lang="en-US" dirty="0"/>
              <a:t> eat(self):  </a:t>
            </a:r>
          </a:p>
          <a:p>
            <a:r>
              <a:rPr lang="en-US" dirty="0"/>
              <a:t>      </a:t>
            </a:r>
            <a:r>
              <a:rPr lang="en-US" b="1" dirty="0"/>
              <a:t>print</a:t>
            </a:r>
            <a:r>
              <a:rPr lang="en-US" dirty="0"/>
              <a:t> 'Eating...'  </a:t>
            </a:r>
          </a:p>
          <a:p>
            <a:r>
              <a:rPr lang="en-US" b="1" dirty="0"/>
              <a:t>class</a:t>
            </a:r>
            <a:r>
              <a:rPr lang="en-US" dirty="0"/>
              <a:t> Dog(Animal):  </a:t>
            </a:r>
          </a:p>
          <a:p>
            <a:r>
              <a:rPr lang="en-US" dirty="0"/>
              <a:t>   </a:t>
            </a:r>
            <a:r>
              <a:rPr lang="en-US" b="1" dirty="0"/>
              <a:t>def</a:t>
            </a:r>
            <a:r>
              <a:rPr lang="en-US" dirty="0"/>
              <a:t> bark(self):  </a:t>
            </a:r>
          </a:p>
          <a:p>
            <a:r>
              <a:rPr lang="en-US" dirty="0"/>
              <a:t>      </a:t>
            </a:r>
            <a:r>
              <a:rPr lang="en-US" b="1" dirty="0"/>
              <a:t>print</a:t>
            </a:r>
            <a:r>
              <a:rPr lang="en-US" dirty="0"/>
              <a:t> 'Barking...'  </a:t>
            </a:r>
          </a:p>
          <a:p>
            <a:r>
              <a:rPr lang="en-US" b="1" dirty="0"/>
              <a:t>class</a:t>
            </a:r>
            <a:r>
              <a:rPr lang="en-US" dirty="0"/>
              <a:t> </a:t>
            </a:r>
            <a:r>
              <a:rPr lang="en-US" dirty="0" err="1"/>
              <a:t>BabyDog</a:t>
            </a:r>
            <a:r>
              <a:rPr lang="en-US" dirty="0"/>
              <a:t>(Dog):  </a:t>
            </a:r>
          </a:p>
          <a:p>
            <a:r>
              <a:rPr lang="en-US" dirty="0"/>
              <a:t>    </a:t>
            </a:r>
            <a:r>
              <a:rPr lang="en-US" b="1" dirty="0"/>
              <a:t>def</a:t>
            </a:r>
            <a:r>
              <a:rPr lang="en-US" dirty="0"/>
              <a:t> weep(self):  </a:t>
            </a:r>
          </a:p>
          <a:p>
            <a:r>
              <a:rPr lang="en-US" dirty="0"/>
              <a:t>        </a:t>
            </a:r>
            <a:r>
              <a:rPr lang="en-US" b="1" dirty="0"/>
              <a:t>print</a:t>
            </a:r>
            <a:r>
              <a:rPr lang="en-US" dirty="0"/>
              <a:t> 'Weeping...'  </a:t>
            </a:r>
          </a:p>
          <a:p>
            <a:r>
              <a:rPr lang="en-US" dirty="0"/>
              <a:t>d=</a:t>
            </a:r>
            <a:r>
              <a:rPr lang="en-US" dirty="0" err="1"/>
              <a:t>BabyDog</a:t>
            </a:r>
            <a:r>
              <a:rPr lang="en-US" dirty="0"/>
              <a:t>()  </a:t>
            </a:r>
          </a:p>
          <a:p>
            <a:r>
              <a:rPr lang="en-US" dirty="0" err="1"/>
              <a:t>d.eat</a:t>
            </a:r>
            <a:r>
              <a:rPr lang="en-US" dirty="0"/>
              <a:t>()  </a:t>
            </a:r>
          </a:p>
          <a:p>
            <a:r>
              <a:rPr lang="en-US" dirty="0" err="1"/>
              <a:t>d.bark</a:t>
            </a:r>
            <a:r>
              <a:rPr lang="en-US" dirty="0"/>
              <a:t>()  </a:t>
            </a:r>
          </a:p>
          <a:p>
            <a:r>
              <a:rPr lang="en-US" dirty="0" err="1"/>
              <a:t>d.weep</a:t>
            </a:r>
            <a:r>
              <a:rPr lang="en-US" dirty="0"/>
              <a:t>()</a:t>
            </a:r>
          </a:p>
          <a:p>
            <a:endParaRPr lang="en-US" dirty="0"/>
          </a:p>
        </p:txBody>
      </p:sp>
    </p:spTree>
    <p:extLst>
      <p:ext uri="{BB962C8B-B14F-4D97-AF65-F5344CB8AC3E}">
        <p14:creationId xmlns:p14="http://schemas.microsoft.com/office/powerpoint/2010/main" xmlns="" val="2720023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156B71-9042-49B0-941A-7401E9ACA595}"/>
              </a:ext>
            </a:extLst>
          </p:cNvPr>
          <p:cNvSpPr>
            <a:spLocks noGrp="1"/>
          </p:cNvSpPr>
          <p:nvPr>
            <p:ph type="title"/>
          </p:nvPr>
        </p:nvSpPr>
        <p:spPr>
          <a:xfrm>
            <a:off x="838200" y="365125"/>
            <a:ext cx="10515600" cy="915035"/>
          </a:xfrm>
        </p:spPr>
        <p:txBody>
          <a:bodyPr>
            <a:normAutofit fontScale="90000"/>
          </a:bodyPr>
          <a:lstStyle/>
          <a:p>
            <a:r>
              <a:rPr lang="en-US" dirty="0"/>
              <a:t>Python Multiple Inheritance</a:t>
            </a:r>
            <a:br>
              <a:rPr lang="en-US" dirty="0"/>
            </a:br>
            <a:endParaRPr lang="en-US" dirty="0"/>
          </a:p>
        </p:txBody>
      </p:sp>
      <p:sp>
        <p:nvSpPr>
          <p:cNvPr id="3" name="Content Placeholder 2">
            <a:extLst>
              <a:ext uri="{FF2B5EF4-FFF2-40B4-BE49-F238E27FC236}">
                <a16:creationId xmlns:a16="http://schemas.microsoft.com/office/drawing/2014/main" xmlns="" id="{77208C3A-3E33-42B7-88B7-90C302950DEA}"/>
              </a:ext>
            </a:extLst>
          </p:cNvPr>
          <p:cNvSpPr>
            <a:spLocks noGrp="1"/>
          </p:cNvSpPr>
          <p:nvPr>
            <p:ph idx="1"/>
          </p:nvPr>
        </p:nvSpPr>
        <p:spPr>
          <a:xfrm>
            <a:off x="838200" y="1280160"/>
            <a:ext cx="10515600" cy="5092505"/>
          </a:xfrm>
        </p:spPr>
        <p:txBody>
          <a:bodyPr/>
          <a:lstStyle/>
          <a:p>
            <a:r>
              <a:rPr lang="en-US" sz="1600" dirty="0">
                <a:latin typeface="Times New Roman" panose="02020603050405020304" pitchFamily="18" charset="0"/>
                <a:cs typeface="Times New Roman" panose="02020603050405020304" pitchFamily="18" charset="0"/>
              </a:rPr>
              <a:t>Python supports multiple inheritance too. It allows us to inherit multiple parent classes. We can derive a child class from more than one base (parent) classes</a:t>
            </a:r>
            <a:r>
              <a:rPr lang="en-US" dirty="0"/>
              <a:t>.</a:t>
            </a:r>
          </a:p>
          <a:p>
            <a:pPr marL="0" indent="0">
              <a:buNone/>
            </a:pPr>
            <a:endParaRPr lang="en-US" dirty="0"/>
          </a:p>
        </p:txBody>
      </p:sp>
      <p:pic>
        <p:nvPicPr>
          <p:cNvPr id="4" name="Picture 3">
            <a:extLst>
              <a:ext uri="{FF2B5EF4-FFF2-40B4-BE49-F238E27FC236}">
                <a16:creationId xmlns:a16="http://schemas.microsoft.com/office/drawing/2014/main" xmlns="" id="{820706F8-964D-4921-A3CB-15302CE177BA}"/>
              </a:ext>
            </a:extLst>
          </p:cNvPr>
          <p:cNvPicPr>
            <a:picLocks noChangeAspect="1"/>
          </p:cNvPicPr>
          <p:nvPr/>
        </p:nvPicPr>
        <p:blipFill>
          <a:blip r:embed="rId2"/>
          <a:stretch>
            <a:fillRect/>
          </a:stretch>
        </p:blipFill>
        <p:spPr>
          <a:xfrm>
            <a:off x="2797785" y="2195195"/>
            <a:ext cx="6315075" cy="4297680"/>
          </a:xfrm>
          <a:prstGeom prst="rect">
            <a:avLst/>
          </a:prstGeom>
        </p:spPr>
      </p:pic>
    </p:spTree>
    <p:extLst>
      <p:ext uri="{BB962C8B-B14F-4D97-AF65-F5344CB8AC3E}">
        <p14:creationId xmlns:p14="http://schemas.microsoft.com/office/powerpoint/2010/main" xmlns="" val="32217162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108798A-C96E-40B4-BE43-B714E507399B}"/>
              </a:ext>
            </a:extLst>
          </p:cNvPr>
          <p:cNvSpPr>
            <a:spLocks noGrp="1"/>
          </p:cNvSpPr>
          <p:nvPr>
            <p:ph idx="1"/>
          </p:nvPr>
        </p:nvSpPr>
        <p:spPr>
          <a:xfrm>
            <a:off x="838200" y="450166"/>
            <a:ext cx="10515600" cy="6063176"/>
          </a:xfrm>
        </p:spPr>
        <p:txBody>
          <a:bodyPr>
            <a:normAutofit fontScale="92500" lnSpcReduction="10000"/>
          </a:bodyPr>
          <a:lstStyle/>
          <a:p>
            <a:r>
              <a:rPr lang="en-US" dirty="0"/>
              <a:t>class First(object):  </a:t>
            </a:r>
          </a:p>
          <a:p>
            <a:r>
              <a:rPr lang="en-US" dirty="0"/>
              <a:t>  def __</a:t>
            </a:r>
            <a:r>
              <a:rPr lang="en-US" dirty="0" err="1"/>
              <a:t>init</a:t>
            </a:r>
            <a:r>
              <a:rPr lang="en-US" dirty="0"/>
              <a:t>__(self):  </a:t>
            </a:r>
          </a:p>
          <a:p>
            <a:r>
              <a:rPr lang="en-US" dirty="0"/>
              <a:t>    super(First, self).__</a:t>
            </a:r>
            <a:r>
              <a:rPr lang="en-US" dirty="0" err="1"/>
              <a:t>init</a:t>
            </a:r>
            <a:r>
              <a:rPr lang="en-US" dirty="0"/>
              <a:t>__()  </a:t>
            </a:r>
          </a:p>
          <a:p>
            <a:r>
              <a:rPr lang="en-US" dirty="0"/>
              <a:t>    print("first")    </a:t>
            </a:r>
          </a:p>
          <a:p>
            <a:r>
              <a:rPr lang="en-US" dirty="0"/>
              <a:t>class Second(object):  </a:t>
            </a:r>
          </a:p>
          <a:p>
            <a:r>
              <a:rPr lang="en-US" dirty="0"/>
              <a:t>  def __</a:t>
            </a:r>
            <a:r>
              <a:rPr lang="en-US" dirty="0" err="1"/>
              <a:t>init</a:t>
            </a:r>
            <a:r>
              <a:rPr lang="en-US" dirty="0"/>
              <a:t>__(self):  </a:t>
            </a:r>
          </a:p>
          <a:p>
            <a:r>
              <a:rPr lang="en-US" dirty="0"/>
              <a:t>    super(Second, self).__</a:t>
            </a:r>
            <a:r>
              <a:rPr lang="en-US" dirty="0" err="1"/>
              <a:t>init</a:t>
            </a:r>
            <a:r>
              <a:rPr lang="en-US" dirty="0"/>
              <a:t>__()  </a:t>
            </a:r>
          </a:p>
          <a:p>
            <a:r>
              <a:rPr lang="en-US" dirty="0"/>
              <a:t>    print("second")  </a:t>
            </a:r>
          </a:p>
          <a:p>
            <a:r>
              <a:rPr lang="en-US" dirty="0"/>
              <a:t>class Third(Second, First):  </a:t>
            </a:r>
          </a:p>
          <a:p>
            <a:r>
              <a:rPr lang="en-US" dirty="0"/>
              <a:t>  def __</a:t>
            </a:r>
            <a:r>
              <a:rPr lang="en-US" dirty="0" err="1"/>
              <a:t>init</a:t>
            </a:r>
            <a:r>
              <a:rPr lang="en-US" dirty="0"/>
              <a:t>__(self):  </a:t>
            </a:r>
          </a:p>
          <a:p>
            <a:r>
              <a:rPr lang="en-US" dirty="0"/>
              <a:t>    super(Third, self).__</a:t>
            </a:r>
            <a:r>
              <a:rPr lang="en-US" dirty="0" err="1"/>
              <a:t>init</a:t>
            </a:r>
            <a:r>
              <a:rPr lang="en-US" dirty="0"/>
              <a:t>__()  </a:t>
            </a:r>
          </a:p>
          <a:p>
            <a:r>
              <a:rPr lang="en-US" dirty="0"/>
              <a:t>    print("third")  </a:t>
            </a:r>
          </a:p>
          <a:p>
            <a:r>
              <a:rPr lang="en-US" dirty="0"/>
              <a:t>Third();</a:t>
            </a:r>
          </a:p>
        </p:txBody>
      </p:sp>
    </p:spTree>
    <p:extLst>
      <p:ext uri="{BB962C8B-B14F-4D97-AF65-F5344CB8AC3E}">
        <p14:creationId xmlns:p14="http://schemas.microsoft.com/office/powerpoint/2010/main" xmlns="" val="3440250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1BDECF-B27F-43B3-8577-E311DF623449}"/>
              </a:ext>
            </a:extLst>
          </p:cNvPr>
          <p:cNvSpPr>
            <a:spLocks noGrp="1"/>
          </p:cNvSpPr>
          <p:nvPr>
            <p:ph type="title"/>
          </p:nvPr>
        </p:nvSpPr>
        <p:spPr>
          <a:xfrm>
            <a:off x="838200" y="365126"/>
            <a:ext cx="10515600" cy="605546"/>
          </a:xfrm>
        </p:spPr>
        <p:txBody>
          <a:bodyPr>
            <a:normAutofit fontScale="90000"/>
          </a:bodyPr>
          <a:lstStyle/>
          <a:p>
            <a:pPr algn="ctr"/>
            <a:r>
              <a:rPr lang="en-US" dirty="0"/>
              <a:t>Method overriding in action</a:t>
            </a:r>
          </a:p>
        </p:txBody>
      </p:sp>
      <p:sp>
        <p:nvSpPr>
          <p:cNvPr id="3" name="Content Placeholder 2">
            <a:extLst>
              <a:ext uri="{FF2B5EF4-FFF2-40B4-BE49-F238E27FC236}">
                <a16:creationId xmlns:a16="http://schemas.microsoft.com/office/drawing/2014/main" xmlns="" id="{77EBB823-0B50-49DA-832C-63DE2DE51332}"/>
              </a:ext>
            </a:extLst>
          </p:cNvPr>
          <p:cNvSpPr>
            <a:spLocks noGrp="1"/>
          </p:cNvSpPr>
          <p:nvPr>
            <p:ph idx="1"/>
          </p:nvPr>
        </p:nvSpPr>
        <p:spPr>
          <a:xfrm>
            <a:off x="838200" y="1139483"/>
            <a:ext cx="10515600" cy="5037480"/>
          </a:xfrm>
        </p:spPr>
        <p:txBody>
          <a:bodyPr>
            <a:normAutofit fontScale="85000" lnSpcReduction="20000"/>
          </a:bodyPr>
          <a:lstStyle/>
          <a:p>
            <a:r>
              <a:rPr lang="en-US" sz="2000" dirty="0">
                <a:latin typeface="Times New Roman" panose="02020603050405020304" pitchFamily="18" charset="0"/>
                <a:cs typeface="Times New Roman" panose="02020603050405020304" pitchFamily="18" charset="0"/>
              </a:rPr>
              <a:t>In Python method overriding occurs simply defining in the child class a method with the same name of a method in the parent class. When you define a method in the object you make this latter able to satisfy that method call, so the implementations of its ancestors do not come in play.</a:t>
            </a:r>
          </a:p>
          <a:p>
            <a:pPr marL="0" indent="0">
              <a:buNone/>
            </a:pPr>
            <a:r>
              <a:rPr lang="en-US" sz="2000" dirty="0">
                <a:latin typeface="Times New Roman" panose="02020603050405020304" pitchFamily="18" charset="0"/>
                <a:cs typeface="Times New Roman" panose="02020603050405020304" pitchFamily="18" charset="0"/>
              </a:rPr>
              <a:t>class Parent(object):</a:t>
            </a:r>
          </a:p>
          <a:p>
            <a:pPr marL="0" indent="0">
              <a:buNone/>
            </a:pPr>
            <a:r>
              <a:rPr lang="en-US" sz="2000" dirty="0">
                <a:latin typeface="Times New Roman" panose="02020603050405020304" pitchFamily="18" charset="0"/>
                <a:cs typeface="Times New Roman" panose="02020603050405020304" pitchFamily="18" charset="0"/>
              </a:rPr>
              <a:t>    def __</a:t>
            </a:r>
            <a:r>
              <a:rPr lang="en-US" sz="2000" dirty="0" err="1">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__(self):</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self.value</a:t>
            </a:r>
            <a:r>
              <a:rPr lang="en-US" sz="2000" dirty="0">
                <a:latin typeface="Times New Roman" panose="02020603050405020304" pitchFamily="18" charset="0"/>
                <a:cs typeface="Times New Roman" panose="02020603050405020304" pitchFamily="18" charset="0"/>
              </a:rPr>
              <a:t> = 5</a:t>
            </a:r>
          </a:p>
          <a:p>
            <a:pPr marL="0" indent="0">
              <a:buNone/>
            </a:pPr>
            <a:r>
              <a:rPr lang="en-US" sz="2000" dirty="0">
                <a:latin typeface="Times New Roman" panose="02020603050405020304" pitchFamily="18" charset="0"/>
                <a:cs typeface="Times New Roman" panose="02020603050405020304" pitchFamily="18" charset="0"/>
              </a:rPr>
              <a:t>    def </a:t>
            </a:r>
            <a:r>
              <a:rPr lang="en-US" sz="2000" dirty="0" err="1">
                <a:latin typeface="Times New Roman" panose="02020603050405020304" pitchFamily="18" charset="0"/>
                <a:cs typeface="Times New Roman" panose="02020603050405020304" pitchFamily="18" charset="0"/>
              </a:rPr>
              <a:t>get_value</a:t>
            </a:r>
            <a:r>
              <a:rPr lang="en-US" sz="2000" dirty="0">
                <a:latin typeface="Times New Roman" panose="02020603050405020304" pitchFamily="18" charset="0"/>
                <a:cs typeface="Times New Roman" panose="02020603050405020304" pitchFamily="18" charset="0"/>
              </a:rPr>
              <a:t>(self):</a:t>
            </a:r>
          </a:p>
          <a:p>
            <a:pPr marL="0" indent="0">
              <a:buNone/>
            </a:pPr>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self.value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class Child(Parent):</a:t>
            </a:r>
          </a:p>
          <a:p>
            <a:pPr marL="0" indent="0">
              <a:buNone/>
            </a:pPr>
            <a:r>
              <a:rPr lang="en-US" sz="2000" dirty="0">
                <a:latin typeface="Times New Roman" panose="02020603050405020304" pitchFamily="18" charset="0"/>
                <a:cs typeface="Times New Roman" panose="02020603050405020304" pitchFamily="18" charset="0"/>
              </a:rPr>
              <a:t>    super(Child , self).__</a:t>
            </a:r>
            <a:r>
              <a:rPr lang="en-US" sz="2000" dirty="0" err="1">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__()</a:t>
            </a:r>
          </a:p>
          <a:p>
            <a:pPr marL="0" indent="0">
              <a:buNone/>
            </a:pPr>
            <a:r>
              <a:rPr lang="en-US" sz="2000" dirty="0">
                <a:latin typeface="Times New Roman" panose="02020603050405020304" pitchFamily="18" charset="0"/>
                <a:cs typeface="Times New Roman" panose="02020603050405020304" pitchFamily="18" charset="0"/>
              </a:rPr>
              <a:t>    super(Child, self).</a:t>
            </a:r>
            <a:r>
              <a:rPr lang="en-US" sz="2000" dirty="0" err="1">
                <a:latin typeface="Times New Roman" panose="02020603050405020304" pitchFamily="18" charset="0"/>
                <a:cs typeface="Times New Roman" panose="02020603050405020304" pitchFamily="18" charset="0"/>
              </a:rPr>
              <a:t>getvalue</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def </a:t>
            </a:r>
            <a:r>
              <a:rPr lang="en-US" sz="2000" dirty="0" err="1">
                <a:latin typeface="Times New Roman" panose="02020603050405020304" pitchFamily="18" charset="0"/>
                <a:cs typeface="Times New Roman" panose="02020603050405020304" pitchFamily="18" charset="0"/>
              </a:rPr>
              <a:t>get_value</a:t>
            </a:r>
            <a:r>
              <a:rPr lang="en-US" sz="2000" dirty="0">
                <a:latin typeface="Times New Roman" panose="02020603050405020304" pitchFamily="18" charset="0"/>
                <a:cs typeface="Times New Roman" panose="02020603050405020304" pitchFamily="18" charset="0"/>
              </a:rPr>
              <a:t>(self):</a:t>
            </a:r>
          </a:p>
          <a:p>
            <a:pPr marL="0" indent="0">
              <a:buNone/>
            </a:pPr>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self.value</a:t>
            </a:r>
            <a:r>
              <a:rPr lang="en-US" sz="2000" dirty="0">
                <a:latin typeface="Times New Roman" panose="02020603050405020304" pitchFamily="18" charset="0"/>
                <a:cs typeface="Times New Roman" panose="02020603050405020304" pitchFamily="18" charset="0"/>
              </a:rPr>
              <a:t> + 1</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&gt;&gt;&gt; c = Child()</a:t>
            </a:r>
          </a:p>
          <a:p>
            <a:pPr marL="0" indent="0">
              <a:buNone/>
            </a:pPr>
            <a:r>
              <a:rPr lang="en-US" sz="2000" dirty="0">
                <a:latin typeface="Times New Roman" panose="02020603050405020304" pitchFamily="18" charset="0"/>
                <a:cs typeface="Times New Roman" panose="02020603050405020304" pitchFamily="18" charset="0"/>
              </a:rPr>
              <a:t>&gt;&gt;&gt; </a:t>
            </a:r>
            <a:r>
              <a:rPr lang="en-US" sz="2000" dirty="0" err="1">
                <a:latin typeface="Times New Roman" panose="02020603050405020304" pitchFamily="18" charset="0"/>
                <a:cs typeface="Times New Roman" panose="02020603050405020304" pitchFamily="18" charset="0"/>
              </a:rPr>
              <a:t>c.get_value</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xmlns="" val="36680354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333B51C-AFAC-4CC9-BB90-7B6A90AEE83F}"/>
              </a:ext>
            </a:extLst>
          </p:cNvPr>
          <p:cNvSpPr>
            <a:spLocks noGrp="1"/>
          </p:cNvSpPr>
          <p:nvPr>
            <p:ph idx="1"/>
          </p:nvPr>
        </p:nvSpPr>
        <p:spPr>
          <a:xfrm>
            <a:off x="838200" y="534572"/>
            <a:ext cx="10515600" cy="5642391"/>
          </a:xfrm>
        </p:spPr>
        <p:txBody>
          <a:bodyPr>
            <a:normAutofit fontScale="55000" lnSpcReduction="20000"/>
          </a:bodyPr>
          <a:lstStyle/>
          <a:p>
            <a:pPr>
              <a:buNone/>
            </a:pPr>
            <a:r>
              <a:rPr lang="en-US" dirty="0">
                <a:latin typeface="Times New Roman" pitchFamily="18" charset="0"/>
                <a:cs typeface="Times New Roman" pitchFamily="18" charset="0"/>
              </a:rPr>
              <a:t>Encapsulation :</a:t>
            </a:r>
          </a:p>
          <a:p>
            <a:pPr>
              <a:buNone/>
            </a:pPr>
            <a:r>
              <a:rPr lang="en-US" sz="3600" dirty="0"/>
              <a:t>Using OOP in Python, we can restrict access to methods and variables. This prevent data from direct modification which is called encapsulation. In Python, we denote private attribute using underscore as prefix </a:t>
            </a:r>
            <a:r>
              <a:rPr lang="en-US" sz="3600" dirty="0" err="1"/>
              <a:t>i.e</a:t>
            </a:r>
            <a:r>
              <a:rPr lang="en-US" sz="3600" dirty="0"/>
              <a:t> single “ _ “ or double “ __“.</a:t>
            </a:r>
          </a:p>
          <a:p>
            <a:pPr>
              <a:buNone/>
            </a:pPr>
            <a:endParaRPr lang="en-US" sz="1800" dirty="0">
              <a:latin typeface="Times New Roman" pitchFamily="18" charset="0"/>
              <a:cs typeface="Times New Roman" pitchFamily="18" charset="0"/>
            </a:endParaRPr>
          </a:p>
          <a:p>
            <a:pPr>
              <a:buNone/>
            </a:pPr>
            <a:r>
              <a:rPr lang="en-US" dirty="0"/>
              <a:t>class Computer:</a:t>
            </a:r>
          </a:p>
          <a:p>
            <a:pPr>
              <a:buNone/>
            </a:pPr>
            <a:r>
              <a:rPr lang="en-US" dirty="0"/>
              <a:t>    def __init__(self):</a:t>
            </a:r>
          </a:p>
          <a:p>
            <a:pPr>
              <a:buNone/>
            </a:pPr>
            <a:r>
              <a:rPr lang="en-US" dirty="0"/>
              <a:t>        </a:t>
            </a:r>
            <a:r>
              <a:rPr lang="en-US" dirty="0" err="1"/>
              <a:t>self.__maxprice</a:t>
            </a:r>
            <a:r>
              <a:rPr lang="en-US" dirty="0"/>
              <a:t> = 900 </a:t>
            </a:r>
          </a:p>
          <a:p>
            <a:pPr>
              <a:buNone/>
            </a:pPr>
            <a:r>
              <a:rPr lang="en-US" dirty="0"/>
              <a:t>    def sell(self):</a:t>
            </a:r>
          </a:p>
          <a:p>
            <a:pPr>
              <a:buNone/>
            </a:pPr>
            <a:r>
              <a:rPr lang="en-US" dirty="0"/>
              <a:t>        print("Selling Price: {}".format(</a:t>
            </a:r>
            <a:r>
              <a:rPr lang="en-US" dirty="0" err="1"/>
              <a:t>self.__maxprice</a:t>
            </a:r>
            <a:r>
              <a:rPr lang="en-US" dirty="0"/>
              <a:t>))</a:t>
            </a:r>
          </a:p>
          <a:p>
            <a:pPr>
              <a:buNone/>
            </a:pPr>
            <a:r>
              <a:rPr lang="en-US" dirty="0"/>
              <a:t>    def </a:t>
            </a:r>
            <a:r>
              <a:rPr lang="en-US" dirty="0" err="1"/>
              <a:t>setMaxPrice</a:t>
            </a:r>
            <a:r>
              <a:rPr lang="en-US" dirty="0"/>
              <a:t>(self, price):</a:t>
            </a:r>
          </a:p>
          <a:p>
            <a:pPr>
              <a:buNone/>
            </a:pPr>
            <a:r>
              <a:rPr lang="en-US" dirty="0"/>
              <a:t>        </a:t>
            </a:r>
            <a:r>
              <a:rPr lang="en-US" dirty="0" err="1"/>
              <a:t>self.__maxprice</a:t>
            </a:r>
            <a:r>
              <a:rPr lang="en-US" dirty="0"/>
              <a:t> = price</a:t>
            </a:r>
          </a:p>
          <a:p>
            <a:pPr>
              <a:buNone/>
            </a:pPr>
            <a:r>
              <a:rPr lang="en-US" dirty="0"/>
              <a:t>c = Computer()</a:t>
            </a:r>
          </a:p>
          <a:p>
            <a:pPr>
              <a:buNone/>
            </a:pPr>
            <a:r>
              <a:rPr lang="en-US" dirty="0" err="1"/>
              <a:t>c.sell</a:t>
            </a:r>
            <a:r>
              <a:rPr lang="en-US" dirty="0"/>
              <a:t>()</a:t>
            </a:r>
          </a:p>
          <a:p>
            <a:pPr>
              <a:buNone/>
            </a:pPr>
            <a:r>
              <a:rPr lang="en-US" dirty="0"/>
              <a:t># change the price</a:t>
            </a:r>
          </a:p>
          <a:p>
            <a:pPr>
              <a:buNone/>
            </a:pPr>
            <a:r>
              <a:rPr lang="en-US" dirty="0"/>
              <a:t>c.__</a:t>
            </a:r>
            <a:r>
              <a:rPr lang="en-US" dirty="0" err="1"/>
              <a:t>maxprice</a:t>
            </a:r>
            <a:r>
              <a:rPr lang="en-US" dirty="0"/>
              <a:t> = 1000</a:t>
            </a:r>
          </a:p>
          <a:p>
            <a:pPr>
              <a:buNone/>
            </a:pPr>
            <a:r>
              <a:rPr lang="en-US" dirty="0" err="1"/>
              <a:t>c.sell</a:t>
            </a:r>
            <a:r>
              <a:rPr lang="en-US" dirty="0"/>
              <a:t>()</a:t>
            </a:r>
          </a:p>
          <a:p>
            <a:pPr>
              <a:buNone/>
            </a:pPr>
            <a:r>
              <a:rPr lang="en-US" dirty="0"/>
              <a:t># using setter function</a:t>
            </a:r>
          </a:p>
          <a:p>
            <a:pPr>
              <a:buNone/>
            </a:pPr>
            <a:r>
              <a:rPr lang="en-US" dirty="0" err="1"/>
              <a:t>c.setMaxPrice</a:t>
            </a:r>
            <a:r>
              <a:rPr lang="en-US" dirty="0"/>
              <a:t>(1000)</a:t>
            </a:r>
          </a:p>
          <a:p>
            <a:pPr>
              <a:buNone/>
            </a:pPr>
            <a:r>
              <a:rPr lang="en-US" dirty="0"/>
              <a:t>  </a:t>
            </a:r>
            <a:r>
              <a:rPr lang="en-US" dirty="0" err="1"/>
              <a:t>c.sell</a:t>
            </a:r>
            <a:r>
              <a:rPr lang="en-US" dirty="0"/>
              <a:t>()</a:t>
            </a:r>
          </a:p>
        </p:txBody>
      </p:sp>
    </p:spTree>
    <p:extLst>
      <p:ext uri="{BB962C8B-B14F-4D97-AF65-F5344CB8AC3E}">
        <p14:creationId xmlns:p14="http://schemas.microsoft.com/office/powerpoint/2010/main" xmlns="" val="16860147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3385"/>
            <a:ext cx="10515600" cy="5473578"/>
          </a:xfrm>
        </p:spPr>
        <p:txBody>
          <a:bodyPr>
            <a:normAutofit/>
          </a:bodyPr>
          <a:lstStyle/>
          <a:p>
            <a:pPr>
              <a:buNone/>
            </a:pPr>
            <a:r>
              <a:rPr lang="en-US" sz="2400" dirty="0">
                <a:latin typeface="Times New Roman" pitchFamily="18" charset="0"/>
                <a:cs typeface="Times New Roman" pitchFamily="18" charset="0"/>
              </a:rPr>
              <a:t>Polymorphism: </a:t>
            </a:r>
            <a:r>
              <a:rPr lang="en-US" sz="1800" dirty="0"/>
              <a:t>Polymorphism is an ability (in OOP) to use common interface for multiple form (data types).Suppose, we need to color a shape, there are multiple shape option (rectangle, square, circle). However we could use same method to color any shape. This concept is called Polymorphism.</a:t>
            </a:r>
          </a:p>
          <a:p>
            <a:pPr>
              <a:buNone/>
            </a:pPr>
            <a:r>
              <a:rPr lang="en-US" sz="1800" dirty="0"/>
              <a:t>class Parrot:</a:t>
            </a:r>
          </a:p>
          <a:p>
            <a:pPr>
              <a:buNone/>
            </a:pPr>
            <a:r>
              <a:rPr lang="en-US" sz="1800" dirty="0"/>
              <a:t>    def fly(self):</a:t>
            </a:r>
          </a:p>
          <a:p>
            <a:pPr>
              <a:buNone/>
            </a:pPr>
            <a:r>
              <a:rPr lang="en-US" sz="1800" dirty="0"/>
              <a:t>        print("Parrot can fly")</a:t>
            </a:r>
          </a:p>
          <a:p>
            <a:pPr>
              <a:buNone/>
            </a:pPr>
            <a:r>
              <a:rPr lang="en-US" sz="1800" dirty="0"/>
              <a:t>        def swim(self):</a:t>
            </a:r>
          </a:p>
          <a:p>
            <a:pPr>
              <a:buNone/>
            </a:pPr>
            <a:r>
              <a:rPr lang="en-US" sz="1800" dirty="0"/>
              <a:t>        print("Parrot can't swim")</a:t>
            </a:r>
          </a:p>
          <a:p>
            <a:pPr>
              <a:buNone/>
            </a:pPr>
            <a:r>
              <a:rPr lang="en-US" sz="1800" dirty="0"/>
              <a:t>class Penguin:</a:t>
            </a:r>
          </a:p>
          <a:p>
            <a:pPr>
              <a:buNone/>
            </a:pPr>
            <a:r>
              <a:rPr lang="en-US" sz="1800" dirty="0"/>
              <a:t>    def fly(self):</a:t>
            </a:r>
          </a:p>
          <a:p>
            <a:pPr>
              <a:buNone/>
            </a:pPr>
            <a:r>
              <a:rPr lang="en-US" sz="1800" dirty="0"/>
              <a:t>        print("Penguin can't fly")</a:t>
            </a:r>
          </a:p>
          <a:p>
            <a:pPr>
              <a:buNone/>
            </a:pPr>
            <a:r>
              <a:rPr lang="en-US" sz="1800" dirty="0"/>
              <a:t>        def swim(self):</a:t>
            </a:r>
          </a:p>
          <a:p>
            <a:pPr>
              <a:buNone/>
            </a:pPr>
            <a:r>
              <a:rPr lang="en-US" sz="1800" dirty="0"/>
              <a:t>        print("Penguin can swim")</a:t>
            </a:r>
          </a:p>
          <a:p>
            <a:pPr>
              <a:buNone/>
            </a:pPr>
            <a:endParaRPr lang="en-US" sz="2400" dirty="0">
              <a:latin typeface="Times New Roman" pitchFamily="18" charset="0"/>
              <a:cs typeface="Times New Roman" pitchFamily="18" charset="0"/>
            </a:endParaRP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5588"/>
            <a:ext cx="10515600" cy="5431375"/>
          </a:xfrm>
        </p:spPr>
        <p:txBody>
          <a:bodyPr/>
          <a:lstStyle/>
          <a:p>
            <a:pPr>
              <a:buNone/>
            </a:pPr>
            <a:r>
              <a:rPr lang="en-US" dirty="0"/>
              <a:t># common interface</a:t>
            </a:r>
          </a:p>
          <a:p>
            <a:pPr>
              <a:buNone/>
            </a:pPr>
            <a:r>
              <a:rPr lang="en-US" dirty="0"/>
              <a:t>def </a:t>
            </a:r>
            <a:r>
              <a:rPr lang="en-US" dirty="0" err="1"/>
              <a:t>flying_test</a:t>
            </a:r>
            <a:r>
              <a:rPr lang="en-US" dirty="0"/>
              <a:t>(bird):</a:t>
            </a:r>
          </a:p>
          <a:p>
            <a:pPr>
              <a:buNone/>
            </a:pPr>
            <a:r>
              <a:rPr lang="en-US" dirty="0"/>
              <a:t>    bird.fly()</a:t>
            </a:r>
          </a:p>
          <a:p>
            <a:pPr>
              <a:buNone/>
            </a:pPr>
            <a:r>
              <a:rPr lang="en-US" dirty="0"/>
              <a:t>#instantiate objects</a:t>
            </a:r>
          </a:p>
          <a:p>
            <a:pPr>
              <a:buNone/>
            </a:pPr>
            <a:r>
              <a:rPr lang="en-US" dirty="0" err="1"/>
              <a:t>blu</a:t>
            </a:r>
            <a:r>
              <a:rPr lang="en-US" dirty="0"/>
              <a:t> = Parrot()</a:t>
            </a:r>
          </a:p>
          <a:p>
            <a:pPr>
              <a:buNone/>
            </a:pPr>
            <a:r>
              <a:rPr lang="en-US" dirty="0" err="1"/>
              <a:t>peggy</a:t>
            </a:r>
            <a:r>
              <a:rPr lang="en-US" dirty="0"/>
              <a:t> = Penguin()</a:t>
            </a:r>
          </a:p>
          <a:p>
            <a:pPr>
              <a:buNone/>
            </a:pPr>
            <a:r>
              <a:rPr lang="en-US" dirty="0"/>
              <a:t># passing the object</a:t>
            </a:r>
          </a:p>
          <a:p>
            <a:pPr>
              <a:buNone/>
            </a:pPr>
            <a:r>
              <a:rPr lang="en-US" dirty="0" err="1"/>
              <a:t>flying_test</a:t>
            </a:r>
            <a:r>
              <a:rPr lang="en-US" dirty="0"/>
              <a:t>(</a:t>
            </a:r>
            <a:r>
              <a:rPr lang="en-US" dirty="0" err="1"/>
              <a:t>blu</a:t>
            </a:r>
            <a:r>
              <a:rPr lang="en-US" dirty="0"/>
              <a:t>)</a:t>
            </a:r>
          </a:p>
          <a:p>
            <a:pPr>
              <a:buNone/>
            </a:pPr>
            <a:r>
              <a:rPr lang="en-US" dirty="0" err="1"/>
              <a:t>flying_test</a:t>
            </a:r>
            <a:r>
              <a:rPr lang="en-US" dirty="0"/>
              <a:t>(</a:t>
            </a:r>
            <a:r>
              <a:rPr lang="en-US" dirty="0" err="1"/>
              <a:t>peggy</a:t>
            </a:r>
            <a:r>
              <a:rPr lang="en-US"/>
              <a:t>)</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BEAC88A0-8C87-4BA7-A718-0584F4F45A79}"/>
              </a:ext>
            </a:extLst>
          </p:cNvPr>
          <p:cNvPicPr>
            <a:picLocks noGrp="1" noChangeAspect="1"/>
          </p:cNvPicPr>
          <p:nvPr>
            <p:ph idx="1"/>
          </p:nvPr>
        </p:nvPicPr>
        <p:blipFill>
          <a:blip r:embed="rId2"/>
          <a:stretch>
            <a:fillRect/>
          </a:stretch>
        </p:blipFill>
        <p:spPr>
          <a:xfrm>
            <a:off x="1937531" y="2387991"/>
            <a:ext cx="7864345" cy="3506396"/>
          </a:xfrm>
          <a:prstGeom prst="rect">
            <a:avLst/>
          </a:prstGeom>
        </p:spPr>
      </p:pic>
      <p:sp>
        <p:nvSpPr>
          <p:cNvPr id="5" name="Rectangle 4">
            <a:extLst>
              <a:ext uri="{FF2B5EF4-FFF2-40B4-BE49-F238E27FC236}">
                <a16:creationId xmlns:a16="http://schemas.microsoft.com/office/drawing/2014/main" xmlns="" id="{8A738CE1-D0FC-4FDF-B4AD-CB4EDD035544}"/>
              </a:ext>
            </a:extLst>
          </p:cNvPr>
          <p:cNvSpPr/>
          <p:nvPr/>
        </p:nvSpPr>
        <p:spPr>
          <a:xfrm>
            <a:off x="1627163" y="1227296"/>
            <a:ext cx="8473440" cy="1200329"/>
          </a:xfrm>
          <a:prstGeom prst="rect">
            <a:avLst/>
          </a:prstGeom>
        </p:spPr>
        <p:txBody>
          <a:bodyPr wrap="square">
            <a:spAutoFit/>
          </a:bodyPr>
          <a:lstStyle/>
          <a:p>
            <a:r>
              <a:rPr lang="en-US" dirty="0"/>
              <a:t> Example : __doc__ attribute. It is used to fetch the docstring of that class. When we define a class, a new class object is created with the same class name. This new class object provides a facility to access the different attributes as well as to instantiate new objects of that class</a:t>
            </a:r>
          </a:p>
        </p:txBody>
      </p:sp>
    </p:spTree>
    <p:extLst>
      <p:ext uri="{BB962C8B-B14F-4D97-AF65-F5344CB8AC3E}">
        <p14:creationId xmlns:p14="http://schemas.microsoft.com/office/powerpoint/2010/main" xmlns="" val="3317637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B7D7A0-0855-4C51-A40A-1201A58BF84E}"/>
              </a:ext>
            </a:extLst>
          </p:cNvPr>
          <p:cNvSpPr>
            <a:spLocks noGrp="1"/>
          </p:cNvSpPr>
          <p:nvPr>
            <p:ph type="title"/>
          </p:nvPr>
        </p:nvSpPr>
        <p:spPr>
          <a:xfrm>
            <a:off x="838200" y="365126"/>
            <a:ext cx="10515600" cy="577410"/>
          </a:xfrm>
        </p:spPr>
        <p:txBody>
          <a:bodyPr>
            <a:normAutofit fontScale="90000"/>
          </a:bodyPr>
          <a:lstStyle/>
          <a:p>
            <a:r>
              <a:rPr lang="en-US" dirty="0"/>
              <a:t>Create an Object in Python</a:t>
            </a:r>
            <a:br>
              <a:rPr lang="en-US" dirty="0"/>
            </a:br>
            <a:endParaRPr lang="en-US" dirty="0"/>
          </a:p>
        </p:txBody>
      </p:sp>
      <p:sp>
        <p:nvSpPr>
          <p:cNvPr id="3" name="Content Placeholder 2">
            <a:extLst>
              <a:ext uri="{FF2B5EF4-FFF2-40B4-BE49-F238E27FC236}">
                <a16:creationId xmlns:a16="http://schemas.microsoft.com/office/drawing/2014/main" xmlns="" id="{B8F5B700-3F10-4B55-97E1-01E6AA1AD813}"/>
              </a:ext>
            </a:extLst>
          </p:cNvPr>
          <p:cNvSpPr>
            <a:spLocks noGrp="1"/>
          </p:cNvSpPr>
          <p:nvPr>
            <p:ph idx="1"/>
          </p:nvPr>
        </p:nvSpPr>
        <p:spPr>
          <a:xfrm>
            <a:off x="838200" y="801858"/>
            <a:ext cx="10515600" cy="5375105"/>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We can create new object instances of the classes. The procedure to create an object is similar to a function call.</a:t>
            </a:r>
          </a:p>
          <a:p>
            <a:pPr marL="0" indent="0">
              <a:buNone/>
            </a:pPr>
            <a:r>
              <a:rPr lang="en-US" sz="1800" dirty="0">
                <a:latin typeface="Times New Roman" panose="02020603050405020304" pitchFamily="18" charset="0"/>
                <a:cs typeface="Times New Roman" panose="02020603050405020304" pitchFamily="18" charset="0"/>
              </a:rPr>
              <a:t>Let's take an example to create a new instance object ob. We can access attributes of objects by using the object name prefix.</a:t>
            </a: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D32D8F2A-5C49-4252-9800-9BE33B00F11D}"/>
              </a:ext>
            </a:extLst>
          </p:cNvPr>
          <p:cNvPicPr>
            <a:picLocks noChangeAspect="1"/>
          </p:cNvPicPr>
          <p:nvPr/>
        </p:nvPicPr>
        <p:blipFill>
          <a:blip r:embed="rId2"/>
          <a:stretch>
            <a:fillRect/>
          </a:stretch>
        </p:blipFill>
        <p:spPr>
          <a:xfrm>
            <a:off x="1878634" y="2349194"/>
            <a:ext cx="7306690" cy="2280432"/>
          </a:xfrm>
          <a:prstGeom prst="rect">
            <a:avLst/>
          </a:prstGeom>
        </p:spPr>
      </p:pic>
    </p:spTree>
    <p:extLst>
      <p:ext uri="{BB962C8B-B14F-4D97-AF65-F5344CB8AC3E}">
        <p14:creationId xmlns:p14="http://schemas.microsoft.com/office/powerpoint/2010/main" xmlns="" val="1597874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121569-39A3-4453-AD83-38F8CC7E09CB}"/>
              </a:ext>
            </a:extLst>
          </p:cNvPr>
          <p:cNvSpPr>
            <a:spLocks noGrp="1"/>
          </p:cNvSpPr>
          <p:nvPr>
            <p:ph type="title"/>
          </p:nvPr>
        </p:nvSpPr>
        <p:spPr>
          <a:xfrm>
            <a:off x="838200" y="365125"/>
            <a:ext cx="10515600" cy="746223"/>
          </a:xfrm>
        </p:spPr>
        <p:txBody>
          <a:bodyPr>
            <a:normAutofit fontScale="90000"/>
          </a:bodyPr>
          <a:lstStyle/>
          <a:p>
            <a:r>
              <a:rPr lang="en-US" dirty="0"/>
              <a:t>Python Object Class Example</a:t>
            </a:r>
            <a:br>
              <a:rPr lang="en-US" dirty="0"/>
            </a:br>
            <a:endParaRPr lang="en-US" dirty="0"/>
          </a:p>
        </p:txBody>
      </p:sp>
      <p:sp>
        <p:nvSpPr>
          <p:cNvPr id="3" name="Content Placeholder 2">
            <a:extLst>
              <a:ext uri="{FF2B5EF4-FFF2-40B4-BE49-F238E27FC236}">
                <a16:creationId xmlns:a16="http://schemas.microsoft.com/office/drawing/2014/main" xmlns="" id="{3805AC51-9055-447C-AA3D-F2253E091CBD}"/>
              </a:ext>
            </a:extLst>
          </p:cNvPr>
          <p:cNvSpPr>
            <a:spLocks noGrp="1"/>
          </p:cNvSpPr>
          <p:nvPr>
            <p:ph idx="1"/>
          </p:nvPr>
        </p:nvSpPr>
        <p:spPr>
          <a:xfrm>
            <a:off x="838200" y="998806"/>
            <a:ext cx="10515600" cy="5178157"/>
          </a:xfrm>
        </p:spPr>
        <p:txBody>
          <a:bodyPr/>
          <a:lstStyle/>
          <a:p>
            <a:pPr marL="0" indent="0">
              <a:buNone/>
            </a:pPr>
            <a:r>
              <a:rPr lang="en-US" dirty="0"/>
              <a:t>class Student:  </a:t>
            </a:r>
          </a:p>
          <a:p>
            <a:pPr marL="0" indent="0">
              <a:buNone/>
            </a:pPr>
            <a:r>
              <a:rPr lang="en-US" dirty="0"/>
              <a:t>   def __</a:t>
            </a:r>
            <a:r>
              <a:rPr lang="en-US" dirty="0" err="1"/>
              <a:t>init</a:t>
            </a:r>
            <a:r>
              <a:rPr lang="en-US" dirty="0"/>
              <a:t>__(self, </a:t>
            </a:r>
            <a:r>
              <a:rPr lang="en-US" dirty="0" err="1"/>
              <a:t>rollno</a:t>
            </a:r>
            <a:r>
              <a:rPr lang="en-US" dirty="0"/>
              <a:t>, name):  </a:t>
            </a:r>
          </a:p>
          <a:p>
            <a:pPr marL="0" indent="0">
              <a:buNone/>
            </a:pPr>
            <a:r>
              <a:rPr lang="en-US" dirty="0"/>
              <a:t>      </a:t>
            </a:r>
            <a:r>
              <a:rPr lang="en-US" dirty="0" err="1"/>
              <a:t>self.rollno</a:t>
            </a:r>
            <a:r>
              <a:rPr lang="en-US" dirty="0"/>
              <a:t> = </a:t>
            </a:r>
            <a:r>
              <a:rPr lang="en-US" dirty="0" err="1"/>
              <a:t>rollno</a:t>
            </a:r>
            <a:r>
              <a:rPr lang="en-US" dirty="0"/>
              <a:t>  </a:t>
            </a:r>
          </a:p>
          <a:p>
            <a:pPr marL="0" indent="0">
              <a:buNone/>
            </a:pPr>
            <a:r>
              <a:rPr lang="en-US" dirty="0"/>
              <a:t>      self.name = name  </a:t>
            </a:r>
          </a:p>
          <a:p>
            <a:pPr marL="0" indent="0">
              <a:buNone/>
            </a:pPr>
            <a:r>
              <a:rPr lang="en-US" dirty="0"/>
              <a:t>   def </a:t>
            </a:r>
            <a:r>
              <a:rPr lang="en-US" dirty="0" err="1"/>
              <a:t>displayStudent</a:t>
            </a:r>
            <a:r>
              <a:rPr lang="en-US" dirty="0"/>
              <a:t>(self):  </a:t>
            </a:r>
          </a:p>
          <a:p>
            <a:pPr marL="0" indent="0">
              <a:buNone/>
            </a:pPr>
            <a:r>
              <a:rPr lang="en-US" dirty="0"/>
              <a:t>      print "</a:t>
            </a:r>
            <a:r>
              <a:rPr lang="en-US" dirty="0" err="1"/>
              <a:t>rollno</a:t>
            </a:r>
            <a:r>
              <a:rPr lang="en-US" dirty="0"/>
              <a:t> : ", </a:t>
            </a:r>
            <a:r>
              <a:rPr lang="en-US" dirty="0" err="1"/>
              <a:t>self.rollno</a:t>
            </a:r>
            <a:r>
              <a:rPr lang="en-US" dirty="0"/>
              <a:t>,  ", name: ", self.name  </a:t>
            </a:r>
          </a:p>
          <a:p>
            <a:pPr marL="0" indent="0">
              <a:buNone/>
            </a:pPr>
            <a:r>
              <a:rPr lang="en-US" dirty="0"/>
              <a:t>emp1 = Student(121, "</a:t>
            </a:r>
            <a:r>
              <a:rPr lang="en-US" dirty="0" err="1"/>
              <a:t>Ajeet</a:t>
            </a:r>
            <a:r>
              <a:rPr lang="en-US" dirty="0"/>
              <a:t>")  </a:t>
            </a:r>
          </a:p>
          <a:p>
            <a:pPr marL="0" indent="0">
              <a:buNone/>
            </a:pPr>
            <a:r>
              <a:rPr lang="en-US" dirty="0"/>
              <a:t>emp2 = Student(122, "</a:t>
            </a:r>
            <a:r>
              <a:rPr lang="en-US" dirty="0" err="1"/>
              <a:t>Sonoo</a:t>
            </a:r>
            <a:r>
              <a:rPr lang="en-US" dirty="0"/>
              <a:t>")  </a:t>
            </a:r>
          </a:p>
          <a:p>
            <a:pPr marL="0" indent="0">
              <a:buNone/>
            </a:pPr>
            <a:r>
              <a:rPr lang="en-US" dirty="0"/>
              <a:t>emp1.displayStudent()  </a:t>
            </a:r>
          </a:p>
          <a:p>
            <a:pPr marL="0" indent="0">
              <a:buNone/>
            </a:pPr>
            <a:r>
              <a:rPr lang="en-US" dirty="0"/>
              <a:t>emp2.displayStudent() </a:t>
            </a:r>
          </a:p>
        </p:txBody>
      </p:sp>
    </p:spTree>
    <p:extLst>
      <p:ext uri="{BB962C8B-B14F-4D97-AF65-F5344CB8AC3E}">
        <p14:creationId xmlns:p14="http://schemas.microsoft.com/office/powerpoint/2010/main" xmlns="" val="3620312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B050C1-44AF-49A6-B866-6C3F060E98D6}"/>
              </a:ext>
            </a:extLst>
          </p:cNvPr>
          <p:cNvSpPr>
            <a:spLocks noGrp="1"/>
          </p:cNvSpPr>
          <p:nvPr>
            <p:ph type="title"/>
          </p:nvPr>
        </p:nvSpPr>
        <p:spPr>
          <a:xfrm>
            <a:off x="838200" y="365126"/>
            <a:ext cx="10515600" cy="774358"/>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Python Constructors</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6D775F8E-ED6D-4261-98B8-54717ABDA9D1}"/>
              </a:ext>
            </a:extLst>
          </p:cNvPr>
          <p:cNvSpPr>
            <a:spLocks noGrp="1"/>
          </p:cNvSpPr>
          <p:nvPr>
            <p:ph idx="1"/>
          </p:nvPr>
        </p:nvSpPr>
        <p:spPr>
          <a:xfrm>
            <a:off x="838200" y="1026942"/>
            <a:ext cx="10515600" cy="5150021"/>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A constructor is a special type of method (function) which is used to initialize the instance members of the class. Constructor can be parameterized and non-parameterized as well. Constructor definition executes when we create object of the class. Constructors also verify that there are enough resources for the object to perform any start-up task</a:t>
            </a:r>
          </a:p>
          <a:p>
            <a:pPr marL="0" indent="0">
              <a:buNone/>
            </a:pPr>
            <a:r>
              <a:rPr lang="en-US" sz="1800" dirty="0">
                <a:latin typeface="Times New Roman" panose="02020603050405020304" pitchFamily="18" charset="0"/>
                <a:cs typeface="Times New Roman" panose="02020603050405020304" pitchFamily="18" charset="0"/>
              </a:rPr>
              <a:t>Python Constructor Example</a:t>
            </a:r>
          </a:p>
          <a:p>
            <a:pPr marL="0" indent="0">
              <a:buNone/>
            </a:pPr>
            <a:r>
              <a:rPr lang="en-US" sz="1800" dirty="0">
                <a:latin typeface="Times New Roman" panose="02020603050405020304" pitchFamily="18" charset="0"/>
                <a:cs typeface="Times New Roman" panose="02020603050405020304" pitchFamily="18" charset="0"/>
              </a:rPr>
              <a:t>Let's create a class named </a:t>
            </a:r>
            <a:r>
              <a:rPr lang="en-US" sz="1800" dirty="0" err="1">
                <a:latin typeface="Times New Roman" panose="02020603050405020304" pitchFamily="18" charset="0"/>
                <a:cs typeface="Times New Roman" panose="02020603050405020304" pitchFamily="18" charset="0"/>
              </a:rPr>
              <a:t>ComplexNumber</a:t>
            </a:r>
            <a:r>
              <a:rPr lang="en-US" sz="1800" dirty="0">
                <a:latin typeface="Times New Roman" panose="02020603050405020304" pitchFamily="18" charset="0"/>
                <a:cs typeface="Times New Roman" panose="02020603050405020304" pitchFamily="18" charset="0"/>
              </a:rPr>
              <a:t>, having two functions __</a:t>
            </a:r>
            <a:r>
              <a:rPr lang="en-US" sz="1800" dirty="0" err="1">
                <a:latin typeface="Times New Roman" panose="02020603050405020304" pitchFamily="18" charset="0"/>
                <a:cs typeface="Times New Roman" panose="02020603050405020304" pitchFamily="18" charset="0"/>
              </a:rPr>
              <a:t>init</a:t>
            </a:r>
            <a:r>
              <a:rPr lang="en-US" sz="1800" dirty="0">
                <a:latin typeface="Times New Roman" panose="02020603050405020304" pitchFamily="18" charset="0"/>
                <a:cs typeface="Times New Roman" panose="02020603050405020304" pitchFamily="18" charset="0"/>
              </a:rPr>
              <a:t>__() function to initialize the variable and </a:t>
            </a:r>
            <a:r>
              <a:rPr lang="en-US" sz="1800" dirty="0" err="1">
                <a:latin typeface="Times New Roman" panose="02020603050405020304" pitchFamily="18" charset="0"/>
                <a:cs typeface="Times New Roman" panose="02020603050405020304" pitchFamily="18" charset="0"/>
              </a:rPr>
              <a:t>getData</a:t>
            </a:r>
            <a:r>
              <a:rPr lang="en-US" sz="1800" dirty="0">
                <a:latin typeface="Times New Roman" panose="02020603050405020304" pitchFamily="18" charset="0"/>
                <a:cs typeface="Times New Roman" panose="02020603050405020304" pitchFamily="18" charset="0"/>
              </a:rPr>
              <a:t>() to display the number properly.</a:t>
            </a: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1CA75D45-31F1-4F21-A8FA-C9911D1BBE8C}"/>
              </a:ext>
            </a:extLst>
          </p:cNvPr>
          <p:cNvPicPr>
            <a:picLocks noChangeAspect="1"/>
          </p:cNvPicPr>
          <p:nvPr/>
        </p:nvPicPr>
        <p:blipFill>
          <a:blip r:embed="rId2"/>
          <a:stretch>
            <a:fillRect/>
          </a:stretch>
        </p:blipFill>
        <p:spPr>
          <a:xfrm>
            <a:off x="2655347" y="3429000"/>
            <a:ext cx="6881306" cy="2575011"/>
          </a:xfrm>
          <a:prstGeom prst="rect">
            <a:avLst/>
          </a:prstGeom>
        </p:spPr>
      </p:pic>
    </p:spTree>
    <p:extLst>
      <p:ext uri="{BB962C8B-B14F-4D97-AF65-F5344CB8AC3E}">
        <p14:creationId xmlns:p14="http://schemas.microsoft.com/office/powerpoint/2010/main" xmlns="" val="2799221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2F76C7C6-A792-467A-8071-1FDE6C288963}"/>
              </a:ext>
            </a:extLst>
          </p:cNvPr>
          <p:cNvPicPr>
            <a:picLocks noGrp="1" noChangeAspect="1"/>
          </p:cNvPicPr>
          <p:nvPr>
            <p:ph idx="1"/>
          </p:nvPr>
        </p:nvPicPr>
        <p:blipFill>
          <a:blip r:embed="rId2"/>
          <a:stretch>
            <a:fillRect/>
          </a:stretch>
        </p:blipFill>
        <p:spPr>
          <a:xfrm>
            <a:off x="1139292" y="1308295"/>
            <a:ext cx="8867112" cy="3826413"/>
          </a:xfrm>
          <a:prstGeom prst="rect">
            <a:avLst/>
          </a:prstGeom>
        </p:spPr>
      </p:pic>
    </p:spTree>
    <p:extLst>
      <p:ext uri="{BB962C8B-B14F-4D97-AF65-F5344CB8AC3E}">
        <p14:creationId xmlns:p14="http://schemas.microsoft.com/office/powerpoint/2010/main" xmlns="" val="3033826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B8D7D1-ED17-4C45-A459-6631F094BC88}"/>
              </a:ext>
            </a:extLst>
          </p:cNvPr>
          <p:cNvSpPr>
            <a:spLocks noGrp="1"/>
          </p:cNvSpPr>
          <p:nvPr>
            <p:ph type="title"/>
          </p:nvPr>
        </p:nvSpPr>
        <p:spPr>
          <a:xfrm>
            <a:off x="838200" y="365126"/>
            <a:ext cx="10515600" cy="971306"/>
          </a:xfrm>
        </p:spPr>
        <p:txBody>
          <a:bodyPr>
            <a:normAutofit fontScale="90000"/>
          </a:bodyPr>
          <a:lstStyle/>
          <a:p>
            <a:r>
              <a:rPr lang="en-US" dirty="0"/>
              <a:t>Python Non Parameterized Constructor Example</a:t>
            </a:r>
            <a:br>
              <a:rPr lang="en-US" dirty="0"/>
            </a:br>
            <a:endParaRPr lang="en-US" dirty="0"/>
          </a:p>
        </p:txBody>
      </p:sp>
      <p:sp>
        <p:nvSpPr>
          <p:cNvPr id="3" name="Content Placeholder 2">
            <a:extLst>
              <a:ext uri="{FF2B5EF4-FFF2-40B4-BE49-F238E27FC236}">
                <a16:creationId xmlns:a16="http://schemas.microsoft.com/office/drawing/2014/main" xmlns="" id="{18D1EA4B-9340-42FD-A7BF-A181D8791591}"/>
              </a:ext>
            </a:extLst>
          </p:cNvPr>
          <p:cNvSpPr>
            <a:spLocks noGrp="1"/>
          </p:cNvSpPr>
          <p:nvPr>
            <p:ph idx="1"/>
          </p:nvPr>
        </p:nvSpPr>
        <p:spPr>
          <a:xfrm>
            <a:off x="838200" y="1336432"/>
            <a:ext cx="10515600" cy="4840531"/>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class Student:  </a:t>
            </a:r>
          </a:p>
          <a:p>
            <a:pPr marL="0" indent="0">
              <a:buNone/>
            </a:pPr>
            <a:r>
              <a:rPr lang="en-US" sz="2400" dirty="0">
                <a:latin typeface="Times New Roman" panose="02020603050405020304" pitchFamily="18" charset="0"/>
                <a:cs typeface="Times New Roman" panose="02020603050405020304" pitchFamily="18" charset="0"/>
              </a:rPr>
              <a:t>    # Constructor - non parameterized  </a:t>
            </a:r>
          </a:p>
          <a:p>
            <a:pPr marL="0" indent="0">
              <a:buNone/>
            </a:pPr>
            <a:r>
              <a:rPr lang="en-US" sz="2400" dirty="0">
                <a:latin typeface="Times New Roman" panose="02020603050405020304" pitchFamily="18" charset="0"/>
                <a:cs typeface="Times New Roman" panose="02020603050405020304" pitchFamily="18" charset="0"/>
              </a:rPr>
              <a:t>    def __</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__(self):  </a:t>
            </a:r>
          </a:p>
          <a:p>
            <a:pPr marL="0" indent="0">
              <a:buNone/>
            </a:pPr>
            <a:r>
              <a:rPr lang="en-US" sz="2400" dirty="0">
                <a:latin typeface="Times New Roman" panose="02020603050405020304" pitchFamily="18" charset="0"/>
                <a:cs typeface="Times New Roman" panose="02020603050405020304" pitchFamily="18" charset="0"/>
              </a:rPr>
              <a:t>        print("This is non parametrized constructor")  </a:t>
            </a:r>
          </a:p>
          <a:p>
            <a:pPr marL="0" indent="0">
              <a:buNone/>
            </a:pPr>
            <a:r>
              <a:rPr lang="en-US" sz="2400" dirty="0">
                <a:latin typeface="Times New Roman" panose="02020603050405020304" pitchFamily="18" charset="0"/>
                <a:cs typeface="Times New Roman" panose="02020603050405020304" pitchFamily="18" charset="0"/>
              </a:rPr>
              <a:t>    def show(</a:t>
            </a:r>
            <a:r>
              <a:rPr lang="en-US" sz="2400" dirty="0" err="1">
                <a:latin typeface="Times New Roman" panose="02020603050405020304" pitchFamily="18" charset="0"/>
                <a:cs typeface="Times New Roman" panose="02020603050405020304" pitchFamily="18" charset="0"/>
              </a:rPr>
              <a:t>self,name</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print("</a:t>
            </a:r>
            <a:r>
              <a:rPr lang="en-US" sz="2400" dirty="0" err="1">
                <a:latin typeface="Times New Roman" panose="02020603050405020304" pitchFamily="18" charset="0"/>
                <a:cs typeface="Times New Roman" panose="02020603050405020304" pitchFamily="18" charset="0"/>
              </a:rPr>
              <a:t>Hello",name</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student = Student()  </a:t>
            </a:r>
          </a:p>
          <a:p>
            <a:pPr marL="0" indent="0">
              <a:buNone/>
            </a:pPr>
            <a:r>
              <a:rPr lang="en-US" sz="2400" dirty="0" err="1">
                <a:latin typeface="Times New Roman" panose="02020603050405020304" pitchFamily="18" charset="0"/>
                <a:cs typeface="Times New Roman" panose="02020603050405020304" pitchFamily="18" charset="0"/>
              </a:rPr>
              <a:t>student.show</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irfan</a:t>
            </a:r>
            <a:r>
              <a:rPr lang="en-US" sz="2400"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50075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142364-DFCD-4085-AFCE-C7A2440455DD}"/>
              </a:ext>
            </a:extLst>
          </p:cNvPr>
          <p:cNvSpPr>
            <a:spLocks noGrp="1"/>
          </p:cNvSpPr>
          <p:nvPr>
            <p:ph type="title"/>
          </p:nvPr>
        </p:nvSpPr>
        <p:spPr>
          <a:xfrm>
            <a:off x="838200" y="365126"/>
            <a:ext cx="10515600" cy="788426"/>
          </a:xfrm>
        </p:spPr>
        <p:txBody>
          <a:bodyPr>
            <a:normAutofit fontScale="90000"/>
          </a:bodyPr>
          <a:lstStyle/>
          <a:p>
            <a:r>
              <a:rPr lang="en-US" dirty="0"/>
              <a:t>Python Parameterized Constructor Example</a:t>
            </a:r>
            <a:br>
              <a:rPr lang="en-US" dirty="0"/>
            </a:br>
            <a:endParaRPr lang="en-US" dirty="0"/>
          </a:p>
        </p:txBody>
      </p:sp>
      <p:sp>
        <p:nvSpPr>
          <p:cNvPr id="3" name="Content Placeholder 2">
            <a:extLst>
              <a:ext uri="{FF2B5EF4-FFF2-40B4-BE49-F238E27FC236}">
                <a16:creationId xmlns:a16="http://schemas.microsoft.com/office/drawing/2014/main" xmlns="" id="{6239E741-E11F-445D-A3BB-F4CA0DAAB807}"/>
              </a:ext>
            </a:extLst>
          </p:cNvPr>
          <p:cNvSpPr>
            <a:spLocks noGrp="1"/>
          </p:cNvSpPr>
          <p:nvPr>
            <p:ph idx="1"/>
          </p:nvPr>
        </p:nvSpPr>
        <p:spPr>
          <a:xfrm>
            <a:off x="838200" y="1153552"/>
            <a:ext cx="10515600" cy="5023411"/>
          </a:xfrm>
        </p:spPr>
        <p:txBody>
          <a:bodyPr/>
          <a:lstStyle/>
          <a:p>
            <a:r>
              <a:rPr lang="en-US" b="1" dirty="0"/>
              <a:t>class</a:t>
            </a:r>
            <a:r>
              <a:rPr lang="en-US" dirty="0"/>
              <a:t> Student:  </a:t>
            </a:r>
          </a:p>
          <a:p>
            <a:r>
              <a:rPr lang="en-US" dirty="0"/>
              <a:t>    # Constructor - parameterized  </a:t>
            </a:r>
          </a:p>
          <a:p>
            <a:r>
              <a:rPr lang="en-US" dirty="0"/>
              <a:t>    </a:t>
            </a:r>
            <a:r>
              <a:rPr lang="en-US" b="1" dirty="0"/>
              <a:t>def</a:t>
            </a:r>
            <a:r>
              <a:rPr lang="en-US" dirty="0"/>
              <a:t> __</a:t>
            </a:r>
            <a:r>
              <a:rPr lang="en-US" dirty="0" err="1"/>
              <a:t>init</a:t>
            </a:r>
            <a:r>
              <a:rPr lang="en-US" dirty="0"/>
              <a:t>__(self, name):  </a:t>
            </a:r>
          </a:p>
          <a:p>
            <a:r>
              <a:rPr lang="en-US" dirty="0"/>
              <a:t>        </a:t>
            </a:r>
            <a:r>
              <a:rPr lang="en-US" b="1" dirty="0"/>
              <a:t>print</a:t>
            </a:r>
            <a:r>
              <a:rPr lang="en-US" dirty="0"/>
              <a:t>("This is parametrized constructor")  </a:t>
            </a:r>
          </a:p>
          <a:p>
            <a:r>
              <a:rPr lang="en-US" dirty="0"/>
              <a:t>        self.name = name  </a:t>
            </a:r>
          </a:p>
          <a:p>
            <a:r>
              <a:rPr lang="en-US" dirty="0"/>
              <a:t>    </a:t>
            </a:r>
            <a:r>
              <a:rPr lang="en-US" b="1" dirty="0"/>
              <a:t>def</a:t>
            </a:r>
            <a:r>
              <a:rPr lang="en-US" dirty="0"/>
              <a:t> show(self):  </a:t>
            </a:r>
          </a:p>
          <a:p>
            <a:r>
              <a:rPr lang="en-US" dirty="0"/>
              <a:t>        </a:t>
            </a:r>
            <a:r>
              <a:rPr lang="en-US" b="1" dirty="0"/>
              <a:t>print</a:t>
            </a:r>
            <a:r>
              <a:rPr lang="en-US" dirty="0"/>
              <a:t>("</a:t>
            </a:r>
            <a:r>
              <a:rPr lang="en-US" dirty="0" err="1"/>
              <a:t>Hello",self.name</a:t>
            </a:r>
            <a:r>
              <a:rPr lang="en-US" dirty="0"/>
              <a:t>)  </a:t>
            </a:r>
          </a:p>
          <a:p>
            <a:r>
              <a:rPr lang="en-US" dirty="0"/>
              <a:t>student = Student("</a:t>
            </a:r>
            <a:r>
              <a:rPr lang="en-US" dirty="0" err="1"/>
              <a:t>irfan</a:t>
            </a:r>
            <a:r>
              <a:rPr lang="en-US" dirty="0"/>
              <a:t>")  </a:t>
            </a:r>
          </a:p>
          <a:p>
            <a:r>
              <a:rPr lang="en-US" dirty="0" err="1"/>
              <a:t>student.show</a:t>
            </a:r>
            <a:r>
              <a:rPr lang="en-US" dirty="0"/>
              <a:t>()  </a:t>
            </a:r>
          </a:p>
          <a:p>
            <a:pPr marL="0" indent="0">
              <a:buNone/>
            </a:pPr>
            <a:endParaRPr lang="en-US" dirty="0"/>
          </a:p>
        </p:txBody>
      </p:sp>
    </p:spTree>
    <p:extLst>
      <p:ext uri="{BB962C8B-B14F-4D97-AF65-F5344CB8AC3E}">
        <p14:creationId xmlns:p14="http://schemas.microsoft.com/office/powerpoint/2010/main" xmlns="" val="1518935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8B8584-6555-4EAD-9806-EE31A2472752}"/>
              </a:ext>
            </a:extLst>
          </p:cNvPr>
          <p:cNvSpPr>
            <a:spLocks noGrp="1"/>
          </p:cNvSpPr>
          <p:nvPr>
            <p:ph type="title"/>
          </p:nvPr>
        </p:nvSpPr>
        <p:spPr>
          <a:xfrm>
            <a:off x="838200" y="365126"/>
            <a:ext cx="10515600" cy="886900"/>
          </a:xfrm>
        </p:spPr>
        <p:txBody>
          <a:bodyPr>
            <a:normAutofit fontScale="90000"/>
          </a:bodyPr>
          <a:lstStyle/>
          <a:p>
            <a:r>
              <a:rPr lang="en-US" dirty="0"/>
              <a:t>Python Inheritance</a:t>
            </a:r>
            <a:br>
              <a:rPr lang="en-US" dirty="0"/>
            </a:br>
            <a:endParaRPr lang="en-US" dirty="0"/>
          </a:p>
        </p:txBody>
      </p:sp>
      <p:sp>
        <p:nvSpPr>
          <p:cNvPr id="3" name="Content Placeholder 2">
            <a:extLst>
              <a:ext uri="{FF2B5EF4-FFF2-40B4-BE49-F238E27FC236}">
                <a16:creationId xmlns:a16="http://schemas.microsoft.com/office/drawing/2014/main" xmlns="" id="{86F507EB-A9F4-487E-8E47-E744C9E3D8F1}"/>
              </a:ext>
            </a:extLst>
          </p:cNvPr>
          <p:cNvSpPr>
            <a:spLocks noGrp="1"/>
          </p:cNvSpPr>
          <p:nvPr>
            <p:ph idx="1"/>
          </p:nvPr>
        </p:nvSpPr>
        <p:spPr>
          <a:xfrm>
            <a:off x="838200" y="1252026"/>
            <a:ext cx="10515600" cy="5430128"/>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Inheritance is a feature of Object Oriented Programming. It is used to specify that one class will get most or all of its features from its parent class. It is a very powerful feature which facilitates users to create a new class with a few or more modification to an existing class. The new class is called child class or derived class and the main class from which it inherits the properties is called base class or parent class.</a:t>
            </a:r>
          </a:p>
          <a:p>
            <a:pPr marL="0" indent="0">
              <a:buNone/>
            </a:pPr>
            <a:r>
              <a:rPr lang="en-US" sz="1800" dirty="0">
                <a:latin typeface="Times New Roman" panose="02020603050405020304" pitchFamily="18" charset="0"/>
                <a:cs typeface="Times New Roman" panose="02020603050405020304" pitchFamily="18" charset="0"/>
              </a:rPr>
              <a:t>Image representation: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507A4CA5-1D3D-481E-942B-14C2FAB147FC}"/>
              </a:ext>
            </a:extLst>
          </p:cNvPr>
          <p:cNvPicPr>
            <a:picLocks noChangeAspect="1"/>
          </p:cNvPicPr>
          <p:nvPr/>
        </p:nvPicPr>
        <p:blipFill>
          <a:blip r:embed="rId2"/>
          <a:stretch>
            <a:fillRect/>
          </a:stretch>
        </p:blipFill>
        <p:spPr>
          <a:xfrm>
            <a:off x="3748087" y="2476500"/>
            <a:ext cx="4695825" cy="1905000"/>
          </a:xfrm>
          <a:prstGeom prst="rect">
            <a:avLst/>
          </a:prstGeom>
        </p:spPr>
      </p:pic>
      <p:pic>
        <p:nvPicPr>
          <p:cNvPr id="5" name="Picture 4">
            <a:extLst>
              <a:ext uri="{FF2B5EF4-FFF2-40B4-BE49-F238E27FC236}">
                <a16:creationId xmlns:a16="http://schemas.microsoft.com/office/drawing/2014/main" xmlns="" id="{46D9020E-5CAF-4DB2-8705-117E50E1F7D8}"/>
              </a:ext>
            </a:extLst>
          </p:cNvPr>
          <p:cNvPicPr>
            <a:picLocks noChangeAspect="1"/>
          </p:cNvPicPr>
          <p:nvPr/>
        </p:nvPicPr>
        <p:blipFill>
          <a:blip r:embed="rId3"/>
          <a:stretch>
            <a:fillRect/>
          </a:stretch>
        </p:blipFill>
        <p:spPr>
          <a:xfrm>
            <a:off x="6616944" y="4190561"/>
            <a:ext cx="5429250" cy="2196172"/>
          </a:xfrm>
          <a:prstGeom prst="rect">
            <a:avLst/>
          </a:prstGeom>
        </p:spPr>
      </p:pic>
    </p:spTree>
    <p:extLst>
      <p:ext uri="{BB962C8B-B14F-4D97-AF65-F5344CB8AC3E}">
        <p14:creationId xmlns:p14="http://schemas.microsoft.com/office/powerpoint/2010/main" xmlns="" val="547136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1142</Words>
  <Application>Microsoft Office PowerPoint</Application>
  <PresentationFormat>Custom</PresentationFormat>
  <Paragraphs>161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Create an Object in Python </vt:lpstr>
      <vt:lpstr>Python Object Class Example </vt:lpstr>
      <vt:lpstr>Python Constructors </vt:lpstr>
      <vt:lpstr>Slide 6</vt:lpstr>
      <vt:lpstr>Python Non Parameterized Constructor Example </vt:lpstr>
      <vt:lpstr>Python Parameterized Constructor Example </vt:lpstr>
      <vt:lpstr>Python Inheritance </vt:lpstr>
      <vt:lpstr>Python Inheritance Syntax</vt:lpstr>
      <vt:lpstr>Python Inheritance Example </vt:lpstr>
      <vt:lpstr>Python Multilevel Inheritance </vt:lpstr>
      <vt:lpstr>Python Multilevel Inheritance Example </vt:lpstr>
      <vt:lpstr>Python Multiple Inheritance </vt:lpstr>
      <vt:lpstr>Slide 15</vt:lpstr>
      <vt:lpstr>Method overriding in action</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harindra</dc:creator>
  <cp:lastModifiedBy>papa</cp:lastModifiedBy>
  <cp:revision>34</cp:revision>
  <dcterms:created xsi:type="dcterms:W3CDTF">2018-05-19T22:53:54Z</dcterms:created>
  <dcterms:modified xsi:type="dcterms:W3CDTF">2019-11-03T11:18:20Z</dcterms:modified>
</cp:coreProperties>
</file>