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3" d="100"/>
          <a:sy n="73" d="100"/>
        </p:scale>
        <p:origin x="-600" y="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0136A-CF4C-4152-A495-03DFA6623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28F49D9-393E-4613-A5CF-6EA426BD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22EB597-27C2-4032-BCFE-D6B7A761B8C9}"/>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BB4136C2-160D-491B-AB2E-D036316C5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D60D66-B2C7-4B23-A42C-AA61525B14BB}"/>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43693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93D46-BE5B-45DC-8216-7C7F8B925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1D26373-292C-4788-AEEB-782DED18E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767478A-B847-4D6F-B112-5970F0F0E9BF}"/>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AA790EC1-50DA-4E81-A6B7-5948D3B5F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643B97-F0CA-4969-B968-F10B45CAAF62}"/>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47031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D158BC1-212F-4357-A7D3-27630A7AB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E9BD0EE-F18B-4F98-922F-AEA97B4571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951990-610B-4CF7-B555-07FCFF01AD13}"/>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BAEF4E85-D350-4EA6-B2C9-E43EB089B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648A4D-26FD-429F-A3AD-4B2E0796EBCD}"/>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74350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04695-C596-44A7-8F52-32694B96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D6C192D-D4D3-4175-8ECE-B096210252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286CED-97F5-401C-9A86-A199B2444E00}"/>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62B2AD09-3113-4440-B3D2-D7A954E46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09CDC4-1E2C-4FA8-8BF5-1B4E62087BF1}"/>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59349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602B8-9CB9-4E35-BC6F-CE22D9333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6DBC7ED-43AE-4EA8-B222-4D8E6CB13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D42FD71-2665-42E2-842D-F89C10C40B17}"/>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A515FBB5-2B1B-4407-9877-F7FF62F5E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193A2F-2CC6-49D5-A3E8-BC7DEF5C73B1}"/>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185054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C268B-E3AB-44E2-A6FF-CDC06DA73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C072D87-81C3-46A7-A0DF-7D8BB6C9D4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195D89B-C2A0-4C52-8E6E-799F4133D2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0948F4A-C119-4AF5-88C1-ECFD7C7B4094}"/>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6" name="Footer Placeholder 5">
            <a:extLst>
              <a:ext uri="{FF2B5EF4-FFF2-40B4-BE49-F238E27FC236}">
                <a16:creationId xmlns:a16="http://schemas.microsoft.com/office/drawing/2014/main" xmlns="" id="{EDF2A332-B12A-43C1-9266-DD3D51ED9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8B00E8-D919-4988-AC8B-D0AE60B2AD65}"/>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3864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A1CC9-75BC-4B3F-8E8D-11687732A7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D21CF18-333B-4A81-9CE0-B827841F1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EA0482-901C-42F9-B089-1D99C6055B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A0FA4AB-E8E3-497F-ADCC-82F183C674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4D2BE4C-8A2C-4D95-8010-9B141227DA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E66865F-4046-453E-BB25-8B47D35103C2}"/>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8" name="Footer Placeholder 7">
            <a:extLst>
              <a:ext uri="{FF2B5EF4-FFF2-40B4-BE49-F238E27FC236}">
                <a16:creationId xmlns:a16="http://schemas.microsoft.com/office/drawing/2014/main" xmlns="" id="{40BA5FB2-63BA-40A2-9583-6850C5522D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D089656-7F98-4300-9DD1-FFE0E1536358}"/>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3456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48C16-B3B7-4842-9684-E3A1BA653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AE0E301-446C-4778-8BEB-2C9B50B8A2D2}"/>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4" name="Footer Placeholder 3">
            <a:extLst>
              <a:ext uri="{FF2B5EF4-FFF2-40B4-BE49-F238E27FC236}">
                <a16:creationId xmlns:a16="http://schemas.microsoft.com/office/drawing/2014/main" xmlns="" id="{7B811797-1F92-4E0C-A0DE-114165DFF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CB25E50-1214-4264-BB3F-C52749E6B15F}"/>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320142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0919384-440C-47F6-9316-11B50E564668}"/>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3" name="Footer Placeholder 2">
            <a:extLst>
              <a:ext uri="{FF2B5EF4-FFF2-40B4-BE49-F238E27FC236}">
                <a16:creationId xmlns:a16="http://schemas.microsoft.com/office/drawing/2014/main" xmlns="" id="{1AE33B80-611A-41D0-8D39-CEC76209A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77C5DB4-E8DF-423A-91E3-CF0657057C14}"/>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350173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1CA7B-EB93-439C-A7A4-B0B48D3E8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F22F4D-16B4-4488-A066-1F2C7ABEF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AE3D6D0-CA7B-4584-AEF4-18E8D0D98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7D6818F-C2CF-4BEE-A892-087A0BCBC78F}"/>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6" name="Footer Placeholder 5">
            <a:extLst>
              <a:ext uri="{FF2B5EF4-FFF2-40B4-BE49-F238E27FC236}">
                <a16:creationId xmlns:a16="http://schemas.microsoft.com/office/drawing/2014/main" xmlns="" id="{AFDBC3A8-94B0-4E4F-975F-0512A6EA5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E3D324-CEB7-4C55-8CB4-502EA7D996CA}"/>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89631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569D0-D67E-43AA-8EF7-FA077DC82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8BE9504-4D01-46C4-9BE0-4574C0A28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1B6465E-04CF-4DFA-AF68-BC4B5086E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DA99120-A8C6-4D88-9338-1F4CD588BDAA}"/>
              </a:ext>
            </a:extLst>
          </p:cNvPr>
          <p:cNvSpPr>
            <a:spLocks noGrp="1"/>
          </p:cNvSpPr>
          <p:nvPr>
            <p:ph type="dt" sz="half" idx="10"/>
          </p:nvPr>
        </p:nvSpPr>
        <p:spPr/>
        <p:txBody>
          <a:bodyPr/>
          <a:lstStyle/>
          <a:p>
            <a:fld id="{5D39D4F4-5F57-4E94-851C-4B7DC5606EB5}" type="datetimeFigureOut">
              <a:rPr lang="en-US" smtClean="0"/>
              <a:pPr/>
              <a:t>6/28/2018</a:t>
            </a:fld>
            <a:endParaRPr lang="en-US"/>
          </a:p>
        </p:txBody>
      </p:sp>
      <p:sp>
        <p:nvSpPr>
          <p:cNvPr id="6" name="Footer Placeholder 5">
            <a:extLst>
              <a:ext uri="{FF2B5EF4-FFF2-40B4-BE49-F238E27FC236}">
                <a16:creationId xmlns:a16="http://schemas.microsoft.com/office/drawing/2014/main" xmlns="" id="{94B1B0EA-7994-406E-A68A-87A003E93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3ADDF8A-0AD1-4E30-8E80-4A5D43F983B8}"/>
              </a:ext>
            </a:extLst>
          </p:cNvPr>
          <p:cNvSpPr>
            <a:spLocks noGrp="1"/>
          </p:cNvSpPr>
          <p:nvPr>
            <p:ph type="sldNum" sz="quarter" idx="12"/>
          </p:nvPr>
        </p:nvSpPr>
        <p:spPr/>
        <p:txBody>
          <a:body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65511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D45F64F-F91E-4981-9582-795811226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BF0BD8F-5958-4794-8A7D-0186FA34D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A8E80D-3267-46D2-8619-42880A838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9D4F4-5F57-4E94-851C-4B7DC5606EB5}" type="datetimeFigureOut">
              <a:rPr lang="en-US" smtClean="0"/>
              <a:pPr/>
              <a:t>6/28/2018</a:t>
            </a:fld>
            <a:endParaRPr lang="en-US"/>
          </a:p>
        </p:txBody>
      </p:sp>
      <p:sp>
        <p:nvSpPr>
          <p:cNvPr id="5" name="Footer Placeholder 4">
            <a:extLst>
              <a:ext uri="{FF2B5EF4-FFF2-40B4-BE49-F238E27FC236}">
                <a16:creationId xmlns:a16="http://schemas.microsoft.com/office/drawing/2014/main" xmlns="" id="{1239DBF8-71E5-41A9-B0F4-96442C104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D6721F8-5113-4074-A27C-82E2E534D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06167-CD52-44EC-B092-5693394160D8}" type="slidenum">
              <a:rPr lang="en-US" smtClean="0"/>
              <a:pPr/>
              <a:t>‹#›</a:t>
            </a:fld>
            <a:endParaRPr lang="en-US"/>
          </a:p>
        </p:txBody>
      </p:sp>
    </p:spTree>
    <p:extLst>
      <p:ext uri="{BB962C8B-B14F-4D97-AF65-F5344CB8AC3E}">
        <p14:creationId xmlns:p14="http://schemas.microsoft.com/office/powerpoint/2010/main" xmlns="" val="255511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52360-40CA-46E9-84B0-4B85E6BC54B5}"/>
              </a:ext>
            </a:extLst>
          </p:cNvPr>
          <p:cNvSpPr>
            <a:spLocks noGrp="1"/>
          </p:cNvSpPr>
          <p:nvPr>
            <p:ph type="title"/>
          </p:nvPr>
        </p:nvSpPr>
        <p:spPr>
          <a:xfrm>
            <a:off x="838200" y="365125"/>
            <a:ext cx="10515600" cy="732155"/>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Python - Multithreaded Programming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62C3EF9-2FA2-4F98-BFB1-7778249C002F}"/>
              </a:ext>
            </a:extLst>
          </p:cNvPr>
          <p:cNvSpPr>
            <a:spLocks noGrp="1"/>
          </p:cNvSpPr>
          <p:nvPr>
            <p:ph idx="1"/>
          </p:nvPr>
        </p:nvSpPr>
        <p:spPr>
          <a:xfrm>
            <a:off x="838200" y="1097280"/>
            <a:ext cx="10515600" cy="5079683"/>
          </a:xfrm>
        </p:spPr>
        <p:txBody>
          <a:bodyPr>
            <a:normAutofit/>
          </a:bodyPr>
          <a:lstStyle/>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18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pPr marL="0" indent="0">
              <a:buNone/>
            </a:pPr>
            <a:r>
              <a:rPr lang="en-US" dirty="0">
                <a:latin typeface="Times New Roman" panose="02020603050405020304" pitchFamily="18" charset="0"/>
                <a:cs typeface="Times New Roman" panose="02020603050405020304" pitchFamily="18" charset="0"/>
              </a:rPr>
              <a:t>Starting a New Thread:</a:t>
            </a:r>
          </a:p>
          <a:p>
            <a:pPr marL="0" indent="0">
              <a:buNone/>
            </a:pPr>
            <a:r>
              <a:rPr lang="en-US" sz="2000" dirty="0">
                <a:latin typeface="Times New Roman" panose="02020603050405020304" pitchFamily="18" charset="0"/>
                <a:cs typeface="Times New Roman" panose="02020603050405020304" pitchFamily="18" charset="0"/>
              </a:rPr>
              <a:t>To spawn another thread, you need to call following method available in </a:t>
            </a:r>
            <a:r>
              <a:rPr lang="en-US" sz="2000" i="1" dirty="0">
                <a:latin typeface="Times New Roman" panose="02020603050405020304" pitchFamily="18" charset="0"/>
                <a:cs typeface="Times New Roman" panose="02020603050405020304" pitchFamily="18" charset="0"/>
              </a:rPr>
              <a:t>thread</a:t>
            </a:r>
            <a:r>
              <a:rPr lang="en-US" sz="2000" dirty="0">
                <a:latin typeface="Times New Roman" panose="02020603050405020304" pitchFamily="18" charset="0"/>
                <a:cs typeface="Times New Roman" panose="02020603050405020304" pitchFamily="18" charset="0"/>
              </a:rPr>
              <a:t> module </a:t>
            </a:r>
            <a:r>
              <a:rPr lang="en-US" dirty="0"/>
              <a:t>−</a:t>
            </a:r>
          </a:p>
          <a:p>
            <a:pPr marL="0" indent="0">
              <a:buNone/>
            </a:pPr>
            <a:r>
              <a:rPr lang="en-US" sz="2000" dirty="0" err="1">
                <a:latin typeface="Times New Roman" panose="02020603050405020304" pitchFamily="18" charset="0"/>
                <a:cs typeface="Times New Roman" panose="02020603050405020304" pitchFamily="18" charset="0"/>
              </a:rPr>
              <a:t>thread.start_new_thread</a:t>
            </a:r>
            <a:r>
              <a:rPr lang="en-US" sz="2000" dirty="0">
                <a:latin typeface="Times New Roman" panose="02020603050405020304" pitchFamily="18" charset="0"/>
                <a:cs typeface="Times New Roman" panose="02020603050405020304" pitchFamily="18" charset="0"/>
              </a:rPr>
              <a:t> ( function,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The method call returns immediately and the child thread starts and calls function with the passed list of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When function returns, the thread terminates.</a:t>
            </a:r>
          </a:p>
          <a:p>
            <a:pPr marL="0" indent="0">
              <a:buNone/>
            </a:pP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is a tuple of arguments; use an empty tuple to call function without passing any arguments.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is an optional dictionary of keyword arguments.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266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A449D6-DB72-417C-A095-DEB19CEA0D77}"/>
              </a:ext>
            </a:extLst>
          </p:cNvPr>
          <p:cNvSpPr>
            <a:spLocks noGrp="1"/>
          </p:cNvSpPr>
          <p:nvPr>
            <p:ph idx="1"/>
          </p:nvPr>
        </p:nvSpPr>
        <p:spPr>
          <a:xfrm>
            <a:off x="838200" y="661182"/>
            <a:ext cx="10515600" cy="5515781"/>
          </a:xfrm>
        </p:spPr>
        <p:txBody>
          <a:bodyPr>
            <a:normAutofit fontScale="47500" lnSpcReduction="20000"/>
          </a:bodyPr>
          <a:lstStyle/>
          <a:p>
            <a:r>
              <a:rPr lang="en-US" dirty="0"/>
              <a:t>import thread</a:t>
            </a:r>
          </a:p>
          <a:p>
            <a:r>
              <a:rPr lang="en-US" dirty="0"/>
              <a:t>import time</a:t>
            </a:r>
          </a:p>
          <a:p>
            <a:endParaRPr lang="en-US" dirty="0"/>
          </a:p>
          <a:p>
            <a:r>
              <a:rPr lang="en-US" dirty="0"/>
              <a:t># Define a function for the thread</a:t>
            </a:r>
          </a:p>
          <a:p>
            <a:r>
              <a:rPr lang="en-US" dirty="0"/>
              <a:t>def </a:t>
            </a:r>
            <a:r>
              <a:rPr lang="en-US" dirty="0" err="1"/>
              <a:t>print_time</a:t>
            </a:r>
            <a:r>
              <a:rPr lang="en-US" dirty="0"/>
              <a:t>( </a:t>
            </a:r>
            <a:r>
              <a:rPr lang="en-US" dirty="0" err="1"/>
              <a:t>threadName</a:t>
            </a:r>
            <a:r>
              <a:rPr lang="en-US" dirty="0"/>
              <a:t>, delay):</a:t>
            </a:r>
          </a:p>
          <a:p>
            <a:r>
              <a:rPr lang="en-US" dirty="0"/>
              <a:t>   count = 0</a:t>
            </a:r>
          </a:p>
          <a:p>
            <a:r>
              <a:rPr lang="en-US" dirty="0"/>
              <a:t>   while count &lt; 5:</a:t>
            </a:r>
          </a:p>
          <a:p>
            <a:r>
              <a:rPr lang="en-US" dirty="0"/>
              <a:t>      </a:t>
            </a:r>
            <a:r>
              <a:rPr lang="en-US" dirty="0" err="1"/>
              <a:t>time.sleep</a:t>
            </a:r>
            <a:r>
              <a:rPr lang="en-US" dirty="0"/>
              <a:t>(delay)</a:t>
            </a:r>
          </a:p>
          <a:p>
            <a:r>
              <a:rPr lang="en-US" dirty="0"/>
              <a:t>      count += 1</a:t>
            </a:r>
          </a:p>
          <a:p>
            <a:r>
              <a:rPr lang="en-US" dirty="0"/>
              <a:t>      print "%s: %s" % ( </a:t>
            </a:r>
            <a:r>
              <a:rPr lang="en-US" dirty="0" err="1"/>
              <a:t>threadName</a:t>
            </a:r>
            <a:r>
              <a:rPr lang="en-US" dirty="0"/>
              <a:t>, </a:t>
            </a:r>
            <a:r>
              <a:rPr lang="en-US" dirty="0" err="1"/>
              <a:t>time.ctime</a:t>
            </a:r>
            <a:r>
              <a:rPr lang="en-US" dirty="0"/>
              <a:t>(</a:t>
            </a:r>
            <a:r>
              <a:rPr lang="en-US" dirty="0" err="1"/>
              <a:t>time.time</a:t>
            </a:r>
            <a:r>
              <a:rPr lang="en-US" dirty="0"/>
              <a:t>()) )</a:t>
            </a:r>
          </a:p>
          <a:p>
            <a:endParaRPr lang="en-US" dirty="0"/>
          </a:p>
          <a:p>
            <a:r>
              <a:rPr lang="en-US" dirty="0"/>
              <a:t># Create two threads as follows</a:t>
            </a:r>
          </a:p>
          <a:p>
            <a:r>
              <a:rPr lang="en-US" dirty="0"/>
              <a:t>try:</a:t>
            </a:r>
          </a:p>
          <a:p>
            <a:r>
              <a:rPr lang="en-US" dirty="0"/>
              <a:t>   </a:t>
            </a:r>
            <a:r>
              <a:rPr lang="en-US" dirty="0" err="1"/>
              <a:t>thread.start_new_thread</a:t>
            </a:r>
            <a:r>
              <a:rPr lang="en-US" dirty="0"/>
              <a:t>( </a:t>
            </a:r>
            <a:r>
              <a:rPr lang="en-US" dirty="0" err="1"/>
              <a:t>print_time</a:t>
            </a:r>
            <a:r>
              <a:rPr lang="en-US" dirty="0"/>
              <a:t>, ("Thread-1", 2, ) )</a:t>
            </a:r>
          </a:p>
          <a:p>
            <a:r>
              <a:rPr lang="en-US" dirty="0"/>
              <a:t>   </a:t>
            </a:r>
            <a:r>
              <a:rPr lang="en-US" dirty="0" err="1"/>
              <a:t>thread.start_new_thread</a:t>
            </a:r>
            <a:r>
              <a:rPr lang="en-US" dirty="0"/>
              <a:t>( </a:t>
            </a:r>
            <a:r>
              <a:rPr lang="en-US" dirty="0" err="1"/>
              <a:t>print_time</a:t>
            </a:r>
            <a:r>
              <a:rPr lang="en-US" dirty="0"/>
              <a:t>, ("Thread-2", 4, ) )</a:t>
            </a:r>
          </a:p>
          <a:p>
            <a:r>
              <a:rPr lang="en-US" dirty="0"/>
              <a:t>except:</a:t>
            </a:r>
          </a:p>
          <a:p>
            <a:r>
              <a:rPr lang="en-US" dirty="0"/>
              <a:t>   print "Error: unable to start thread"</a:t>
            </a:r>
          </a:p>
          <a:p>
            <a:endParaRPr lang="en-US" dirty="0"/>
          </a:p>
          <a:p>
            <a:r>
              <a:rPr lang="en-US" dirty="0"/>
              <a:t>while 1:</a:t>
            </a:r>
          </a:p>
          <a:p>
            <a:r>
              <a:rPr lang="en-US" dirty="0"/>
              <a:t>   pass</a:t>
            </a:r>
          </a:p>
        </p:txBody>
      </p:sp>
    </p:spTree>
    <p:extLst>
      <p:ext uri="{BB962C8B-B14F-4D97-AF65-F5344CB8AC3E}">
        <p14:creationId xmlns:p14="http://schemas.microsoft.com/office/powerpoint/2010/main" xmlns="" val="28499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42D250-C513-4FC3-B300-D437BFE8A13B}"/>
              </a:ext>
            </a:extLst>
          </p:cNvPr>
          <p:cNvSpPr>
            <a:spLocks noGrp="1"/>
          </p:cNvSpPr>
          <p:nvPr>
            <p:ph idx="1"/>
          </p:nvPr>
        </p:nvSpPr>
        <p:spPr>
          <a:xfrm>
            <a:off x="838200" y="506437"/>
            <a:ext cx="10515600" cy="5670526"/>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Threading</a:t>
            </a:r>
            <a:r>
              <a:rPr lang="en-US" dirty="0">
                <a:latin typeface="Times New Roman" panose="02020603050405020304" pitchFamily="18" charset="0"/>
                <a:cs typeface="Times New Roman" panose="02020603050405020304" pitchFamily="18" charset="0"/>
              </a:rPr>
              <a:t> Module:</a:t>
            </a:r>
          </a:p>
          <a:p>
            <a:pPr marL="0" indent="0">
              <a:buNone/>
            </a:pPr>
            <a:r>
              <a:rPr lang="en-US" dirty="0">
                <a:latin typeface="Times New Roman" panose="02020603050405020304" pitchFamily="18" charset="0"/>
                <a:cs typeface="Times New Roman" panose="02020603050405020304" pitchFamily="18" charset="0"/>
              </a:rPr>
              <a:t>the threading module has the Thread class that implements threading. The methods provided by the Thread class are as follows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run() − The run() method is the entry point for a thread.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start() − The start() method starts a thread by calling the run method.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join([time]) − The join() waits for threads to terminate.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isAlive</a:t>
            </a:r>
            <a:r>
              <a:rPr lang="en-US" dirty="0">
                <a:latin typeface="Times New Roman" panose="02020603050405020304" pitchFamily="18" charset="0"/>
                <a:cs typeface="Times New Roman" panose="02020603050405020304" pitchFamily="18" charset="0"/>
              </a:rPr>
              <a:t>() − The </a:t>
            </a:r>
            <a:r>
              <a:rPr lang="en-US" dirty="0" err="1">
                <a:latin typeface="Times New Roman" panose="02020603050405020304" pitchFamily="18" charset="0"/>
                <a:cs typeface="Times New Roman" panose="02020603050405020304" pitchFamily="18" charset="0"/>
              </a:rPr>
              <a:t>isAlive</a:t>
            </a:r>
            <a:r>
              <a:rPr lang="en-US" dirty="0">
                <a:latin typeface="Times New Roman" panose="02020603050405020304" pitchFamily="18" charset="0"/>
                <a:cs typeface="Times New Roman" panose="02020603050405020304" pitchFamily="18" charset="0"/>
              </a:rPr>
              <a:t>() method checks whether a thread is still executing.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getName</a:t>
            </a:r>
            <a:r>
              <a:rPr lang="en-US" dirty="0">
                <a:latin typeface="Times New Roman" panose="02020603050405020304" pitchFamily="18" charset="0"/>
                <a:cs typeface="Times New Roman" panose="02020603050405020304" pitchFamily="18" charset="0"/>
              </a:rPr>
              <a:t>() − The </a:t>
            </a:r>
            <a:r>
              <a:rPr lang="en-US" dirty="0" err="1">
                <a:latin typeface="Times New Roman" panose="02020603050405020304" pitchFamily="18" charset="0"/>
                <a:cs typeface="Times New Roman" panose="02020603050405020304" pitchFamily="18" charset="0"/>
              </a:rPr>
              <a:t>getName</a:t>
            </a:r>
            <a:r>
              <a:rPr lang="en-US" dirty="0">
                <a:latin typeface="Times New Roman" panose="02020603050405020304" pitchFamily="18" charset="0"/>
                <a:cs typeface="Times New Roman" panose="02020603050405020304" pitchFamily="18" charset="0"/>
              </a:rPr>
              <a:t>() method returns the name of a thread.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setName</a:t>
            </a:r>
            <a:r>
              <a:rPr lang="en-US" dirty="0">
                <a:latin typeface="Times New Roman" panose="02020603050405020304" pitchFamily="18" charset="0"/>
                <a:cs typeface="Times New Roman" panose="02020603050405020304" pitchFamily="18" charset="0"/>
              </a:rPr>
              <a:t>() − The </a:t>
            </a:r>
            <a:r>
              <a:rPr lang="en-US" dirty="0" err="1">
                <a:latin typeface="Times New Roman" panose="02020603050405020304" pitchFamily="18" charset="0"/>
                <a:cs typeface="Times New Roman" panose="02020603050405020304" pitchFamily="18" charset="0"/>
              </a:rPr>
              <a:t>setName</a:t>
            </a:r>
            <a:r>
              <a:rPr lang="en-US" dirty="0">
                <a:latin typeface="Times New Roman" panose="02020603050405020304" pitchFamily="18" charset="0"/>
                <a:cs typeface="Times New Roman" panose="02020603050405020304" pitchFamily="18" charset="0"/>
              </a:rPr>
              <a:t>() method sets the name of a thread.</a:t>
            </a:r>
          </a:p>
          <a:p>
            <a:endParaRPr lang="en-US" dirty="0"/>
          </a:p>
        </p:txBody>
      </p:sp>
    </p:spTree>
    <p:extLst>
      <p:ext uri="{BB962C8B-B14F-4D97-AF65-F5344CB8AC3E}">
        <p14:creationId xmlns:p14="http://schemas.microsoft.com/office/powerpoint/2010/main" xmlns="" val="56761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64867-F3FF-47CF-8685-369E1E7E0429}"/>
              </a:ext>
            </a:extLst>
          </p:cNvPr>
          <p:cNvSpPr>
            <a:spLocks noGrp="1"/>
          </p:cNvSpPr>
          <p:nvPr>
            <p:ph type="title"/>
          </p:nvPr>
        </p:nvSpPr>
        <p:spPr>
          <a:xfrm>
            <a:off x="838200" y="365126"/>
            <a:ext cx="10515600" cy="605546"/>
          </a:xfrm>
        </p:spPr>
        <p:txBody>
          <a:bodyPr>
            <a:normAutofit fontScale="90000"/>
          </a:bodyPr>
          <a:lstStyle/>
          <a:p>
            <a:r>
              <a:rPr lang="en-US" dirty="0"/>
              <a:t>Creating Thread Using </a:t>
            </a:r>
            <a:r>
              <a:rPr lang="en-US" i="1" dirty="0"/>
              <a:t>Threading</a:t>
            </a:r>
            <a:r>
              <a:rPr lang="en-US" dirty="0"/>
              <a:t> Module</a:t>
            </a:r>
            <a:br>
              <a:rPr lang="en-US" dirty="0"/>
            </a:br>
            <a:endParaRPr lang="en-US" dirty="0"/>
          </a:p>
        </p:txBody>
      </p:sp>
      <p:sp>
        <p:nvSpPr>
          <p:cNvPr id="3" name="Content Placeholder 2">
            <a:extLst>
              <a:ext uri="{FF2B5EF4-FFF2-40B4-BE49-F238E27FC236}">
                <a16:creationId xmlns:a16="http://schemas.microsoft.com/office/drawing/2014/main" xmlns="" id="{57CA86EF-C2D6-4EF0-BBF7-B986B00FE14B}"/>
              </a:ext>
            </a:extLst>
          </p:cNvPr>
          <p:cNvSpPr>
            <a:spLocks noGrp="1"/>
          </p:cNvSpPr>
          <p:nvPr>
            <p:ph idx="1"/>
          </p:nvPr>
        </p:nvSpPr>
        <p:spPr>
          <a:xfrm>
            <a:off x="838200" y="576775"/>
            <a:ext cx="10515600" cy="5916099"/>
          </a:xfrm>
        </p:spPr>
        <p:txBody>
          <a:bodyPr>
            <a:normAutofit fontScale="85000" lnSpcReduction="20000"/>
          </a:bodyPr>
          <a:lstStyle/>
          <a:p>
            <a:pPr marL="0" indent="0">
              <a:buNone/>
            </a:pPr>
            <a:r>
              <a:rPr lang="en-US" sz="1600" dirty="0">
                <a:latin typeface="Times New Roman" panose="02020603050405020304" pitchFamily="18" charset="0"/>
                <a:cs typeface="Times New Roman" panose="02020603050405020304" pitchFamily="18" charset="0"/>
              </a:rPr>
              <a:t>To implement a new thread using the threading module, you have to do the following −</a:t>
            </a:r>
          </a:p>
          <a:p>
            <a:r>
              <a:rPr lang="en-US" sz="1600" dirty="0">
                <a:latin typeface="Times New Roman" panose="02020603050405020304" pitchFamily="18" charset="0"/>
                <a:cs typeface="Times New Roman" panose="02020603050405020304" pitchFamily="18" charset="0"/>
              </a:rPr>
              <a:t>Define a new subclass of the </a:t>
            </a:r>
            <a:r>
              <a:rPr lang="en-US" sz="1600" i="1" dirty="0">
                <a:latin typeface="Times New Roman" panose="02020603050405020304" pitchFamily="18" charset="0"/>
                <a:cs typeface="Times New Roman" panose="02020603050405020304" pitchFamily="18" charset="0"/>
              </a:rPr>
              <a:t>Thread</a:t>
            </a:r>
            <a:r>
              <a:rPr lang="en-US" sz="1600" dirty="0">
                <a:latin typeface="Times New Roman" panose="02020603050405020304" pitchFamily="18" charset="0"/>
                <a:cs typeface="Times New Roman" panose="02020603050405020304" pitchFamily="18" charset="0"/>
              </a:rPr>
              <a:t> class.</a:t>
            </a:r>
          </a:p>
          <a:p>
            <a:r>
              <a:rPr lang="en-US" sz="1600" dirty="0">
                <a:latin typeface="Times New Roman" panose="02020603050405020304" pitchFamily="18" charset="0"/>
                <a:cs typeface="Times New Roman" panose="02020603050405020304" pitchFamily="18" charset="0"/>
              </a:rPr>
              <a:t>Override the </a:t>
            </a:r>
            <a:r>
              <a:rPr lang="en-US" sz="1600" i="1" dirty="0">
                <a:latin typeface="Times New Roman" panose="02020603050405020304" pitchFamily="18" charset="0"/>
                <a:cs typeface="Times New Roman" panose="02020603050405020304" pitchFamily="18" charset="0"/>
              </a:rPr>
              <a:t>__</a:t>
            </a:r>
            <a:r>
              <a:rPr lang="en-US" sz="1600" i="1" dirty="0" err="1">
                <a:latin typeface="Times New Roman" panose="02020603050405020304" pitchFamily="18" charset="0"/>
                <a:cs typeface="Times New Roman" panose="02020603050405020304" pitchFamily="18" charset="0"/>
              </a:rPr>
              <a:t>init</a:t>
            </a:r>
            <a:r>
              <a:rPr lang="en-US" sz="1600" i="1" dirty="0">
                <a:latin typeface="Times New Roman" panose="02020603050405020304" pitchFamily="18" charset="0"/>
                <a:cs typeface="Times New Roman" panose="02020603050405020304" pitchFamily="18" charset="0"/>
              </a:rPr>
              <a:t>__(self [,</a:t>
            </a:r>
            <a:r>
              <a:rPr lang="en-US" sz="1600" i="1" dirty="0" err="1">
                <a:latin typeface="Times New Roman" panose="02020603050405020304" pitchFamily="18" charset="0"/>
                <a:cs typeface="Times New Roman" panose="02020603050405020304" pitchFamily="18" charset="0"/>
              </a:rPr>
              <a:t>args</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method to add additional arguments.</a:t>
            </a:r>
          </a:p>
          <a:p>
            <a:r>
              <a:rPr lang="en-US" sz="1600" dirty="0">
                <a:latin typeface="Times New Roman" panose="02020603050405020304" pitchFamily="18" charset="0"/>
                <a:cs typeface="Times New Roman" panose="02020603050405020304" pitchFamily="18" charset="0"/>
              </a:rPr>
              <a:t>Then, override the run(self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method to implement what the thread should do when started.</a:t>
            </a:r>
          </a:p>
          <a:p>
            <a:r>
              <a:rPr lang="en-US" sz="1600" dirty="0">
                <a:latin typeface="Times New Roman" panose="02020603050405020304" pitchFamily="18" charset="0"/>
                <a:cs typeface="Times New Roman" panose="02020603050405020304" pitchFamily="18" charset="0"/>
              </a:rPr>
              <a:t>Once you have created the new </a:t>
            </a:r>
            <a:r>
              <a:rPr lang="en-US" sz="1600" i="1" dirty="0">
                <a:latin typeface="Times New Roman" panose="02020603050405020304" pitchFamily="18" charset="0"/>
                <a:cs typeface="Times New Roman" panose="02020603050405020304" pitchFamily="18" charset="0"/>
              </a:rPr>
              <a:t>Thread</a:t>
            </a:r>
            <a:r>
              <a:rPr lang="en-US" sz="1600" dirty="0">
                <a:latin typeface="Times New Roman" panose="02020603050405020304" pitchFamily="18" charset="0"/>
                <a:cs typeface="Times New Roman" panose="02020603050405020304" pitchFamily="18" charset="0"/>
              </a:rPr>
              <a:t> subclass, you can create an instance of it and then start a new thread by invoking the </a:t>
            </a:r>
            <a:r>
              <a:rPr lang="en-US" sz="1600" i="1" dirty="0">
                <a:latin typeface="Times New Roman" panose="02020603050405020304" pitchFamily="18" charset="0"/>
                <a:cs typeface="Times New Roman" panose="02020603050405020304" pitchFamily="18" charset="0"/>
              </a:rPr>
              <a:t>start()</a:t>
            </a:r>
            <a:r>
              <a:rPr lang="en-US" sz="1600" dirty="0">
                <a:latin typeface="Times New Roman" panose="02020603050405020304" pitchFamily="18" charset="0"/>
                <a:cs typeface="Times New Roman" panose="02020603050405020304" pitchFamily="18" charset="0"/>
              </a:rPr>
              <a:t>, which in turn calls </a:t>
            </a:r>
            <a:r>
              <a:rPr lang="en-US" sz="1600" i="1" dirty="0">
                <a:latin typeface="Times New Roman" panose="02020603050405020304" pitchFamily="18" charset="0"/>
                <a:cs typeface="Times New Roman" panose="02020603050405020304" pitchFamily="18" charset="0"/>
              </a:rPr>
              <a:t>run()</a:t>
            </a:r>
            <a:r>
              <a:rPr lang="en-US" sz="1600" dirty="0">
                <a:latin typeface="Times New Roman" panose="02020603050405020304" pitchFamily="18" charset="0"/>
                <a:cs typeface="Times New Roman" panose="02020603050405020304" pitchFamily="18" charset="0"/>
              </a:rPr>
              <a:t> method.</a:t>
            </a:r>
          </a:p>
          <a:p>
            <a:pPr marL="0" indent="0">
              <a:buNone/>
            </a:pPr>
            <a:r>
              <a:rPr lang="en-US" sz="1600" dirty="0">
                <a:latin typeface="Times New Roman" panose="02020603050405020304" pitchFamily="18" charset="0"/>
                <a:cs typeface="Times New Roman" panose="02020603050405020304" pitchFamily="18" charset="0"/>
              </a:rPr>
              <a:t>import threading</a:t>
            </a:r>
          </a:p>
          <a:p>
            <a:pPr marL="0" indent="0">
              <a:buNone/>
            </a:pPr>
            <a:r>
              <a:rPr lang="en-US" sz="1600" dirty="0">
                <a:latin typeface="Times New Roman" panose="02020603050405020304" pitchFamily="18" charset="0"/>
                <a:cs typeface="Times New Roman" panose="02020603050405020304" pitchFamily="18" charset="0"/>
              </a:rPr>
              <a:t>import time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exitFlag</a:t>
            </a:r>
            <a:r>
              <a:rPr lang="en-US" sz="1600" dirty="0">
                <a:latin typeface="Times New Roman" panose="02020603050405020304" pitchFamily="18" charset="0"/>
                <a:cs typeface="Times New Roman" panose="02020603050405020304" pitchFamily="18" charset="0"/>
              </a:rPr>
              <a:t> = 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myThread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threading.Thread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def __</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__(self, </a:t>
            </a:r>
            <a:r>
              <a:rPr lang="en-US" sz="1600" dirty="0" err="1">
                <a:latin typeface="Times New Roman" panose="02020603050405020304" pitchFamily="18" charset="0"/>
                <a:cs typeface="Times New Roman" panose="02020603050405020304" pitchFamily="18" charset="0"/>
              </a:rPr>
              <a:t>threadID</a:t>
            </a:r>
            <a:r>
              <a:rPr lang="en-US" sz="1600" dirty="0">
                <a:latin typeface="Times New Roman" panose="02020603050405020304" pitchFamily="18" charset="0"/>
                <a:cs typeface="Times New Roman" panose="02020603050405020304" pitchFamily="18" charset="0"/>
              </a:rPr>
              <a:t>, name, counter):</a:t>
            </a:r>
          </a:p>
          <a:p>
            <a:pPr marL="0" indent="0">
              <a:buNone/>
            </a:pPr>
            <a:r>
              <a:rPr lang="en-US" sz="1600" dirty="0">
                <a:latin typeface="Times New Roman" panose="02020603050405020304" pitchFamily="18" charset="0"/>
                <a:cs typeface="Times New Roman" panose="02020603050405020304" pitchFamily="18" charset="0"/>
              </a:rPr>
              <a:t>      threading.Thread.__</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__(self)</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self.threadID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threadID</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self.name = name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self.counter</a:t>
            </a:r>
            <a:r>
              <a:rPr lang="en-US" sz="1600" dirty="0">
                <a:latin typeface="Times New Roman" panose="02020603050405020304" pitchFamily="18" charset="0"/>
                <a:cs typeface="Times New Roman" panose="02020603050405020304" pitchFamily="18" charset="0"/>
              </a:rPr>
              <a:t> = counter</a:t>
            </a:r>
          </a:p>
          <a:p>
            <a:pPr marL="0" indent="0">
              <a:buNone/>
            </a:pPr>
            <a:r>
              <a:rPr lang="en-US" sz="1600" dirty="0">
                <a:latin typeface="Times New Roman" panose="02020603050405020304" pitchFamily="18" charset="0"/>
                <a:cs typeface="Times New Roman" panose="02020603050405020304" pitchFamily="18" charset="0"/>
              </a:rPr>
              <a:t>   def run(self):</a:t>
            </a:r>
          </a:p>
          <a:p>
            <a:pPr marL="0" indent="0">
              <a:buNone/>
            </a:pPr>
            <a:r>
              <a:rPr lang="en-US" sz="1600" dirty="0">
                <a:latin typeface="Times New Roman" panose="02020603050405020304" pitchFamily="18" charset="0"/>
                <a:cs typeface="Times New Roman" panose="02020603050405020304" pitchFamily="18" charset="0"/>
              </a:rPr>
              <a:t>      print "Starting " + self.name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print_time</a:t>
            </a:r>
            <a:r>
              <a:rPr lang="en-US" sz="1600" dirty="0">
                <a:latin typeface="Times New Roman" panose="02020603050405020304" pitchFamily="18" charset="0"/>
                <a:cs typeface="Times New Roman" panose="02020603050405020304" pitchFamily="18" charset="0"/>
              </a:rPr>
              <a:t>(self.name</a:t>
            </a:r>
            <a:r>
              <a:rPr lang="en-US" sz="1600" smtClean="0">
                <a:latin typeface="Times New Roman" panose="02020603050405020304" pitchFamily="18" charset="0"/>
                <a:cs typeface="Times New Roman" panose="02020603050405020304" pitchFamily="18" charset="0"/>
              </a:rPr>
              <a:t>, self.counter,5)</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print "Exiting " + self.name</a:t>
            </a:r>
          </a:p>
        </p:txBody>
      </p:sp>
    </p:spTree>
    <p:extLst>
      <p:ext uri="{BB962C8B-B14F-4D97-AF65-F5344CB8AC3E}">
        <p14:creationId xmlns:p14="http://schemas.microsoft.com/office/powerpoint/2010/main" xmlns="" val="384761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1B7AA9-B253-4E1B-B8C9-5233D593A474}"/>
              </a:ext>
            </a:extLst>
          </p:cNvPr>
          <p:cNvSpPr>
            <a:spLocks noGrp="1"/>
          </p:cNvSpPr>
          <p:nvPr>
            <p:ph idx="1"/>
          </p:nvPr>
        </p:nvSpPr>
        <p:spPr>
          <a:xfrm>
            <a:off x="838200" y="534572"/>
            <a:ext cx="10515600" cy="5642391"/>
          </a:xfrm>
        </p:spPr>
        <p:txBody>
          <a:bodyPr>
            <a:normAutofit fontScale="62500" lnSpcReduction="20000"/>
          </a:bodyPr>
          <a:lstStyle/>
          <a:p>
            <a:pPr marL="0" indent="0">
              <a:buNone/>
            </a:pPr>
            <a:r>
              <a:rPr lang="en-US" dirty="0"/>
              <a:t>def </a:t>
            </a:r>
            <a:r>
              <a:rPr lang="en-US" dirty="0" err="1"/>
              <a:t>print_time</a:t>
            </a:r>
            <a:r>
              <a:rPr lang="en-US" dirty="0"/>
              <a:t>(</a:t>
            </a:r>
            <a:r>
              <a:rPr lang="en-US" dirty="0" err="1"/>
              <a:t>threadName</a:t>
            </a:r>
            <a:r>
              <a:rPr lang="en-US" dirty="0"/>
              <a:t>, counter, delay):</a:t>
            </a:r>
          </a:p>
          <a:p>
            <a:pPr marL="0" indent="0">
              <a:buNone/>
            </a:pPr>
            <a:r>
              <a:rPr lang="en-US" dirty="0"/>
              <a:t>   while counter:</a:t>
            </a:r>
          </a:p>
          <a:p>
            <a:pPr marL="0" indent="0">
              <a:buNone/>
            </a:pPr>
            <a:r>
              <a:rPr lang="en-US" dirty="0"/>
              <a:t>      if </a:t>
            </a:r>
            <a:r>
              <a:rPr lang="en-US" dirty="0" err="1"/>
              <a:t>exitFlag</a:t>
            </a:r>
            <a:r>
              <a:rPr lang="en-US" dirty="0"/>
              <a:t>:</a:t>
            </a:r>
          </a:p>
          <a:p>
            <a:pPr marL="0" indent="0">
              <a:buNone/>
            </a:pPr>
            <a:r>
              <a:rPr lang="en-US" dirty="0"/>
              <a:t>         </a:t>
            </a:r>
            <a:r>
              <a:rPr lang="en-US" dirty="0" err="1"/>
              <a:t>threadName.exit</a:t>
            </a:r>
            <a:r>
              <a:rPr lang="en-US" dirty="0"/>
              <a:t>()</a:t>
            </a:r>
          </a:p>
          <a:p>
            <a:pPr marL="0" indent="0">
              <a:buNone/>
            </a:pPr>
            <a:r>
              <a:rPr lang="en-US" dirty="0"/>
              <a:t>      </a:t>
            </a:r>
            <a:r>
              <a:rPr lang="en-US" dirty="0" err="1"/>
              <a:t>time.sleep</a:t>
            </a:r>
            <a:r>
              <a:rPr lang="en-US" dirty="0"/>
              <a:t>(delay)</a:t>
            </a:r>
          </a:p>
          <a:p>
            <a:pPr marL="0" indent="0">
              <a:buNone/>
            </a:pPr>
            <a:r>
              <a:rPr lang="en-US" dirty="0"/>
              <a:t>      print "%s: %s" % (</a:t>
            </a:r>
            <a:r>
              <a:rPr lang="en-US" dirty="0" err="1"/>
              <a:t>threadName</a:t>
            </a:r>
            <a:r>
              <a:rPr lang="en-US" dirty="0"/>
              <a:t>, </a:t>
            </a:r>
            <a:r>
              <a:rPr lang="en-US" dirty="0" err="1"/>
              <a:t>time.ctime</a:t>
            </a:r>
            <a:r>
              <a:rPr lang="en-US" dirty="0"/>
              <a:t>(</a:t>
            </a:r>
            <a:r>
              <a:rPr lang="en-US" dirty="0" err="1"/>
              <a:t>time.time</a:t>
            </a:r>
            <a:r>
              <a:rPr lang="en-US" dirty="0"/>
              <a:t>()))</a:t>
            </a:r>
          </a:p>
          <a:p>
            <a:pPr marL="0" indent="0">
              <a:buNone/>
            </a:pPr>
            <a:r>
              <a:rPr lang="en-US" dirty="0"/>
              <a:t>      counter -= 1</a:t>
            </a:r>
          </a:p>
          <a:p>
            <a:pPr marL="0" indent="0">
              <a:buNone/>
            </a:pPr>
            <a:endParaRPr lang="en-US" dirty="0"/>
          </a:p>
          <a:p>
            <a:pPr marL="0" indent="0">
              <a:buNone/>
            </a:pPr>
            <a:r>
              <a:rPr lang="en-US" dirty="0"/>
              <a:t># Create new threads</a:t>
            </a:r>
          </a:p>
          <a:p>
            <a:pPr marL="0" indent="0">
              <a:buNone/>
            </a:pPr>
            <a:r>
              <a:rPr lang="en-US" dirty="0"/>
              <a:t>thread1 = </a:t>
            </a:r>
            <a:r>
              <a:rPr lang="en-US" dirty="0" err="1"/>
              <a:t>myThread</a:t>
            </a:r>
            <a:r>
              <a:rPr lang="en-US" dirty="0"/>
              <a:t>(1, "Thread-1", 1)</a:t>
            </a:r>
          </a:p>
          <a:p>
            <a:pPr marL="0" indent="0">
              <a:buNone/>
            </a:pPr>
            <a:r>
              <a:rPr lang="en-US" dirty="0"/>
              <a:t>thread2 = </a:t>
            </a:r>
            <a:r>
              <a:rPr lang="en-US" dirty="0" err="1"/>
              <a:t>myThread</a:t>
            </a:r>
            <a:r>
              <a:rPr lang="en-US" dirty="0"/>
              <a:t>(2, "Thread-2", 2)</a:t>
            </a:r>
          </a:p>
          <a:p>
            <a:pPr marL="0" indent="0">
              <a:buNone/>
            </a:pPr>
            <a:endParaRPr lang="en-US" dirty="0"/>
          </a:p>
          <a:p>
            <a:pPr marL="0" indent="0">
              <a:buNone/>
            </a:pPr>
            <a:r>
              <a:rPr lang="en-US" dirty="0"/>
              <a:t># Start new Threads</a:t>
            </a:r>
          </a:p>
          <a:p>
            <a:pPr marL="0" indent="0">
              <a:buNone/>
            </a:pPr>
            <a:r>
              <a:rPr lang="en-US" dirty="0"/>
              <a:t>thread1.start()</a:t>
            </a:r>
          </a:p>
          <a:p>
            <a:pPr marL="0" indent="0">
              <a:buNone/>
            </a:pPr>
            <a:r>
              <a:rPr lang="en-US" dirty="0"/>
              <a:t>thread2.start()</a:t>
            </a:r>
          </a:p>
          <a:p>
            <a:pPr marL="0" indent="0">
              <a:buNone/>
            </a:pPr>
            <a:endParaRPr lang="en-US" dirty="0"/>
          </a:p>
          <a:p>
            <a:pPr marL="0" indent="0">
              <a:buNone/>
            </a:pPr>
            <a:r>
              <a:rPr lang="en-US" dirty="0"/>
              <a:t>print "Exiting Main Thread"</a:t>
            </a:r>
          </a:p>
        </p:txBody>
      </p:sp>
    </p:spTree>
    <p:extLst>
      <p:ext uri="{BB962C8B-B14F-4D97-AF65-F5344CB8AC3E}">
        <p14:creationId xmlns:p14="http://schemas.microsoft.com/office/powerpoint/2010/main" xmlns="" val="127864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579188-F4C1-42E8-BFA5-C82516F57D16}"/>
              </a:ext>
            </a:extLst>
          </p:cNvPr>
          <p:cNvSpPr>
            <a:spLocks noGrp="1"/>
          </p:cNvSpPr>
          <p:nvPr>
            <p:ph idx="1"/>
          </p:nvPr>
        </p:nvSpPr>
        <p:spPr>
          <a:xfrm>
            <a:off x="838200" y="604911"/>
            <a:ext cx="10515600" cy="5572052"/>
          </a:xfrm>
        </p:spPr>
        <p:txBody>
          <a:bodyPr>
            <a:normAutofit/>
          </a:bodyPr>
          <a:lstStyle/>
          <a:p>
            <a:r>
              <a:rPr lang="en-US" dirty="0"/>
              <a:t>Synchronizing Threads:</a:t>
            </a:r>
          </a:p>
          <a:p>
            <a:pPr marL="0" indent="0">
              <a:buNone/>
            </a:pPr>
            <a:r>
              <a:rPr lang="en-US" sz="2000" dirty="0">
                <a:latin typeface="Times New Roman" panose="02020603050405020304" pitchFamily="18" charset="0"/>
                <a:cs typeface="Times New Roman" panose="02020603050405020304" pitchFamily="18" charset="0"/>
              </a:rPr>
              <a:t>The threading module provided with Python includes a simple-to-implement locking mechanism that allows you to synchronize threads. A new lock is created by calling the Lock() method, which returns the new lock.</a:t>
            </a:r>
          </a:p>
          <a:p>
            <a:pPr marL="0" indent="0">
              <a:buNone/>
            </a:pPr>
            <a:r>
              <a:rPr lang="en-US" sz="2000" dirty="0">
                <a:latin typeface="Times New Roman" panose="02020603050405020304" pitchFamily="18" charset="0"/>
                <a:cs typeface="Times New Roman" panose="02020603050405020304" pitchFamily="18" charset="0"/>
              </a:rPr>
              <a:t>The acquire(blocking) method of the new lock object is used to force threads to run synchronously. The optional blocking parameter enables you to control whether the thread waits to acquire the lock.</a:t>
            </a:r>
          </a:p>
          <a:p>
            <a:pPr marL="0" indent="0">
              <a:buNone/>
            </a:pPr>
            <a:r>
              <a:rPr lang="en-US" sz="2000" dirty="0">
                <a:latin typeface="Times New Roman" panose="02020603050405020304" pitchFamily="18" charset="0"/>
                <a:cs typeface="Times New Roman" panose="02020603050405020304" pitchFamily="18" charset="0"/>
              </a:rPr>
              <a:t>If blocking is set to 0, the thread returns immediately with a 0 value if the lock cannot be acquired and with a 1 if the lock was acquired. If blocking is set to 1, the thread blocks and wait for the lock to be released.</a:t>
            </a:r>
          </a:p>
          <a:p>
            <a:pPr marL="0" indent="0">
              <a:buNone/>
            </a:pPr>
            <a:r>
              <a:rPr lang="en-US" sz="2000" dirty="0">
                <a:latin typeface="Times New Roman" panose="02020603050405020304" pitchFamily="18" charset="0"/>
                <a:cs typeface="Times New Roman" panose="02020603050405020304" pitchFamily="18" charset="0"/>
              </a:rPr>
              <a:t>The release() method of the new lock object is used to release the lock when it is no longer required.</a:t>
            </a:r>
          </a:p>
          <a:p>
            <a:pPr marL="0" indent="0">
              <a:buNone/>
            </a:pPr>
            <a:r>
              <a:rPr lang="en-US" sz="2000" dirty="0">
                <a:latin typeface="Times New Roman" panose="02020603050405020304" pitchFamily="18" charset="0"/>
                <a:cs typeface="Times New Roman" panose="02020603050405020304" pitchFamily="18" charset="0"/>
              </a:rPr>
              <a:t>import threading</a:t>
            </a:r>
          </a:p>
          <a:p>
            <a:pPr marL="0" indent="0">
              <a:buNone/>
            </a:pPr>
            <a:r>
              <a:rPr lang="en-US" sz="2000" dirty="0">
                <a:latin typeface="Times New Roman" panose="02020603050405020304" pitchFamily="18" charset="0"/>
                <a:cs typeface="Times New Roman" panose="02020603050405020304" pitchFamily="18" charset="0"/>
              </a:rPr>
              <a:t>import time</a:t>
            </a:r>
          </a:p>
        </p:txBody>
      </p:sp>
    </p:spTree>
    <p:extLst>
      <p:ext uri="{BB962C8B-B14F-4D97-AF65-F5344CB8AC3E}">
        <p14:creationId xmlns:p14="http://schemas.microsoft.com/office/powerpoint/2010/main" xmlns="" val="15500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7E22A4-E921-493E-8D6D-9B96D3579D72}"/>
              </a:ext>
            </a:extLst>
          </p:cNvPr>
          <p:cNvSpPr>
            <a:spLocks noGrp="1"/>
          </p:cNvSpPr>
          <p:nvPr>
            <p:ph idx="1"/>
          </p:nvPr>
        </p:nvSpPr>
        <p:spPr>
          <a:xfrm>
            <a:off x="838200" y="492369"/>
            <a:ext cx="10515600" cy="5684594"/>
          </a:xfrm>
        </p:spPr>
        <p:txBody>
          <a:bodyPr>
            <a:normAutofit fontScale="55000" lnSpcReduction="20000"/>
          </a:bodyPr>
          <a:lstStyle/>
          <a:p>
            <a:r>
              <a:rPr lang="en-US" dirty="0"/>
              <a:t>class </a:t>
            </a:r>
            <a:r>
              <a:rPr lang="en-US" dirty="0" err="1"/>
              <a:t>myThread</a:t>
            </a:r>
            <a:r>
              <a:rPr lang="en-US" dirty="0"/>
              <a:t> (</a:t>
            </a:r>
            <a:r>
              <a:rPr lang="en-US" dirty="0" err="1"/>
              <a:t>threading.Thread</a:t>
            </a:r>
            <a:r>
              <a:rPr lang="en-US" dirty="0"/>
              <a:t>):</a:t>
            </a:r>
          </a:p>
          <a:p>
            <a:r>
              <a:rPr lang="en-US" dirty="0"/>
              <a:t>   def __</a:t>
            </a:r>
            <a:r>
              <a:rPr lang="en-US" dirty="0" err="1"/>
              <a:t>init</a:t>
            </a:r>
            <a:r>
              <a:rPr lang="en-US" dirty="0"/>
              <a:t>__(self, </a:t>
            </a:r>
            <a:r>
              <a:rPr lang="en-US" dirty="0" err="1"/>
              <a:t>threadID</a:t>
            </a:r>
            <a:r>
              <a:rPr lang="en-US" dirty="0"/>
              <a:t>, name, counter):</a:t>
            </a:r>
          </a:p>
          <a:p>
            <a:r>
              <a:rPr lang="en-US" dirty="0"/>
              <a:t>      threading.Thread.__</a:t>
            </a:r>
            <a:r>
              <a:rPr lang="en-US" dirty="0" err="1"/>
              <a:t>init</a:t>
            </a:r>
            <a:r>
              <a:rPr lang="en-US" dirty="0"/>
              <a:t>__(self)</a:t>
            </a:r>
          </a:p>
          <a:p>
            <a:r>
              <a:rPr lang="en-US" dirty="0"/>
              <a:t>      </a:t>
            </a:r>
            <a:r>
              <a:rPr lang="en-US" dirty="0" err="1"/>
              <a:t>self.threadID</a:t>
            </a:r>
            <a:r>
              <a:rPr lang="en-US" dirty="0"/>
              <a:t> = </a:t>
            </a:r>
            <a:r>
              <a:rPr lang="en-US" dirty="0" err="1"/>
              <a:t>threadID</a:t>
            </a:r>
            <a:endParaRPr lang="en-US" dirty="0"/>
          </a:p>
          <a:p>
            <a:r>
              <a:rPr lang="en-US" dirty="0"/>
              <a:t>      self.name = name</a:t>
            </a:r>
          </a:p>
          <a:p>
            <a:r>
              <a:rPr lang="en-US" dirty="0"/>
              <a:t>      </a:t>
            </a:r>
            <a:r>
              <a:rPr lang="en-US" dirty="0" err="1"/>
              <a:t>self.counter</a:t>
            </a:r>
            <a:r>
              <a:rPr lang="en-US" dirty="0"/>
              <a:t> = counter</a:t>
            </a:r>
          </a:p>
          <a:p>
            <a:r>
              <a:rPr lang="en-US" dirty="0"/>
              <a:t>   def run(self):</a:t>
            </a:r>
          </a:p>
          <a:p>
            <a:r>
              <a:rPr lang="en-US" dirty="0"/>
              <a:t>      print "Starting " + self.name</a:t>
            </a:r>
          </a:p>
          <a:p>
            <a:r>
              <a:rPr lang="en-US" dirty="0"/>
              <a:t>      # Get lock to synchronize threads</a:t>
            </a:r>
          </a:p>
          <a:p>
            <a:r>
              <a:rPr lang="en-US" dirty="0"/>
              <a:t>      </a:t>
            </a:r>
            <a:r>
              <a:rPr lang="en-US" dirty="0" err="1"/>
              <a:t>threadLock.acquire</a:t>
            </a:r>
            <a:r>
              <a:rPr lang="en-US" dirty="0"/>
              <a:t>()</a:t>
            </a:r>
          </a:p>
          <a:p>
            <a:r>
              <a:rPr lang="en-US" dirty="0"/>
              <a:t>      </a:t>
            </a:r>
            <a:r>
              <a:rPr lang="en-US" dirty="0" err="1"/>
              <a:t>print_time</a:t>
            </a:r>
            <a:r>
              <a:rPr lang="en-US" dirty="0"/>
              <a:t>(self.name, </a:t>
            </a:r>
            <a:r>
              <a:rPr lang="en-US" dirty="0" err="1"/>
              <a:t>self.counter</a:t>
            </a:r>
            <a:r>
              <a:rPr lang="en-US" dirty="0"/>
              <a:t>, 3)</a:t>
            </a:r>
          </a:p>
          <a:p>
            <a:r>
              <a:rPr lang="en-US" dirty="0"/>
              <a:t>      # Free lock to release next thread</a:t>
            </a:r>
          </a:p>
          <a:p>
            <a:r>
              <a:rPr lang="en-US" dirty="0"/>
              <a:t>      </a:t>
            </a:r>
            <a:r>
              <a:rPr lang="en-US" dirty="0" err="1"/>
              <a:t>threadLock.release</a:t>
            </a:r>
            <a:r>
              <a:rPr lang="en-US" dirty="0"/>
              <a:t>()</a:t>
            </a:r>
          </a:p>
          <a:p>
            <a:endParaRPr lang="en-US" dirty="0"/>
          </a:p>
          <a:p>
            <a:r>
              <a:rPr lang="en-US" dirty="0"/>
              <a:t>def </a:t>
            </a:r>
            <a:r>
              <a:rPr lang="en-US" dirty="0" err="1"/>
              <a:t>print_time</a:t>
            </a:r>
            <a:r>
              <a:rPr lang="en-US" dirty="0"/>
              <a:t>(</a:t>
            </a:r>
            <a:r>
              <a:rPr lang="en-US" dirty="0" err="1"/>
              <a:t>threadName</a:t>
            </a:r>
            <a:r>
              <a:rPr lang="en-US" dirty="0"/>
              <a:t>, delay, counter):</a:t>
            </a:r>
          </a:p>
          <a:p>
            <a:r>
              <a:rPr lang="en-US" dirty="0"/>
              <a:t>   while counter:</a:t>
            </a:r>
          </a:p>
          <a:p>
            <a:r>
              <a:rPr lang="en-US" dirty="0"/>
              <a:t>      </a:t>
            </a:r>
            <a:r>
              <a:rPr lang="en-US" dirty="0" err="1"/>
              <a:t>time.sleep</a:t>
            </a:r>
            <a:r>
              <a:rPr lang="en-US" dirty="0"/>
              <a:t>(delay)</a:t>
            </a:r>
          </a:p>
          <a:p>
            <a:r>
              <a:rPr lang="en-US" dirty="0"/>
              <a:t>      print "%s: %s" % (</a:t>
            </a:r>
            <a:r>
              <a:rPr lang="en-US" dirty="0" err="1"/>
              <a:t>threadName</a:t>
            </a:r>
            <a:r>
              <a:rPr lang="en-US" dirty="0"/>
              <a:t>, </a:t>
            </a:r>
            <a:r>
              <a:rPr lang="en-US" dirty="0" err="1"/>
              <a:t>time.ctime</a:t>
            </a:r>
            <a:r>
              <a:rPr lang="en-US" dirty="0"/>
              <a:t>(</a:t>
            </a:r>
            <a:r>
              <a:rPr lang="en-US" dirty="0" err="1"/>
              <a:t>time.time</a:t>
            </a:r>
            <a:r>
              <a:rPr lang="en-US" dirty="0"/>
              <a:t>()))</a:t>
            </a:r>
          </a:p>
          <a:p>
            <a:r>
              <a:rPr lang="en-US" dirty="0"/>
              <a:t>      counter -= 1</a:t>
            </a:r>
          </a:p>
        </p:txBody>
      </p:sp>
    </p:spTree>
    <p:extLst>
      <p:ext uri="{BB962C8B-B14F-4D97-AF65-F5344CB8AC3E}">
        <p14:creationId xmlns:p14="http://schemas.microsoft.com/office/powerpoint/2010/main" xmlns="" val="34048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1AF102-C608-49CA-9E40-C78D958A9D7E}"/>
              </a:ext>
            </a:extLst>
          </p:cNvPr>
          <p:cNvSpPr>
            <a:spLocks noGrp="1"/>
          </p:cNvSpPr>
          <p:nvPr>
            <p:ph idx="1"/>
          </p:nvPr>
        </p:nvSpPr>
        <p:spPr>
          <a:xfrm>
            <a:off x="838200" y="661182"/>
            <a:ext cx="10515600" cy="5515781"/>
          </a:xfrm>
        </p:spPr>
        <p:txBody>
          <a:bodyPr>
            <a:normAutofit fontScale="55000" lnSpcReduction="20000"/>
          </a:bodyPr>
          <a:lstStyle/>
          <a:p>
            <a:r>
              <a:rPr lang="en-US" dirty="0" err="1"/>
              <a:t>threadLock</a:t>
            </a:r>
            <a:r>
              <a:rPr lang="en-US" dirty="0"/>
              <a:t> = </a:t>
            </a:r>
            <a:r>
              <a:rPr lang="en-US" dirty="0" err="1"/>
              <a:t>threading.Lock</a:t>
            </a:r>
            <a:r>
              <a:rPr lang="en-US" dirty="0"/>
              <a:t>()</a:t>
            </a:r>
          </a:p>
          <a:p>
            <a:r>
              <a:rPr lang="en-US" dirty="0"/>
              <a:t>threads = []</a:t>
            </a:r>
          </a:p>
          <a:p>
            <a:endParaRPr lang="en-US" dirty="0"/>
          </a:p>
          <a:p>
            <a:r>
              <a:rPr lang="en-US" dirty="0"/>
              <a:t># Create new threads</a:t>
            </a:r>
          </a:p>
          <a:p>
            <a:r>
              <a:rPr lang="en-US" dirty="0"/>
              <a:t>thread1 = </a:t>
            </a:r>
            <a:r>
              <a:rPr lang="en-US" dirty="0" err="1"/>
              <a:t>myThread</a:t>
            </a:r>
            <a:r>
              <a:rPr lang="en-US" dirty="0"/>
              <a:t>(1, "Thread-1", 1)</a:t>
            </a:r>
          </a:p>
          <a:p>
            <a:r>
              <a:rPr lang="en-US" dirty="0"/>
              <a:t>thread2 = </a:t>
            </a:r>
            <a:r>
              <a:rPr lang="en-US" dirty="0" err="1"/>
              <a:t>myThread</a:t>
            </a:r>
            <a:r>
              <a:rPr lang="en-US" dirty="0"/>
              <a:t>(2, "Thread-2", 2)</a:t>
            </a:r>
          </a:p>
          <a:p>
            <a:endParaRPr lang="en-US" dirty="0"/>
          </a:p>
          <a:p>
            <a:r>
              <a:rPr lang="en-US" dirty="0"/>
              <a:t># Start new Threads</a:t>
            </a:r>
          </a:p>
          <a:p>
            <a:r>
              <a:rPr lang="en-US" dirty="0"/>
              <a:t>thread1.start()</a:t>
            </a:r>
          </a:p>
          <a:p>
            <a:r>
              <a:rPr lang="en-US" dirty="0"/>
              <a:t>thread2.start()</a:t>
            </a:r>
          </a:p>
          <a:p>
            <a:endParaRPr lang="en-US" dirty="0"/>
          </a:p>
          <a:p>
            <a:r>
              <a:rPr lang="en-US" dirty="0"/>
              <a:t># Add threads to thread list</a:t>
            </a:r>
          </a:p>
          <a:p>
            <a:r>
              <a:rPr lang="en-US" dirty="0" err="1"/>
              <a:t>threads.append</a:t>
            </a:r>
            <a:r>
              <a:rPr lang="en-US" dirty="0"/>
              <a:t>(thread1)</a:t>
            </a:r>
          </a:p>
          <a:p>
            <a:r>
              <a:rPr lang="en-US" dirty="0" err="1"/>
              <a:t>threads.append</a:t>
            </a:r>
            <a:r>
              <a:rPr lang="en-US" dirty="0"/>
              <a:t>(thread2)</a:t>
            </a:r>
          </a:p>
          <a:p>
            <a:endParaRPr lang="en-US" dirty="0"/>
          </a:p>
          <a:p>
            <a:r>
              <a:rPr lang="en-US" dirty="0"/>
              <a:t># Wait for all threads to complete</a:t>
            </a:r>
          </a:p>
          <a:p>
            <a:r>
              <a:rPr lang="en-US" dirty="0"/>
              <a:t>for t in threads:</a:t>
            </a:r>
          </a:p>
          <a:p>
            <a:r>
              <a:rPr lang="en-US" dirty="0"/>
              <a:t>    </a:t>
            </a:r>
            <a:r>
              <a:rPr lang="en-US" dirty="0" err="1"/>
              <a:t>t.join</a:t>
            </a:r>
            <a:r>
              <a:rPr lang="en-US" dirty="0"/>
              <a:t>()</a:t>
            </a:r>
          </a:p>
          <a:p>
            <a:r>
              <a:rPr lang="en-US" dirty="0"/>
              <a:t>print "Exiting Main Thread"</a:t>
            </a:r>
          </a:p>
        </p:txBody>
      </p:sp>
    </p:spTree>
    <p:extLst>
      <p:ext uri="{BB962C8B-B14F-4D97-AF65-F5344CB8AC3E}">
        <p14:creationId xmlns:p14="http://schemas.microsoft.com/office/powerpoint/2010/main" xmlns="" val="378720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602</Words>
  <Application>Microsoft Office PowerPoint</Application>
  <PresentationFormat>Custom</PresentationFormat>
  <Paragraphs>125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Python - Multithreaded Programming </vt:lpstr>
      <vt:lpstr>Slide 2</vt:lpstr>
      <vt:lpstr>Slide 3</vt:lpstr>
      <vt:lpstr>Creating Thread Using Threading Module </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Multithreaded Programming </dc:title>
  <dc:creator>harindra</dc:creator>
  <cp:lastModifiedBy>harindra</cp:lastModifiedBy>
  <cp:revision>9</cp:revision>
  <dcterms:created xsi:type="dcterms:W3CDTF">2018-05-19T16:30:59Z</dcterms:created>
  <dcterms:modified xsi:type="dcterms:W3CDTF">2018-06-28T11:11:12Z</dcterms:modified>
</cp:coreProperties>
</file>