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BEEA00-46B8-4B75-8797-45E63E3E95B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162462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EEA00-46B8-4B75-8797-45E63E3E95B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167233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EEA00-46B8-4B75-8797-45E63E3E95B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183682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EEA00-46B8-4B75-8797-45E63E3E95B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260583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BEEA00-46B8-4B75-8797-45E63E3E95B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413016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BEEA00-46B8-4B75-8797-45E63E3E95B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388000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BEEA00-46B8-4B75-8797-45E63E3E95B8}"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95819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BEEA00-46B8-4B75-8797-45E63E3E95B8}"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368698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EEA00-46B8-4B75-8797-45E63E3E95B8}"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203963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BEEA00-46B8-4B75-8797-45E63E3E95B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300413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BEEA00-46B8-4B75-8797-45E63E3E95B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BCBC1-7B35-4E83-8042-6003EC81F109}" type="slidenum">
              <a:rPr lang="en-US" smtClean="0"/>
              <a:t>‹#›</a:t>
            </a:fld>
            <a:endParaRPr lang="en-US"/>
          </a:p>
        </p:txBody>
      </p:sp>
    </p:spTree>
    <p:extLst>
      <p:ext uri="{BB962C8B-B14F-4D97-AF65-F5344CB8AC3E}">
        <p14:creationId xmlns:p14="http://schemas.microsoft.com/office/powerpoint/2010/main" val="306359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EEA00-46B8-4B75-8797-45E63E3E95B8}" type="datetimeFigureOut">
              <a:rPr lang="en-US" smtClean="0"/>
              <a:t>5/16/2018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BCBC1-7B35-4E83-8042-6003EC81F109}" type="slidenum">
              <a:rPr lang="en-US" smtClean="0"/>
              <a:t>‹#›</a:t>
            </a:fld>
            <a:endParaRPr lang="en-US"/>
          </a:p>
        </p:txBody>
      </p:sp>
    </p:spTree>
    <p:extLst>
      <p:ext uri="{BB962C8B-B14F-4D97-AF65-F5344CB8AC3E}">
        <p14:creationId xmlns:p14="http://schemas.microsoft.com/office/powerpoint/2010/main" val="315291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4965"/>
          </a:xfrm>
        </p:spPr>
        <p:txBody>
          <a:bodyPr>
            <a:normAutofit fontScale="90000"/>
          </a:bodyPr>
          <a:lstStyle/>
          <a:p>
            <a:r>
              <a:rPr lang="en-US" b="1" dirty="0"/>
              <a:t>Python GUI Examples (</a:t>
            </a:r>
            <a:r>
              <a:rPr lang="en-US" b="1" dirty="0" err="1"/>
              <a:t>Tkinter</a:t>
            </a:r>
            <a:r>
              <a:rPr lang="en-US" b="1" dirty="0"/>
              <a:t> Tutorial)</a:t>
            </a:r>
            <a:br>
              <a:rPr lang="en-US" b="1" dirty="0"/>
            </a:br>
            <a:endParaRPr lang="en-US" dirty="0"/>
          </a:p>
        </p:txBody>
      </p:sp>
      <p:sp>
        <p:nvSpPr>
          <p:cNvPr id="3" name="Content Placeholder 2"/>
          <p:cNvSpPr>
            <a:spLocks noGrp="1"/>
          </p:cNvSpPr>
          <p:nvPr>
            <p:ph idx="1"/>
          </p:nvPr>
        </p:nvSpPr>
        <p:spPr>
          <a:xfrm>
            <a:off x="838200" y="1460090"/>
            <a:ext cx="10515600" cy="4716873"/>
          </a:xfrm>
        </p:spPr>
        <p:txBody>
          <a:bodyPr>
            <a:normAutofit lnSpcReduction="10000"/>
          </a:bodyPr>
          <a:lstStyle/>
          <a:p>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package is shipped with Python as a standard package, so we don't need to install anything to use it.</a:t>
            </a:r>
          </a:p>
          <a:p>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is a very powerful package. If you already have installed Python, you may use IDLE which is the integrated IDE that is shipped with Python, this IDE is written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Sounds Cool</a:t>
            </a:r>
            <a:r>
              <a:rPr lang="en-US" sz="2000"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Create Your First GUI </a:t>
            </a:r>
            <a:r>
              <a:rPr lang="en-US" sz="2400" b="1" dirty="0" smtClean="0">
                <a:latin typeface="Times New Roman" panose="02020603050405020304" pitchFamily="18" charset="0"/>
                <a:cs typeface="Times New Roman" panose="02020603050405020304" pitchFamily="18" charset="0"/>
              </a:rPr>
              <a:t>Application :</a:t>
            </a:r>
          </a:p>
          <a:p>
            <a:pPr marL="0" indent="0">
              <a:buNone/>
            </a:pPr>
            <a:r>
              <a:rPr lang="en-US" sz="2000" dirty="0">
                <a:latin typeface="Times New Roman" panose="02020603050405020304" pitchFamily="18" charset="0"/>
                <a:cs typeface="Times New Roman" panose="02020603050405020304" pitchFamily="18" charset="0"/>
              </a:rPr>
              <a:t>First, we will import THE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package and create a window and set its title:</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from </a:t>
            </a:r>
            <a:r>
              <a:rPr lang="en-US" sz="2000" dirty="0" err="1" smtClean="0">
                <a:latin typeface="Times New Roman" panose="02020603050405020304" pitchFamily="18" charset="0"/>
                <a:cs typeface="Times New Roman" panose="02020603050405020304" pitchFamily="18" charset="0"/>
              </a:rPr>
              <a:t>tkinter</a:t>
            </a:r>
            <a:r>
              <a:rPr lang="en-US" sz="2000" dirty="0" smtClean="0">
                <a:latin typeface="Times New Roman" panose="02020603050405020304" pitchFamily="18" charset="0"/>
                <a:cs typeface="Times New Roman" panose="02020603050405020304" pitchFamily="18" charset="0"/>
              </a:rPr>
              <a:t> import *</a:t>
            </a:r>
          </a:p>
          <a:p>
            <a:pPr marL="0" indent="0">
              <a:buNone/>
            </a:pPr>
            <a:r>
              <a:rPr lang="en-US" sz="2000" dirty="0" smtClean="0">
                <a:latin typeface="Times New Roman" panose="02020603050405020304" pitchFamily="18" charset="0"/>
                <a:cs typeface="Times New Roman" panose="02020603050405020304" pitchFamily="18" charset="0"/>
              </a:rPr>
              <a:t>Window = </a:t>
            </a:r>
            <a:r>
              <a:rPr lang="en-US" sz="2000" dirty="0" err="1" smtClean="0">
                <a:latin typeface="Times New Roman" panose="02020603050405020304" pitchFamily="18" charset="0"/>
                <a:cs typeface="Times New Roman" panose="02020603050405020304" pitchFamily="18" charset="0"/>
              </a:rPr>
              <a:t>Tk</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Window.title</a:t>
            </a:r>
            <a:r>
              <a:rPr lang="en-US" sz="2000" dirty="0" smtClean="0">
                <a:latin typeface="Times New Roman" panose="02020603050405020304" pitchFamily="18" charset="0"/>
                <a:cs typeface="Times New Roman" panose="02020603050405020304" pitchFamily="18" charset="0"/>
              </a:rPr>
              <a:t>(“Welcome to </a:t>
            </a:r>
            <a:r>
              <a:rPr lang="en-US" sz="2000" dirty="0" err="1" smtClean="0">
                <a:latin typeface="Times New Roman" panose="02020603050405020304" pitchFamily="18" charset="0"/>
                <a:cs typeface="Times New Roman" panose="02020603050405020304" pitchFamily="18" charset="0"/>
              </a:rPr>
              <a:t>likeGeeks</a:t>
            </a:r>
            <a:r>
              <a:rPr lang="en-US" sz="2000" dirty="0" smtClean="0">
                <a:latin typeface="Times New Roman" panose="02020603050405020304" pitchFamily="18" charset="0"/>
                <a:cs typeface="Times New Roman" panose="02020603050405020304" pitchFamily="18" charset="0"/>
              </a:rPr>
              <a:t> app”)</a:t>
            </a:r>
          </a:p>
          <a:p>
            <a:pPr marL="0" indent="0">
              <a:buNone/>
            </a:pPr>
            <a:r>
              <a:rPr lang="en-US" sz="2000" dirty="0" err="1" smtClean="0">
                <a:latin typeface="Times New Roman" panose="02020603050405020304" pitchFamily="18" charset="0"/>
                <a:cs typeface="Times New Roman" panose="02020603050405020304" pitchFamily="18" charset="0"/>
              </a:rPr>
              <a:t>Window.mainloop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The last line calls the </a:t>
            </a:r>
            <a:r>
              <a:rPr lang="en-US" sz="1200" dirty="0" err="1" smtClean="0">
                <a:latin typeface="Times New Roman" panose="02020603050405020304" pitchFamily="18" charset="0"/>
                <a:cs typeface="Times New Roman" panose="02020603050405020304" pitchFamily="18" charset="0"/>
              </a:rPr>
              <a:t>mainloop</a:t>
            </a:r>
            <a:r>
              <a:rPr lang="en-US" sz="12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function. This function calls the endless loop of the </a:t>
            </a:r>
            <a:r>
              <a:rPr lang="en-US" sz="1800" dirty="0" err="1" smtClean="0">
                <a:latin typeface="Times New Roman" panose="02020603050405020304" pitchFamily="18" charset="0"/>
                <a:cs typeface="Times New Roman" panose="02020603050405020304" pitchFamily="18" charset="0"/>
              </a:rPr>
              <a:t>wondows</a:t>
            </a:r>
            <a:r>
              <a:rPr lang="en-US" sz="1800" dirty="0" smtClean="0">
                <a:latin typeface="Times New Roman" panose="02020603050405020304" pitchFamily="18" charset="0"/>
                <a:cs typeface="Times New Roman" panose="02020603050405020304" pitchFamily="18" charset="0"/>
              </a:rPr>
              <a:t>, so the window will wait for any user interaction till we close it.</a:t>
            </a:r>
          </a:p>
          <a:p>
            <a:pPr marL="0" indent="0">
              <a:buNone/>
            </a:pPr>
            <a:r>
              <a:rPr lang="en-US" sz="1800" dirty="0" smtClean="0">
                <a:latin typeface="Times New Roman" panose="02020603050405020304" pitchFamily="18" charset="0"/>
                <a:cs typeface="Times New Roman" panose="02020603050405020304" pitchFamily="18" charset="0"/>
              </a:rPr>
              <a:t>If you forget to call the </a:t>
            </a:r>
            <a:r>
              <a:rPr lang="en-US" sz="1800" b="1" dirty="0" err="1" smtClean="0">
                <a:latin typeface="Times New Roman" panose="02020603050405020304" pitchFamily="18" charset="0"/>
                <a:cs typeface="Times New Roman" panose="02020603050405020304" pitchFamily="18" charset="0"/>
              </a:rPr>
              <a:t>mainloop</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function, nothing will appear to the user.</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32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92500" lnSpcReduction="10000"/>
          </a:bodyPr>
          <a:lstStyle/>
          <a:p>
            <a:r>
              <a:rPr lang="en-US" sz="2400" b="1" dirty="0" smtClean="0">
                <a:latin typeface="Times New Roman" panose="02020603050405020304" pitchFamily="18" charset="0"/>
                <a:cs typeface="Times New Roman" panose="02020603050405020304" pitchFamily="18" charset="0"/>
              </a:rPr>
              <a:t>Add a </a:t>
            </a:r>
            <a:r>
              <a:rPr lang="en-US" sz="2400" b="1" dirty="0" err="1" smtClean="0">
                <a:latin typeface="Times New Roman" panose="02020603050405020304" pitchFamily="18" charset="0"/>
                <a:cs typeface="Times New Roman" panose="02020603050405020304" pitchFamily="18" charset="0"/>
              </a:rPr>
              <a:t>Combobox</a:t>
            </a:r>
            <a:r>
              <a:rPr lang="en-US" sz="2400" b="1" dirty="0" smtClean="0">
                <a:latin typeface="Times New Roman" panose="02020603050405020304" pitchFamily="18" charset="0"/>
                <a:cs typeface="Times New Roman" panose="02020603050405020304" pitchFamily="18" charset="0"/>
              </a:rPr>
              <a:t> Widget :</a:t>
            </a:r>
          </a:p>
          <a:p>
            <a:pPr marL="0" indent="0">
              <a:buNone/>
            </a:pPr>
            <a:r>
              <a:rPr lang="en-US" sz="2400" dirty="0" smtClean="0">
                <a:latin typeface="Times New Roman" panose="02020603050405020304" pitchFamily="18" charset="0"/>
                <a:cs typeface="Times New Roman" panose="02020603050405020304" pitchFamily="18" charset="0"/>
              </a:rPr>
              <a:t>To add a </a:t>
            </a:r>
            <a:r>
              <a:rPr lang="en-US" sz="2400" dirty="0" err="1" smtClean="0">
                <a:latin typeface="Times New Roman" panose="02020603050405020304" pitchFamily="18" charset="0"/>
                <a:cs typeface="Times New Roman" panose="02020603050405020304" pitchFamily="18" charset="0"/>
              </a:rPr>
              <a:t>combobox</a:t>
            </a:r>
            <a:r>
              <a:rPr lang="en-US" sz="2400" dirty="0" smtClean="0">
                <a:latin typeface="Times New Roman" panose="02020603050405020304" pitchFamily="18" charset="0"/>
                <a:cs typeface="Times New Roman" panose="02020603050405020304" pitchFamily="18" charset="0"/>
              </a:rPr>
              <a:t> widget, you can use the </a:t>
            </a:r>
            <a:r>
              <a:rPr lang="en-US" sz="2400" dirty="0" err="1" smtClean="0">
                <a:latin typeface="Times New Roman" panose="02020603050405020304" pitchFamily="18" charset="0"/>
                <a:cs typeface="Times New Roman" panose="02020603050405020304" pitchFamily="18" charset="0"/>
              </a:rPr>
              <a:t>Combobox</a:t>
            </a:r>
            <a:r>
              <a:rPr lang="en-US" sz="2400" dirty="0" smtClean="0">
                <a:latin typeface="Times New Roman" panose="02020603050405020304" pitchFamily="18" charset="0"/>
                <a:cs typeface="Times New Roman" panose="02020603050405020304" pitchFamily="18" charset="0"/>
              </a:rPr>
              <a:t> class from </a:t>
            </a:r>
            <a:r>
              <a:rPr lang="en-US" sz="2400" dirty="0" err="1" smtClean="0">
                <a:latin typeface="Times New Roman" panose="02020603050405020304" pitchFamily="18" charset="0"/>
                <a:cs typeface="Times New Roman" panose="02020603050405020304" pitchFamily="18" charset="0"/>
              </a:rPr>
              <a:t>ttk</a:t>
            </a:r>
            <a:r>
              <a:rPr lang="en-US" sz="2400" dirty="0" smtClean="0">
                <a:latin typeface="Times New Roman" panose="02020603050405020304" pitchFamily="18" charset="0"/>
                <a:cs typeface="Times New Roman" panose="02020603050405020304" pitchFamily="18" charset="0"/>
              </a:rPr>
              <a:t> library like this:</a:t>
            </a:r>
          </a:p>
          <a:p>
            <a:pPr marL="0" indent="0">
              <a:buNone/>
            </a:pPr>
            <a:r>
              <a:rPr lang="en-US" sz="2400" dirty="0" smtClean="0">
                <a:latin typeface="Times New Roman" panose="02020603050405020304" pitchFamily="18" charset="0"/>
                <a:cs typeface="Times New Roman" panose="02020603050405020304" pitchFamily="18" charset="0"/>
              </a:rPr>
              <a:t>from </a:t>
            </a:r>
            <a:r>
              <a:rPr lang="en-US" sz="2400" dirty="0" err="1" smtClean="0">
                <a:latin typeface="Times New Roman" panose="02020603050405020304" pitchFamily="18" charset="0"/>
                <a:cs typeface="Times New Roman" panose="02020603050405020304" pitchFamily="18" charset="0"/>
              </a:rPr>
              <a:t>tkinter.ttk</a:t>
            </a:r>
            <a:r>
              <a:rPr lang="en-US" sz="2400" dirty="0" smtClean="0">
                <a:latin typeface="Times New Roman" panose="02020603050405020304" pitchFamily="18" charset="0"/>
                <a:cs typeface="Times New Roman" panose="02020603050405020304" pitchFamily="18" charset="0"/>
              </a:rPr>
              <a:t> import *</a:t>
            </a:r>
          </a:p>
          <a:p>
            <a:pPr marL="0" indent="0">
              <a:buNone/>
            </a:pPr>
            <a:r>
              <a:rPr lang="en-US" sz="2400" dirty="0" smtClean="0">
                <a:latin typeface="Times New Roman" panose="02020603050405020304" pitchFamily="18" charset="0"/>
                <a:cs typeface="Times New Roman" panose="02020603050405020304" pitchFamily="18" charset="0"/>
              </a:rPr>
              <a:t>combo = </a:t>
            </a:r>
            <a:r>
              <a:rPr lang="en-US" sz="2400" dirty="0" err="1" smtClean="0">
                <a:latin typeface="Times New Roman" panose="02020603050405020304" pitchFamily="18" charset="0"/>
                <a:cs typeface="Times New Roman" panose="02020603050405020304" pitchFamily="18" charset="0"/>
              </a:rPr>
              <a:t>Combobox</a:t>
            </a:r>
            <a:r>
              <a:rPr lang="en-US" sz="2400" dirty="0" smtClean="0">
                <a:latin typeface="Times New Roman" panose="02020603050405020304" pitchFamily="18" charset="0"/>
                <a:cs typeface="Times New Roman" panose="02020603050405020304" pitchFamily="18" charset="0"/>
              </a:rPr>
              <a:t>(window)</a:t>
            </a:r>
          </a:p>
          <a:p>
            <a:pPr marL="0" indent="0">
              <a:buNone/>
            </a:pPr>
            <a:r>
              <a:rPr lang="en-US" sz="2000" dirty="0" smtClean="0">
                <a:latin typeface="Times New Roman" panose="02020603050405020304" pitchFamily="18" charset="0"/>
                <a:cs typeface="Times New Roman" panose="02020603050405020304" pitchFamily="18" charset="0"/>
              </a:rPr>
              <a:t>Then you can add your values to the </a:t>
            </a:r>
            <a:r>
              <a:rPr lang="en-US" sz="2000" dirty="0" err="1" smtClean="0">
                <a:latin typeface="Times New Roman" panose="02020603050405020304" pitchFamily="18" charset="0"/>
                <a:cs typeface="Times New Roman" panose="02020603050405020304" pitchFamily="18" charset="0"/>
              </a:rPr>
              <a:t>combobox</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tkinter.ttk</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window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window.title</a:t>
            </a:r>
            <a:r>
              <a:rPr lang="en-US" sz="2000" dirty="0">
                <a:latin typeface="Times New Roman" panose="02020603050405020304" pitchFamily="18" charset="0"/>
                <a:cs typeface="Times New Roman" panose="02020603050405020304" pitchFamily="18" charset="0"/>
              </a:rPr>
              <a:t>("Welcome to </a:t>
            </a:r>
            <a:r>
              <a:rPr lang="en-US" sz="2000" dirty="0" err="1">
                <a:latin typeface="Times New Roman" panose="02020603050405020304" pitchFamily="18" charset="0"/>
                <a:cs typeface="Times New Roman" panose="02020603050405020304" pitchFamily="18" charset="0"/>
              </a:rPr>
              <a:t>LikeGeeks</a:t>
            </a:r>
            <a:r>
              <a:rPr lang="en-US" sz="2000" dirty="0">
                <a:latin typeface="Times New Roman" panose="02020603050405020304" pitchFamily="18" charset="0"/>
                <a:cs typeface="Times New Roman" panose="02020603050405020304" pitchFamily="18" charset="0"/>
              </a:rPr>
              <a:t> app")</a:t>
            </a:r>
          </a:p>
          <a:p>
            <a:pPr marL="0" indent="0">
              <a:buNone/>
            </a:pPr>
            <a:r>
              <a:rPr lang="en-US" sz="2000" dirty="0" err="1">
                <a:latin typeface="Times New Roman" panose="02020603050405020304" pitchFamily="18" charset="0"/>
                <a:cs typeface="Times New Roman" panose="02020603050405020304" pitchFamily="18" charset="0"/>
              </a:rPr>
              <a:t>window.geometry</a:t>
            </a:r>
            <a:r>
              <a:rPr lang="en-US" sz="2000" dirty="0">
                <a:latin typeface="Times New Roman" panose="02020603050405020304" pitchFamily="18" charset="0"/>
                <a:cs typeface="Times New Roman" panose="02020603050405020304" pitchFamily="18" charset="0"/>
              </a:rPr>
              <a:t>('350x200')</a:t>
            </a:r>
          </a:p>
          <a:p>
            <a:pPr marL="0" indent="0">
              <a:buNone/>
            </a:pPr>
            <a:r>
              <a:rPr lang="en-US" sz="2000" dirty="0">
                <a:latin typeface="Times New Roman" panose="02020603050405020304" pitchFamily="18" charset="0"/>
                <a:cs typeface="Times New Roman" panose="02020603050405020304" pitchFamily="18" charset="0"/>
              </a:rPr>
              <a:t>combo = </a:t>
            </a:r>
            <a:r>
              <a:rPr lang="en-US" sz="2000" dirty="0" err="1">
                <a:latin typeface="Times New Roman" panose="02020603050405020304" pitchFamily="18" charset="0"/>
                <a:cs typeface="Times New Roman" panose="02020603050405020304" pitchFamily="18" charset="0"/>
              </a:rPr>
              <a:t>Combobox</a:t>
            </a:r>
            <a:r>
              <a:rPr lang="en-US" sz="2000" dirty="0">
                <a:latin typeface="Times New Roman" panose="02020603050405020304" pitchFamily="18" charset="0"/>
                <a:cs typeface="Times New Roman" panose="02020603050405020304" pitchFamily="18" charset="0"/>
              </a:rPr>
              <a:t>(window)</a:t>
            </a:r>
          </a:p>
          <a:p>
            <a:pPr marL="0" indent="0">
              <a:buNone/>
            </a:pPr>
            <a:r>
              <a:rPr lang="en-US" sz="2000" dirty="0">
                <a:latin typeface="Times New Roman" panose="02020603050405020304" pitchFamily="18" charset="0"/>
                <a:cs typeface="Times New Roman" panose="02020603050405020304" pitchFamily="18" charset="0"/>
              </a:rPr>
              <a:t>combo['values']= (1, 2, 3, 4, 5, "Text")</a:t>
            </a:r>
          </a:p>
          <a:p>
            <a:pPr marL="0" indent="0">
              <a:buNone/>
            </a:pPr>
            <a:r>
              <a:rPr lang="en-US" sz="2000" dirty="0" err="1">
                <a:latin typeface="Times New Roman" panose="02020603050405020304" pitchFamily="18" charset="0"/>
                <a:cs typeface="Times New Roman" panose="02020603050405020304" pitchFamily="18" charset="0"/>
              </a:rPr>
              <a:t>combo.current</a:t>
            </a:r>
            <a:r>
              <a:rPr lang="en-US" sz="2000" dirty="0">
                <a:latin typeface="Times New Roman" panose="02020603050405020304" pitchFamily="18" charset="0"/>
                <a:cs typeface="Times New Roman" panose="02020603050405020304" pitchFamily="18" charset="0"/>
              </a:rPr>
              <a:t>(1) #set the selected item</a:t>
            </a:r>
          </a:p>
          <a:p>
            <a:pPr marL="0" indent="0">
              <a:buNone/>
            </a:pPr>
            <a:r>
              <a:rPr lang="en-US" sz="2000" dirty="0" err="1">
                <a:latin typeface="Times New Roman" panose="02020603050405020304" pitchFamily="18" charset="0"/>
                <a:cs typeface="Times New Roman" panose="02020603050405020304" pitchFamily="18" charset="0"/>
              </a:rPr>
              <a:t>combo.grid</a:t>
            </a:r>
            <a:r>
              <a:rPr lang="en-US" sz="2000" dirty="0">
                <a:latin typeface="Times New Roman" panose="02020603050405020304" pitchFamily="18" charset="0"/>
                <a:cs typeface="Times New Roman" panose="02020603050405020304" pitchFamily="18" charset="0"/>
              </a:rPr>
              <a:t>(column=0, row=0)</a:t>
            </a:r>
          </a:p>
          <a:p>
            <a:pPr marL="0" indent="0">
              <a:buNone/>
            </a:pPr>
            <a:r>
              <a:rPr lang="en-US" sz="2000" dirty="0" err="1">
                <a:latin typeface="Times New Roman" panose="02020603050405020304" pitchFamily="18" charset="0"/>
                <a:cs typeface="Times New Roman" panose="02020603050405020304" pitchFamily="18" charset="0"/>
              </a:rPr>
              <a:t>window.mainloop</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62291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9548"/>
            <a:ext cx="10515600" cy="5487415"/>
          </a:xfrm>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As you can see, we add the </a:t>
            </a:r>
            <a:r>
              <a:rPr lang="en-US" sz="1600" dirty="0" err="1">
                <a:latin typeface="Times New Roman" panose="02020603050405020304" pitchFamily="18" charset="0"/>
                <a:cs typeface="Times New Roman" panose="02020603050405020304" pitchFamily="18" charset="0"/>
              </a:rPr>
              <a:t>combobox</a:t>
            </a:r>
            <a:r>
              <a:rPr lang="en-US" sz="1600" dirty="0">
                <a:latin typeface="Times New Roman" panose="02020603050405020304" pitchFamily="18" charset="0"/>
                <a:cs typeface="Times New Roman" panose="02020603050405020304" pitchFamily="18" charset="0"/>
              </a:rPr>
              <a:t> items using the values tuple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set the selected item, you can pass the index of the desired item to the current function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get the select item, you can use the get function like this</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combo.get</a:t>
            </a:r>
            <a:r>
              <a:rPr lang="en-US" sz="1600" dirty="0" smtClean="0">
                <a:latin typeface="Times New Roman" panose="02020603050405020304" pitchFamily="18" charset="0"/>
                <a:cs typeface="Times New Roman" panose="02020603050405020304" pitchFamily="18" charset="0"/>
              </a:rPr>
              <a:t>()</a:t>
            </a:r>
          </a:p>
          <a:p>
            <a:pPr marL="0" indent="0">
              <a:buNone/>
            </a:pPr>
            <a:r>
              <a:rPr lang="en-US" b="1" dirty="0"/>
              <a:t>Add a </a:t>
            </a:r>
            <a:r>
              <a:rPr lang="en-US" b="1" dirty="0" err="1"/>
              <a:t>Checkbutton</a:t>
            </a:r>
            <a:r>
              <a:rPr lang="en-US" b="1" dirty="0"/>
              <a:t> Widget (</a:t>
            </a:r>
            <a:r>
              <a:rPr lang="en-US" b="1" dirty="0" err="1"/>
              <a:t>Tkinter</a:t>
            </a:r>
            <a:r>
              <a:rPr lang="en-US" b="1" dirty="0"/>
              <a:t> Checkbox)</a:t>
            </a:r>
          </a:p>
          <a:p>
            <a:pPr marL="0" indent="0">
              <a:buNone/>
            </a:pPr>
            <a:r>
              <a:rPr lang="en-US" sz="1600" dirty="0">
                <a:latin typeface="Times New Roman" panose="02020603050405020304" pitchFamily="18" charset="0"/>
                <a:cs typeface="Times New Roman" panose="02020603050405020304" pitchFamily="18" charset="0"/>
              </a:rPr>
              <a:t>To create a </a:t>
            </a:r>
            <a:r>
              <a:rPr lang="en-US" sz="1600" dirty="0" err="1">
                <a:latin typeface="Times New Roman" panose="02020603050405020304" pitchFamily="18" charset="0"/>
                <a:cs typeface="Times New Roman" panose="02020603050405020304" pitchFamily="18" charset="0"/>
              </a:rPr>
              <a:t>checkbutton</a:t>
            </a:r>
            <a:r>
              <a:rPr lang="en-US" sz="1600" dirty="0">
                <a:latin typeface="Times New Roman" panose="02020603050405020304" pitchFamily="18" charset="0"/>
                <a:cs typeface="Times New Roman" panose="02020603050405020304" pitchFamily="18" charset="0"/>
              </a:rPr>
              <a:t> widget, you can use the </a:t>
            </a:r>
            <a:r>
              <a:rPr lang="en-US" sz="1600" dirty="0" err="1">
                <a:latin typeface="Times New Roman" panose="02020603050405020304" pitchFamily="18" charset="0"/>
                <a:cs typeface="Times New Roman" panose="02020603050405020304" pitchFamily="18" charset="0"/>
              </a:rPr>
              <a:t>Checkbutton</a:t>
            </a:r>
            <a:r>
              <a:rPr lang="en-US" sz="1600" dirty="0">
                <a:latin typeface="Times New Roman" panose="02020603050405020304" pitchFamily="18" charset="0"/>
                <a:cs typeface="Times New Roman" panose="02020603050405020304" pitchFamily="18" charset="0"/>
              </a:rPr>
              <a:t> class like this</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chk</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Checkbutton</a:t>
            </a:r>
            <a:r>
              <a:rPr lang="en-US" sz="1600" dirty="0">
                <a:latin typeface="Times New Roman" panose="02020603050405020304" pitchFamily="18" charset="0"/>
                <a:cs typeface="Times New Roman" panose="02020603050405020304" pitchFamily="18" charset="0"/>
              </a:rPr>
              <a:t>(window, text='Choose</a:t>
            </a:r>
            <a:r>
              <a:rPr lang="en-US" sz="16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Also</a:t>
            </a:r>
            <a:r>
              <a:rPr lang="en-US" sz="1800" dirty="0">
                <a:latin typeface="Times New Roman" panose="02020603050405020304" pitchFamily="18" charset="0"/>
                <a:cs typeface="Times New Roman" panose="02020603050405020304" pitchFamily="18" charset="0"/>
              </a:rPr>
              <a:t>, you can set the checked state by passing the check value to the </a:t>
            </a:r>
            <a:r>
              <a:rPr lang="en-US" sz="1800" dirty="0" err="1">
                <a:latin typeface="Times New Roman" panose="02020603050405020304" pitchFamily="18" charset="0"/>
                <a:cs typeface="Times New Roman" panose="02020603050405020304" pitchFamily="18" charset="0"/>
              </a:rPr>
              <a:t>Checkbutton</a:t>
            </a:r>
            <a:r>
              <a:rPr lang="en-US" sz="1800" dirty="0">
                <a:latin typeface="Times New Roman" panose="02020603050405020304" pitchFamily="18" charset="0"/>
                <a:cs typeface="Times New Roman" panose="02020603050405020304" pitchFamily="18" charset="0"/>
              </a:rPr>
              <a:t>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tkinter.ttk</a:t>
            </a:r>
            <a:r>
              <a:rPr lang="en-US" sz="1800" dirty="0">
                <a:latin typeface="Times New Roman" panose="02020603050405020304" pitchFamily="18" charset="0"/>
                <a:cs typeface="Times New Roman" panose="02020603050405020304" pitchFamily="18" charset="0"/>
              </a:rPr>
              <a:t> import *</a:t>
            </a:r>
          </a:p>
          <a:p>
            <a:pPr marL="0" indent="0">
              <a:buNone/>
            </a:pPr>
            <a:r>
              <a:rPr lang="en-US" sz="1800" dirty="0">
                <a:latin typeface="Times New Roman" panose="02020603050405020304" pitchFamily="18" charset="0"/>
                <a:cs typeface="Times New Roman" panose="02020603050405020304" pitchFamily="18" charset="0"/>
              </a:rPr>
              <a:t>window = </a:t>
            </a:r>
            <a:r>
              <a:rPr lang="en-US" sz="1800" dirty="0" err="1">
                <a:latin typeface="Times New Roman" panose="02020603050405020304" pitchFamily="18" charset="0"/>
                <a:cs typeface="Times New Roman" panose="02020603050405020304" pitchFamily="18" charset="0"/>
              </a:rPr>
              <a:t>Tk</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window.title</a:t>
            </a:r>
            <a:r>
              <a:rPr lang="en-US" sz="1800" dirty="0">
                <a:latin typeface="Times New Roman" panose="02020603050405020304" pitchFamily="18" charset="0"/>
                <a:cs typeface="Times New Roman" panose="02020603050405020304" pitchFamily="18" charset="0"/>
              </a:rPr>
              <a:t>("Welcome to </a:t>
            </a:r>
            <a:r>
              <a:rPr lang="en-US" sz="1800" dirty="0" err="1">
                <a:latin typeface="Times New Roman" panose="02020603050405020304" pitchFamily="18" charset="0"/>
                <a:cs typeface="Times New Roman" panose="02020603050405020304" pitchFamily="18" charset="0"/>
              </a:rPr>
              <a:t>LikeGeeks</a:t>
            </a:r>
            <a:r>
              <a:rPr lang="en-US" sz="1800" dirty="0">
                <a:latin typeface="Times New Roman" panose="02020603050405020304" pitchFamily="18" charset="0"/>
                <a:cs typeface="Times New Roman" panose="02020603050405020304" pitchFamily="18" charset="0"/>
              </a:rPr>
              <a:t> app")</a:t>
            </a:r>
          </a:p>
          <a:p>
            <a:pPr marL="0" indent="0">
              <a:buNone/>
            </a:pPr>
            <a:r>
              <a:rPr lang="en-US" sz="1800" dirty="0" err="1">
                <a:latin typeface="Times New Roman" panose="02020603050405020304" pitchFamily="18" charset="0"/>
                <a:cs typeface="Times New Roman" panose="02020603050405020304" pitchFamily="18" charset="0"/>
              </a:rPr>
              <a:t>window.geometry</a:t>
            </a:r>
            <a:r>
              <a:rPr lang="en-US" sz="1800" dirty="0">
                <a:latin typeface="Times New Roman" panose="02020603050405020304" pitchFamily="18" charset="0"/>
                <a:cs typeface="Times New Roman" panose="02020603050405020304" pitchFamily="18" charset="0"/>
              </a:rPr>
              <a:t>('350x200')</a:t>
            </a:r>
          </a:p>
          <a:p>
            <a:pPr marL="0" indent="0">
              <a:buNone/>
            </a:pPr>
            <a:r>
              <a:rPr lang="en-US" sz="1800" dirty="0" err="1">
                <a:latin typeface="Times New Roman" panose="02020603050405020304" pitchFamily="18" charset="0"/>
                <a:cs typeface="Times New Roman" panose="02020603050405020304" pitchFamily="18" charset="0"/>
              </a:rPr>
              <a:t>chk_state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BooleanVar</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chk_state.set</a:t>
            </a:r>
            <a:r>
              <a:rPr lang="en-US" sz="1800" dirty="0">
                <a:latin typeface="Times New Roman" panose="02020603050405020304" pitchFamily="18" charset="0"/>
                <a:cs typeface="Times New Roman" panose="02020603050405020304" pitchFamily="18" charset="0"/>
              </a:rPr>
              <a:t>(True) #set check state</a:t>
            </a:r>
          </a:p>
          <a:p>
            <a:pPr marL="0" indent="0">
              <a:buNone/>
            </a:pPr>
            <a:r>
              <a:rPr lang="en-US" sz="1800" dirty="0" err="1">
                <a:latin typeface="Times New Roman" panose="02020603050405020304" pitchFamily="18" charset="0"/>
                <a:cs typeface="Times New Roman" panose="02020603050405020304" pitchFamily="18" charset="0"/>
              </a:rPr>
              <a:t>chk</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Checkbutton</a:t>
            </a:r>
            <a:r>
              <a:rPr lang="en-US" sz="1800" dirty="0">
                <a:latin typeface="Times New Roman" panose="02020603050405020304" pitchFamily="18" charset="0"/>
                <a:cs typeface="Times New Roman" panose="02020603050405020304" pitchFamily="18" charset="0"/>
              </a:rPr>
              <a:t>(window, text='Choose',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chk_state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chk.grid</a:t>
            </a:r>
            <a:r>
              <a:rPr lang="en-US" sz="1800" dirty="0">
                <a:latin typeface="Times New Roman" panose="02020603050405020304" pitchFamily="18" charset="0"/>
                <a:cs typeface="Times New Roman" panose="02020603050405020304" pitchFamily="18" charset="0"/>
              </a:rPr>
              <a:t>(column=0, row=0)</a:t>
            </a:r>
          </a:p>
          <a:p>
            <a:pPr marL="0" indent="0">
              <a:buNone/>
            </a:pPr>
            <a:r>
              <a:rPr lang="en-US" sz="1800" dirty="0" err="1">
                <a:latin typeface="Times New Roman" panose="02020603050405020304" pitchFamily="18" charset="0"/>
                <a:cs typeface="Times New Roman" panose="02020603050405020304" pitchFamily="18" charset="0"/>
              </a:rPr>
              <a:t>window.mainloop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084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666"/>
            <a:ext cx="10515600" cy="5667297"/>
          </a:xfrm>
        </p:spPr>
        <p:txBody>
          <a:bodyPr/>
          <a:lstStyle/>
          <a:p>
            <a:r>
              <a:rPr lang="en-US" sz="2400" b="1" dirty="0">
                <a:latin typeface="Times New Roman" panose="02020603050405020304" pitchFamily="18" charset="0"/>
                <a:cs typeface="Times New Roman" panose="02020603050405020304" pitchFamily="18" charset="0"/>
              </a:rPr>
              <a:t>Set the Check State of a </a:t>
            </a:r>
            <a:r>
              <a:rPr lang="en-US" sz="2400" b="1" dirty="0" err="1" smtClean="0">
                <a:latin typeface="Times New Roman" panose="02020603050405020304" pitchFamily="18" charset="0"/>
                <a:cs typeface="Times New Roman" panose="02020603050405020304" pitchFamily="18" charset="0"/>
              </a:rPr>
              <a:t>Checkbutton</a:t>
            </a:r>
            <a:r>
              <a:rPr lang="en-US" sz="2400" b="1"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Here we create a variable of type </a:t>
            </a:r>
            <a:r>
              <a:rPr lang="en-US" sz="2400" dirty="0" err="1">
                <a:latin typeface="Times New Roman" panose="02020603050405020304" pitchFamily="18" charset="0"/>
                <a:cs typeface="Times New Roman" panose="02020603050405020304" pitchFamily="18" charset="0"/>
              </a:rPr>
              <a:t>BooleanVar</a:t>
            </a:r>
            <a:r>
              <a:rPr lang="en-US" sz="2400" dirty="0">
                <a:latin typeface="Times New Roman" panose="02020603050405020304" pitchFamily="18" charset="0"/>
                <a:cs typeface="Times New Roman" panose="02020603050405020304" pitchFamily="18" charset="0"/>
              </a:rPr>
              <a:t> which is not a standard Python variable, it's a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variable, and then we pass it to the </a:t>
            </a:r>
            <a:r>
              <a:rPr lang="en-US" sz="2400" dirty="0" err="1">
                <a:latin typeface="Times New Roman" panose="02020603050405020304" pitchFamily="18" charset="0"/>
                <a:cs typeface="Times New Roman" panose="02020603050405020304" pitchFamily="18" charset="0"/>
              </a:rPr>
              <a:t>Checkbutton</a:t>
            </a:r>
            <a:r>
              <a:rPr lang="en-US" sz="2400" dirty="0">
                <a:latin typeface="Times New Roman" panose="02020603050405020304" pitchFamily="18" charset="0"/>
                <a:cs typeface="Times New Roman" panose="02020603050405020304" pitchFamily="18" charset="0"/>
              </a:rPr>
              <a:t> class to set the check state as the highlighted line in the above example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You can set the Boolean value to false to make it unchecked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Also, you can use </a:t>
            </a:r>
            <a:r>
              <a:rPr lang="en-US" sz="2400" dirty="0" err="1">
                <a:latin typeface="Times New Roman" panose="02020603050405020304" pitchFamily="18" charset="0"/>
                <a:cs typeface="Times New Roman" panose="02020603050405020304" pitchFamily="18" charset="0"/>
              </a:rPr>
              <a:t>IntVar</a:t>
            </a:r>
            <a:r>
              <a:rPr lang="en-US" sz="2400" dirty="0">
                <a:latin typeface="Times New Roman" panose="02020603050405020304" pitchFamily="18" charset="0"/>
                <a:cs typeface="Times New Roman" panose="02020603050405020304" pitchFamily="18" charset="0"/>
              </a:rPr>
              <a:t> instead of </a:t>
            </a:r>
            <a:r>
              <a:rPr lang="en-US" sz="2400" dirty="0" err="1">
                <a:latin typeface="Times New Roman" panose="02020603050405020304" pitchFamily="18" charset="0"/>
                <a:cs typeface="Times New Roman" panose="02020603050405020304" pitchFamily="18" charset="0"/>
              </a:rPr>
              <a:t>BooleanVar</a:t>
            </a:r>
            <a:r>
              <a:rPr lang="en-US" sz="2400" dirty="0">
                <a:latin typeface="Times New Roman" panose="02020603050405020304" pitchFamily="18" charset="0"/>
                <a:cs typeface="Times New Roman" panose="02020603050405020304" pitchFamily="18" charset="0"/>
              </a:rPr>
              <a:t> and set the value to 0 or 1</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chk_state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IntVar</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chk_state.set</a:t>
            </a:r>
            <a:r>
              <a:rPr lang="en-US" sz="2400" dirty="0">
                <a:latin typeface="Times New Roman" panose="02020603050405020304" pitchFamily="18" charset="0"/>
                <a:cs typeface="Times New Roman" panose="02020603050405020304" pitchFamily="18" charset="0"/>
              </a:rPr>
              <a:t>(0) #uncheck</a:t>
            </a:r>
          </a:p>
          <a:p>
            <a:pPr marL="0" indent="0">
              <a:buNone/>
            </a:pPr>
            <a:r>
              <a:rPr lang="en-US" sz="2400" dirty="0" err="1">
                <a:latin typeface="Times New Roman" panose="02020603050405020304" pitchFamily="18" charset="0"/>
                <a:cs typeface="Times New Roman" panose="02020603050405020304" pitchFamily="18" charset="0"/>
              </a:rPr>
              <a:t>chk_state.set</a:t>
            </a:r>
            <a:r>
              <a:rPr lang="en-US" sz="2400" dirty="0">
                <a:latin typeface="Times New Roman" panose="02020603050405020304" pitchFamily="18" charset="0"/>
                <a:cs typeface="Times New Roman" panose="02020603050405020304" pitchFamily="18" charset="0"/>
              </a:rPr>
              <a:t>(1) #</a:t>
            </a:r>
            <a:r>
              <a:rPr lang="en-US" sz="2400" dirty="0" smtClean="0">
                <a:latin typeface="Times New Roman" panose="02020603050405020304" pitchFamily="18" charset="0"/>
                <a:cs typeface="Times New Roman" panose="02020603050405020304" pitchFamily="18" charset="0"/>
              </a:rPr>
              <a:t>check</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6077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607"/>
            <a:ext cx="10515600" cy="5577356"/>
          </a:xfrm>
        </p:spPr>
        <p:txBody>
          <a:bodyPr>
            <a:normAutofit fontScale="70000" lnSpcReduction="20000"/>
          </a:bodyPr>
          <a:lstStyle/>
          <a:p>
            <a:pPr marL="0" indent="0">
              <a:buNone/>
            </a:pPr>
            <a:r>
              <a:rPr lang="en-US" b="1" dirty="0"/>
              <a:t>Add Radio Button </a:t>
            </a:r>
            <a:r>
              <a:rPr lang="en-US" b="1" dirty="0" smtClean="0"/>
              <a:t>Widgets</a:t>
            </a:r>
          </a:p>
          <a:p>
            <a:pPr marL="0" indent="0">
              <a:buNone/>
            </a:pPr>
            <a:r>
              <a:rPr lang="en-US" dirty="0"/>
              <a:t>To add radio buttons, you can use the </a:t>
            </a:r>
            <a:r>
              <a:rPr lang="en-US" dirty="0" err="1"/>
              <a:t>RadioButton</a:t>
            </a:r>
            <a:r>
              <a:rPr lang="en-US" dirty="0"/>
              <a:t> class like this</a:t>
            </a:r>
            <a:r>
              <a:rPr lang="en-US" dirty="0" smtClean="0"/>
              <a:t>:</a:t>
            </a:r>
          </a:p>
          <a:p>
            <a:pPr marL="0" indent="0">
              <a:buNone/>
            </a:pPr>
            <a:r>
              <a:rPr lang="en-US" dirty="0"/>
              <a:t>rad1 = </a:t>
            </a:r>
            <a:r>
              <a:rPr lang="en-US" dirty="0" err="1"/>
              <a:t>Radiobutton</a:t>
            </a:r>
            <a:r>
              <a:rPr lang="en-US" dirty="0"/>
              <a:t>(</a:t>
            </a:r>
            <a:r>
              <a:rPr lang="en-US" dirty="0" err="1"/>
              <a:t>window,text</a:t>
            </a:r>
            <a:r>
              <a:rPr lang="en-US" dirty="0"/>
              <a:t>='First', value=1</a:t>
            </a:r>
            <a:r>
              <a:rPr lang="en-US" dirty="0" smtClean="0"/>
              <a:t>)</a:t>
            </a:r>
          </a:p>
          <a:p>
            <a:pPr marL="0" indent="0">
              <a:buNone/>
            </a:pPr>
            <a:r>
              <a:rPr lang="en-US" sz="2000" dirty="0">
                <a:latin typeface="Times New Roman" panose="02020603050405020304" pitchFamily="18" charset="0"/>
                <a:cs typeface="Times New Roman" panose="02020603050405020304" pitchFamily="18" charset="0"/>
              </a:rPr>
              <a:t>Note that you should set the value for every radio button with a different value, otherwise, they won't work.</a:t>
            </a:r>
          </a:p>
          <a:p>
            <a:pPr marL="0" indent="0">
              <a:buNone/>
            </a:pPr>
            <a:r>
              <a:rPr lang="en-US" dirty="0"/>
              <a:t>from </a:t>
            </a:r>
            <a:r>
              <a:rPr lang="en-US" dirty="0" err="1"/>
              <a:t>tkinter</a:t>
            </a:r>
            <a:r>
              <a:rPr lang="en-US" dirty="0"/>
              <a:t> import *</a:t>
            </a:r>
          </a:p>
          <a:p>
            <a:pPr marL="0" indent="0">
              <a:buNone/>
            </a:pPr>
            <a:r>
              <a:rPr lang="en-US" dirty="0"/>
              <a:t>from </a:t>
            </a:r>
            <a:r>
              <a:rPr lang="en-US" dirty="0" err="1"/>
              <a:t>tkinter.ttk</a:t>
            </a:r>
            <a:r>
              <a:rPr lang="en-US" dirty="0"/>
              <a:t> import *</a:t>
            </a:r>
          </a:p>
          <a:p>
            <a:pPr marL="0" indent="0">
              <a:buNone/>
            </a:pPr>
            <a:r>
              <a:rPr lang="en-US" dirty="0"/>
              <a:t>window = </a:t>
            </a:r>
            <a:r>
              <a:rPr lang="en-US" dirty="0" err="1"/>
              <a:t>Tk</a:t>
            </a:r>
            <a:r>
              <a:rPr lang="en-US" dirty="0"/>
              <a:t>()</a:t>
            </a:r>
          </a:p>
          <a:p>
            <a:pPr marL="0" indent="0">
              <a:buNone/>
            </a:pPr>
            <a:r>
              <a:rPr lang="en-US" dirty="0" err="1"/>
              <a:t>window.title</a:t>
            </a:r>
            <a:r>
              <a:rPr lang="en-US" dirty="0"/>
              <a:t>("Welcome to </a:t>
            </a:r>
            <a:r>
              <a:rPr lang="en-US" dirty="0" err="1"/>
              <a:t>LikeGeeks</a:t>
            </a:r>
            <a:r>
              <a:rPr lang="en-US" dirty="0"/>
              <a:t> app")</a:t>
            </a:r>
          </a:p>
          <a:p>
            <a:pPr marL="0" indent="0">
              <a:buNone/>
            </a:pPr>
            <a:r>
              <a:rPr lang="en-US" dirty="0" err="1"/>
              <a:t>window.geometry</a:t>
            </a:r>
            <a:r>
              <a:rPr lang="en-US" dirty="0"/>
              <a:t>('350x200')</a:t>
            </a:r>
          </a:p>
          <a:p>
            <a:pPr marL="0" indent="0">
              <a:buNone/>
            </a:pPr>
            <a:r>
              <a:rPr lang="en-US" dirty="0"/>
              <a:t>rad1 = </a:t>
            </a:r>
            <a:r>
              <a:rPr lang="en-US" dirty="0" err="1"/>
              <a:t>Radiobutton</a:t>
            </a:r>
            <a:r>
              <a:rPr lang="en-US" dirty="0"/>
              <a:t>(</a:t>
            </a:r>
            <a:r>
              <a:rPr lang="en-US" dirty="0" err="1"/>
              <a:t>window,text</a:t>
            </a:r>
            <a:r>
              <a:rPr lang="en-US" dirty="0"/>
              <a:t>='First', value=1)</a:t>
            </a:r>
          </a:p>
          <a:p>
            <a:pPr marL="0" indent="0">
              <a:buNone/>
            </a:pPr>
            <a:r>
              <a:rPr lang="en-US" dirty="0"/>
              <a:t>rad2 = </a:t>
            </a:r>
            <a:r>
              <a:rPr lang="en-US" dirty="0" err="1"/>
              <a:t>Radiobutton</a:t>
            </a:r>
            <a:r>
              <a:rPr lang="en-US" dirty="0"/>
              <a:t>(</a:t>
            </a:r>
            <a:r>
              <a:rPr lang="en-US" dirty="0" err="1"/>
              <a:t>window,text</a:t>
            </a:r>
            <a:r>
              <a:rPr lang="en-US" dirty="0"/>
              <a:t>='Second', value=2)</a:t>
            </a:r>
          </a:p>
          <a:p>
            <a:pPr marL="0" indent="0">
              <a:buNone/>
            </a:pPr>
            <a:r>
              <a:rPr lang="en-US" dirty="0"/>
              <a:t>rad3 = </a:t>
            </a:r>
            <a:r>
              <a:rPr lang="en-US" dirty="0" err="1"/>
              <a:t>Radiobutton</a:t>
            </a:r>
            <a:r>
              <a:rPr lang="en-US" dirty="0"/>
              <a:t>(</a:t>
            </a:r>
            <a:r>
              <a:rPr lang="en-US" dirty="0" err="1"/>
              <a:t>window,text</a:t>
            </a:r>
            <a:r>
              <a:rPr lang="en-US" dirty="0"/>
              <a:t>='Third', value=3)</a:t>
            </a:r>
          </a:p>
          <a:p>
            <a:pPr marL="0" indent="0">
              <a:buNone/>
            </a:pPr>
            <a:r>
              <a:rPr lang="en-US" dirty="0"/>
              <a:t>rad1.grid(column=0, row=0)</a:t>
            </a:r>
          </a:p>
          <a:p>
            <a:pPr marL="0" indent="0">
              <a:buNone/>
            </a:pPr>
            <a:r>
              <a:rPr lang="en-US" dirty="0"/>
              <a:t>rad2.grid(column=1, row=0)</a:t>
            </a:r>
          </a:p>
          <a:p>
            <a:pPr marL="0" indent="0">
              <a:buNone/>
            </a:pPr>
            <a:r>
              <a:rPr lang="en-US" dirty="0"/>
              <a:t>rad3.grid(column=2, row=0)</a:t>
            </a:r>
          </a:p>
          <a:p>
            <a:pPr marL="0" indent="0">
              <a:buNone/>
            </a:pPr>
            <a:r>
              <a:rPr lang="en-US" dirty="0" err="1"/>
              <a:t>window.mainloop</a:t>
            </a:r>
            <a:r>
              <a:rPr lang="en-US" dirty="0"/>
              <a:t>()</a:t>
            </a:r>
          </a:p>
        </p:txBody>
      </p:sp>
    </p:spTree>
    <p:extLst>
      <p:ext uri="{BB962C8B-B14F-4D97-AF65-F5344CB8AC3E}">
        <p14:creationId xmlns:p14="http://schemas.microsoft.com/office/powerpoint/2010/main" val="79998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9626"/>
            <a:ext cx="10515600" cy="5607337"/>
          </a:xfrm>
        </p:spPr>
        <p:txBody>
          <a:bodyPr>
            <a:normAutofit fontScale="77500" lnSpcReduction="20000"/>
          </a:bodyPr>
          <a:lstStyle/>
          <a:p>
            <a:pPr marL="0" indent="0">
              <a:buNone/>
            </a:pPr>
            <a:r>
              <a:rPr lang="en-US" dirty="0"/>
              <a:t>Get Radio Button Values (Selected Radio Button</a:t>
            </a:r>
            <a:r>
              <a:rPr lang="en-US" dirty="0" smtClean="0"/>
              <a:t>)</a:t>
            </a:r>
          </a:p>
          <a:p>
            <a:pPr marL="0" indent="0">
              <a:buNone/>
            </a:pPr>
            <a:r>
              <a:rPr lang="en-US" sz="2000" dirty="0">
                <a:latin typeface="Times New Roman" panose="02020603050405020304" pitchFamily="18" charset="0"/>
                <a:cs typeface="Times New Roman" panose="02020603050405020304" pitchFamily="18" charset="0"/>
              </a:rPr>
              <a:t>To get the currently selected radio button or the radio button's value, you can pass the variable parameter to the radio buttons and later you can get its </a:t>
            </a:r>
            <a:r>
              <a:rPr lang="en-US" sz="2000" dirty="0" smtClean="0">
                <a:latin typeface="Times New Roman" panose="02020603050405020304" pitchFamily="18" charset="0"/>
                <a:cs typeface="Times New Roman" panose="02020603050405020304" pitchFamily="18" charset="0"/>
              </a:rPr>
              <a:t>value</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tkinter.ttk</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window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window.title</a:t>
            </a:r>
            <a:r>
              <a:rPr lang="en-US" sz="2000" dirty="0">
                <a:latin typeface="Times New Roman" panose="02020603050405020304" pitchFamily="18" charset="0"/>
                <a:cs typeface="Times New Roman" panose="02020603050405020304" pitchFamily="18" charset="0"/>
              </a:rPr>
              <a:t>("Welcome to </a:t>
            </a:r>
            <a:r>
              <a:rPr lang="en-US" sz="2000" dirty="0" err="1">
                <a:latin typeface="Times New Roman" panose="02020603050405020304" pitchFamily="18" charset="0"/>
                <a:cs typeface="Times New Roman" panose="02020603050405020304" pitchFamily="18" charset="0"/>
              </a:rPr>
              <a:t>LikeGeeks</a:t>
            </a:r>
            <a:r>
              <a:rPr lang="en-US" sz="2000" dirty="0">
                <a:latin typeface="Times New Roman" panose="02020603050405020304" pitchFamily="18" charset="0"/>
                <a:cs typeface="Times New Roman" panose="02020603050405020304" pitchFamily="18" charset="0"/>
              </a:rPr>
              <a:t> app")</a:t>
            </a:r>
          </a:p>
          <a:p>
            <a:pPr marL="0" indent="0">
              <a:buNone/>
            </a:pPr>
            <a:r>
              <a:rPr lang="en-US" sz="2000" dirty="0">
                <a:latin typeface="Times New Roman" panose="02020603050405020304" pitchFamily="18" charset="0"/>
                <a:cs typeface="Times New Roman" panose="02020603050405020304" pitchFamily="18" charset="0"/>
              </a:rPr>
              <a:t>selected = </a:t>
            </a:r>
            <a:r>
              <a:rPr lang="en-US" sz="2000" dirty="0" err="1">
                <a:latin typeface="Times New Roman" panose="02020603050405020304" pitchFamily="18" charset="0"/>
                <a:cs typeface="Times New Roman" panose="02020603050405020304" pitchFamily="18" charset="0"/>
              </a:rPr>
              <a:t>IntVar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rad1 = </a:t>
            </a:r>
            <a:r>
              <a:rPr lang="en-US" sz="2000" dirty="0" err="1">
                <a:latin typeface="Times New Roman" panose="02020603050405020304" pitchFamily="18" charset="0"/>
                <a:cs typeface="Times New Roman" panose="02020603050405020304" pitchFamily="18" charset="0"/>
              </a:rPr>
              <a:t>Radiobutton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window,text</a:t>
            </a:r>
            <a:r>
              <a:rPr lang="en-US" sz="2000" dirty="0">
                <a:latin typeface="Times New Roman" panose="02020603050405020304" pitchFamily="18" charset="0"/>
                <a:cs typeface="Times New Roman" panose="02020603050405020304" pitchFamily="18" charset="0"/>
              </a:rPr>
              <a:t>='First', value=1, variable=selected)</a:t>
            </a:r>
          </a:p>
          <a:p>
            <a:pPr marL="0" indent="0">
              <a:buNone/>
            </a:pPr>
            <a:r>
              <a:rPr lang="en-US" sz="2000" dirty="0">
                <a:latin typeface="Times New Roman" panose="02020603050405020304" pitchFamily="18" charset="0"/>
                <a:cs typeface="Times New Roman" panose="02020603050405020304" pitchFamily="18" charset="0"/>
              </a:rPr>
              <a:t>rad2 = </a:t>
            </a:r>
            <a:r>
              <a:rPr lang="en-US" sz="2000" dirty="0" err="1">
                <a:latin typeface="Times New Roman" panose="02020603050405020304" pitchFamily="18" charset="0"/>
                <a:cs typeface="Times New Roman" panose="02020603050405020304" pitchFamily="18" charset="0"/>
              </a:rPr>
              <a:t>Radiobutton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window,text</a:t>
            </a:r>
            <a:r>
              <a:rPr lang="en-US" sz="2000" dirty="0">
                <a:latin typeface="Times New Roman" panose="02020603050405020304" pitchFamily="18" charset="0"/>
                <a:cs typeface="Times New Roman" panose="02020603050405020304" pitchFamily="18" charset="0"/>
              </a:rPr>
              <a:t>='Second', value=2, variable=selected)</a:t>
            </a:r>
          </a:p>
          <a:p>
            <a:pPr marL="0" indent="0">
              <a:buNone/>
            </a:pPr>
            <a:r>
              <a:rPr lang="en-US" sz="2000" dirty="0">
                <a:latin typeface="Times New Roman" panose="02020603050405020304" pitchFamily="18" charset="0"/>
                <a:cs typeface="Times New Roman" panose="02020603050405020304" pitchFamily="18" charset="0"/>
              </a:rPr>
              <a:t>rad3 = </a:t>
            </a:r>
            <a:r>
              <a:rPr lang="en-US" sz="2000" dirty="0" err="1">
                <a:latin typeface="Times New Roman" panose="02020603050405020304" pitchFamily="18" charset="0"/>
                <a:cs typeface="Times New Roman" panose="02020603050405020304" pitchFamily="18" charset="0"/>
              </a:rPr>
              <a:t>Radiobutton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window,text</a:t>
            </a:r>
            <a:r>
              <a:rPr lang="en-US" sz="2000" dirty="0">
                <a:latin typeface="Times New Roman" panose="02020603050405020304" pitchFamily="18" charset="0"/>
                <a:cs typeface="Times New Roman" panose="02020603050405020304" pitchFamily="18" charset="0"/>
              </a:rPr>
              <a:t>='Third', value=3, variable=selected)</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clicked():</a:t>
            </a:r>
          </a:p>
          <a:p>
            <a:pPr marL="0" indent="0">
              <a:buNone/>
            </a:pPr>
            <a:r>
              <a:rPr lang="en-US" sz="2000" dirty="0">
                <a:latin typeface="Times New Roman" panose="02020603050405020304" pitchFamily="18" charset="0"/>
                <a:cs typeface="Times New Roman" panose="02020603050405020304" pitchFamily="18" charset="0"/>
              </a:rPr>
              <a:t>   print(</a:t>
            </a:r>
            <a:r>
              <a:rPr lang="en-US" sz="2000" dirty="0" err="1">
                <a:latin typeface="Times New Roman" panose="02020603050405020304" pitchFamily="18" charset="0"/>
                <a:cs typeface="Times New Roman" panose="02020603050405020304" pitchFamily="18" charset="0"/>
              </a:rPr>
              <a:t>selected.get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btn</a:t>
            </a:r>
            <a:r>
              <a:rPr lang="en-US" sz="2000" dirty="0">
                <a:latin typeface="Times New Roman" panose="02020603050405020304" pitchFamily="18" charset="0"/>
                <a:cs typeface="Times New Roman" panose="02020603050405020304" pitchFamily="18" charset="0"/>
              </a:rPr>
              <a:t> = Button(window, text="Click Me", command=clicked)</a:t>
            </a:r>
          </a:p>
          <a:p>
            <a:pPr marL="0" indent="0">
              <a:buNone/>
            </a:pPr>
            <a:r>
              <a:rPr lang="en-US" sz="2000" dirty="0">
                <a:latin typeface="Times New Roman" panose="02020603050405020304" pitchFamily="18" charset="0"/>
                <a:cs typeface="Times New Roman" panose="02020603050405020304" pitchFamily="18" charset="0"/>
              </a:rPr>
              <a:t>rad1.grid(column=0, row=0)</a:t>
            </a:r>
          </a:p>
          <a:p>
            <a:pPr marL="0" indent="0">
              <a:buNone/>
            </a:pPr>
            <a:r>
              <a:rPr lang="en-US" sz="2000" dirty="0">
                <a:latin typeface="Times New Roman" panose="02020603050405020304" pitchFamily="18" charset="0"/>
                <a:cs typeface="Times New Roman" panose="02020603050405020304" pitchFamily="18" charset="0"/>
              </a:rPr>
              <a:t>rad2.grid(column=1, row=0)</a:t>
            </a:r>
          </a:p>
          <a:p>
            <a:pPr marL="0" indent="0">
              <a:buNone/>
            </a:pPr>
            <a:r>
              <a:rPr lang="en-US" sz="2000" dirty="0">
                <a:latin typeface="Times New Roman" panose="02020603050405020304" pitchFamily="18" charset="0"/>
                <a:cs typeface="Times New Roman" panose="02020603050405020304" pitchFamily="18" charset="0"/>
              </a:rPr>
              <a:t>rad3.grid(column=2, row=0)</a:t>
            </a:r>
          </a:p>
          <a:p>
            <a:pPr marL="0" indent="0">
              <a:buNone/>
            </a:pPr>
            <a:r>
              <a:rPr lang="en-US" sz="2000" dirty="0" err="1">
                <a:latin typeface="Times New Roman" panose="02020603050405020304" pitchFamily="18" charset="0"/>
                <a:cs typeface="Times New Roman" panose="02020603050405020304" pitchFamily="18" charset="0"/>
              </a:rPr>
              <a:t>btn.grid</a:t>
            </a:r>
            <a:r>
              <a:rPr lang="en-US" sz="2000" dirty="0">
                <a:latin typeface="Times New Roman" panose="02020603050405020304" pitchFamily="18" charset="0"/>
                <a:cs typeface="Times New Roman" panose="02020603050405020304" pitchFamily="18" charset="0"/>
              </a:rPr>
              <a:t>(column=3, row=0)</a:t>
            </a:r>
          </a:p>
          <a:p>
            <a:pPr marL="0" indent="0">
              <a:buNone/>
            </a:pPr>
            <a:r>
              <a:rPr lang="en-US" sz="2000" dirty="0" err="1">
                <a:latin typeface="Times New Roman" panose="02020603050405020304" pitchFamily="18" charset="0"/>
                <a:cs typeface="Times New Roman" panose="02020603050405020304" pitchFamily="18" charset="0"/>
              </a:rPr>
              <a:t>window.mainloop</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609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4577"/>
            <a:ext cx="10515600" cy="5532386"/>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Add a </a:t>
            </a:r>
            <a:r>
              <a:rPr lang="en-US" sz="2400" b="1" dirty="0" err="1">
                <a:latin typeface="Times New Roman" panose="02020603050405020304" pitchFamily="18" charset="0"/>
                <a:cs typeface="Times New Roman" panose="02020603050405020304" pitchFamily="18" charset="0"/>
              </a:rPr>
              <a:t>ScrolledText</a:t>
            </a:r>
            <a:r>
              <a:rPr lang="en-US" sz="2400" b="1" dirty="0">
                <a:latin typeface="Times New Roman" panose="02020603050405020304" pitchFamily="18" charset="0"/>
                <a:cs typeface="Times New Roman" panose="02020603050405020304" pitchFamily="18" charset="0"/>
              </a:rPr>
              <a:t> Widget (</a:t>
            </a:r>
            <a:r>
              <a:rPr lang="en-US" sz="2400" b="1" dirty="0" err="1">
                <a:latin typeface="Times New Roman" panose="02020603050405020304" pitchFamily="18" charset="0"/>
                <a:cs typeface="Times New Roman" panose="02020603050405020304" pitchFamily="18" charset="0"/>
              </a:rPr>
              <a:t>Tkinter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textarea</a:t>
            </a:r>
            <a:r>
              <a:rPr lang="en-US" sz="2400" b="1"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To add a </a:t>
            </a:r>
            <a:r>
              <a:rPr lang="en-US" sz="2400" dirty="0" err="1">
                <a:latin typeface="Times New Roman" panose="02020603050405020304" pitchFamily="18" charset="0"/>
                <a:cs typeface="Times New Roman" panose="02020603050405020304" pitchFamily="18" charset="0"/>
              </a:rPr>
              <a:t>ScrolledText</a:t>
            </a:r>
            <a:r>
              <a:rPr lang="en-US" sz="2400" dirty="0">
                <a:latin typeface="Times New Roman" panose="02020603050405020304" pitchFamily="18" charset="0"/>
                <a:cs typeface="Times New Roman" panose="02020603050405020304" pitchFamily="18" charset="0"/>
              </a:rPr>
              <a:t> widget, you can use the </a:t>
            </a:r>
            <a:r>
              <a:rPr lang="en-US" sz="2400" dirty="0" err="1">
                <a:latin typeface="Times New Roman" panose="02020603050405020304" pitchFamily="18" charset="0"/>
                <a:cs typeface="Times New Roman" panose="02020603050405020304" pitchFamily="18" charset="0"/>
              </a:rPr>
              <a:t>ScrolledText</a:t>
            </a:r>
            <a:r>
              <a:rPr lang="en-US" sz="2400" dirty="0">
                <a:latin typeface="Times New Roman" panose="02020603050405020304" pitchFamily="18" charset="0"/>
                <a:cs typeface="Times New Roman" panose="02020603050405020304" pitchFamily="18" charset="0"/>
              </a:rPr>
              <a:t> class like this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scrolledtext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txt = </a:t>
            </a:r>
            <a:r>
              <a:rPr lang="en-US" sz="2400" dirty="0" err="1">
                <a:latin typeface="Times New Roman" panose="02020603050405020304" pitchFamily="18" charset="0"/>
                <a:cs typeface="Times New Roman" panose="02020603050405020304" pitchFamily="18" charset="0"/>
              </a:rPr>
              <a:t>scrolledtext.ScrolledText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window,width</a:t>
            </a:r>
            <a:r>
              <a:rPr lang="en-US" sz="2400" dirty="0">
                <a:latin typeface="Times New Roman" panose="02020603050405020304" pitchFamily="18" charset="0"/>
                <a:cs typeface="Times New Roman" panose="02020603050405020304" pitchFamily="18" charset="0"/>
              </a:rPr>
              <a:t>=40,height=10</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Here we specify the width and the height of the </a:t>
            </a:r>
            <a:r>
              <a:rPr lang="en-US" sz="2400" dirty="0" err="1">
                <a:latin typeface="Times New Roman" panose="02020603050405020304" pitchFamily="18" charset="0"/>
                <a:cs typeface="Times New Roman" panose="02020603050405020304" pitchFamily="18" charset="0"/>
              </a:rPr>
              <a:t>ScrolledText</a:t>
            </a:r>
            <a:r>
              <a:rPr lang="en-US" sz="2400" dirty="0">
                <a:latin typeface="Times New Roman" panose="02020603050405020304" pitchFamily="18" charset="0"/>
                <a:cs typeface="Times New Roman" panose="02020603050405020304" pitchFamily="18" charset="0"/>
              </a:rPr>
              <a:t> widget, otherwise, it will fill the entire window</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import *</a:t>
            </a:r>
          </a:p>
          <a:p>
            <a:pPr marL="0" indent="0">
              <a:buNone/>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import </a:t>
            </a:r>
            <a:r>
              <a:rPr lang="en-US" sz="2400" dirty="0" err="1">
                <a:latin typeface="Times New Roman" panose="02020603050405020304" pitchFamily="18" charset="0"/>
                <a:cs typeface="Times New Roman" panose="02020603050405020304" pitchFamily="18" charset="0"/>
              </a:rPr>
              <a:t>scrolledtext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window = </a:t>
            </a:r>
            <a:r>
              <a:rPr lang="en-US" sz="2400" dirty="0" err="1">
                <a:latin typeface="Times New Roman" panose="02020603050405020304" pitchFamily="18" charset="0"/>
                <a:cs typeface="Times New Roman" panose="02020603050405020304" pitchFamily="18" charset="0"/>
              </a:rPr>
              <a:t>Tk</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window.title</a:t>
            </a:r>
            <a:r>
              <a:rPr lang="en-US" sz="2400" dirty="0">
                <a:latin typeface="Times New Roman" panose="02020603050405020304" pitchFamily="18" charset="0"/>
                <a:cs typeface="Times New Roman" panose="02020603050405020304" pitchFamily="18" charset="0"/>
              </a:rPr>
              <a:t>("Welcome to </a:t>
            </a:r>
            <a:r>
              <a:rPr lang="en-US" sz="2400" dirty="0" err="1">
                <a:latin typeface="Times New Roman" panose="02020603050405020304" pitchFamily="18" charset="0"/>
                <a:cs typeface="Times New Roman" panose="02020603050405020304" pitchFamily="18" charset="0"/>
              </a:rPr>
              <a:t>LikeGeeks</a:t>
            </a:r>
            <a:r>
              <a:rPr lang="en-US" sz="2400" dirty="0">
                <a:latin typeface="Times New Roman" panose="02020603050405020304" pitchFamily="18" charset="0"/>
                <a:cs typeface="Times New Roman" panose="02020603050405020304" pitchFamily="18" charset="0"/>
              </a:rPr>
              <a:t> app")</a:t>
            </a:r>
          </a:p>
          <a:p>
            <a:pPr marL="0" indent="0">
              <a:buNone/>
            </a:pPr>
            <a:r>
              <a:rPr lang="en-US" sz="2400" dirty="0" err="1">
                <a:latin typeface="Times New Roman" panose="02020603050405020304" pitchFamily="18" charset="0"/>
                <a:cs typeface="Times New Roman" panose="02020603050405020304" pitchFamily="18" charset="0"/>
              </a:rPr>
              <a:t>window.geometry</a:t>
            </a:r>
            <a:r>
              <a:rPr lang="en-US" sz="2400" dirty="0">
                <a:latin typeface="Times New Roman" panose="02020603050405020304" pitchFamily="18" charset="0"/>
                <a:cs typeface="Times New Roman" panose="02020603050405020304" pitchFamily="18" charset="0"/>
              </a:rPr>
              <a:t>('350x200')</a:t>
            </a:r>
          </a:p>
          <a:p>
            <a:pPr marL="0" indent="0">
              <a:buNone/>
            </a:pPr>
            <a:r>
              <a:rPr lang="en-US" sz="2400" dirty="0">
                <a:latin typeface="Times New Roman" panose="02020603050405020304" pitchFamily="18" charset="0"/>
                <a:cs typeface="Times New Roman" panose="02020603050405020304" pitchFamily="18" charset="0"/>
              </a:rPr>
              <a:t>txt = </a:t>
            </a:r>
            <a:r>
              <a:rPr lang="en-US" sz="2400" dirty="0" err="1">
                <a:latin typeface="Times New Roman" panose="02020603050405020304" pitchFamily="18" charset="0"/>
                <a:cs typeface="Times New Roman" panose="02020603050405020304" pitchFamily="18" charset="0"/>
              </a:rPr>
              <a:t>scrolledtext.ScrolledText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window,width</a:t>
            </a:r>
            <a:r>
              <a:rPr lang="en-US" sz="2400" dirty="0">
                <a:latin typeface="Times New Roman" panose="02020603050405020304" pitchFamily="18" charset="0"/>
                <a:cs typeface="Times New Roman" panose="02020603050405020304" pitchFamily="18" charset="0"/>
              </a:rPr>
              <a:t>=40,height=10)</a:t>
            </a:r>
          </a:p>
          <a:p>
            <a:pPr marL="0" indent="0">
              <a:buNone/>
            </a:pPr>
            <a:r>
              <a:rPr lang="en-US" sz="2400" dirty="0" err="1">
                <a:latin typeface="Times New Roman" panose="02020603050405020304" pitchFamily="18" charset="0"/>
                <a:cs typeface="Times New Roman" panose="02020603050405020304" pitchFamily="18" charset="0"/>
              </a:rPr>
              <a:t>txt.grid</a:t>
            </a:r>
            <a:r>
              <a:rPr lang="en-US" sz="2400" dirty="0">
                <a:latin typeface="Times New Roman" panose="02020603050405020304" pitchFamily="18" charset="0"/>
                <a:cs typeface="Times New Roman" panose="02020603050405020304" pitchFamily="18" charset="0"/>
              </a:rPr>
              <a:t>(column=0,row=0)</a:t>
            </a:r>
          </a:p>
          <a:p>
            <a:pPr marL="0" indent="0">
              <a:buNone/>
            </a:pPr>
            <a:r>
              <a:rPr lang="en-US" sz="2400" dirty="0" err="1">
                <a:latin typeface="Times New Roman" panose="02020603050405020304" pitchFamily="18" charset="0"/>
                <a:cs typeface="Times New Roman" panose="02020603050405020304" pitchFamily="18" charset="0"/>
              </a:rPr>
              <a:t>window.mainloop</a:t>
            </a:r>
            <a:r>
              <a:rPr lang="en-US" sz="2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1053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557"/>
            <a:ext cx="10515600" cy="5502406"/>
          </a:xfrm>
        </p:spPr>
        <p:txBody>
          <a:bodyPr>
            <a:normAutofit fontScale="92500" lnSpcReduction="20000"/>
          </a:bodyPr>
          <a:lstStyle/>
          <a:p>
            <a:r>
              <a:rPr lang="en-US" b="1" dirty="0"/>
              <a:t>Create a Message Box</a:t>
            </a:r>
          </a:p>
          <a:p>
            <a:pPr marL="0" indent="0">
              <a:buNone/>
            </a:pPr>
            <a:r>
              <a:rPr lang="en-US" sz="2000" dirty="0">
                <a:latin typeface="Times New Roman" panose="02020603050405020304" pitchFamily="18" charset="0"/>
                <a:cs typeface="Times New Roman" panose="02020603050405020304" pitchFamily="18" charset="0"/>
              </a:rPr>
              <a:t>To show a message box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you can use the </a:t>
            </a:r>
            <a:r>
              <a:rPr lang="en-US" sz="2000" dirty="0" err="1">
                <a:latin typeface="Times New Roman" panose="02020603050405020304" pitchFamily="18" charset="0"/>
                <a:cs typeface="Times New Roman" panose="02020603050405020304" pitchFamily="18" charset="0"/>
              </a:rPr>
              <a:t>messagebox</a:t>
            </a:r>
            <a:r>
              <a:rPr lang="en-US" sz="2000" dirty="0">
                <a:latin typeface="Times New Roman" panose="02020603050405020304" pitchFamily="18" charset="0"/>
                <a:cs typeface="Times New Roman" panose="02020603050405020304" pitchFamily="18" charset="0"/>
              </a:rPr>
              <a:t> library like this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messagebox</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messagebox.showinfo</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r>
              <a:rPr lang="en-US" sz="2000" dirty="0" smtClean="0">
                <a:latin typeface="Times New Roman" panose="02020603050405020304" pitchFamily="18" charset="0"/>
                <a:cs typeface="Times New Roman" panose="02020603050405020304" pitchFamily="18" charset="0"/>
              </a:rPr>
              <a:t>')</a:t>
            </a:r>
          </a:p>
          <a:p>
            <a:pPr marL="0" indent="0">
              <a:buNone/>
            </a:pPr>
            <a:r>
              <a:rPr lang="en-US" dirty="0"/>
              <a:t>Let's show a message box when the user clicks a button</a:t>
            </a:r>
            <a:r>
              <a:rPr lang="en-US" dirty="0" smtClean="0"/>
              <a:t>.</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messagebox</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window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window.title</a:t>
            </a:r>
            <a:r>
              <a:rPr lang="en-US" sz="2000" dirty="0">
                <a:latin typeface="Times New Roman" panose="02020603050405020304" pitchFamily="18" charset="0"/>
                <a:cs typeface="Times New Roman" panose="02020603050405020304" pitchFamily="18" charset="0"/>
              </a:rPr>
              <a:t>("Welcome to </a:t>
            </a:r>
            <a:r>
              <a:rPr lang="en-US" sz="2000" dirty="0" err="1">
                <a:latin typeface="Times New Roman" panose="02020603050405020304" pitchFamily="18" charset="0"/>
                <a:cs typeface="Times New Roman" panose="02020603050405020304" pitchFamily="18" charset="0"/>
              </a:rPr>
              <a:t>LikeGeeks</a:t>
            </a:r>
            <a:r>
              <a:rPr lang="en-US" sz="2000" dirty="0">
                <a:latin typeface="Times New Roman" panose="02020603050405020304" pitchFamily="18" charset="0"/>
                <a:cs typeface="Times New Roman" panose="02020603050405020304" pitchFamily="18" charset="0"/>
              </a:rPr>
              <a:t> app")</a:t>
            </a:r>
          </a:p>
          <a:p>
            <a:pPr marL="0" indent="0">
              <a:buNone/>
            </a:pPr>
            <a:r>
              <a:rPr lang="en-US" sz="2000" dirty="0" err="1">
                <a:latin typeface="Times New Roman" panose="02020603050405020304" pitchFamily="18" charset="0"/>
                <a:cs typeface="Times New Roman" panose="02020603050405020304" pitchFamily="18" charset="0"/>
              </a:rPr>
              <a:t>window.geometry</a:t>
            </a:r>
            <a:r>
              <a:rPr lang="en-US" sz="2000" dirty="0">
                <a:latin typeface="Times New Roman" panose="02020603050405020304" pitchFamily="18" charset="0"/>
                <a:cs typeface="Times New Roman" panose="02020603050405020304" pitchFamily="18" charset="0"/>
              </a:rPr>
              <a:t>('350x200')</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clicked():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messagebox.showinfo</a:t>
            </a:r>
            <a:r>
              <a:rPr lang="en-US" sz="2000" dirty="0">
                <a:latin typeface="Times New Roman" panose="02020603050405020304" pitchFamily="18" charset="0"/>
                <a:cs typeface="Times New Roman" panose="02020603050405020304" pitchFamily="18" charset="0"/>
              </a:rPr>
              <a:t>('Message title', 'Message content')</a:t>
            </a:r>
          </a:p>
          <a:p>
            <a:pPr marL="0" indent="0">
              <a:buNone/>
            </a:pPr>
            <a:r>
              <a:rPr lang="en-US" sz="2000" dirty="0" err="1">
                <a:latin typeface="Times New Roman" panose="02020603050405020304" pitchFamily="18" charset="0"/>
                <a:cs typeface="Times New Roman" panose="02020603050405020304" pitchFamily="18" charset="0"/>
              </a:rPr>
              <a:t>btn</a:t>
            </a:r>
            <a:r>
              <a:rPr lang="en-US" sz="2000" dirty="0">
                <a:latin typeface="Times New Roman" panose="02020603050405020304" pitchFamily="18" charset="0"/>
                <a:cs typeface="Times New Roman" panose="02020603050405020304" pitchFamily="18" charset="0"/>
              </a:rPr>
              <a:t> = Button(</a:t>
            </a:r>
            <a:r>
              <a:rPr lang="en-US" sz="2000" dirty="0" err="1">
                <a:latin typeface="Times New Roman" panose="02020603050405020304" pitchFamily="18" charset="0"/>
                <a:cs typeface="Times New Roman" panose="02020603050405020304" pitchFamily="18" charset="0"/>
              </a:rPr>
              <a:t>window,text</a:t>
            </a:r>
            <a:r>
              <a:rPr lang="en-US" sz="2000" dirty="0">
                <a:latin typeface="Times New Roman" panose="02020603050405020304" pitchFamily="18" charset="0"/>
                <a:cs typeface="Times New Roman" panose="02020603050405020304" pitchFamily="18" charset="0"/>
              </a:rPr>
              <a:t>='Click here', command=clicked)</a:t>
            </a:r>
          </a:p>
          <a:p>
            <a:pPr marL="0" indent="0">
              <a:buNone/>
            </a:pPr>
            <a:r>
              <a:rPr lang="en-US" sz="2000" dirty="0" err="1">
                <a:latin typeface="Times New Roman" panose="02020603050405020304" pitchFamily="18" charset="0"/>
                <a:cs typeface="Times New Roman" panose="02020603050405020304" pitchFamily="18" charset="0"/>
              </a:rPr>
              <a:t>btn.grid</a:t>
            </a:r>
            <a:r>
              <a:rPr lang="en-US" sz="2000" dirty="0">
                <a:latin typeface="Times New Roman" panose="02020603050405020304" pitchFamily="18" charset="0"/>
                <a:cs typeface="Times New Roman" panose="02020603050405020304" pitchFamily="18" charset="0"/>
              </a:rPr>
              <a:t>(column=0,row=0)</a:t>
            </a:r>
          </a:p>
          <a:p>
            <a:pPr marL="0" indent="0">
              <a:buNone/>
            </a:pPr>
            <a:r>
              <a:rPr lang="en-US" sz="2000" dirty="0" err="1">
                <a:latin typeface="Times New Roman" panose="02020603050405020304" pitchFamily="18" charset="0"/>
                <a:cs typeface="Times New Roman" panose="02020603050405020304" pitchFamily="18" charset="0"/>
              </a:rPr>
              <a:t>window.mainloop</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3236"/>
          </a:xfrm>
        </p:spPr>
        <p:txBody>
          <a:bodyPr>
            <a:normAutofit fontScale="90000"/>
          </a:bodyPr>
          <a:lstStyle/>
          <a:p>
            <a:r>
              <a:rPr lang="en-US" b="1" dirty="0"/>
              <a:t>Show Warning and Error Messages</a:t>
            </a:r>
            <a:br>
              <a:rPr lang="en-US" b="1" dirty="0"/>
            </a:br>
            <a:endParaRPr lang="en-US" dirty="0"/>
          </a:p>
        </p:txBody>
      </p:sp>
      <p:sp>
        <p:nvSpPr>
          <p:cNvPr id="3" name="Content Placeholder 2"/>
          <p:cNvSpPr>
            <a:spLocks noGrp="1"/>
          </p:cNvSpPr>
          <p:nvPr>
            <p:ph idx="1"/>
          </p:nvPr>
        </p:nvSpPr>
        <p:spPr>
          <a:xfrm>
            <a:off x="838200" y="1032387"/>
            <a:ext cx="10515600" cy="5144576"/>
          </a:xfrm>
        </p:spPr>
        <p:txBody>
          <a:bodyPr/>
          <a:lstStyle/>
          <a:p>
            <a:r>
              <a:rPr lang="en-US" dirty="0"/>
              <a:t>You can show a warning message or error message the same way. The only thing that needs to be changed is the message </a:t>
            </a:r>
            <a:r>
              <a:rPr lang="en-US" dirty="0" smtClean="0"/>
              <a:t>function</a:t>
            </a:r>
          </a:p>
          <a:p>
            <a:pPr marL="0" indent="0">
              <a:buNone/>
            </a:pPr>
            <a:r>
              <a:rPr lang="en-US" sz="2000" dirty="0" err="1">
                <a:latin typeface="Times New Roman" panose="02020603050405020304" pitchFamily="18" charset="0"/>
                <a:cs typeface="Times New Roman" panose="02020603050405020304" pitchFamily="18" charset="0"/>
              </a:rPr>
              <a:t>messagebox.showwarning</a:t>
            </a:r>
            <a:r>
              <a:rPr lang="en-US" sz="2000" dirty="0">
                <a:latin typeface="Times New Roman" panose="02020603050405020304" pitchFamily="18" charset="0"/>
                <a:cs typeface="Times New Roman" panose="02020603050405020304" pitchFamily="18" charset="0"/>
              </a:rPr>
              <a:t>('Message title', 'Message content')  #shows warning message</a:t>
            </a:r>
          </a:p>
          <a:p>
            <a:pPr marL="0" indent="0">
              <a:buNone/>
            </a:pPr>
            <a:r>
              <a:rPr lang="en-US" sz="2000" dirty="0" err="1">
                <a:latin typeface="Times New Roman" panose="02020603050405020304" pitchFamily="18" charset="0"/>
                <a:cs typeface="Times New Roman" panose="02020603050405020304" pitchFamily="18" charset="0"/>
              </a:rPr>
              <a:t>messagebox.showerror</a:t>
            </a:r>
            <a:r>
              <a:rPr lang="en-US" sz="2000" dirty="0">
                <a:latin typeface="Times New Roman" panose="02020603050405020304" pitchFamily="18" charset="0"/>
                <a:cs typeface="Times New Roman" panose="02020603050405020304" pitchFamily="18" charset="0"/>
              </a:rPr>
              <a:t>('Message title', 'Message content')    #shows error </a:t>
            </a:r>
            <a:r>
              <a:rPr lang="en-US" sz="2000" dirty="0" smtClean="0">
                <a:latin typeface="Times New Roman" panose="02020603050405020304" pitchFamily="18" charset="0"/>
                <a:cs typeface="Times New Roman" panose="02020603050405020304" pitchFamily="18" charset="0"/>
              </a:rPr>
              <a:t>message</a:t>
            </a:r>
          </a:p>
          <a:p>
            <a:pPr marL="0" indent="0">
              <a:buNone/>
            </a:pPr>
            <a:r>
              <a:rPr lang="en-US" sz="3200" b="1" dirty="0">
                <a:latin typeface="Times New Roman" panose="02020603050405020304" pitchFamily="18" charset="0"/>
                <a:cs typeface="Times New Roman" panose="02020603050405020304" pitchFamily="18" charset="0"/>
              </a:rPr>
              <a:t>Show Ask Question </a:t>
            </a:r>
            <a:r>
              <a:rPr lang="en-US" sz="3200" b="1" dirty="0" smtClean="0">
                <a:latin typeface="Times New Roman" panose="02020603050405020304" pitchFamily="18" charset="0"/>
                <a:cs typeface="Times New Roman" panose="02020603050405020304" pitchFamily="18" charset="0"/>
              </a:rPr>
              <a:t>Dialogs :</a:t>
            </a:r>
          </a:p>
          <a:p>
            <a:pPr marL="0" indent="0">
              <a:buNone/>
            </a:pPr>
            <a:r>
              <a:rPr lang="en-US" sz="2000" dirty="0">
                <a:latin typeface="Times New Roman" panose="02020603050405020304" pitchFamily="18" charset="0"/>
                <a:cs typeface="Times New Roman" panose="02020603050405020304" pitchFamily="18" charset="0"/>
              </a:rPr>
              <a:t>To show a yes/no message box to the user, you can use one of the following </a:t>
            </a:r>
            <a:r>
              <a:rPr lang="en-US" sz="2000" dirty="0" err="1">
                <a:latin typeface="Times New Roman" panose="02020603050405020304" pitchFamily="18" charset="0"/>
                <a:cs typeface="Times New Roman" panose="02020603050405020304" pitchFamily="18" charset="0"/>
              </a:rPr>
              <a:t>messagebox</a:t>
            </a:r>
            <a:r>
              <a:rPr lang="en-US" sz="2000" dirty="0">
                <a:latin typeface="Times New Roman" panose="02020603050405020304" pitchFamily="18" charset="0"/>
                <a:cs typeface="Times New Roman" panose="02020603050405020304" pitchFamily="18" charset="0"/>
              </a:rPr>
              <a:t> functions:</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messagebox</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res = </a:t>
            </a:r>
            <a:r>
              <a:rPr lang="en-US" sz="2000" dirty="0" err="1">
                <a:latin typeface="Times New Roman" panose="02020603050405020304" pitchFamily="18" charset="0"/>
                <a:cs typeface="Times New Roman" panose="02020603050405020304" pitchFamily="18" charset="0"/>
              </a:rPr>
              <a:t>messagebox.askquestion</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p>
          <a:p>
            <a:pPr marL="0" indent="0">
              <a:buNone/>
            </a:pPr>
            <a:r>
              <a:rPr lang="en-US" sz="2000" dirty="0">
                <a:latin typeface="Times New Roman" panose="02020603050405020304" pitchFamily="18" charset="0"/>
                <a:cs typeface="Times New Roman" panose="02020603050405020304" pitchFamily="18" charset="0"/>
              </a:rPr>
              <a:t>res = </a:t>
            </a:r>
            <a:r>
              <a:rPr lang="en-US" sz="2000" dirty="0" err="1">
                <a:latin typeface="Times New Roman" panose="02020603050405020304" pitchFamily="18" charset="0"/>
                <a:cs typeface="Times New Roman" panose="02020603050405020304" pitchFamily="18" charset="0"/>
              </a:rPr>
              <a:t>messagebox.askyesno</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p>
          <a:p>
            <a:pPr marL="0" indent="0">
              <a:buNone/>
            </a:pPr>
            <a:r>
              <a:rPr lang="en-US" sz="2000" dirty="0">
                <a:latin typeface="Times New Roman" panose="02020603050405020304" pitchFamily="18" charset="0"/>
                <a:cs typeface="Times New Roman" panose="02020603050405020304" pitchFamily="18" charset="0"/>
              </a:rPr>
              <a:t>res = </a:t>
            </a:r>
            <a:r>
              <a:rPr lang="en-US" sz="2000" dirty="0" err="1">
                <a:latin typeface="Times New Roman" panose="02020603050405020304" pitchFamily="18" charset="0"/>
                <a:cs typeface="Times New Roman" panose="02020603050405020304" pitchFamily="18" charset="0"/>
              </a:rPr>
              <a:t>messagebox.askyesnocancel</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p>
          <a:p>
            <a:pPr marL="0" indent="0">
              <a:buNone/>
            </a:pPr>
            <a:r>
              <a:rPr lang="en-US" sz="2000" dirty="0">
                <a:latin typeface="Times New Roman" panose="02020603050405020304" pitchFamily="18" charset="0"/>
                <a:cs typeface="Times New Roman" panose="02020603050405020304" pitchFamily="18" charset="0"/>
              </a:rPr>
              <a:t>res = </a:t>
            </a:r>
            <a:r>
              <a:rPr lang="en-US" sz="2000" dirty="0" err="1">
                <a:latin typeface="Times New Roman" panose="02020603050405020304" pitchFamily="18" charset="0"/>
                <a:cs typeface="Times New Roman" panose="02020603050405020304" pitchFamily="18" charset="0"/>
              </a:rPr>
              <a:t>messagebox.askokcancel</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p>
          <a:p>
            <a:pPr marL="0" indent="0">
              <a:buNone/>
            </a:pPr>
            <a:r>
              <a:rPr lang="en-US" sz="2000" dirty="0">
                <a:latin typeface="Times New Roman" panose="02020603050405020304" pitchFamily="18" charset="0"/>
                <a:cs typeface="Times New Roman" panose="02020603050405020304" pitchFamily="18" charset="0"/>
              </a:rPr>
              <a:t>res = </a:t>
            </a:r>
            <a:r>
              <a:rPr lang="en-US" sz="2000" dirty="0" err="1">
                <a:latin typeface="Times New Roman" panose="02020603050405020304" pitchFamily="18" charset="0"/>
                <a:cs typeface="Times New Roman" panose="02020603050405020304" pitchFamily="18" charset="0"/>
              </a:rPr>
              <a:t>messagebox.askretrycancel</a:t>
            </a:r>
            <a:r>
              <a:rPr lang="en-US" sz="2000" dirty="0">
                <a:latin typeface="Times New Roman" panose="02020603050405020304" pitchFamily="18" charset="0"/>
                <a:cs typeface="Times New Roman" panose="02020603050405020304" pitchFamily="18" charset="0"/>
              </a:rPr>
              <a:t>('Message </a:t>
            </a:r>
            <a:r>
              <a:rPr lang="en-US" sz="2000" dirty="0" err="1">
                <a:latin typeface="Times New Roman" panose="02020603050405020304" pitchFamily="18" charset="0"/>
                <a:cs typeface="Times New Roman" panose="02020603050405020304" pitchFamily="18" charset="0"/>
              </a:rPr>
              <a:t>title','Message</a:t>
            </a:r>
            <a:r>
              <a:rPr lang="en-US" sz="2000" dirty="0">
                <a:latin typeface="Times New Roman" panose="02020603050405020304" pitchFamily="18" charset="0"/>
                <a:cs typeface="Times New Roman" panose="02020603050405020304" pitchFamily="18" charset="0"/>
              </a:rPr>
              <a:t> content')</a:t>
            </a:r>
          </a:p>
        </p:txBody>
      </p:sp>
    </p:spTree>
    <p:extLst>
      <p:ext uri="{BB962C8B-B14F-4D97-AF65-F5344CB8AC3E}">
        <p14:creationId xmlns:p14="http://schemas.microsoft.com/office/powerpoint/2010/main" val="3294408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948"/>
            <a:ext cx="10515600" cy="5705015"/>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You can choose the appropriate message style according to your needs. Just replace the </a:t>
            </a:r>
            <a:r>
              <a:rPr lang="en-US" sz="1400" dirty="0" err="1">
                <a:latin typeface="Times New Roman" panose="02020603050405020304" pitchFamily="18" charset="0"/>
                <a:cs typeface="Times New Roman" panose="02020603050405020304" pitchFamily="18" charset="0"/>
              </a:rPr>
              <a:t>showinfo</a:t>
            </a:r>
            <a:r>
              <a:rPr lang="en-US" sz="1400" dirty="0">
                <a:latin typeface="Times New Roman" panose="02020603050405020304" pitchFamily="18" charset="0"/>
                <a:cs typeface="Times New Roman" panose="02020603050405020304" pitchFamily="18" charset="0"/>
              </a:rPr>
              <a:t> function line from the previous line and run it</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Also, you can check what button was clicked using the result variable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If you click OK or yes or retry, it will return True as the value, but if you choose no or cancel, it will return False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only function that returns one of three values is the </a:t>
            </a:r>
            <a:r>
              <a:rPr lang="en-US" sz="1400" dirty="0" err="1">
                <a:latin typeface="Times New Roman" panose="02020603050405020304" pitchFamily="18" charset="0"/>
                <a:cs typeface="Times New Roman" panose="02020603050405020304" pitchFamily="18" charset="0"/>
              </a:rPr>
              <a:t>askyesnocancel</a:t>
            </a:r>
            <a:r>
              <a:rPr lang="en-US" sz="1400" dirty="0">
                <a:latin typeface="Times New Roman" panose="02020603050405020304" pitchFamily="18" charset="0"/>
                <a:cs typeface="Times New Roman" panose="02020603050405020304" pitchFamily="18" charset="0"/>
              </a:rPr>
              <a:t> function; it returns True or False or None</a:t>
            </a:r>
            <a:r>
              <a:rPr lang="en-US" sz="1400" dirty="0" smtClean="0">
                <a:latin typeface="Times New Roman" panose="02020603050405020304" pitchFamily="18" charset="0"/>
                <a:cs typeface="Times New Roman" panose="02020603050405020304" pitchFamily="18" charset="0"/>
              </a:rPr>
              <a:t>.</a:t>
            </a:r>
          </a:p>
          <a:p>
            <a:r>
              <a:rPr lang="en-US" b="1" dirty="0"/>
              <a:t>Add a </a:t>
            </a:r>
            <a:r>
              <a:rPr lang="en-US" b="1" dirty="0" err="1"/>
              <a:t>SpinBox</a:t>
            </a:r>
            <a:r>
              <a:rPr lang="en-US" b="1" dirty="0"/>
              <a:t> (Numbers Widget)</a:t>
            </a:r>
          </a:p>
          <a:p>
            <a:r>
              <a:rPr lang="en-US" sz="1400" dirty="0">
                <a:latin typeface="Times New Roman" panose="02020603050405020304" pitchFamily="18" charset="0"/>
                <a:cs typeface="Times New Roman" panose="02020603050405020304" pitchFamily="18" charset="0"/>
              </a:rPr>
              <a:t>To create a </a:t>
            </a:r>
            <a:r>
              <a:rPr lang="en-US" sz="1400" dirty="0" err="1" smtClean="0">
                <a:latin typeface="Times New Roman" panose="02020603050405020304" pitchFamily="18" charset="0"/>
                <a:cs typeface="Times New Roman" panose="02020603050405020304" pitchFamily="18" charset="0"/>
              </a:rPr>
              <a:t>Spinbox</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widget, you can use the </a:t>
            </a:r>
            <a:r>
              <a:rPr lang="en-US" sz="1400" dirty="0" err="1">
                <a:latin typeface="Times New Roman" panose="02020603050405020304" pitchFamily="18" charset="0"/>
                <a:cs typeface="Times New Roman" panose="02020603050405020304" pitchFamily="18" charset="0"/>
              </a:rPr>
              <a:t>Spinbox</a:t>
            </a:r>
            <a:r>
              <a:rPr lang="en-US" sz="1400" dirty="0">
                <a:latin typeface="Times New Roman" panose="02020603050405020304" pitchFamily="18" charset="0"/>
                <a:cs typeface="Times New Roman" panose="02020603050405020304" pitchFamily="18" charset="0"/>
              </a:rPr>
              <a:t> class like this</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spin = </a:t>
            </a:r>
            <a:r>
              <a:rPr lang="en-US" sz="1400" dirty="0" err="1">
                <a:latin typeface="Times New Roman" panose="02020603050405020304" pitchFamily="18" charset="0"/>
                <a:cs typeface="Times New Roman" panose="02020603050405020304" pitchFamily="18" charset="0"/>
              </a:rPr>
              <a:t>Spinbox</a:t>
            </a:r>
            <a:r>
              <a:rPr lang="en-US" sz="1400" dirty="0">
                <a:latin typeface="Times New Roman" panose="02020603050405020304" pitchFamily="18" charset="0"/>
                <a:cs typeface="Times New Roman" panose="02020603050405020304" pitchFamily="18" charset="0"/>
              </a:rPr>
              <a:t>(window, from_=0, to=100</a:t>
            </a:r>
            <a:r>
              <a:rPr lang="en-US" sz="14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Here we create a </a:t>
            </a:r>
            <a:r>
              <a:rPr lang="en-US" sz="1600" dirty="0" err="1">
                <a:latin typeface="Times New Roman" panose="02020603050405020304" pitchFamily="18" charset="0"/>
                <a:cs typeface="Times New Roman" panose="02020603050405020304" pitchFamily="18" charset="0"/>
              </a:rPr>
              <a:t>Spinbox</a:t>
            </a:r>
            <a:r>
              <a:rPr lang="en-US" sz="1600" dirty="0">
                <a:latin typeface="Times New Roman" panose="02020603050405020304" pitchFamily="18" charset="0"/>
                <a:cs typeface="Times New Roman" panose="02020603050405020304" pitchFamily="18" charset="0"/>
              </a:rPr>
              <a:t> widget and we pass the from_ and to parameters to specify the numbers range for the </a:t>
            </a:r>
            <a:r>
              <a:rPr lang="en-US" sz="1600" dirty="0" err="1">
                <a:latin typeface="Times New Roman" panose="02020603050405020304" pitchFamily="18" charset="0"/>
                <a:cs typeface="Times New Roman" panose="02020603050405020304" pitchFamily="18" charset="0"/>
              </a:rPr>
              <a:t>Spinbox</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Also, you can specify the width of the widget using the width parameter</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spin = </a:t>
            </a:r>
            <a:r>
              <a:rPr lang="en-US" sz="1600" dirty="0" err="1">
                <a:latin typeface="Times New Roman" panose="02020603050405020304" pitchFamily="18" charset="0"/>
                <a:cs typeface="Times New Roman" panose="02020603050405020304" pitchFamily="18" charset="0"/>
              </a:rPr>
              <a:t>Spinbox</a:t>
            </a:r>
            <a:r>
              <a:rPr lang="en-US" sz="1600" dirty="0">
                <a:latin typeface="Times New Roman" panose="02020603050405020304" pitchFamily="18" charset="0"/>
                <a:cs typeface="Times New Roman" panose="02020603050405020304" pitchFamily="18" charset="0"/>
              </a:rPr>
              <a:t>(window, from_=0, to=100, width=5</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b="1" dirty="0" smtClean="0">
                <a:latin typeface="Times New Roman" panose="02020603050405020304" pitchFamily="18" charset="0"/>
                <a:cs typeface="Times New Roman" panose="02020603050405020304" pitchFamily="18" charset="0"/>
              </a:rPr>
              <a:t>Example:</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import *</a:t>
            </a:r>
          </a:p>
          <a:p>
            <a:pPr marL="0" indent="0">
              <a:buNone/>
            </a:pPr>
            <a:r>
              <a:rPr lang="en-US" sz="1600" dirty="0">
                <a:latin typeface="Times New Roman" panose="02020603050405020304" pitchFamily="18" charset="0"/>
                <a:cs typeface="Times New Roman" panose="02020603050405020304" pitchFamily="18" charset="0"/>
              </a:rPr>
              <a:t>window = </a:t>
            </a:r>
            <a:r>
              <a:rPr lang="en-US" sz="1600" dirty="0" err="1">
                <a:latin typeface="Times New Roman" panose="02020603050405020304" pitchFamily="18" charset="0"/>
                <a:cs typeface="Times New Roman" panose="02020603050405020304" pitchFamily="18" charset="0"/>
              </a:rPr>
              <a:t>Tk</a:t>
            </a:r>
            <a:r>
              <a:rPr lang="en-US" sz="16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window.title</a:t>
            </a:r>
            <a:r>
              <a:rPr lang="en-US" sz="1600" dirty="0">
                <a:latin typeface="Times New Roman" panose="02020603050405020304" pitchFamily="18" charset="0"/>
                <a:cs typeface="Times New Roman" panose="02020603050405020304" pitchFamily="18" charset="0"/>
              </a:rPr>
              <a:t>("Welcome to </a:t>
            </a:r>
            <a:r>
              <a:rPr lang="en-US" sz="1600" dirty="0" err="1">
                <a:latin typeface="Times New Roman" panose="02020603050405020304" pitchFamily="18" charset="0"/>
                <a:cs typeface="Times New Roman" panose="02020603050405020304" pitchFamily="18" charset="0"/>
              </a:rPr>
              <a:t>LikeGeeks</a:t>
            </a:r>
            <a:r>
              <a:rPr lang="en-US" sz="1600" dirty="0">
                <a:latin typeface="Times New Roman" panose="02020603050405020304" pitchFamily="18" charset="0"/>
                <a:cs typeface="Times New Roman" panose="02020603050405020304" pitchFamily="18" charset="0"/>
              </a:rPr>
              <a:t> app")</a:t>
            </a:r>
          </a:p>
          <a:p>
            <a:pPr marL="0" indent="0">
              <a:buNone/>
            </a:pPr>
            <a:r>
              <a:rPr lang="en-US" sz="1600" dirty="0" err="1">
                <a:latin typeface="Times New Roman" panose="02020603050405020304" pitchFamily="18" charset="0"/>
                <a:cs typeface="Times New Roman" panose="02020603050405020304" pitchFamily="18" charset="0"/>
              </a:rPr>
              <a:t>window.geometry</a:t>
            </a:r>
            <a:r>
              <a:rPr lang="en-US" sz="1600" dirty="0">
                <a:latin typeface="Times New Roman" panose="02020603050405020304" pitchFamily="18" charset="0"/>
                <a:cs typeface="Times New Roman" panose="02020603050405020304" pitchFamily="18" charset="0"/>
              </a:rPr>
              <a:t>('350x200')</a:t>
            </a:r>
          </a:p>
          <a:p>
            <a:pPr marL="0" indent="0">
              <a:buNone/>
            </a:pPr>
            <a:r>
              <a:rPr lang="en-US" sz="1600" dirty="0">
                <a:latin typeface="Times New Roman" panose="02020603050405020304" pitchFamily="18" charset="0"/>
                <a:cs typeface="Times New Roman" panose="02020603050405020304" pitchFamily="18" charset="0"/>
              </a:rPr>
              <a:t>spin = </a:t>
            </a:r>
            <a:r>
              <a:rPr lang="en-US" sz="1600" dirty="0" err="1">
                <a:latin typeface="Times New Roman" panose="02020603050405020304" pitchFamily="18" charset="0"/>
                <a:cs typeface="Times New Roman" panose="02020603050405020304" pitchFamily="18" charset="0"/>
              </a:rPr>
              <a:t>Spinbox</a:t>
            </a:r>
            <a:r>
              <a:rPr lang="en-US" sz="1600" dirty="0">
                <a:latin typeface="Times New Roman" panose="02020603050405020304" pitchFamily="18" charset="0"/>
                <a:cs typeface="Times New Roman" panose="02020603050405020304" pitchFamily="18" charset="0"/>
              </a:rPr>
              <a:t>(window, from_=0, to=100, width=5)</a:t>
            </a:r>
          </a:p>
          <a:p>
            <a:pPr marL="0" indent="0">
              <a:buNone/>
            </a:pPr>
            <a:r>
              <a:rPr lang="en-US" sz="1600" dirty="0" err="1">
                <a:latin typeface="Times New Roman" panose="02020603050405020304" pitchFamily="18" charset="0"/>
                <a:cs typeface="Times New Roman" panose="02020603050405020304" pitchFamily="18" charset="0"/>
              </a:rPr>
              <a:t>spin.grid</a:t>
            </a:r>
            <a:r>
              <a:rPr lang="en-US" sz="1600" dirty="0">
                <a:latin typeface="Times New Roman" panose="02020603050405020304" pitchFamily="18" charset="0"/>
                <a:cs typeface="Times New Roman" panose="02020603050405020304" pitchFamily="18" charset="0"/>
              </a:rPr>
              <a:t>(column=0,row=0)</a:t>
            </a:r>
          </a:p>
          <a:p>
            <a:pPr marL="0" indent="0">
              <a:buNone/>
            </a:pPr>
            <a:r>
              <a:rPr lang="en-US" sz="1600" dirty="0" err="1">
                <a:latin typeface="Times New Roman" panose="02020603050405020304" pitchFamily="18" charset="0"/>
                <a:cs typeface="Times New Roman" panose="02020603050405020304" pitchFamily="18" charset="0"/>
              </a:rPr>
              <a:t>window.mainloop</a:t>
            </a:r>
            <a:r>
              <a:rPr lang="en-US" sz="1600" dirty="0">
                <a:latin typeface="Times New Roman" panose="02020603050405020304" pitchFamily="18" charset="0"/>
                <a:cs typeface="Times New Roman" panose="02020603050405020304" pitchFamily="18" charset="0"/>
              </a:rPr>
              <a:t>()</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283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normAutofit/>
          </a:bodyPr>
          <a:lstStyle/>
          <a:p>
            <a:r>
              <a:rPr lang="en-US" sz="1800" dirty="0">
                <a:latin typeface="Times New Roman" panose="02020603050405020304" pitchFamily="18" charset="0"/>
                <a:cs typeface="Times New Roman" panose="02020603050405020304" pitchFamily="18" charset="0"/>
              </a:rPr>
              <a:t>You can specify the numbers for the </a:t>
            </a:r>
            <a:r>
              <a:rPr lang="en-US" sz="1800" dirty="0" err="1">
                <a:latin typeface="Times New Roman" panose="02020603050405020304" pitchFamily="18" charset="0"/>
                <a:cs typeface="Times New Roman" panose="02020603050405020304" pitchFamily="18" charset="0"/>
              </a:rPr>
              <a:t>Spinbox</a:t>
            </a:r>
            <a:r>
              <a:rPr lang="en-US" sz="1800" dirty="0">
                <a:latin typeface="Times New Roman" panose="02020603050405020304" pitchFamily="18" charset="0"/>
                <a:cs typeface="Times New Roman" panose="02020603050405020304" pitchFamily="18" charset="0"/>
              </a:rPr>
              <a:t> instead of using the whole range like </a:t>
            </a:r>
            <a:r>
              <a:rPr lang="en-US" sz="1800" dirty="0" smtClean="0">
                <a:latin typeface="Times New Roman" panose="02020603050405020304" pitchFamily="18" charset="0"/>
                <a:cs typeface="Times New Roman" panose="02020603050405020304" pitchFamily="18" charset="0"/>
              </a:rPr>
              <a:t>this</a:t>
            </a:r>
          </a:p>
          <a:p>
            <a:pPr marL="0" indent="0">
              <a:buNone/>
            </a:pPr>
            <a:r>
              <a:rPr lang="en-US" sz="1800" dirty="0">
                <a:latin typeface="Times New Roman" panose="02020603050405020304" pitchFamily="18" charset="0"/>
                <a:cs typeface="Times New Roman" panose="02020603050405020304" pitchFamily="18" charset="0"/>
              </a:rPr>
              <a:t>spin = </a:t>
            </a:r>
            <a:r>
              <a:rPr lang="en-US" sz="1800" dirty="0" err="1">
                <a:latin typeface="Times New Roman" panose="02020603050405020304" pitchFamily="18" charset="0"/>
                <a:cs typeface="Times New Roman" panose="02020603050405020304" pitchFamily="18" charset="0"/>
              </a:rPr>
              <a:t>Spinbox</a:t>
            </a:r>
            <a:r>
              <a:rPr lang="en-US" sz="1800" dirty="0">
                <a:latin typeface="Times New Roman" panose="02020603050405020304" pitchFamily="18" charset="0"/>
                <a:cs typeface="Times New Roman" panose="02020603050405020304" pitchFamily="18" charset="0"/>
              </a:rPr>
              <a:t>(window, values=(3, 8, 11), width=5</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Here the </a:t>
            </a:r>
            <a:r>
              <a:rPr lang="en-US" sz="1800" dirty="0" err="1">
                <a:latin typeface="Times New Roman" panose="02020603050405020304" pitchFamily="18" charset="0"/>
                <a:cs typeface="Times New Roman" panose="02020603050405020304" pitchFamily="18" charset="0"/>
              </a:rPr>
              <a:t>Spinbox</a:t>
            </a:r>
            <a:r>
              <a:rPr lang="en-US" sz="1800" dirty="0">
                <a:latin typeface="Times New Roman" panose="02020603050405020304" pitchFamily="18" charset="0"/>
                <a:cs typeface="Times New Roman" panose="02020603050405020304" pitchFamily="18" charset="0"/>
              </a:rPr>
              <a:t> widget only shows these 3 numbers: 3, 8, and 11</a:t>
            </a:r>
            <a:r>
              <a:rPr lang="en-US" sz="1800" dirty="0" smtClean="0">
                <a:latin typeface="Times New Roman" panose="02020603050405020304" pitchFamily="18" charset="0"/>
                <a:cs typeface="Times New Roman" panose="02020603050405020304" pitchFamily="18" charset="0"/>
              </a:rPr>
              <a:t>.</a:t>
            </a:r>
          </a:p>
          <a:p>
            <a:pPr marL="0" indent="0">
              <a:buNone/>
            </a:pPr>
            <a:r>
              <a:rPr lang="en-US" b="1" dirty="0"/>
              <a:t>Set a Default Value for </a:t>
            </a:r>
            <a:r>
              <a:rPr lang="en-US" b="1" dirty="0" err="1" smtClean="0"/>
              <a:t>Spinbox</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To set the </a:t>
            </a:r>
            <a:r>
              <a:rPr lang="en-US" sz="1800" dirty="0" err="1">
                <a:latin typeface="Times New Roman" panose="02020603050405020304" pitchFamily="18" charset="0"/>
                <a:cs typeface="Times New Roman" panose="02020603050405020304" pitchFamily="18" charset="0"/>
              </a:rPr>
              <a:t>Spinbox</a:t>
            </a:r>
            <a:r>
              <a:rPr lang="en-US" sz="1800" dirty="0">
                <a:latin typeface="Times New Roman" panose="02020603050405020304" pitchFamily="18" charset="0"/>
                <a:cs typeface="Times New Roman" panose="02020603050405020304" pitchFamily="18" charset="0"/>
              </a:rPr>
              <a:t> default value, you can pass the value to the </a:t>
            </a:r>
            <a:r>
              <a:rPr lang="en-US" sz="1800" dirty="0" err="1">
                <a:latin typeface="Times New Roman" panose="02020603050405020304" pitchFamily="18" charset="0"/>
                <a:cs typeface="Times New Roman" panose="02020603050405020304" pitchFamily="18" charset="0"/>
              </a:rPr>
              <a:t>textvariable</a:t>
            </a:r>
            <a:r>
              <a:rPr lang="en-US" sz="1800" dirty="0">
                <a:latin typeface="Times New Roman" panose="02020603050405020304" pitchFamily="18" charset="0"/>
                <a:cs typeface="Times New Roman" panose="02020603050405020304" pitchFamily="18" charset="0"/>
              </a:rPr>
              <a:t> parameter like this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IntVar</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var.set</a:t>
            </a:r>
            <a:r>
              <a:rPr lang="en-US" sz="1800" dirty="0">
                <a:latin typeface="Times New Roman" panose="02020603050405020304" pitchFamily="18" charset="0"/>
                <a:cs typeface="Times New Roman" panose="02020603050405020304" pitchFamily="18" charset="0"/>
              </a:rPr>
              <a:t>(36)</a:t>
            </a:r>
          </a:p>
          <a:p>
            <a:pPr marL="0" indent="0">
              <a:buNone/>
            </a:pPr>
            <a:r>
              <a:rPr lang="en-US" sz="1800" dirty="0">
                <a:latin typeface="Times New Roman" panose="02020603050405020304" pitchFamily="18" charset="0"/>
                <a:cs typeface="Times New Roman" panose="02020603050405020304" pitchFamily="18" charset="0"/>
              </a:rPr>
              <a:t>spin = </a:t>
            </a:r>
            <a:r>
              <a:rPr lang="en-US" sz="1800" dirty="0" err="1">
                <a:latin typeface="Times New Roman" panose="02020603050405020304" pitchFamily="18" charset="0"/>
                <a:cs typeface="Times New Roman" panose="02020603050405020304" pitchFamily="18" charset="0"/>
              </a:rPr>
              <a:t>Spinbox</a:t>
            </a:r>
            <a:r>
              <a:rPr lang="en-US" sz="1800" dirty="0">
                <a:latin typeface="Times New Roman" panose="02020603050405020304" pitchFamily="18" charset="0"/>
                <a:cs typeface="Times New Roman" panose="02020603050405020304" pitchFamily="18" charset="0"/>
              </a:rPr>
              <a:t>(window, from_=0, to=100, width=5, </a:t>
            </a:r>
            <a:r>
              <a:rPr lang="en-US" sz="1800" dirty="0" err="1">
                <a:latin typeface="Times New Roman" panose="02020603050405020304" pitchFamily="18" charset="0"/>
                <a:cs typeface="Times New Roman" panose="02020603050405020304" pitchFamily="18" charset="0"/>
              </a:rPr>
              <a:t>textvariable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Now, if you run the program, it will show 36 as a default value for the </a:t>
            </a:r>
            <a:r>
              <a:rPr lang="en-US" sz="1800" dirty="0" err="1">
                <a:latin typeface="Times New Roman" panose="02020603050405020304" pitchFamily="18" charset="0"/>
                <a:cs typeface="Times New Roman" panose="02020603050405020304" pitchFamily="18" charset="0"/>
              </a:rPr>
              <a:t>Spinbox</a:t>
            </a:r>
            <a:r>
              <a:rPr lang="en-US" sz="1800" dirty="0" smtClean="0">
                <a:latin typeface="Times New Roman" panose="02020603050405020304" pitchFamily="18" charset="0"/>
                <a:cs typeface="Times New Roman" panose="02020603050405020304" pitchFamily="18" charset="0"/>
              </a:rPr>
              <a:t>.</a:t>
            </a:r>
          </a:p>
          <a:p>
            <a:pPr marL="0" indent="0">
              <a:buNone/>
            </a:pPr>
            <a:r>
              <a:rPr lang="en-US" b="1" dirty="0"/>
              <a:t>Add a </a:t>
            </a:r>
            <a:r>
              <a:rPr lang="en-US" b="1" dirty="0" err="1"/>
              <a:t>Progressbar</a:t>
            </a:r>
            <a:r>
              <a:rPr lang="en-US" b="1" dirty="0"/>
              <a:t> Widget</a:t>
            </a:r>
          </a:p>
          <a:p>
            <a:pPr marL="0" indent="0">
              <a:buNone/>
            </a:pPr>
            <a:r>
              <a:rPr lang="en-US" sz="1800" dirty="0">
                <a:latin typeface="Times New Roman" panose="02020603050405020304" pitchFamily="18" charset="0"/>
                <a:cs typeface="Times New Roman" panose="02020603050405020304" pitchFamily="18" charset="0"/>
              </a:rPr>
              <a:t>To create a progress bar, you can use the </a:t>
            </a:r>
            <a:r>
              <a:rPr lang="en-US" sz="1800" dirty="0" err="1">
                <a:latin typeface="Times New Roman" panose="02020603050405020304" pitchFamily="18" charset="0"/>
                <a:cs typeface="Times New Roman" panose="02020603050405020304" pitchFamily="18" charset="0"/>
              </a:rPr>
              <a:t>progressbar</a:t>
            </a:r>
            <a:r>
              <a:rPr lang="en-US" sz="1800" dirty="0">
                <a:latin typeface="Times New Roman" panose="02020603050405020304" pitchFamily="18" charset="0"/>
                <a:cs typeface="Times New Roman" panose="02020603050405020304" pitchFamily="18" charset="0"/>
              </a:rPr>
              <a:t> class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tkinter.ttk</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Progressbar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bar = </a:t>
            </a:r>
            <a:r>
              <a:rPr lang="en-US" sz="1800" dirty="0" err="1">
                <a:latin typeface="Times New Roman" panose="02020603050405020304" pitchFamily="18" charset="0"/>
                <a:cs typeface="Times New Roman" panose="02020603050405020304" pitchFamily="18" charset="0"/>
              </a:rPr>
              <a:t>Progressbar</a:t>
            </a:r>
            <a:r>
              <a:rPr lang="en-US" sz="1800" dirty="0">
                <a:latin typeface="Times New Roman" panose="02020603050405020304" pitchFamily="18" charset="0"/>
                <a:cs typeface="Times New Roman" panose="02020603050405020304" pitchFamily="18" charset="0"/>
              </a:rPr>
              <a:t>(window, length=200)</a:t>
            </a:r>
          </a:p>
        </p:txBody>
      </p:sp>
    </p:spTree>
    <p:extLst>
      <p:ext uri="{BB962C8B-B14F-4D97-AF65-F5344CB8AC3E}">
        <p14:creationId xmlns:p14="http://schemas.microsoft.com/office/powerpoint/2010/main" val="61902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normAutofit fontScale="90000"/>
          </a:bodyPr>
          <a:lstStyle/>
          <a:p>
            <a:r>
              <a:rPr lang="en-US" b="1" dirty="0"/>
              <a:t>Create a Label Widget</a:t>
            </a:r>
            <a:br>
              <a:rPr lang="en-US" b="1" dirty="0"/>
            </a:br>
            <a:endParaRPr lang="en-US" dirty="0"/>
          </a:p>
        </p:txBody>
      </p:sp>
      <p:sp>
        <p:nvSpPr>
          <p:cNvPr id="3" name="Content Placeholder 2"/>
          <p:cNvSpPr>
            <a:spLocks noGrp="1"/>
          </p:cNvSpPr>
          <p:nvPr>
            <p:ph idx="1"/>
          </p:nvPr>
        </p:nvSpPr>
        <p:spPr>
          <a:xfrm>
            <a:off x="704850" y="1314450"/>
            <a:ext cx="10648950" cy="4862513"/>
          </a:xfrm>
        </p:spPr>
        <p:txBody>
          <a:bodyPr>
            <a:normAutofit/>
          </a:bodyPr>
          <a:lstStyle/>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add a label to our previous example, we will create a label using the label class like this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Lbl</a:t>
            </a:r>
            <a:r>
              <a:rPr lang="en-US" sz="2000" dirty="0" smtClean="0">
                <a:latin typeface="Times New Roman" panose="02020603050405020304" pitchFamily="18" charset="0"/>
                <a:cs typeface="Times New Roman" panose="02020603050405020304" pitchFamily="18" charset="0"/>
              </a:rPr>
              <a:t> = Label(Window, text =“Hello”)</a:t>
            </a:r>
          </a:p>
          <a:p>
            <a:pPr marL="0" indent="0">
              <a:buNone/>
            </a:pPr>
            <a:r>
              <a:rPr lang="en-US" sz="2000" dirty="0" smtClean="0">
                <a:latin typeface="Times New Roman" panose="02020603050405020304" pitchFamily="18" charset="0"/>
                <a:cs typeface="Times New Roman" panose="02020603050405020304" pitchFamily="18" charset="0"/>
              </a:rPr>
              <a:t>Then we will set its position on the form using the grid function and give it the location like this:</a:t>
            </a:r>
          </a:p>
          <a:p>
            <a:pPr marL="0" indent="0">
              <a:buNone/>
            </a:pPr>
            <a:r>
              <a:rPr lang="en-US" sz="2000" dirty="0" err="1" smtClean="0">
                <a:latin typeface="Times New Roman" panose="02020603050405020304" pitchFamily="18" charset="0"/>
                <a:cs typeface="Times New Roman" panose="02020603050405020304" pitchFamily="18" charset="0"/>
              </a:rPr>
              <a:t>lbl.grid</a:t>
            </a:r>
            <a:r>
              <a:rPr lang="en-US" sz="2000" dirty="0" smtClean="0">
                <a:latin typeface="Times New Roman" panose="02020603050405020304" pitchFamily="18" charset="0"/>
                <a:cs typeface="Times New Roman" panose="02020603050405020304" pitchFamily="18" charset="0"/>
              </a:rPr>
              <a:t>(column=0, row=0)</a:t>
            </a:r>
          </a:p>
          <a:p>
            <a:pPr marL="0" indent="0">
              <a:buNone/>
            </a:pPr>
            <a:r>
              <a:rPr lang="en-US" sz="2000" dirty="0" smtClean="0">
                <a:latin typeface="Times New Roman" panose="02020603050405020304" pitchFamily="18" charset="0"/>
                <a:cs typeface="Times New Roman" panose="02020603050405020304" pitchFamily="18" charset="0"/>
              </a:rPr>
              <a:t>So the complete code will be like this:</a:t>
            </a:r>
          </a:p>
          <a:p>
            <a:pPr marL="0" indent="0">
              <a:buNone/>
            </a:pPr>
            <a:r>
              <a:rPr lang="en-US" sz="2000" dirty="0" smtClean="0">
                <a:latin typeface="Times New Roman" panose="02020603050405020304" pitchFamily="18" charset="0"/>
                <a:cs typeface="Times New Roman" panose="02020603050405020304" pitchFamily="18" charset="0"/>
              </a:rPr>
              <a:t>from </a:t>
            </a:r>
            <a:r>
              <a:rPr lang="en-US" sz="2000" dirty="0" err="1" smtClean="0">
                <a:latin typeface="Times New Roman" panose="02020603050405020304" pitchFamily="18" charset="0"/>
                <a:cs typeface="Times New Roman" panose="02020603050405020304" pitchFamily="18" charset="0"/>
              </a:rPr>
              <a:t>tkinter</a:t>
            </a:r>
            <a:r>
              <a:rPr lang="en-US" sz="2000" dirty="0" smtClean="0">
                <a:latin typeface="Times New Roman" panose="02020603050405020304" pitchFamily="18" charset="0"/>
                <a:cs typeface="Times New Roman" panose="02020603050405020304" pitchFamily="18" charset="0"/>
              </a:rPr>
              <a:t> import *</a:t>
            </a:r>
          </a:p>
          <a:p>
            <a:pPr marL="0" indent="0">
              <a:buNone/>
            </a:pPr>
            <a:r>
              <a:rPr lang="en-US" sz="2000" dirty="0" smtClean="0">
                <a:latin typeface="Times New Roman" panose="02020603050405020304" pitchFamily="18" charset="0"/>
                <a:cs typeface="Times New Roman" panose="02020603050405020304" pitchFamily="18" charset="0"/>
              </a:rPr>
              <a:t>window = </a:t>
            </a:r>
            <a:r>
              <a:rPr lang="en-US" sz="2000" dirty="0" err="1" smtClean="0">
                <a:latin typeface="Times New Roman" panose="02020603050405020304" pitchFamily="18" charset="0"/>
                <a:cs typeface="Times New Roman" panose="02020603050405020304" pitchFamily="18" charset="0"/>
              </a:rPr>
              <a:t>Tk</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window.title</a:t>
            </a:r>
            <a:r>
              <a:rPr lang="en-US" sz="2000" dirty="0" smtClean="0">
                <a:latin typeface="Times New Roman" panose="02020603050405020304" pitchFamily="18" charset="0"/>
                <a:cs typeface="Times New Roman" panose="02020603050405020304" pitchFamily="18" charset="0"/>
              </a:rPr>
              <a:t>("Welcome to </a:t>
            </a:r>
            <a:r>
              <a:rPr lang="en-US" sz="2000" dirty="0" err="1" smtClean="0">
                <a:latin typeface="Times New Roman" panose="02020603050405020304" pitchFamily="18" charset="0"/>
                <a:cs typeface="Times New Roman" panose="02020603050405020304" pitchFamily="18" charset="0"/>
              </a:rPr>
              <a:t>LikeGeeks</a:t>
            </a:r>
            <a:r>
              <a:rPr lang="en-US" sz="2000" dirty="0" smtClean="0">
                <a:latin typeface="Times New Roman" panose="02020603050405020304" pitchFamily="18" charset="0"/>
                <a:cs typeface="Times New Roman" panose="02020603050405020304" pitchFamily="18" charset="0"/>
              </a:rPr>
              <a:t> app")</a:t>
            </a:r>
          </a:p>
          <a:p>
            <a:pPr marL="0" indent="0">
              <a:buNone/>
            </a:pPr>
            <a:r>
              <a:rPr lang="en-US" sz="2000" dirty="0" err="1" smtClean="0">
                <a:latin typeface="Times New Roman" panose="02020603050405020304" pitchFamily="18" charset="0"/>
                <a:cs typeface="Times New Roman" panose="02020603050405020304" pitchFamily="18" charset="0"/>
              </a:rPr>
              <a:t>lbl</a:t>
            </a:r>
            <a:r>
              <a:rPr lang="en-US" sz="2000" dirty="0" smtClean="0">
                <a:latin typeface="Times New Roman" panose="02020603050405020304" pitchFamily="18" charset="0"/>
                <a:cs typeface="Times New Roman" panose="02020603050405020304" pitchFamily="18" charset="0"/>
              </a:rPr>
              <a:t> = Label(window, text="Hello")</a:t>
            </a:r>
          </a:p>
          <a:p>
            <a:pPr marL="0" indent="0">
              <a:buNone/>
            </a:pPr>
            <a:r>
              <a:rPr lang="en-US" sz="2000" dirty="0" err="1" smtClean="0">
                <a:latin typeface="Times New Roman" panose="02020603050405020304" pitchFamily="18" charset="0"/>
                <a:cs typeface="Times New Roman" panose="02020603050405020304" pitchFamily="18" charset="0"/>
              </a:rPr>
              <a:t>lbl.grid</a:t>
            </a:r>
            <a:r>
              <a:rPr lang="en-US" sz="2000" dirty="0" smtClean="0">
                <a:latin typeface="Times New Roman" panose="02020603050405020304" pitchFamily="18" charset="0"/>
                <a:cs typeface="Times New Roman" panose="02020603050405020304" pitchFamily="18" charset="0"/>
              </a:rPr>
              <a:t>(column=0, row=0)</a:t>
            </a:r>
          </a:p>
          <a:p>
            <a:pPr marL="0" indent="0">
              <a:buNone/>
            </a:pPr>
            <a:r>
              <a:rPr lang="en-US" sz="2000" dirty="0" err="1" smtClean="0">
                <a:latin typeface="Times New Roman" panose="02020603050405020304" pitchFamily="18" charset="0"/>
                <a:cs typeface="Times New Roman" panose="02020603050405020304" pitchFamily="18" charset="0"/>
              </a:rPr>
              <a:t>window.mainloop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56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295"/>
            <a:ext cx="10515600" cy="5683668"/>
          </a:xfrm>
        </p:spPr>
        <p:txBody>
          <a:bodyPr>
            <a:normAutofit fontScale="55000" lnSpcReduction="20000"/>
          </a:bodyPr>
          <a:lstStyle/>
          <a:p>
            <a:r>
              <a:rPr lang="en-US" sz="2400" dirty="0">
                <a:latin typeface="Times New Roman" panose="02020603050405020304" pitchFamily="18" charset="0"/>
                <a:cs typeface="Times New Roman" panose="02020603050405020304" pitchFamily="18" charset="0"/>
              </a:rPr>
              <a:t>You can set the progress bar value like </a:t>
            </a:r>
            <a:r>
              <a:rPr lang="en-US" sz="2400" dirty="0" smtClean="0">
                <a:latin typeface="Times New Roman" panose="02020603050405020304" pitchFamily="18" charset="0"/>
                <a:cs typeface="Times New Roman" panose="02020603050405020304" pitchFamily="18" charset="0"/>
              </a:rPr>
              <a:t>this</a:t>
            </a:r>
          </a:p>
          <a:p>
            <a:pPr marL="0" indent="0">
              <a:buNone/>
            </a:pPr>
            <a:r>
              <a:rPr lang="en-US" sz="2400" dirty="0">
                <a:latin typeface="Times New Roman" panose="02020603050405020304" pitchFamily="18" charset="0"/>
                <a:cs typeface="Times New Roman" panose="02020603050405020304" pitchFamily="18" charset="0"/>
              </a:rPr>
              <a:t>bar['value'] = </a:t>
            </a:r>
            <a:r>
              <a:rPr lang="en-US" sz="2400" dirty="0" smtClean="0">
                <a:latin typeface="Times New Roman" panose="02020603050405020304" pitchFamily="18" charset="0"/>
                <a:cs typeface="Times New Roman" panose="02020603050405020304" pitchFamily="18" charset="0"/>
              </a:rPr>
              <a:t>70</a:t>
            </a:r>
          </a:p>
          <a:p>
            <a:pPr marL="0" indent="0">
              <a:buNone/>
            </a:pPr>
            <a:r>
              <a:rPr lang="en-US" sz="2400" dirty="0">
                <a:latin typeface="Times New Roman" panose="02020603050405020304" pitchFamily="18" charset="0"/>
                <a:cs typeface="Times New Roman" panose="02020603050405020304" pitchFamily="18" charset="0"/>
              </a:rPr>
              <a:t>You can set this value based on any process you want like downloading a file or completing a task</a:t>
            </a:r>
            <a:r>
              <a:rPr lang="en-US" sz="2400" dirty="0" smtClean="0">
                <a:latin typeface="Times New Roman" panose="02020603050405020304" pitchFamily="18" charset="0"/>
                <a:cs typeface="Times New Roman" panose="02020603050405020304" pitchFamily="18" charset="0"/>
              </a:rPr>
              <a:t>.</a:t>
            </a:r>
          </a:p>
          <a:p>
            <a:pPr marL="0" indent="0">
              <a:buNone/>
            </a:pPr>
            <a:r>
              <a:rPr lang="en-US" b="1" dirty="0"/>
              <a:t>Change </a:t>
            </a:r>
            <a:r>
              <a:rPr lang="en-US" b="1" dirty="0" err="1"/>
              <a:t>Progressbar</a:t>
            </a:r>
            <a:r>
              <a:rPr lang="en-US" b="1" dirty="0"/>
              <a:t> </a:t>
            </a:r>
            <a:r>
              <a:rPr lang="en-US" b="1" dirty="0" smtClean="0"/>
              <a:t>Color</a:t>
            </a:r>
          </a:p>
          <a:p>
            <a:pPr marL="0" indent="0">
              <a:buNone/>
            </a:pPr>
            <a:r>
              <a:rPr lang="en-US" dirty="0"/>
              <a:t>Changing the </a:t>
            </a:r>
            <a:r>
              <a:rPr lang="en-US" dirty="0" err="1"/>
              <a:t>Progressbar</a:t>
            </a:r>
            <a:r>
              <a:rPr lang="en-US" dirty="0"/>
              <a:t> color is a bit tricky</a:t>
            </a:r>
            <a:r>
              <a:rPr lang="en-US" dirty="0" smtClean="0"/>
              <a:t>.</a:t>
            </a:r>
            <a:endParaRPr lang="en-US" dirty="0"/>
          </a:p>
          <a:p>
            <a:pPr marL="0" indent="0">
              <a:buNone/>
            </a:pPr>
            <a:r>
              <a:rPr lang="en-US" dirty="0"/>
              <a:t>First, we will create a style and set the background color and finally set the created style to the </a:t>
            </a:r>
            <a:r>
              <a:rPr lang="en-US" dirty="0" err="1"/>
              <a:t>Progressbar</a:t>
            </a:r>
            <a:r>
              <a:rPr lang="en-US" dirty="0" smtClean="0"/>
              <a:t>.</a:t>
            </a:r>
            <a:endParaRPr lang="en-US" dirty="0"/>
          </a:p>
          <a:p>
            <a:pPr marL="0" indent="0">
              <a:buNone/>
            </a:pPr>
            <a:r>
              <a:rPr lang="en-US" dirty="0"/>
              <a:t>Check the following example</a:t>
            </a:r>
            <a:r>
              <a:rPr lang="en-US" dirty="0" smtClean="0"/>
              <a:t>:</a:t>
            </a:r>
          </a:p>
          <a:p>
            <a:pPr marL="0" indent="0">
              <a:buNone/>
            </a:pPr>
            <a:r>
              <a:rPr lang="en-US" dirty="0"/>
              <a:t>from </a:t>
            </a:r>
            <a:r>
              <a:rPr lang="en-US" dirty="0" err="1"/>
              <a:t>tkinter</a:t>
            </a:r>
            <a:r>
              <a:rPr lang="en-US" dirty="0"/>
              <a:t> import *</a:t>
            </a:r>
          </a:p>
          <a:p>
            <a:pPr marL="0" indent="0">
              <a:buNone/>
            </a:pPr>
            <a:r>
              <a:rPr lang="en-US" dirty="0"/>
              <a:t>from </a:t>
            </a:r>
            <a:r>
              <a:rPr lang="en-US" dirty="0" err="1"/>
              <a:t>tkinter.ttk</a:t>
            </a:r>
            <a:r>
              <a:rPr lang="en-US" dirty="0"/>
              <a:t> import </a:t>
            </a:r>
            <a:r>
              <a:rPr lang="en-US" dirty="0" err="1"/>
              <a:t>Progressbar</a:t>
            </a:r>
            <a:endParaRPr lang="en-US" dirty="0"/>
          </a:p>
          <a:p>
            <a:pPr marL="0" indent="0">
              <a:buNone/>
            </a:pPr>
            <a:r>
              <a:rPr lang="en-US" dirty="0"/>
              <a:t>from </a:t>
            </a:r>
            <a:r>
              <a:rPr lang="en-US" dirty="0" err="1"/>
              <a:t>tkinter</a:t>
            </a:r>
            <a:r>
              <a:rPr lang="en-US" dirty="0"/>
              <a:t> import </a:t>
            </a:r>
            <a:r>
              <a:rPr lang="en-US" dirty="0" err="1"/>
              <a:t>ttk</a:t>
            </a:r>
            <a:endParaRPr lang="en-US" dirty="0"/>
          </a:p>
          <a:p>
            <a:pPr marL="0" indent="0">
              <a:buNone/>
            </a:pPr>
            <a:r>
              <a:rPr lang="en-US" dirty="0"/>
              <a:t>window = </a:t>
            </a:r>
            <a:r>
              <a:rPr lang="en-US" dirty="0" err="1"/>
              <a:t>Tk</a:t>
            </a:r>
            <a:r>
              <a:rPr lang="en-US" dirty="0"/>
              <a:t>()</a:t>
            </a:r>
          </a:p>
          <a:p>
            <a:pPr marL="0" indent="0">
              <a:buNone/>
            </a:pPr>
            <a:r>
              <a:rPr lang="en-US" dirty="0" err="1"/>
              <a:t>window.title</a:t>
            </a:r>
            <a:r>
              <a:rPr lang="en-US" dirty="0"/>
              <a:t>("Welcome to </a:t>
            </a:r>
            <a:r>
              <a:rPr lang="en-US" dirty="0" err="1"/>
              <a:t>LikeGeeks</a:t>
            </a:r>
            <a:r>
              <a:rPr lang="en-US" dirty="0"/>
              <a:t> app")</a:t>
            </a:r>
          </a:p>
          <a:p>
            <a:pPr marL="0" indent="0">
              <a:buNone/>
            </a:pPr>
            <a:r>
              <a:rPr lang="en-US" dirty="0" err="1"/>
              <a:t>window.geometry</a:t>
            </a:r>
            <a:r>
              <a:rPr lang="en-US" dirty="0"/>
              <a:t>('350x200')</a:t>
            </a:r>
          </a:p>
          <a:p>
            <a:pPr marL="0" indent="0">
              <a:buNone/>
            </a:pPr>
            <a:r>
              <a:rPr lang="en-US" dirty="0"/>
              <a:t>style = </a:t>
            </a:r>
            <a:r>
              <a:rPr lang="en-US" dirty="0" err="1"/>
              <a:t>ttk.Style</a:t>
            </a:r>
            <a:r>
              <a:rPr lang="en-US" dirty="0"/>
              <a:t>()</a:t>
            </a:r>
          </a:p>
          <a:p>
            <a:pPr marL="0" indent="0">
              <a:buNone/>
            </a:pPr>
            <a:r>
              <a:rPr lang="en-US" dirty="0" err="1"/>
              <a:t>style.theme_use</a:t>
            </a:r>
            <a:r>
              <a:rPr lang="en-US" dirty="0"/>
              <a:t>('default')</a:t>
            </a:r>
          </a:p>
          <a:p>
            <a:pPr marL="0" indent="0">
              <a:buNone/>
            </a:pPr>
            <a:r>
              <a:rPr lang="en-US" dirty="0" err="1"/>
              <a:t>style.configure</a:t>
            </a:r>
            <a:r>
              <a:rPr lang="en-US" dirty="0"/>
              <a:t>("</a:t>
            </a:r>
            <a:r>
              <a:rPr lang="en-US" dirty="0" err="1"/>
              <a:t>black.Horizontal.TProgressbar</a:t>
            </a:r>
            <a:r>
              <a:rPr lang="en-US" dirty="0"/>
              <a:t>", background='black')</a:t>
            </a:r>
          </a:p>
          <a:p>
            <a:pPr marL="0" indent="0">
              <a:buNone/>
            </a:pPr>
            <a:r>
              <a:rPr lang="en-US" dirty="0"/>
              <a:t>bar = </a:t>
            </a:r>
            <a:r>
              <a:rPr lang="en-US" dirty="0" err="1"/>
              <a:t>Progressbar</a:t>
            </a:r>
            <a:r>
              <a:rPr lang="en-US" dirty="0"/>
              <a:t>(window, length=200, style='</a:t>
            </a:r>
            <a:r>
              <a:rPr lang="en-US" dirty="0" err="1"/>
              <a:t>black.Horizontal.TProgressbar</a:t>
            </a:r>
            <a:r>
              <a:rPr lang="en-US" dirty="0"/>
              <a:t>')</a:t>
            </a:r>
          </a:p>
          <a:p>
            <a:pPr marL="0" indent="0">
              <a:buNone/>
            </a:pPr>
            <a:r>
              <a:rPr lang="en-US" dirty="0"/>
              <a:t>bar['value'] = 70</a:t>
            </a:r>
          </a:p>
          <a:p>
            <a:pPr marL="0" indent="0">
              <a:buNone/>
            </a:pPr>
            <a:r>
              <a:rPr lang="en-US" dirty="0" err="1"/>
              <a:t>bar.grid</a:t>
            </a:r>
            <a:r>
              <a:rPr lang="en-US" dirty="0"/>
              <a:t>(column=0, row=0)</a:t>
            </a:r>
          </a:p>
          <a:p>
            <a:pPr marL="0" indent="0">
              <a:buNone/>
            </a:pPr>
            <a:r>
              <a:rPr lang="en-US" dirty="0" err="1"/>
              <a:t>window.mainloop</a:t>
            </a:r>
            <a:r>
              <a:rPr lang="en-US" dirty="0"/>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165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2979"/>
            <a:ext cx="10515600" cy="5803984"/>
          </a:xfrm>
        </p:spPr>
        <p:txBody>
          <a:bodyPr/>
          <a:lstStyle/>
          <a:p>
            <a:r>
              <a:rPr lang="en-US" b="1" dirty="0">
                <a:latin typeface="Times New Roman" panose="02020603050405020304" pitchFamily="18" charset="0"/>
                <a:cs typeface="Times New Roman" panose="02020603050405020304" pitchFamily="18" charset="0"/>
              </a:rPr>
              <a:t>Add a File Dialog (File and Directory Chooser</a:t>
            </a:r>
            <a:r>
              <a:rPr lang="en-US" b="1"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To create a file dialog (file chooser), you can use the </a:t>
            </a:r>
            <a:r>
              <a:rPr lang="en-US" sz="1800" dirty="0" err="1">
                <a:latin typeface="Times New Roman" panose="02020603050405020304" pitchFamily="18" charset="0"/>
                <a:cs typeface="Times New Roman" panose="02020603050405020304" pitchFamily="18" charset="0"/>
              </a:rPr>
              <a:t>filedialog</a:t>
            </a:r>
            <a:r>
              <a:rPr lang="en-US" sz="1800" dirty="0">
                <a:latin typeface="Times New Roman" panose="02020603050405020304" pitchFamily="18" charset="0"/>
                <a:cs typeface="Times New Roman" panose="02020603050405020304" pitchFamily="18" charset="0"/>
              </a:rPr>
              <a:t> class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filedialog</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file = </a:t>
            </a:r>
            <a:r>
              <a:rPr lang="en-US" sz="1800" dirty="0" err="1">
                <a:latin typeface="Times New Roman" panose="02020603050405020304" pitchFamily="18" charset="0"/>
                <a:cs typeface="Times New Roman" panose="02020603050405020304" pitchFamily="18" charset="0"/>
              </a:rPr>
              <a:t>filedialog.askopenfilename</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After you choose a file and click open, the file variable will hold that file path</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Also, you can ask for multiple files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files = </a:t>
            </a:r>
            <a:r>
              <a:rPr lang="en-US" sz="1800" dirty="0" err="1">
                <a:latin typeface="Times New Roman" panose="02020603050405020304" pitchFamily="18" charset="0"/>
                <a:cs typeface="Times New Roman" panose="02020603050405020304" pitchFamily="18" charset="0"/>
              </a:rPr>
              <a:t>filedialog.askopenfilenames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266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80"/>
          </a:xfrm>
        </p:spPr>
        <p:txBody>
          <a:bodyPr>
            <a:normAutofit fontScale="90000"/>
          </a:bodyPr>
          <a:lstStyle/>
          <a:p>
            <a:r>
              <a:rPr lang="en-US" b="1" dirty="0"/>
              <a:t>Add a Menu Bar</a:t>
            </a:r>
            <a:br>
              <a:rPr lang="en-US" b="1" dirty="0"/>
            </a:br>
            <a:endParaRPr lang="en-US" dirty="0"/>
          </a:p>
        </p:txBody>
      </p:sp>
      <p:sp>
        <p:nvSpPr>
          <p:cNvPr id="3" name="Content Placeholder 2"/>
          <p:cNvSpPr>
            <a:spLocks noGrp="1"/>
          </p:cNvSpPr>
          <p:nvPr>
            <p:ph idx="1"/>
          </p:nvPr>
        </p:nvSpPr>
        <p:spPr>
          <a:xfrm>
            <a:off x="838200" y="1203158"/>
            <a:ext cx="10515600" cy="5161547"/>
          </a:xfrm>
        </p:spPr>
        <p:txBody>
          <a:bodyPr>
            <a:normAutofit fontScale="70000" lnSpcReduction="20000"/>
          </a:bodyPr>
          <a:lstStyle/>
          <a:p>
            <a:r>
              <a:rPr lang="en-US" sz="1800" dirty="0">
                <a:latin typeface="Times New Roman" panose="02020603050405020304" pitchFamily="18" charset="0"/>
                <a:cs typeface="Times New Roman" panose="02020603050405020304" pitchFamily="18" charset="0"/>
              </a:rPr>
              <a:t>To add a menu bar, you can use the menu class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Menu</a:t>
            </a:r>
          </a:p>
          <a:p>
            <a:pPr marL="0" indent="0">
              <a:buNone/>
            </a:pPr>
            <a:r>
              <a:rPr lang="en-US" sz="1800" dirty="0">
                <a:latin typeface="Times New Roman" panose="02020603050405020304" pitchFamily="18" charset="0"/>
                <a:cs typeface="Times New Roman" panose="02020603050405020304" pitchFamily="18" charset="0"/>
              </a:rPr>
              <a:t>menu = Menu(window)</a:t>
            </a:r>
          </a:p>
          <a:p>
            <a:pPr marL="0" indent="0">
              <a:buNone/>
            </a:pPr>
            <a:r>
              <a:rPr lang="en-US" sz="1800" dirty="0" err="1">
                <a:latin typeface="Times New Roman" panose="02020603050405020304" pitchFamily="18" charset="0"/>
                <a:cs typeface="Times New Roman" panose="02020603050405020304" pitchFamily="18" charset="0"/>
              </a:rPr>
              <a:t>menu.add_command</a:t>
            </a:r>
            <a:r>
              <a:rPr lang="en-US" sz="1800" dirty="0">
                <a:latin typeface="Times New Roman" panose="02020603050405020304" pitchFamily="18" charset="0"/>
                <a:cs typeface="Times New Roman" panose="02020603050405020304" pitchFamily="18" charset="0"/>
              </a:rPr>
              <a:t>(label='File')</a:t>
            </a:r>
          </a:p>
          <a:p>
            <a:pPr marL="0" indent="0">
              <a:buNone/>
            </a:pPr>
            <a:r>
              <a:rPr lang="en-US" sz="1800" dirty="0" err="1">
                <a:latin typeface="Times New Roman" panose="02020603050405020304" pitchFamily="18" charset="0"/>
                <a:cs typeface="Times New Roman" panose="02020603050405020304" pitchFamily="18" charset="0"/>
              </a:rPr>
              <a:t>window.config</a:t>
            </a:r>
            <a:r>
              <a:rPr lang="en-US" sz="1800" dirty="0">
                <a:latin typeface="Times New Roman" panose="02020603050405020304" pitchFamily="18" charset="0"/>
                <a:cs typeface="Times New Roman" panose="02020603050405020304" pitchFamily="18" charset="0"/>
              </a:rPr>
              <a:t>(menu=menu</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First, we create a menu, then we add our first label, and, finally, we assign the menu to our window</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You can add menu items under any menu by using the </a:t>
            </a:r>
            <a:r>
              <a:rPr lang="en-US" sz="1800" dirty="0" err="1">
                <a:latin typeface="Times New Roman" panose="02020603050405020304" pitchFamily="18" charset="0"/>
                <a:cs typeface="Times New Roman" panose="02020603050405020304" pitchFamily="18" charset="0"/>
              </a:rPr>
              <a:t>add_cascade</a:t>
            </a:r>
            <a:r>
              <a:rPr lang="en-US" sz="1800" dirty="0">
                <a:latin typeface="Times New Roman" panose="02020603050405020304" pitchFamily="18" charset="0"/>
                <a:cs typeface="Times New Roman" panose="02020603050405020304" pitchFamily="18" charset="0"/>
              </a:rPr>
              <a:t>() function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menu.add_cascade</a:t>
            </a:r>
            <a:r>
              <a:rPr lang="en-US" sz="1800" dirty="0">
                <a:latin typeface="Times New Roman" panose="02020603050405020304" pitchFamily="18" charset="0"/>
                <a:cs typeface="Times New Roman" panose="02020603050405020304" pitchFamily="18" charset="0"/>
              </a:rPr>
              <a:t>(label='File', menu=</a:t>
            </a:r>
            <a:r>
              <a:rPr lang="en-US" sz="1800" dirty="0" err="1">
                <a:latin typeface="Times New Roman" panose="02020603050405020304" pitchFamily="18" charset="0"/>
                <a:cs typeface="Times New Roman" panose="02020603050405020304" pitchFamily="18" charset="0"/>
              </a:rPr>
              <a:t>new_item</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Menu</a:t>
            </a:r>
          </a:p>
          <a:p>
            <a:pPr marL="0" indent="0">
              <a:buNone/>
            </a:pPr>
            <a:r>
              <a:rPr lang="en-US" sz="1800" dirty="0">
                <a:latin typeface="Times New Roman" panose="02020603050405020304" pitchFamily="18" charset="0"/>
                <a:cs typeface="Times New Roman" panose="02020603050405020304" pitchFamily="18" charset="0"/>
              </a:rPr>
              <a:t>window = </a:t>
            </a:r>
            <a:r>
              <a:rPr lang="en-US" sz="1800" dirty="0" err="1">
                <a:latin typeface="Times New Roman" panose="02020603050405020304" pitchFamily="18" charset="0"/>
                <a:cs typeface="Times New Roman" panose="02020603050405020304" pitchFamily="18" charset="0"/>
              </a:rPr>
              <a:t>Tk</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window.title</a:t>
            </a:r>
            <a:r>
              <a:rPr lang="en-US" sz="1800" dirty="0">
                <a:latin typeface="Times New Roman" panose="02020603050405020304" pitchFamily="18" charset="0"/>
                <a:cs typeface="Times New Roman" panose="02020603050405020304" pitchFamily="18" charset="0"/>
              </a:rPr>
              <a:t>("Welcome to </a:t>
            </a:r>
            <a:r>
              <a:rPr lang="en-US" sz="1800" dirty="0" err="1">
                <a:latin typeface="Times New Roman" panose="02020603050405020304" pitchFamily="18" charset="0"/>
                <a:cs typeface="Times New Roman" panose="02020603050405020304" pitchFamily="18" charset="0"/>
              </a:rPr>
              <a:t>LikeGeeks</a:t>
            </a:r>
            <a:r>
              <a:rPr lang="en-US" sz="1800" dirty="0">
                <a:latin typeface="Times New Roman" panose="02020603050405020304" pitchFamily="18" charset="0"/>
                <a:cs typeface="Times New Roman" panose="02020603050405020304" pitchFamily="18" charset="0"/>
              </a:rPr>
              <a:t> app")</a:t>
            </a:r>
          </a:p>
          <a:p>
            <a:pPr marL="0" indent="0">
              <a:buNone/>
            </a:pPr>
            <a:r>
              <a:rPr lang="en-US" sz="1800" dirty="0">
                <a:latin typeface="Times New Roman" panose="02020603050405020304" pitchFamily="18" charset="0"/>
                <a:cs typeface="Times New Roman" panose="02020603050405020304" pitchFamily="18" charset="0"/>
              </a:rPr>
              <a:t>menu = Menu(window)</a:t>
            </a:r>
          </a:p>
          <a:p>
            <a:pPr marL="0" indent="0">
              <a:buNone/>
            </a:pPr>
            <a:r>
              <a:rPr lang="en-US" sz="1800" dirty="0" err="1">
                <a:latin typeface="Times New Roman" panose="02020603050405020304" pitchFamily="18" charset="0"/>
                <a:cs typeface="Times New Roman" panose="02020603050405020304" pitchFamily="18" charset="0"/>
              </a:rPr>
              <a:t>new_item</a:t>
            </a:r>
            <a:r>
              <a:rPr lang="en-US" sz="1800" dirty="0">
                <a:latin typeface="Times New Roman" panose="02020603050405020304" pitchFamily="18" charset="0"/>
                <a:cs typeface="Times New Roman" panose="02020603050405020304" pitchFamily="18" charset="0"/>
              </a:rPr>
              <a:t> = Menu(menu)</a:t>
            </a:r>
          </a:p>
          <a:p>
            <a:pPr marL="0" indent="0">
              <a:buNone/>
            </a:pPr>
            <a:r>
              <a:rPr lang="en-US" sz="1800" dirty="0" err="1">
                <a:latin typeface="Times New Roman" panose="02020603050405020304" pitchFamily="18" charset="0"/>
                <a:cs typeface="Times New Roman" panose="02020603050405020304" pitchFamily="18" charset="0"/>
              </a:rPr>
              <a:t>new_item.add_command</a:t>
            </a:r>
            <a:r>
              <a:rPr lang="en-US" sz="1800" dirty="0">
                <a:latin typeface="Times New Roman" panose="02020603050405020304" pitchFamily="18" charset="0"/>
                <a:cs typeface="Times New Roman" panose="02020603050405020304" pitchFamily="18" charset="0"/>
              </a:rPr>
              <a:t>(label='New')</a:t>
            </a:r>
          </a:p>
          <a:p>
            <a:pPr marL="0" indent="0">
              <a:buNone/>
            </a:pPr>
            <a:r>
              <a:rPr lang="en-US" sz="1800" dirty="0" err="1">
                <a:latin typeface="Times New Roman" panose="02020603050405020304" pitchFamily="18" charset="0"/>
                <a:cs typeface="Times New Roman" panose="02020603050405020304" pitchFamily="18" charset="0"/>
              </a:rPr>
              <a:t>menu.add_cascade</a:t>
            </a:r>
            <a:r>
              <a:rPr lang="en-US" sz="1800" dirty="0">
                <a:latin typeface="Times New Roman" panose="02020603050405020304" pitchFamily="18" charset="0"/>
                <a:cs typeface="Times New Roman" panose="02020603050405020304" pitchFamily="18" charset="0"/>
              </a:rPr>
              <a:t>(label='File', menu=</a:t>
            </a:r>
            <a:r>
              <a:rPr lang="en-US" sz="1800" dirty="0" err="1">
                <a:latin typeface="Times New Roman" panose="02020603050405020304" pitchFamily="18" charset="0"/>
                <a:cs typeface="Times New Roman" panose="02020603050405020304" pitchFamily="18" charset="0"/>
              </a:rPr>
              <a:t>new_item</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window.config</a:t>
            </a:r>
            <a:r>
              <a:rPr lang="en-US" sz="1800" dirty="0">
                <a:latin typeface="Times New Roman" panose="02020603050405020304" pitchFamily="18" charset="0"/>
                <a:cs typeface="Times New Roman" panose="02020603050405020304" pitchFamily="18" charset="0"/>
              </a:rPr>
              <a:t>(menu=menu)</a:t>
            </a:r>
          </a:p>
          <a:p>
            <a:pPr marL="0" indent="0">
              <a:buNone/>
            </a:pPr>
            <a:r>
              <a:rPr lang="en-US" sz="1800" dirty="0" err="1">
                <a:latin typeface="Times New Roman" panose="02020603050405020304" pitchFamily="18" charset="0"/>
                <a:cs typeface="Times New Roman" panose="02020603050405020304" pitchFamily="18" charset="0"/>
              </a:rPr>
              <a:t>window.mainloop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949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642"/>
            <a:ext cx="10515600" cy="5551321"/>
          </a:xfrm>
        </p:spPr>
        <p:txBody>
          <a:bodyPr>
            <a:normAutofit/>
          </a:bodyPr>
          <a:lstStyle/>
          <a:p>
            <a:r>
              <a:rPr lang="en-US" sz="1800" dirty="0">
                <a:latin typeface="Times New Roman" panose="02020603050405020304" pitchFamily="18" charset="0"/>
                <a:cs typeface="Times New Roman" panose="02020603050405020304" pitchFamily="18" charset="0"/>
              </a:rPr>
              <a:t>This way, you can add as many menu items as you want</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Menu</a:t>
            </a:r>
          </a:p>
          <a:p>
            <a:pPr marL="0" indent="0">
              <a:buNone/>
            </a:pPr>
            <a:r>
              <a:rPr lang="en-US" sz="1800" dirty="0">
                <a:latin typeface="Times New Roman" panose="02020603050405020304" pitchFamily="18" charset="0"/>
                <a:cs typeface="Times New Roman" panose="02020603050405020304" pitchFamily="18" charset="0"/>
              </a:rPr>
              <a:t>window = </a:t>
            </a:r>
            <a:r>
              <a:rPr lang="en-US" sz="1800" dirty="0" err="1">
                <a:latin typeface="Times New Roman" panose="02020603050405020304" pitchFamily="18" charset="0"/>
                <a:cs typeface="Times New Roman" panose="02020603050405020304" pitchFamily="18" charset="0"/>
              </a:rPr>
              <a:t>Tk</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window.title</a:t>
            </a:r>
            <a:r>
              <a:rPr lang="en-US" sz="1800" dirty="0">
                <a:latin typeface="Times New Roman" panose="02020603050405020304" pitchFamily="18" charset="0"/>
                <a:cs typeface="Times New Roman" panose="02020603050405020304" pitchFamily="18" charset="0"/>
              </a:rPr>
              <a:t>("Welcome to </a:t>
            </a:r>
            <a:r>
              <a:rPr lang="en-US" sz="1800" dirty="0" err="1">
                <a:latin typeface="Times New Roman" panose="02020603050405020304" pitchFamily="18" charset="0"/>
                <a:cs typeface="Times New Roman" panose="02020603050405020304" pitchFamily="18" charset="0"/>
              </a:rPr>
              <a:t>LikeGeeks</a:t>
            </a:r>
            <a:r>
              <a:rPr lang="en-US" sz="1800" dirty="0">
                <a:latin typeface="Times New Roman" panose="02020603050405020304" pitchFamily="18" charset="0"/>
                <a:cs typeface="Times New Roman" panose="02020603050405020304" pitchFamily="18" charset="0"/>
              </a:rPr>
              <a:t> app")</a:t>
            </a:r>
          </a:p>
          <a:p>
            <a:pPr marL="0" indent="0">
              <a:buNone/>
            </a:pPr>
            <a:r>
              <a:rPr lang="en-US" sz="1800" dirty="0">
                <a:latin typeface="Times New Roman" panose="02020603050405020304" pitchFamily="18" charset="0"/>
                <a:cs typeface="Times New Roman" panose="02020603050405020304" pitchFamily="18" charset="0"/>
              </a:rPr>
              <a:t>menu = Menu(window)</a:t>
            </a:r>
          </a:p>
          <a:p>
            <a:pPr marL="0" indent="0">
              <a:buNone/>
            </a:pPr>
            <a:r>
              <a:rPr lang="en-US" sz="1800" dirty="0" err="1">
                <a:latin typeface="Times New Roman" panose="02020603050405020304" pitchFamily="18" charset="0"/>
                <a:cs typeface="Times New Roman" panose="02020603050405020304" pitchFamily="18" charset="0"/>
              </a:rPr>
              <a:t>new_item</a:t>
            </a:r>
            <a:r>
              <a:rPr lang="en-US" sz="1800" dirty="0">
                <a:latin typeface="Times New Roman" panose="02020603050405020304" pitchFamily="18" charset="0"/>
                <a:cs typeface="Times New Roman" panose="02020603050405020304" pitchFamily="18" charset="0"/>
              </a:rPr>
              <a:t> = Menu(menu)</a:t>
            </a:r>
          </a:p>
          <a:p>
            <a:pPr marL="0" indent="0">
              <a:buNone/>
            </a:pPr>
            <a:r>
              <a:rPr lang="en-US" sz="1800" dirty="0" err="1">
                <a:latin typeface="Times New Roman" panose="02020603050405020304" pitchFamily="18" charset="0"/>
                <a:cs typeface="Times New Roman" panose="02020603050405020304" pitchFamily="18" charset="0"/>
              </a:rPr>
              <a:t>new_item.add_command</a:t>
            </a:r>
            <a:r>
              <a:rPr lang="en-US" sz="1800" dirty="0">
                <a:latin typeface="Times New Roman" panose="02020603050405020304" pitchFamily="18" charset="0"/>
                <a:cs typeface="Times New Roman" panose="02020603050405020304" pitchFamily="18" charset="0"/>
              </a:rPr>
              <a:t>(label='New')</a:t>
            </a:r>
          </a:p>
          <a:p>
            <a:pPr marL="0" indent="0">
              <a:buNone/>
            </a:pPr>
            <a:r>
              <a:rPr lang="en-US" sz="1800" dirty="0" err="1">
                <a:latin typeface="Times New Roman" panose="02020603050405020304" pitchFamily="18" charset="0"/>
                <a:cs typeface="Times New Roman" panose="02020603050405020304" pitchFamily="18" charset="0"/>
              </a:rPr>
              <a:t>new_item.add_separator</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new_item.add_command</a:t>
            </a:r>
            <a:r>
              <a:rPr lang="en-US" sz="1800" dirty="0">
                <a:latin typeface="Times New Roman" panose="02020603050405020304" pitchFamily="18" charset="0"/>
                <a:cs typeface="Times New Roman" panose="02020603050405020304" pitchFamily="18" charset="0"/>
              </a:rPr>
              <a:t>(label='Edit')</a:t>
            </a:r>
          </a:p>
          <a:p>
            <a:pPr marL="0" indent="0">
              <a:buNone/>
            </a:pPr>
            <a:r>
              <a:rPr lang="en-US" sz="1800" dirty="0" err="1">
                <a:latin typeface="Times New Roman" panose="02020603050405020304" pitchFamily="18" charset="0"/>
                <a:cs typeface="Times New Roman" panose="02020603050405020304" pitchFamily="18" charset="0"/>
              </a:rPr>
              <a:t>menu.add_cascade</a:t>
            </a:r>
            <a:r>
              <a:rPr lang="en-US" sz="1800" dirty="0">
                <a:latin typeface="Times New Roman" panose="02020603050405020304" pitchFamily="18" charset="0"/>
                <a:cs typeface="Times New Roman" panose="02020603050405020304" pitchFamily="18" charset="0"/>
              </a:rPr>
              <a:t>(label='File', menu=</a:t>
            </a:r>
            <a:r>
              <a:rPr lang="en-US" sz="1800" dirty="0" err="1">
                <a:latin typeface="Times New Roman" panose="02020603050405020304" pitchFamily="18" charset="0"/>
                <a:cs typeface="Times New Roman" panose="02020603050405020304" pitchFamily="18" charset="0"/>
              </a:rPr>
              <a:t>new_item</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window.config</a:t>
            </a:r>
            <a:r>
              <a:rPr lang="en-US" sz="1800" dirty="0">
                <a:latin typeface="Times New Roman" panose="02020603050405020304" pitchFamily="18" charset="0"/>
                <a:cs typeface="Times New Roman" panose="02020603050405020304" pitchFamily="18" charset="0"/>
              </a:rPr>
              <a:t>(menu=menu)</a:t>
            </a:r>
          </a:p>
          <a:p>
            <a:pPr marL="0" indent="0">
              <a:buNone/>
            </a:pPr>
            <a:r>
              <a:rPr lang="en-US" sz="1800" dirty="0" err="1">
                <a:latin typeface="Times New Roman" panose="02020603050405020304" pitchFamily="18" charset="0"/>
                <a:cs typeface="Times New Roman" panose="02020603050405020304" pitchFamily="18" charset="0"/>
              </a:rPr>
              <a:t>window.mainloop</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0694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191"/>
          </a:xfrm>
        </p:spPr>
        <p:txBody>
          <a:bodyPr>
            <a:normAutofit fontScale="90000"/>
          </a:bodyPr>
          <a:lstStyle/>
          <a:p>
            <a:r>
              <a:rPr lang="en-US" b="1" dirty="0"/>
              <a:t>Set Label Font Size</a:t>
            </a:r>
            <a:br>
              <a:rPr lang="en-US" b="1" dirty="0"/>
            </a:br>
            <a:endParaRPr lang="en-US" dirty="0"/>
          </a:p>
        </p:txBody>
      </p:sp>
      <p:sp>
        <p:nvSpPr>
          <p:cNvPr id="3" name="Content Placeholder 2"/>
          <p:cNvSpPr>
            <a:spLocks noGrp="1"/>
          </p:cNvSpPr>
          <p:nvPr>
            <p:ph idx="1"/>
          </p:nvPr>
        </p:nvSpPr>
        <p:spPr>
          <a:xfrm>
            <a:off x="838200" y="1118937"/>
            <a:ext cx="10515600" cy="5058026"/>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You can set the label font so you can make it bigger and maybe bold. You can also change the font style. To do so, you can pass the font parameter like this:</a:t>
            </a:r>
          </a:p>
          <a:p>
            <a:pPr marL="0" indent="0">
              <a:buNone/>
            </a:pPr>
            <a:r>
              <a:rPr lang="en-US" sz="2000" dirty="0" err="1" smtClean="0">
                <a:latin typeface="Times New Roman" panose="02020603050405020304" pitchFamily="18" charset="0"/>
                <a:cs typeface="Times New Roman" panose="02020603050405020304" pitchFamily="18" charset="0"/>
              </a:rPr>
              <a:t>lbl</a:t>
            </a:r>
            <a:r>
              <a:rPr lang="en-US" sz="2000" dirty="0" smtClean="0">
                <a:latin typeface="Times New Roman" panose="02020603050405020304" pitchFamily="18" charset="0"/>
                <a:cs typeface="Times New Roman" panose="02020603050405020304" pitchFamily="18" charset="0"/>
              </a:rPr>
              <a:t> = Label(window, text="Hello", font=("Arial Bold", 50))</a:t>
            </a:r>
          </a:p>
          <a:p>
            <a:pPr marL="0" indent="0">
              <a:buNone/>
            </a:pPr>
            <a:r>
              <a:rPr lang="en-US" b="1" dirty="0"/>
              <a:t>Setting Window Size</a:t>
            </a:r>
          </a:p>
          <a:p>
            <a:pPr marL="0" indent="0">
              <a:buNone/>
            </a:pPr>
            <a:r>
              <a:rPr lang="en-US" sz="2000" dirty="0" smtClean="0">
                <a:latin typeface="Times New Roman" panose="02020603050405020304" pitchFamily="18" charset="0"/>
                <a:cs typeface="Times New Roman" panose="02020603050405020304" pitchFamily="18" charset="0"/>
              </a:rPr>
              <a:t>We can set the default window size using the geometry function like this:</a:t>
            </a:r>
          </a:p>
          <a:p>
            <a:pPr marL="0" indent="0">
              <a:buNone/>
            </a:pPr>
            <a:r>
              <a:rPr lang="en-US" sz="2000" dirty="0" err="1" smtClean="0">
                <a:latin typeface="Times New Roman" panose="02020603050405020304" pitchFamily="18" charset="0"/>
                <a:cs typeface="Times New Roman" panose="02020603050405020304" pitchFamily="18" charset="0"/>
              </a:rPr>
              <a:t>window.geometry</a:t>
            </a:r>
            <a:r>
              <a:rPr lang="en-US" sz="2000" dirty="0" smtClean="0">
                <a:latin typeface="Times New Roman" panose="02020603050405020304" pitchFamily="18" charset="0"/>
                <a:cs typeface="Times New Roman" panose="02020603050405020304" pitchFamily="18" charset="0"/>
              </a:rPr>
              <a:t>('350x200')</a:t>
            </a:r>
          </a:p>
          <a:p>
            <a:pPr marL="0" indent="0">
              <a:buNone/>
            </a:pPr>
            <a:r>
              <a:rPr lang="en-US" sz="2000" dirty="0" smtClean="0">
                <a:latin typeface="Times New Roman" panose="02020603050405020304" pitchFamily="18" charset="0"/>
                <a:cs typeface="Times New Roman" panose="02020603050405020304" pitchFamily="18" charset="0"/>
              </a:rPr>
              <a:t>The above line sets the window width to 350 pixels and the height to 200 pixels.</a:t>
            </a:r>
          </a:p>
          <a:p>
            <a:pPr marL="0" indent="0">
              <a:buNone/>
            </a:pPr>
            <a:r>
              <a:rPr lang="en-US" b="1" dirty="0"/>
              <a:t>Adding a Button Widget</a:t>
            </a:r>
          </a:p>
          <a:p>
            <a:pPr marL="0" indent="0">
              <a:buNone/>
            </a:pPr>
            <a:r>
              <a:rPr lang="en-US" sz="2000" dirty="0">
                <a:latin typeface="Times New Roman" panose="02020603050405020304" pitchFamily="18" charset="0"/>
                <a:cs typeface="Times New Roman" panose="02020603050405020304" pitchFamily="18" charset="0"/>
              </a:rPr>
              <a:t>Let's start by adding the button to the window. The button is created and added to the window in the same way as the label</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btn</a:t>
            </a:r>
            <a:r>
              <a:rPr lang="en-US" sz="2000" dirty="0" smtClean="0">
                <a:latin typeface="Times New Roman" panose="02020603050405020304" pitchFamily="18" charset="0"/>
                <a:cs typeface="Times New Roman" panose="02020603050405020304" pitchFamily="18" charset="0"/>
              </a:rPr>
              <a:t> = Button(window, text="Click Me")</a:t>
            </a:r>
          </a:p>
          <a:p>
            <a:pPr marL="0" indent="0">
              <a:buNone/>
            </a:pPr>
            <a:r>
              <a:rPr lang="en-US" sz="2000" dirty="0" err="1" smtClean="0">
                <a:latin typeface="Times New Roman" panose="02020603050405020304" pitchFamily="18" charset="0"/>
                <a:cs typeface="Times New Roman" panose="02020603050405020304" pitchFamily="18" charset="0"/>
              </a:rPr>
              <a:t>btn.grid</a:t>
            </a:r>
            <a:r>
              <a:rPr lang="en-US" sz="2000" dirty="0" smtClean="0">
                <a:latin typeface="Times New Roman" panose="02020603050405020304" pitchFamily="18" charset="0"/>
                <a:cs typeface="Times New Roman" panose="02020603050405020304" pitchFamily="18" charset="0"/>
              </a:rPr>
              <a:t>(column=1, row=0)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694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147" y="529389"/>
            <a:ext cx="10535653" cy="5647574"/>
          </a:xfrm>
        </p:spPr>
        <p:txBody>
          <a:bodyPr/>
          <a:lstStyle/>
          <a:p>
            <a:r>
              <a:rPr lang="en-US" dirty="0"/>
              <a:t>So our window will be like this</a:t>
            </a:r>
            <a:r>
              <a:rPr lang="en-US" dirty="0" smtClean="0"/>
              <a:t>:</a:t>
            </a:r>
          </a:p>
          <a:p>
            <a:pPr marL="0" indent="0">
              <a:buNone/>
            </a:pPr>
            <a:r>
              <a:rPr lang="en-US" dirty="0" smtClean="0"/>
              <a:t>from </a:t>
            </a:r>
            <a:r>
              <a:rPr lang="en-US" dirty="0" err="1" smtClean="0"/>
              <a:t>tkinter</a:t>
            </a:r>
            <a:r>
              <a:rPr lang="en-US" dirty="0" smtClean="0"/>
              <a:t> import *</a:t>
            </a:r>
          </a:p>
          <a:p>
            <a:pPr marL="0" indent="0">
              <a:buNone/>
            </a:pPr>
            <a:r>
              <a:rPr lang="en-US" dirty="0" smtClean="0"/>
              <a:t>window = </a:t>
            </a:r>
            <a:r>
              <a:rPr lang="en-US" dirty="0" err="1" smtClean="0"/>
              <a:t>Tk</a:t>
            </a:r>
            <a:r>
              <a:rPr lang="en-US" dirty="0" smtClean="0"/>
              <a:t>()</a:t>
            </a:r>
          </a:p>
          <a:p>
            <a:pPr marL="0" indent="0">
              <a:buNone/>
            </a:pPr>
            <a:r>
              <a:rPr lang="en-US" dirty="0" err="1" smtClean="0"/>
              <a:t>window.title</a:t>
            </a:r>
            <a:r>
              <a:rPr lang="en-US" dirty="0" smtClean="0"/>
              <a:t>("Welcome to </a:t>
            </a:r>
            <a:r>
              <a:rPr lang="en-US" dirty="0" err="1" smtClean="0"/>
              <a:t>LikeGeeks</a:t>
            </a:r>
            <a:r>
              <a:rPr lang="en-US" dirty="0" smtClean="0"/>
              <a:t> app")</a:t>
            </a:r>
          </a:p>
          <a:p>
            <a:pPr marL="0" indent="0">
              <a:buNone/>
            </a:pPr>
            <a:r>
              <a:rPr lang="en-US" dirty="0" err="1" smtClean="0"/>
              <a:t>window.geometry</a:t>
            </a:r>
            <a:r>
              <a:rPr lang="en-US" dirty="0" smtClean="0"/>
              <a:t>('350x200')</a:t>
            </a:r>
          </a:p>
          <a:p>
            <a:pPr marL="0" indent="0">
              <a:buNone/>
            </a:pPr>
            <a:r>
              <a:rPr lang="en-US" dirty="0" err="1" smtClean="0"/>
              <a:t>lbl</a:t>
            </a:r>
            <a:r>
              <a:rPr lang="en-US" dirty="0" smtClean="0"/>
              <a:t> = Label(window, text="Hello")</a:t>
            </a:r>
          </a:p>
          <a:p>
            <a:pPr marL="0" indent="0">
              <a:buNone/>
            </a:pPr>
            <a:r>
              <a:rPr lang="en-US" dirty="0" err="1" smtClean="0"/>
              <a:t>lbl.grid</a:t>
            </a:r>
            <a:r>
              <a:rPr lang="en-US" dirty="0" smtClean="0"/>
              <a:t>(column=0, row=0)</a:t>
            </a:r>
          </a:p>
          <a:p>
            <a:pPr marL="0" indent="0">
              <a:buNone/>
            </a:pPr>
            <a:r>
              <a:rPr lang="en-US" dirty="0" err="1" smtClean="0"/>
              <a:t>btn</a:t>
            </a:r>
            <a:r>
              <a:rPr lang="en-US" dirty="0" smtClean="0"/>
              <a:t> = Button(window, text="Click Me")</a:t>
            </a:r>
          </a:p>
          <a:p>
            <a:pPr marL="0" indent="0">
              <a:buNone/>
            </a:pPr>
            <a:r>
              <a:rPr lang="en-US" dirty="0" err="1" smtClean="0"/>
              <a:t>btn.grid</a:t>
            </a:r>
            <a:r>
              <a:rPr lang="en-US" dirty="0" smtClean="0"/>
              <a:t>(column=1, row=0)</a:t>
            </a:r>
          </a:p>
          <a:p>
            <a:pPr marL="0" indent="0">
              <a:buNone/>
            </a:pPr>
            <a:r>
              <a:rPr lang="en-US" dirty="0" err="1" smtClean="0"/>
              <a:t>window.mainloop</a:t>
            </a:r>
            <a:r>
              <a:rPr lang="en-US" dirty="0" smtClean="0"/>
              <a:t>()</a:t>
            </a:r>
            <a:endParaRPr lang="en-US" dirty="0"/>
          </a:p>
        </p:txBody>
      </p:sp>
    </p:spTree>
    <p:extLst>
      <p:ext uri="{BB962C8B-B14F-4D97-AF65-F5344CB8AC3E}">
        <p14:creationId xmlns:p14="http://schemas.microsoft.com/office/powerpoint/2010/main" val="305916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371"/>
            <a:ext cx="10515600" cy="5599447"/>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NOTE: that we place the button on the second column of the window, which is 1. If you forget and place the button on the same column which is 0, it will show the button only, since the button will be on the top of the label</a:t>
            </a:r>
          </a:p>
          <a:p>
            <a:pPr marL="0" indent="0">
              <a:buNone/>
            </a:pPr>
            <a:r>
              <a:rPr lang="en-US" b="1" dirty="0"/>
              <a:t>Change Button Foreground and Background Colors</a:t>
            </a:r>
          </a:p>
          <a:p>
            <a:pPr marL="0" indent="0">
              <a:buNone/>
            </a:pPr>
            <a:r>
              <a:rPr lang="en-US" sz="1800" dirty="0" smtClean="0">
                <a:latin typeface="Times New Roman" panose="02020603050405020304" pitchFamily="18" charset="0"/>
                <a:cs typeface="Times New Roman" panose="02020603050405020304" pitchFamily="18" charset="0"/>
              </a:rPr>
              <a:t>You can change the foreground of a button or any other widget using the </a:t>
            </a:r>
            <a:r>
              <a:rPr lang="en-US" sz="1800" dirty="0" err="1" smtClean="0">
                <a:latin typeface="Times New Roman" panose="02020603050405020304" pitchFamily="18" charset="0"/>
                <a:cs typeface="Times New Roman" panose="02020603050405020304" pitchFamily="18" charset="0"/>
              </a:rPr>
              <a:t>fg</a:t>
            </a:r>
            <a:r>
              <a:rPr lang="en-US" sz="1800" dirty="0" smtClean="0">
                <a:latin typeface="Times New Roman" panose="02020603050405020304" pitchFamily="18" charset="0"/>
                <a:cs typeface="Times New Roman" panose="02020603050405020304" pitchFamily="18" charset="0"/>
              </a:rPr>
              <a:t> property.</a:t>
            </a:r>
          </a:p>
          <a:p>
            <a:pPr marL="0" indent="0">
              <a:buNone/>
            </a:pPr>
            <a:r>
              <a:rPr lang="en-US" sz="1800" dirty="0" smtClean="0">
                <a:latin typeface="Times New Roman" panose="02020603050405020304" pitchFamily="18" charset="0"/>
                <a:cs typeface="Times New Roman" panose="02020603050405020304" pitchFamily="18" charset="0"/>
              </a:rPr>
              <a:t>Also, you can change the background color of any widget using the </a:t>
            </a:r>
            <a:r>
              <a:rPr lang="en-US" sz="1800" dirty="0" err="1" smtClean="0">
                <a:latin typeface="Times New Roman" panose="02020603050405020304" pitchFamily="18" charset="0"/>
                <a:cs typeface="Times New Roman" panose="02020603050405020304" pitchFamily="18" charset="0"/>
              </a:rPr>
              <a:t>bg</a:t>
            </a:r>
            <a:r>
              <a:rPr lang="en-US" sz="1800" dirty="0" smtClean="0">
                <a:latin typeface="Times New Roman" panose="02020603050405020304" pitchFamily="18" charset="0"/>
                <a:cs typeface="Times New Roman" panose="02020603050405020304" pitchFamily="18" charset="0"/>
              </a:rPr>
              <a:t> property.</a:t>
            </a:r>
          </a:p>
          <a:p>
            <a:pPr marL="0" indent="0">
              <a:buNone/>
            </a:pPr>
            <a:r>
              <a:rPr lang="en-US" sz="1800" dirty="0" err="1" smtClean="0">
                <a:latin typeface="Times New Roman" panose="02020603050405020304" pitchFamily="18" charset="0"/>
                <a:cs typeface="Times New Roman" panose="02020603050405020304" pitchFamily="18" charset="0"/>
              </a:rPr>
              <a:t>btn</a:t>
            </a:r>
            <a:r>
              <a:rPr lang="en-US" sz="1800" dirty="0" smtClean="0">
                <a:latin typeface="Times New Roman" panose="02020603050405020304" pitchFamily="18" charset="0"/>
                <a:cs typeface="Times New Roman" panose="02020603050405020304" pitchFamily="18" charset="0"/>
              </a:rPr>
              <a:t> = Button(window, text="Click Me", </a:t>
            </a:r>
            <a:r>
              <a:rPr lang="en-US" sz="1800" dirty="0" err="1" smtClean="0">
                <a:latin typeface="Times New Roman" panose="02020603050405020304" pitchFamily="18" charset="0"/>
                <a:cs typeface="Times New Roman" panose="02020603050405020304" pitchFamily="18" charset="0"/>
              </a:rPr>
              <a:t>bg</a:t>
            </a:r>
            <a:r>
              <a:rPr lang="en-US" sz="1800" dirty="0" smtClean="0">
                <a:latin typeface="Times New Roman" panose="02020603050405020304" pitchFamily="18" charset="0"/>
                <a:cs typeface="Times New Roman" panose="02020603050405020304" pitchFamily="18" charset="0"/>
              </a:rPr>
              <a:t>="orange", </a:t>
            </a:r>
            <a:r>
              <a:rPr lang="en-US" sz="1800" dirty="0" err="1" smtClean="0">
                <a:latin typeface="Times New Roman" panose="02020603050405020304" pitchFamily="18" charset="0"/>
                <a:cs typeface="Times New Roman" panose="02020603050405020304" pitchFamily="18" charset="0"/>
              </a:rPr>
              <a:t>fg</a:t>
            </a:r>
            <a:r>
              <a:rPr lang="en-US" sz="1800" dirty="0" smtClean="0">
                <a:latin typeface="Times New Roman" panose="02020603050405020304" pitchFamily="18" charset="0"/>
                <a:cs typeface="Times New Roman" panose="02020603050405020304" pitchFamily="18" charset="0"/>
              </a:rPr>
              <a:t>="red")</a:t>
            </a:r>
          </a:p>
          <a:p>
            <a:pPr marL="0" indent="0">
              <a:buNone/>
            </a:pPr>
            <a:r>
              <a:rPr lang="en-US" sz="1800" dirty="0">
                <a:latin typeface="Times New Roman" panose="02020603050405020304" pitchFamily="18" charset="0"/>
                <a:cs typeface="Times New Roman" panose="02020603050405020304" pitchFamily="18" charset="0"/>
              </a:rPr>
              <a:t>if you </a:t>
            </a:r>
            <a:r>
              <a:rPr lang="en-US" sz="1800" dirty="0" smtClean="0">
                <a:latin typeface="Times New Roman" panose="02020603050405020304" pitchFamily="18" charset="0"/>
                <a:cs typeface="Times New Roman" panose="02020603050405020304" pitchFamily="18" charset="0"/>
              </a:rPr>
              <a:t>tried </a:t>
            </a:r>
            <a:r>
              <a:rPr lang="en-US" sz="1800" dirty="0">
                <a:latin typeface="Times New Roman" panose="02020603050405020304" pitchFamily="18" charset="0"/>
                <a:cs typeface="Times New Roman" panose="02020603050405020304" pitchFamily="18" charset="0"/>
              </a:rPr>
              <a:t>to click on the button, nothing happens because the click event of the button isn't written yet</a:t>
            </a:r>
            <a:r>
              <a:rPr lang="en-US" sz="1800" dirty="0" smtClean="0">
                <a:latin typeface="Times New Roman" panose="02020603050405020304" pitchFamily="18" charset="0"/>
                <a:cs typeface="Times New Roman" panose="02020603050405020304" pitchFamily="18" charset="0"/>
              </a:rPr>
              <a:t>.</a:t>
            </a:r>
          </a:p>
          <a:p>
            <a:pPr marL="0" indent="0">
              <a:buNone/>
            </a:pPr>
            <a:r>
              <a:rPr lang="en-US" b="1" dirty="0"/>
              <a:t>Handle Button Click Event</a:t>
            </a:r>
          </a:p>
          <a:p>
            <a:pPr marL="0" indent="0">
              <a:buNone/>
            </a:pPr>
            <a:r>
              <a:rPr lang="en-US" sz="1800" dirty="0" smtClean="0">
                <a:latin typeface="Times New Roman" panose="02020603050405020304" pitchFamily="18" charset="0"/>
                <a:cs typeface="Times New Roman" panose="02020603050405020304" pitchFamily="18" charset="0"/>
              </a:rPr>
              <a:t>First, we will write the function that we need to execute when the button is clicked:</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clicked():</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lbl.configure</a:t>
            </a:r>
            <a:r>
              <a:rPr lang="en-US" sz="1800" dirty="0">
                <a:latin typeface="Times New Roman" panose="02020603050405020304" pitchFamily="18" charset="0"/>
                <a:cs typeface="Times New Roman" panose="02020603050405020304" pitchFamily="18" charset="0"/>
              </a:rPr>
              <a:t>(text="Button was clicked </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Then we will wire it with the button by specifying the function like this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btn</a:t>
            </a:r>
            <a:r>
              <a:rPr lang="en-US" sz="1800" dirty="0">
                <a:latin typeface="Times New Roman" panose="02020603050405020304" pitchFamily="18" charset="0"/>
                <a:cs typeface="Times New Roman" panose="02020603050405020304" pitchFamily="18" charset="0"/>
              </a:rPr>
              <a:t> = Button(window, text= "Click Me", command=clicked)</a:t>
            </a:r>
          </a:p>
        </p:txBody>
      </p:sp>
    </p:spTree>
    <p:extLst>
      <p:ext uri="{BB962C8B-B14F-4D97-AF65-F5344CB8AC3E}">
        <p14:creationId xmlns:p14="http://schemas.microsoft.com/office/powerpoint/2010/main" val="3008135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5187"/>
            <a:ext cx="10515600" cy="560177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Note that, we typed clicked only not clicked() with parentheses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Now the full code will be like this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window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window.title</a:t>
            </a:r>
            <a:r>
              <a:rPr lang="en-US" sz="2000" dirty="0">
                <a:latin typeface="Times New Roman" panose="02020603050405020304" pitchFamily="18" charset="0"/>
                <a:cs typeface="Times New Roman" panose="02020603050405020304" pitchFamily="18" charset="0"/>
              </a:rPr>
              <a:t>("Welcome to </a:t>
            </a:r>
            <a:r>
              <a:rPr lang="en-US" sz="2000" dirty="0" err="1">
                <a:latin typeface="Times New Roman" panose="02020603050405020304" pitchFamily="18" charset="0"/>
                <a:cs typeface="Times New Roman" panose="02020603050405020304" pitchFamily="18" charset="0"/>
              </a:rPr>
              <a:t>LikeGeeks</a:t>
            </a:r>
            <a:r>
              <a:rPr lang="en-US" sz="2000" dirty="0">
                <a:latin typeface="Times New Roman" panose="02020603050405020304" pitchFamily="18" charset="0"/>
                <a:cs typeface="Times New Roman" panose="02020603050405020304" pitchFamily="18" charset="0"/>
              </a:rPr>
              <a:t> app")</a:t>
            </a:r>
          </a:p>
          <a:p>
            <a:pPr marL="0" indent="0">
              <a:buNone/>
            </a:pPr>
            <a:r>
              <a:rPr lang="en-US" sz="2000" dirty="0" err="1">
                <a:latin typeface="Times New Roman" panose="02020603050405020304" pitchFamily="18" charset="0"/>
                <a:cs typeface="Times New Roman" panose="02020603050405020304" pitchFamily="18" charset="0"/>
              </a:rPr>
              <a:t>window.geometry</a:t>
            </a:r>
            <a:r>
              <a:rPr lang="en-US" sz="2000" dirty="0">
                <a:latin typeface="Times New Roman" panose="02020603050405020304" pitchFamily="18" charset="0"/>
                <a:cs typeface="Times New Roman" panose="02020603050405020304" pitchFamily="18" charset="0"/>
              </a:rPr>
              <a:t>('350x200')</a:t>
            </a:r>
          </a:p>
          <a:p>
            <a:pPr marL="0" indent="0">
              <a:buNone/>
            </a:pPr>
            <a:r>
              <a:rPr lang="en-US" sz="2000" dirty="0" err="1">
                <a:latin typeface="Times New Roman" panose="02020603050405020304" pitchFamily="18" charset="0"/>
                <a:cs typeface="Times New Roman" panose="02020603050405020304" pitchFamily="18" charset="0"/>
              </a:rPr>
              <a:t>lbl</a:t>
            </a:r>
            <a:r>
              <a:rPr lang="en-US" sz="2000" dirty="0">
                <a:latin typeface="Times New Roman" panose="02020603050405020304" pitchFamily="18" charset="0"/>
                <a:cs typeface="Times New Roman" panose="02020603050405020304" pitchFamily="18" charset="0"/>
              </a:rPr>
              <a:t> = Label(window, text="Hello")</a:t>
            </a:r>
          </a:p>
          <a:p>
            <a:pPr marL="0" indent="0">
              <a:buNone/>
            </a:pPr>
            <a:r>
              <a:rPr lang="en-US" sz="2000" dirty="0" err="1">
                <a:latin typeface="Times New Roman" panose="02020603050405020304" pitchFamily="18" charset="0"/>
                <a:cs typeface="Times New Roman" panose="02020603050405020304" pitchFamily="18" charset="0"/>
              </a:rPr>
              <a:t>lbl.grid</a:t>
            </a:r>
            <a:r>
              <a:rPr lang="en-US" sz="2000" dirty="0">
                <a:latin typeface="Times New Roman" panose="02020603050405020304" pitchFamily="18" charset="0"/>
                <a:cs typeface="Times New Roman" panose="02020603050405020304" pitchFamily="18" charset="0"/>
              </a:rPr>
              <a:t>(column=0, row=0)</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clicked():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lbl.configure</a:t>
            </a:r>
            <a:r>
              <a:rPr lang="en-US" sz="2000" dirty="0">
                <a:latin typeface="Times New Roman" panose="02020603050405020304" pitchFamily="18" charset="0"/>
                <a:cs typeface="Times New Roman" panose="02020603050405020304" pitchFamily="18" charset="0"/>
              </a:rPr>
              <a:t>(text="Button was clicked !!")</a:t>
            </a:r>
          </a:p>
          <a:p>
            <a:pPr marL="0" indent="0">
              <a:buNone/>
            </a:pPr>
            <a:r>
              <a:rPr lang="en-US" sz="2000" dirty="0" err="1">
                <a:latin typeface="Times New Roman" panose="02020603050405020304" pitchFamily="18" charset="0"/>
                <a:cs typeface="Times New Roman" panose="02020603050405020304" pitchFamily="18" charset="0"/>
              </a:rPr>
              <a:t>btn</a:t>
            </a:r>
            <a:r>
              <a:rPr lang="en-US" sz="2000" dirty="0">
                <a:latin typeface="Times New Roman" panose="02020603050405020304" pitchFamily="18" charset="0"/>
                <a:cs typeface="Times New Roman" panose="02020603050405020304" pitchFamily="18" charset="0"/>
              </a:rPr>
              <a:t> = Button(window, text="Click Me", command=clicked)</a:t>
            </a:r>
          </a:p>
          <a:p>
            <a:pPr marL="0" indent="0">
              <a:buNone/>
            </a:pPr>
            <a:r>
              <a:rPr lang="en-US" sz="2000" dirty="0" err="1">
                <a:latin typeface="Times New Roman" panose="02020603050405020304" pitchFamily="18" charset="0"/>
                <a:cs typeface="Times New Roman" panose="02020603050405020304" pitchFamily="18" charset="0"/>
              </a:rPr>
              <a:t>btn.grid</a:t>
            </a:r>
            <a:r>
              <a:rPr lang="en-US" sz="2000" dirty="0">
                <a:latin typeface="Times New Roman" panose="02020603050405020304" pitchFamily="18" charset="0"/>
                <a:cs typeface="Times New Roman" panose="02020603050405020304" pitchFamily="18" charset="0"/>
              </a:rPr>
              <a:t>(column=1, row=0)</a:t>
            </a:r>
          </a:p>
          <a:p>
            <a:pPr marL="0" indent="0">
              <a:buNone/>
            </a:pPr>
            <a:r>
              <a:rPr lang="en-US" sz="2000" dirty="0" err="1">
                <a:latin typeface="Times New Roman" panose="02020603050405020304" pitchFamily="18" charset="0"/>
                <a:cs typeface="Times New Roman" panose="02020603050405020304" pitchFamily="18" charset="0"/>
              </a:rPr>
              <a:t>window.mainloop</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167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2452"/>
            <a:ext cx="10515600" cy="5734511"/>
          </a:xfrm>
        </p:spPr>
        <p:txBody>
          <a:bodyPr>
            <a:normAutofit fontScale="85000" lnSpcReduction="20000"/>
          </a:bodyPr>
          <a:lstStyle/>
          <a:p>
            <a:pPr marL="0" indent="0">
              <a:buNone/>
            </a:pPr>
            <a:r>
              <a:rPr lang="en-US" b="1" dirty="0"/>
              <a:t>Get Input Using Entry Class (</a:t>
            </a:r>
            <a:r>
              <a:rPr lang="en-US" b="1" dirty="0" err="1"/>
              <a:t>Tkinter</a:t>
            </a:r>
            <a:r>
              <a:rPr lang="en-US" b="1" dirty="0"/>
              <a:t> Textbox</a:t>
            </a:r>
            <a:r>
              <a:rPr lang="en-US" b="1" dirty="0" smtClean="0"/>
              <a:t>)</a:t>
            </a:r>
          </a:p>
          <a:p>
            <a:pPr marL="0" indent="0">
              <a:buNone/>
            </a:pPr>
            <a:r>
              <a:rPr lang="en-US" sz="1800" dirty="0">
                <a:latin typeface="Times New Roman" panose="02020603050405020304" pitchFamily="18" charset="0"/>
                <a:cs typeface="Times New Roman" panose="02020603050405020304" pitchFamily="18" charset="0"/>
              </a:rPr>
              <a:t>In the previous Python GUI examples, we saw how to add simple widgets, now let's try getting the user input using the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Entry class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textbox</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You can create a textbox using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Entry class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txt = Entry(</a:t>
            </a:r>
            <a:r>
              <a:rPr lang="en-US" sz="1800" dirty="0" err="1">
                <a:latin typeface="Times New Roman" panose="02020603050405020304" pitchFamily="18" charset="0"/>
                <a:cs typeface="Times New Roman" panose="02020603050405020304" pitchFamily="18" charset="0"/>
              </a:rPr>
              <a:t>window,width</a:t>
            </a:r>
            <a:r>
              <a:rPr lang="en-US" sz="1800" dirty="0">
                <a:latin typeface="Times New Roman" panose="02020603050405020304" pitchFamily="18" charset="0"/>
                <a:cs typeface="Times New Roman" panose="02020603050405020304" pitchFamily="18" charset="0"/>
              </a:rPr>
              <a:t>=10</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Then you can add it to the window using a grid function as </a:t>
            </a:r>
            <a:r>
              <a:rPr lang="en-US" sz="1800" dirty="0" smtClean="0">
                <a:latin typeface="Times New Roman" panose="02020603050405020304" pitchFamily="18" charset="0"/>
                <a:cs typeface="Times New Roman" panose="02020603050405020304" pitchFamily="18" charset="0"/>
              </a:rPr>
              <a:t>usual</a:t>
            </a:r>
          </a:p>
          <a:p>
            <a:pPr marL="0" indent="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 import *</a:t>
            </a:r>
          </a:p>
          <a:p>
            <a:pPr marL="0" indent="0">
              <a:buNone/>
            </a:pPr>
            <a:r>
              <a:rPr lang="en-US" sz="1800" dirty="0">
                <a:latin typeface="Times New Roman" panose="02020603050405020304" pitchFamily="18" charset="0"/>
                <a:cs typeface="Times New Roman" panose="02020603050405020304" pitchFamily="18" charset="0"/>
              </a:rPr>
              <a:t>window = </a:t>
            </a:r>
            <a:r>
              <a:rPr lang="en-US" sz="1800" dirty="0" err="1">
                <a:latin typeface="Times New Roman" panose="02020603050405020304" pitchFamily="18" charset="0"/>
                <a:cs typeface="Times New Roman" panose="02020603050405020304" pitchFamily="18" charset="0"/>
              </a:rPr>
              <a:t>Tk</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window.title</a:t>
            </a:r>
            <a:r>
              <a:rPr lang="en-US" sz="1800" dirty="0">
                <a:latin typeface="Times New Roman" panose="02020603050405020304" pitchFamily="18" charset="0"/>
                <a:cs typeface="Times New Roman" panose="02020603050405020304" pitchFamily="18" charset="0"/>
              </a:rPr>
              <a:t>("Welcome to </a:t>
            </a:r>
            <a:r>
              <a:rPr lang="en-US" sz="1800" dirty="0" err="1">
                <a:latin typeface="Times New Roman" panose="02020603050405020304" pitchFamily="18" charset="0"/>
                <a:cs typeface="Times New Roman" panose="02020603050405020304" pitchFamily="18" charset="0"/>
              </a:rPr>
              <a:t>LikeGeeks</a:t>
            </a:r>
            <a:r>
              <a:rPr lang="en-US" sz="1800" dirty="0">
                <a:latin typeface="Times New Roman" panose="02020603050405020304" pitchFamily="18" charset="0"/>
                <a:cs typeface="Times New Roman" panose="02020603050405020304" pitchFamily="18" charset="0"/>
              </a:rPr>
              <a:t> app")</a:t>
            </a:r>
          </a:p>
          <a:p>
            <a:pPr marL="0" indent="0">
              <a:buNone/>
            </a:pPr>
            <a:r>
              <a:rPr lang="en-US" sz="1800" dirty="0" err="1">
                <a:latin typeface="Times New Roman" panose="02020603050405020304" pitchFamily="18" charset="0"/>
                <a:cs typeface="Times New Roman" panose="02020603050405020304" pitchFamily="18" charset="0"/>
              </a:rPr>
              <a:t>window.geometry</a:t>
            </a:r>
            <a:r>
              <a:rPr lang="en-US" sz="1800" dirty="0">
                <a:latin typeface="Times New Roman" panose="02020603050405020304" pitchFamily="18" charset="0"/>
                <a:cs typeface="Times New Roman" panose="02020603050405020304" pitchFamily="18" charset="0"/>
              </a:rPr>
              <a:t>('350x200')</a:t>
            </a:r>
          </a:p>
          <a:p>
            <a:pPr marL="0" indent="0">
              <a:buNone/>
            </a:pPr>
            <a:r>
              <a:rPr lang="en-US" sz="1800" dirty="0" err="1">
                <a:latin typeface="Times New Roman" panose="02020603050405020304" pitchFamily="18" charset="0"/>
                <a:cs typeface="Times New Roman" panose="02020603050405020304" pitchFamily="18" charset="0"/>
              </a:rPr>
              <a:t>lbl</a:t>
            </a:r>
            <a:r>
              <a:rPr lang="en-US" sz="1800" dirty="0">
                <a:latin typeface="Times New Roman" panose="02020603050405020304" pitchFamily="18" charset="0"/>
                <a:cs typeface="Times New Roman" panose="02020603050405020304" pitchFamily="18" charset="0"/>
              </a:rPr>
              <a:t> = Label(window, text="Hello")</a:t>
            </a:r>
          </a:p>
          <a:p>
            <a:pPr marL="0" indent="0">
              <a:buNone/>
            </a:pPr>
            <a:r>
              <a:rPr lang="en-US" sz="1800" dirty="0" err="1">
                <a:latin typeface="Times New Roman" panose="02020603050405020304" pitchFamily="18" charset="0"/>
                <a:cs typeface="Times New Roman" panose="02020603050405020304" pitchFamily="18" charset="0"/>
              </a:rPr>
              <a:t>lbl.grid</a:t>
            </a:r>
            <a:r>
              <a:rPr lang="en-US" sz="1800" dirty="0">
                <a:latin typeface="Times New Roman" panose="02020603050405020304" pitchFamily="18" charset="0"/>
                <a:cs typeface="Times New Roman" panose="02020603050405020304" pitchFamily="18" charset="0"/>
              </a:rPr>
              <a:t>(column=0, row=0)</a:t>
            </a:r>
          </a:p>
          <a:p>
            <a:pPr marL="0" indent="0">
              <a:buNone/>
            </a:pPr>
            <a:r>
              <a:rPr lang="en-US" sz="1800" dirty="0">
                <a:latin typeface="Times New Roman" panose="02020603050405020304" pitchFamily="18" charset="0"/>
                <a:cs typeface="Times New Roman" panose="02020603050405020304" pitchFamily="18" charset="0"/>
              </a:rPr>
              <a:t>txt = Entry(</a:t>
            </a:r>
            <a:r>
              <a:rPr lang="en-US" sz="1800" dirty="0" err="1">
                <a:latin typeface="Times New Roman" panose="02020603050405020304" pitchFamily="18" charset="0"/>
                <a:cs typeface="Times New Roman" panose="02020603050405020304" pitchFamily="18" charset="0"/>
              </a:rPr>
              <a:t>window,width</a:t>
            </a:r>
            <a:r>
              <a:rPr lang="en-US" sz="1800" dirty="0">
                <a:latin typeface="Times New Roman" panose="02020603050405020304" pitchFamily="18" charset="0"/>
                <a:cs typeface="Times New Roman" panose="02020603050405020304" pitchFamily="18" charset="0"/>
              </a:rPr>
              <a:t>=10)</a:t>
            </a:r>
          </a:p>
          <a:p>
            <a:pPr marL="0" indent="0">
              <a:buNone/>
            </a:pPr>
            <a:r>
              <a:rPr lang="en-US" sz="1800" dirty="0" err="1">
                <a:latin typeface="Times New Roman" panose="02020603050405020304" pitchFamily="18" charset="0"/>
                <a:cs typeface="Times New Roman" panose="02020603050405020304" pitchFamily="18" charset="0"/>
              </a:rPr>
              <a:t>txt.grid</a:t>
            </a:r>
            <a:r>
              <a:rPr lang="en-US" sz="1800" dirty="0">
                <a:latin typeface="Times New Roman" panose="02020603050405020304" pitchFamily="18" charset="0"/>
                <a:cs typeface="Times New Roman" panose="02020603050405020304" pitchFamily="18" charset="0"/>
              </a:rPr>
              <a:t>(column=1, row=0)</a:t>
            </a:r>
          </a:p>
          <a:p>
            <a:pPr marL="0" indent="0">
              <a:buNone/>
            </a:pP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clicked():</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lbl.configure</a:t>
            </a:r>
            <a:r>
              <a:rPr lang="en-US" sz="1800" dirty="0">
                <a:latin typeface="Times New Roman" panose="02020603050405020304" pitchFamily="18" charset="0"/>
                <a:cs typeface="Times New Roman" panose="02020603050405020304" pitchFamily="18" charset="0"/>
              </a:rPr>
              <a:t>(text="Button was clicked !!")</a:t>
            </a:r>
          </a:p>
          <a:p>
            <a:pPr marL="0" indent="0">
              <a:buNone/>
            </a:pPr>
            <a:r>
              <a:rPr lang="en-US" sz="1800" dirty="0" err="1">
                <a:latin typeface="Times New Roman" panose="02020603050405020304" pitchFamily="18" charset="0"/>
                <a:cs typeface="Times New Roman" panose="02020603050405020304" pitchFamily="18" charset="0"/>
              </a:rPr>
              <a:t>btn</a:t>
            </a:r>
            <a:r>
              <a:rPr lang="en-US" sz="1800" dirty="0">
                <a:latin typeface="Times New Roman" panose="02020603050405020304" pitchFamily="18" charset="0"/>
                <a:cs typeface="Times New Roman" panose="02020603050405020304" pitchFamily="18" charset="0"/>
              </a:rPr>
              <a:t> = Button(window, text="Click Me", command=clicked)</a:t>
            </a:r>
          </a:p>
          <a:p>
            <a:pPr marL="0" indent="0">
              <a:buNone/>
            </a:pPr>
            <a:r>
              <a:rPr lang="en-US" sz="1800" dirty="0" err="1">
                <a:latin typeface="Times New Roman" panose="02020603050405020304" pitchFamily="18" charset="0"/>
                <a:cs typeface="Times New Roman" panose="02020603050405020304" pitchFamily="18" charset="0"/>
              </a:rPr>
              <a:t>btn.grid</a:t>
            </a:r>
            <a:r>
              <a:rPr lang="en-US" sz="1800" dirty="0">
                <a:latin typeface="Times New Roman" panose="02020603050405020304" pitchFamily="18" charset="0"/>
                <a:cs typeface="Times New Roman" panose="02020603050405020304" pitchFamily="18" charset="0"/>
              </a:rPr>
              <a:t>(column=2, row=0)</a:t>
            </a:r>
          </a:p>
          <a:p>
            <a:pPr marL="0" indent="0">
              <a:buNone/>
            </a:pPr>
            <a:r>
              <a:rPr lang="en-US" sz="1800" dirty="0" err="1">
                <a:latin typeface="Times New Roman" panose="02020603050405020304" pitchFamily="18" charset="0"/>
                <a:cs typeface="Times New Roman" panose="02020603050405020304" pitchFamily="18" charset="0"/>
              </a:rPr>
              <a:t>window.mainloop</a:t>
            </a:r>
            <a:r>
              <a:rPr lang="en-US" sz="18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019533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normAutofit fontScale="85000" lnSpcReduction="20000"/>
          </a:bodyPr>
          <a:lstStyle/>
          <a:p>
            <a:r>
              <a:rPr lang="en-US" sz="1600" dirty="0">
                <a:latin typeface="Times New Roman" panose="02020603050405020304" pitchFamily="18" charset="0"/>
                <a:cs typeface="Times New Roman" panose="02020603050405020304" pitchFamily="18" charset="0"/>
              </a:rPr>
              <a:t>Now, if you click the button, it will show the same old message, but what about showing the entered text on the Entry widget</a:t>
            </a:r>
            <a:r>
              <a:rPr lang="en-US" sz="16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First, you can get entry text using the get function. So we can write this code to our clicked function like this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clicked():</a:t>
            </a:r>
          </a:p>
          <a:p>
            <a:pPr marL="0" indent="0">
              <a:buNone/>
            </a:pPr>
            <a:r>
              <a:rPr lang="en-US" sz="2000" dirty="0">
                <a:latin typeface="Times New Roman" panose="02020603050405020304" pitchFamily="18" charset="0"/>
                <a:cs typeface="Times New Roman" panose="02020603050405020304" pitchFamily="18" charset="0"/>
              </a:rPr>
              <a:t>    res = "Welcome to " + </a:t>
            </a:r>
            <a:r>
              <a:rPr lang="en-US" sz="2000" dirty="0" err="1">
                <a:latin typeface="Times New Roman" panose="02020603050405020304" pitchFamily="18" charset="0"/>
                <a:cs typeface="Times New Roman" panose="02020603050405020304" pitchFamily="18" charset="0"/>
              </a:rPr>
              <a:t>txt.get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lbl.configure</a:t>
            </a:r>
            <a:r>
              <a:rPr lang="en-US" sz="2000" dirty="0">
                <a:latin typeface="Times New Roman" panose="02020603050405020304" pitchFamily="18" charset="0"/>
                <a:cs typeface="Times New Roman" panose="02020603050405020304" pitchFamily="18" charset="0"/>
              </a:rPr>
              <a:t>(text= res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If you click the button and there is text in the entry widget, it will show "Welcome to" concatenated with the entered text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And this is the complete code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import *</a:t>
            </a:r>
          </a:p>
          <a:p>
            <a:pPr marL="0" indent="0">
              <a:buNone/>
            </a:pPr>
            <a:r>
              <a:rPr lang="en-US" sz="2000" dirty="0">
                <a:latin typeface="Times New Roman" panose="02020603050405020304" pitchFamily="18" charset="0"/>
                <a:cs typeface="Times New Roman" panose="02020603050405020304" pitchFamily="18" charset="0"/>
              </a:rPr>
              <a:t>window =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window.title</a:t>
            </a:r>
            <a:r>
              <a:rPr lang="en-US" sz="2000" dirty="0">
                <a:latin typeface="Times New Roman" panose="02020603050405020304" pitchFamily="18" charset="0"/>
                <a:cs typeface="Times New Roman" panose="02020603050405020304" pitchFamily="18" charset="0"/>
              </a:rPr>
              <a:t>("Welcome to </a:t>
            </a:r>
            <a:r>
              <a:rPr lang="en-US" sz="2000" dirty="0" err="1">
                <a:latin typeface="Times New Roman" panose="02020603050405020304" pitchFamily="18" charset="0"/>
                <a:cs typeface="Times New Roman" panose="02020603050405020304" pitchFamily="18" charset="0"/>
              </a:rPr>
              <a:t>LikeGeeks</a:t>
            </a:r>
            <a:r>
              <a:rPr lang="en-US" sz="2000" dirty="0">
                <a:latin typeface="Times New Roman" panose="02020603050405020304" pitchFamily="18" charset="0"/>
                <a:cs typeface="Times New Roman" panose="02020603050405020304" pitchFamily="18" charset="0"/>
              </a:rPr>
              <a:t> app")</a:t>
            </a:r>
          </a:p>
          <a:p>
            <a:pPr marL="0" indent="0">
              <a:buNone/>
            </a:pPr>
            <a:r>
              <a:rPr lang="en-US" sz="2000" dirty="0" err="1">
                <a:latin typeface="Times New Roman" panose="02020603050405020304" pitchFamily="18" charset="0"/>
                <a:cs typeface="Times New Roman" panose="02020603050405020304" pitchFamily="18" charset="0"/>
              </a:rPr>
              <a:t>window.geometry</a:t>
            </a:r>
            <a:r>
              <a:rPr lang="en-US" sz="2000" dirty="0">
                <a:latin typeface="Times New Roman" panose="02020603050405020304" pitchFamily="18" charset="0"/>
                <a:cs typeface="Times New Roman" panose="02020603050405020304" pitchFamily="18" charset="0"/>
              </a:rPr>
              <a:t>('350x200')</a:t>
            </a:r>
          </a:p>
          <a:p>
            <a:pPr marL="0" indent="0">
              <a:buNone/>
            </a:pPr>
            <a:r>
              <a:rPr lang="en-US" sz="2000" dirty="0" err="1">
                <a:latin typeface="Times New Roman" panose="02020603050405020304" pitchFamily="18" charset="0"/>
                <a:cs typeface="Times New Roman" panose="02020603050405020304" pitchFamily="18" charset="0"/>
              </a:rPr>
              <a:t>lbl</a:t>
            </a:r>
            <a:r>
              <a:rPr lang="en-US" sz="2000" dirty="0">
                <a:latin typeface="Times New Roman" panose="02020603050405020304" pitchFamily="18" charset="0"/>
                <a:cs typeface="Times New Roman" panose="02020603050405020304" pitchFamily="18" charset="0"/>
              </a:rPr>
              <a:t> = Label(window, text="Hello")</a:t>
            </a:r>
          </a:p>
          <a:p>
            <a:pPr marL="0" indent="0">
              <a:buNone/>
            </a:pPr>
            <a:r>
              <a:rPr lang="en-US" sz="2000" dirty="0" err="1">
                <a:latin typeface="Times New Roman" panose="02020603050405020304" pitchFamily="18" charset="0"/>
                <a:cs typeface="Times New Roman" panose="02020603050405020304" pitchFamily="18" charset="0"/>
              </a:rPr>
              <a:t>lbl.grid</a:t>
            </a:r>
            <a:r>
              <a:rPr lang="en-US" sz="2000" dirty="0">
                <a:latin typeface="Times New Roman" panose="02020603050405020304" pitchFamily="18" charset="0"/>
                <a:cs typeface="Times New Roman" panose="02020603050405020304" pitchFamily="18" charset="0"/>
              </a:rPr>
              <a:t>(column=0, row=0)</a:t>
            </a:r>
          </a:p>
          <a:p>
            <a:pPr marL="0" indent="0">
              <a:buNone/>
            </a:pPr>
            <a:r>
              <a:rPr lang="en-US" sz="2000" dirty="0">
                <a:latin typeface="Times New Roman" panose="02020603050405020304" pitchFamily="18" charset="0"/>
                <a:cs typeface="Times New Roman" panose="02020603050405020304" pitchFamily="18" charset="0"/>
              </a:rPr>
              <a:t>txt = Entry(</a:t>
            </a:r>
            <a:r>
              <a:rPr lang="en-US" sz="2000" dirty="0" err="1">
                <a:latin typeface="Times New Roman" panose="02020603050405020304" pitchFamily="18" charset="0"/>
                <a:cs typeface="Times New Roman" panose="02020603050405020304" pitchFamily="18" charset="0"/>
              </a:rPr>
              <a:t>window,width</a:t>
            </a:r>
            <a:r>
              <a:rPr lang="en-US" sz="2000" dirty="0">
                <a:latin typeface="Times New Roman" panose="02020603050405020304" pitchFamily="18" charset="0"/>
                <a:cs typeface="Times New Roman" panose="02020603050405020304" pitchFamily="18" charset="0"/>
              </a:rPr>
              <a:t>=10)</a:t>
            </a:r>
          </a:p>
          <a:p>
            <a:pPr marL="0" indent="0">
              <a:buNone/>
            </a:pPr>
            <a:r>
              <a:rPr lang="en-US" sz="2000" dirty="0" err="1">
                <a:latin typeface="Times New Roman" panose="02020603050405020304" pitchFamily="18" charset="0"/>
                <a:cs typeface="Times New Roman" panose="02020603050405020304" pitchFamily="18" charset="0"/>
              </a:rPr>
              <a:t>txt.grid</a:t>
            </a:r>
            <a:r>
              <a:rPr lang="en-US" sz="2000" dirty="0">
                <a:latin typeface="Times New Roman" panose="02020603050405020304" pitchFamily="18" charset="0"/>
                <a:cs typeface="Times New Roman" panose="02020603050405020304" pitchFamily="18" charset="0"/>
              </a:rPr>
              <a:t>(column=1, row=0)</a:t>
            </a:r>
          </a:p>
          <a:p>
            <a:pPr marL="0" indent="0">
              <a:buNone/>
            </a:pPr>
            <a:r>
              <a:rPr lang="en-US" sz="2000" dirty="0" err="1">
                <a:latin typeface="Times New Roman" panose="02020603050405020304" pitchFamily="18" charset="0"/>
                <a:cs typeface="Times New Roman" panose="02020603050405020304" pitchFamily="18" charset="0"/>
              </a:rPr>
              <a:t>def</a:t>
            </a:r>
            <a:r>
              <a:rPr lang="en-US" sz="2000" dirty="0">
                <a:latin typeface="Times New Roman" panose="02020603050405020304" pitchFamily="18" charset="0"/>
                <a:cs typeface="Times New Roman" panose="02020603050405020304" pitchFamily="18" charset="0"/>
              </a:rPr>
              <a:t> clicked():</a:t>
            </a:r>
          </a:p>
          <a:p>
            <a:pPr marL="0" indent="0">
              <a:buNone/>
            </a:pPr>
            <a:r>
              <a:rPr lang="en-US" sz="2000" dirty="0">
                <a:latin typeface="Times New Roman" panose="02020603050405020304" pitchFamily="18" charset="0"/>
                <a:cs typeface="Times New Roman" panose="02020603050405020304" pitchFamily="18" charset="0"/>
              </a:rPr>
              <a:t>    res = "Welcome to " + </a:t>
            </a:r>
            <a:r>
              <a:rPr lang="en-US" sz="2000" dirty="0" err="1">
                <a:latin typeface="Times New Roman" panose="02020603050405020304" pitchFamily="18" charset="0"/>
                <a:cs typeface="Times New Roman" panose="02020603050405020304" pitchFamily="18" charset="0"/>
              </a:rPr>
              <a:t>txt.get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lbl.configure</a:t>
            </a:r>
            <a:r>
              <a:rPr lang="en-US" sz="2000" dirty="0">
                <a:latin typeface="Times New Roman" panose="02020603050405020304" pitchFamily="18" charset="0"/>
                <a:cs typeface="Times New Roman" panose="02020603050405020304" pitchFamily="18" charset="0"/>
              </a:rPr>
              <a:t>(text= res)</a:t>
            </a:r>
          </a:p>
        </p:txBody>
      </p:sp>
    </p:spTree>
    <p:extLst>
      <p:ext uri="{BB962C8B-B14F-4D97-AF65-F5344CB8AC3E}">
        <p14:creationId xmlns:p14="http://schemas.microsoft.com/office/powerpoint/2010/main" val="2025621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btn</a:t>
            </a:r>
            <a:r>
              <a:rPr lang="en-US" sz="2000" dirty="0">
                <a:latin typeface="Times New Roman" panose="02020603050405020304" pitchFamily="18" charset="0"/>
                <a:cs typeface="Times New Roman" panose="02020603050405020304" pitchFamily="18" charset="0"/>
              </a:rPr>
              <a:t> = Button(window, text="Click Me", command=clicked)</a:t>
            </a:r>
          </a:p>
          <a:p>
            <a:pPr marL="0" indent="0">
              <a:buNone/>
            </a:pPr>
            <a:r>
              <a:rPr lang="en-US" sz="2000" dirty="0" err="1">
                <a:latin typeface="Times New Roman" panose="02020603050405020304" pitchFamily="18" charset="0"/>
                <a:cs typeface="Times New Roman" panose="02020603050405020304" pitchFamily="18" charset="0"/>
              </a:rPr>
              <a:t>btn.grid</a:t>
            </a:r>
            <a:r>
              <a:rPr lang="en-US" sz="2000" dirty="0">
                <a:latin typeface="Times New Roman" panose="02020603050405020304" pitchFamily="18" charset="0"/>
                <a:cs typeface="Times New Roman" panose="02020603050405020304" pitchFamily="18" charset="0"/>
              </a:rPr>
              <a:t>(column=2, row=0)</a:t>
            </a:r>
          </a:p>
          <a:p>
            <a:pPr marL="0" indent="0">
              <a:buNone/>
            </a:pPr>
            <a:r>
              <a:rPr lang="en-US" sz="2000" dirty="0" err="1">
                <a:latin typeface="Times New Roman" panose="02020603050405020304" pitchFamily="18" charset="0"/>
                <a:cs typeface="Times New Roman" panose="02020603050405020304" pitchFamily="18" charset="0"/>
              </a:rPr>
              <a:t>window.mainloop</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Every time we run the code, we need to click on the entry widget to set focus to write the text, but what about setting the focus automatically</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Set the Focus of the Entry Widget</a:t>
            </a:r>
          </a:p>
          <a:p>
            <a:pPr marL="0" indent="0">
              <a:buNone/>
            </a:pPr>
            <a:r>
              <a:rPr lang="en-US" sz="1800" dirty="0">
                <a:latin typeface="Times New Roman" panose="02020603050405020304" pitchFamily="18" charset="0"/>
                <a:cs typeface="Times New Roman" panose="02020603050405020304" pitchFamily="18" charset="0"/>
              </a:rPr>
              <a:t>That's super easy, all we need to do is to call the focus function like this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txt.focus</a:t>
            </a:r>
            <a:r>
              <a:rPr lang="en-US" sz="18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And when you run your code, you will notice that the entry widget has the focus so you can write your text right away</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Disable the Entry </a:t>
            </a:r>
            <a:r>
              <a:rPr lang="en-US" sz="2000" b="1" dirty="0" smtClean="0">
                <a:latin typeface="Times New Roman" panose="02020603050405020304" pitchFamily="18" charset="0"/>
                <a:cs typeface="Times New Roman" panose="02020603050405020304" pitchFamily="18" charset="0"/>
              </a:rPr>
              <a:t>Widget :</a:t>
            </a:r>
          </a:p>
          <a:p>
            <a:pPr marL="0" indent="0">
              <a:buNone/>
            </a:pPr>
            <a:r>
              <a:rPr lang="en-US" sz="1800" dirty="0">
                <a:latin typeface="Times New Roman" panose="02020603050405020304" pitchFamily="18" charset="0"/>
                <a:cs typeface="Times New Roman" panose="02020603050405020304" pitchFamily="18" charset="0"/>
              </a:rPr>
              <a:t>To disable the entry widget, you can set the state property to disabled</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txt = Entry(</a:t>
            </a:r>
            <a:r>
              <a:rPr lang="en-US" sz="1800" b="1" dirty="0" err="1">
                <a:latin typeface="Times New Roman" panose="02020603050405020304" pitchFamily="18" charset="0"/>
                <a:cs typeface="Times New Roman" panose="02020603050405020304" pitchFamily="18" charset="0"/>
              </a:rPr>
              <a:t>window,width</a:t>
            </a:r>
            <a:r>
              <a:rPr lang="en-US" sz="1800" b="1" dirty="0">
                <a:latin typeface="Times New Roman" panose="02020603050405020304" pitchFamily="18" charset="0"/>
                <a:cs typeface="Times New Roman" panose="02020603050405020304" pitchFamily="18" charset="0"/>
              </a:rPr>
              <a:t>=10, state='disabled</a:t>
            </a:r>
            <a:r>
              <a:rPr lang="en-US" sz="1800" b="1"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Now, you won't be able to enter any text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255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2709</Words>
  <Application>Microsoft Office PowerPoint</Application>
  <PresentationFormat>Widescreen</PresentationFormat>
  <Paragraphs>325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Python GUI Examples (Tkinter Tutorial) </vt:lpstr>
      <vt:lpstr>Create a Label Widget </vt:lpstr>
      <vt:lpstr>Set Label Font Size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Warning and Error Messages </vt:lpstr>
      <vt:lpstr>PowerPoint Presentation</vt:lpstr>
      <vt:lpstr>PowerPoint Presentation</vt:lpstr>
      <vt:lpstr>PowerPoint Presentation</vt:lpstr>
      <vt:lpstr>PowerPoint Presentation</vt:lpstr>
      <vt:lpstr>Add a Menu Bar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GUI Examples (Tkinter Tutorial) </dc:title>
  <dc:creator>harindra</dc:creator>
  <cp:lastModifiedBy>harindra</cp:lastModifiedBy>
  <cp:revision>34</cp:revision>
  <dcterms:created xsi:type="dcterms:W3CDTF">2018-05-15T05:54:34Z</dcterms:created>
  <dcterms:modified xsi:type="dcterms:W3CDTF">2018-05-17T01:08:11Z</dcterms:modified>
</cp:coreProperties>
</file>