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21-Jun-20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21-Jun-20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21-Jun-20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21-Jun-20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21-Jun-20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21-Jun-20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journaldev.com/15182/python-print" TargetMode="External"/><Relationship Id="rId2" Type="http://schemas.openxmlformats.org/officeDocument/2006/relationships/hyperlink" Target="https://www.journaldev.com/14385/python-string" TargetMode="External"/><Relationship Id="rId1" Type="http://schemas.openxmlformats.org/officeDocument/2006/relationships/slideLayout" Target="../slideLayouts/slideLayout2.xml"/><Relationship Id="rId5" Type="http://schemas.openxmlformats.org/officeDocument/2006/relationships/hyperlink" Target="https://www.journaldev.com/14401/python-dictionary" TargetMode="External"/><Relationship Id="rId4" Type="http://schemas.openxmlformats.org/officeDocument/2006/relationships/hyperlink" Target="https://www.journaldev.com/14362/python-tupl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python.org/3/library/function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python.org/3/library/function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Interview question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7500" lnSpcReduction="20000"/>
          </a:bodyPr>
          <a:lstStyle/>
          <a:p>
            <a:r>
              <a:rPr lang="en-US" sz="2900" dirty="0" smtClean="0">
                <a:latin typeface="Times New Roman" pitchFamily="18" charset="0"/>
                <a:cs typeface="Times New Roman" pitchFamily="18" charset="0"/>
              </a:rPr>
              <a:t>Let’s try out the </a:t>
            </a:r>
            <a:r>
              <a:rPr lang="en-US" sz="2900" b="1" dirty="0" smtClean="0">
                <a:latin typeface="Times New Roman" pitchFamily="18" charset="0"/>
                <a:cs typeface="Times New Roman" pitchFamily="18" charset="0"/>
              </a:rPr>
              <a:t>class method</a:t>
            </a:r>
            <a:r>
              <a:rPr lang="en-US" sz="2900" dirty="0" smtClean="0">
                <a:latin typeface="Times New Roman" pitchFamily="18" charset="0"/>
                <a:cs typeface="Times New Roman" pitchFamily="18" charset="0"/>
              </a:rPr>
              <a:t> next:</a:t>
            </a:r>
          </a:p>
          <a:p>
            <a:r>
              <a:rPr lang="en-US" sz="2900" dirty="0" smtClean="0">
                <a:latin typeface="Times New Roman" pitchFamily="18" charset="0"/>
                <a:cs typeface="Times New Roman" pitchFamily="18" charset="0"/>
              </a:rPr>
              <a:t>&gt;&gt;&gt;&gt;&gt;&gt; </a:t>
            </a:r>
            <a:r>
              <a:rPr lang="en-US" sz="2900" dirty="0" err="1" smtClean="0">
                <a:latin typeface="Times New Roman" pitchFamily="18" charset="0"/>
                <a:cs typeface="Times New Roman" pitchFamily="18" charset="0"/>
              </a:rPr>
              <a:t>obj.classmethod</a:t>
            </a:r>
            <a:r>
              <a:rPr lang="en-US" sz="2900" dirty="0" smtClean="0">
                <a:latin typeface="Times New Roman" pitchFamily="18" charset="0"/>
                <a:cs typeface="Times New Roman" pitchFamily="18" charset="0"/>
              </a:rPr>
              <a:t>() </a:t>
            </a:r>
          </a:p>
          <a:p>
            <a:r>
              <a:rPr lang="en-US" sz="2900" dirty="0" smtClean="0">
                <a:latin typeface="Times New Roman" pitchFamily="18" charset="0"/>
                <a:cs typeface="Times New Roman" pitchFamily="18" charset="0"/>
              </a:rPr>
              <a:t>('class method called', &lt;class </a:t>
            </a:r>
            <a:r>
              <a:rPr lang="en-US" sz="2900" dirty="0" err="1" smtClean="0">
                <a:latin typeface="Times New Roman" pitchFamily="18" charset="0"/>
                <a:cs typeface="Times New Roman" pitchFamily="18" charset="0"/>
              </a:rPr>
              <a:t>MyClass</a:t>
            </a:r>
            <a:r>
              <a:rPr lang="en-US" sz="2900" dirty="0" smtClean="0">
                <a:latin typeface="Times New Roman" pitchFamily="18" charset="0"/>
                <a:cs typeface="Times New Roman" pitchFamily="18" charset="0"/>
              </a:rPr>
              <a:t> at 0x101a2f4c8&gt;) </a:t>
            </a:r>
          </a:p>
          <a:p>
            <a:r>
              <a:rPr lang="en-US" sz="2900" dirty="0" smtClean="0">
                <a:latin typeface="Times New Roman" pitchFamily="18" charset="0"/>
                <a:cs typeface="Times New Roman" pitchFamily="18" charset="0"/>
              </a:rPr>
              <a:t>Calling </a:t>
            </a:r>
            <a:r>
              <a:rPr lang="en-US" sz="2900" dirty="0" err="1" smtClean="0">
                <a:latin typeface="Times New Roman" pitchFamily="18" charset="0"/>
                <a:cs typeface="Times New Roman" pitchFamily="18" charset="0"/>
              </a:rPr>
              <a:t>classmethod</a:t>
            </a:r>
            <a:r>
              <a:rPr lang="en-US" sz="2900" dirty="0" smtClean="0">
                <a:latin typeface="Times New Roman" pitchFamily="18" charset="0"/>
                <a:cs typeface="Times New Roman" pitchFamily="18" charset="0"/>
              </a:rPr>
              <a:t>() showed us it doesn’t have access to the &lt;</a:t>
            </a:r>
            <a:r>
              <a:rPr lang="en-US" sz="2900" dirty="0" err="1" smtClean="0">
                <a:latin typeface="Times New Roman" pitchFamily="18" charset="0"/>
                <a:cs typeface="Times New Roman" pitchFamily="18" charset="0"/>
              </a:rPr>
              <a:t>MyClass</a:t>
            </a:r>
            <a:r>
              <a:rPr lang="en-US" sz="2900" dirty="0" smtClean="0">
                <a:latin typeface="Times New Roman" pitchFamily="18" charset="0"/>
                <a:cs typeface="Times New Roman" pitchFamily="18" charset="0"/>
              </a:rPr>
              <a:t> instance&gt; object, but only to the &lt;class </a:t>
            </a:r>
            <a:r>
              <a:rPr lang="en-US" sz="2900" dirty="0" err="1" smtClean="0">
                <a:latin typeface="Times New Roman" pitchFamily="18" charset="0"/>
                <a:cs typeface="Times New Roman" pitchFamily="18" charset="0"/>
              </a:rPr>
              <a:t>MyClass</a:t>
            </a:r>
            <a:r>
              <a:rPr lang="en-US" sz="2900" dirty="0" smtClean="0">
                <a:latin typeface="Times New Roman" pitchFamily="18" charset="0"/>
                <a:cs typeface="Times New Roman" pitchFamily="18" charset="0"/>
              </a:rPr>
              <a:t>&gt; object, representing the class itself (everything in Python is an object, even classes themselves).</a:t>
            </a:r>
          </a:p>
          <a:p>
            <a:r>
              <a:rPr lang="en-US" sz="2900" dirty="0" smtClean="0">
                <a:latin typeface="Times New Roman" pitchFamily="18" charset="0"/>
                <a:cs typeface="Times New Roman" pitchFamily="18" charset="0"/>
              </a:rPr>
              <a:t>Notice how Python automatically passes the class as the first argument to the function when we call </a:t>
            </a:r>
            <a:r>
              <a:rPr lang="en-US" sz="2900" dirty="0" err="1" smtClean="0">
                <a:latin typeface="Times New Roman" pitchFamily="18" charset="0"/>
                <a:cs typeface="Times New Roman" pitchFamily="18" charset="0"/>
              </a:rPr>
              <a:t>MyClass.classmethod</a:t>
            </a:r>
            <a:r>
              <a:rPr lang="en-US" sz="2900" dirty="0" smtClean="0">
                <a:latin typeface="Times New Roman" pitchFamily="18" charset="0"/>
                <a:cs typeface="Times New Roman" pitchFamily="18" charset="0"/>
              </a:rPr>
              <a:t>(). Calling a method in Python through the </a:t>
            </a:r>
            <a:r>
              <a:rPr lang="en-US" sz="2900" i="1" dirty="0" smtClean="0">
                <a:latin typeface="Times New Roman" pitchFamily="18" charset="0"/>
                <a:cs typeface="Times New Roman" pitchFamily="18" charset="0"/>
              </a:rPr>
              <a:t>dot syntax</a:t>
            </a:r>
            <a:r>
              <a:rPr lang="en-US" sz="2900" dirty="0" smtClean="0">
                <a:latin typeface="Times New Roman" pitchFamily="18" charset="0"/>
                <a:cs typeface="Times New Roman" pitchFamily="18" charset="0"/>
              </a:rPr>
              <a:t> triggers this behavior. The self parameter on instance methods works the same way.</a:t>
            </a:r>
          </a:p>
          <a:p>
            <a:r>
              <a:rPr lang="en-US" sz="2900" dirty="0" smtClean="0">
                <a:latin typeface="Times New Roman" pitchFamily="18" charset="0"/>
                <a:cs typeface="Times New Roman" pitchFamily="18" charset="0"/>
              </a:rPr>
              <a:t>Please note that naming these parameters self and </a:t>
            </a:r>
            <a:r>
              <a:rPr lang="en-US" sz="2900" dirty="0" err="1" smtClean="0">
                <a:latin typeface="Times New Roman" pitchFamily="18" charset="0"/>
                <a:cs typeface="Times New Roman" pitchFamily="18" charset="0"/>
              </a:rPr>
              <a:t>cls</a:t>
            </a:r>
            <a:r>
              <a:rPr lang="en-US" sz="2900" dirty="0" smtClean="0">
                <a:latin typeface="Times New Roman" pitchFamily="18" charset="0"/>
                <a:cs typeface="Times New Roman" pitchFamily="18" charset="0"/>
              </a:rPr>
              <a:t> is just a convention. You could just as easily name them </a:t>
            </a:r>
            <a:r>
              <a:rPr lang="en-US" sz="2900" dirty="0" err="1" smtClean="0">
                <a:latin typeface="Times New Roman" pitchFamily="18" charset="0"/>
                <a:cs typeface="Times New Roman" pitchFamily="18" charset="0"/>
              </a:rPr>
              <a:t>the_object</a:t>
            </a:r>
            <a:r>
              <a:rPr lang="en-US" sz="2900" dirty="0" smtClean="0">
                <a:latin typeface="Times New Roman" pitchFamily="18" charset="0"/>
                <a:cs typeface="Times New Roman" pitchFamily="18" charset="0"/>
              </a:rPr>
              <a:t> and </a:t>
            </a:r>
            <a:r>
              <a:rPr lang="en-US" sz="2900" dirty="0" err="1" smtClean="0">
                <a:latin typeface="Times New Roman" pitchFamily="18" charset="0"/>
                <a:cs typeface="Times New Roman" pitchFamily="18" charset="0"/>
              </a:rPr>
              <a:t>the_class</a:t>
            </a:r>
            <a:r>
              <a:rPr lang="en-US" sz="2900" dirty="0" smtClean="0">
                <a:latin typeface="Times New Roman" pitchFamily="18" charset="0"/>
                <a:cs typeface="Times New Roman" pitchFamily="18" charset="0"/>
              </a:rPr>
              <a:t> and get the same result. All that matters is that they’re positioned first in the parameter list for the method.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400" dirty="0" smtClean="0">
                <a:latin typeface="Times New Roman" pitchFamily="18" charset="0"/>
                <a:cs typeface="Times New Roman" pitchFamily="18" charset="0"/>
              </a:rPr>
              <a:t>&gt;&gt;&gt; </a:t>
            </a:r>
            <a:r>
              <a:rPr lang="en-US" sz="2400" dirty="0" err="1" smtClean="0">
                <a:latin typeface="Times New Roman" pitchFamily="18" charset="0"/>
                <a:cs typeface="Times New Roman" pitchFamily="18" charset="0"/>
              </a:rPr>
              <a:t>obj.staticmethod</a:t>
            </a:r>
            <a:r>
              <a:rPr lang="en-US" sz="2400" dirty="0" smtClean="0">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'static method called‘</a:t>
            </a:r>
          </a:p>
          <a:p>
            <a:r>
              <a:rPr lang="en-US" sz="2400" dirty="0" smtClean="0">
                <a:latin typeface="Times New Roman" pitchFamily="18" charset="0"/>
                <a:cs typeface="Times New Roman" pitchFamily="18" charset="0"/>
              </a:rPr>
              <a:t>Did you see how we called </a:t>
            </a:r>
            <a:r>
              <a:rPr lang="en-US" sz="2400" dirty="0" err="1" smtClean="0">
                <a:latin typeface="Times New Roman" pitchFamily="18" charset="0"/>
                <a:cs typeface="Times New Roman" pitchFamily="18" charset="0"/>
              </a:rPr>
              <a:t>staticmethod</a:t>
            </a:r>
            <a:r>
              <a:rPr lang="en-US" sz="2400" dirty="0" smtClean="0">
                <a:latin typeface="Times New Roman" pitchFamily="18" charset="0"/>
                <a:cs typeface="Times New Roman" pitchFamily="18" charset="0"/>
              </a:rPr>
              <a:t>() on the object and were able to do so successfully? Some developers are surprised when they learn that it’s possible to call a static method on an object instance.</a:t>
            </a:r>
          </a:p>
          <a:p>
            <a:r>
              <a:rPr lang="en-US" sz="2400" dirty="0" smtClean="0">
                <a:latin typeface="Times New Roman" pitchFamily="18" charset="0"/>
                <a:cs typeface="Times New Roman" pitchFamily="18" charset="0"/>
              </a:rPr>
              <a:t>Behind the scenes Python simply enforces the access restrictions by not passing in the self or the </a:t>
            </a:r>
            <a:r>
              <a:rPr lang="en-US" sz="2400" dirty="0" err="1" smtClean="0">
                <a:latin typeface="Times New Roman" pitchFamily="18" charset="0"/>
                <a:cs typeface="Times New Roman" pitchFamily="18" charset="0"/>
              </a:rPr>
              <a:t>cls</a:t>
            </a:r>
            <a:r>
              <a:rPr lang="en-US" sz="2400" dirty="0" smtClean="0">
                <a:latin typeface="Times New Roman" pitchFamily="18" charset="0"/>
                <a:cs typeface="Times New Roman" pitchFamily="18" charset="0"/>
              </a:rPr>
              <a:t> argument when a static method gets called using the dot syntax.</a:t>
            </a:r>
          </a:p>
          <a:p>
            <a:r>
              <a:rPr lang="en-US" sz="2400" dirty="0" smtClean="0">
                <a:latin typeface="Times New Roman" pitchFamily="18" charset="0"/>
                <a:cs typeface="Times New Roman" pitchFamily="18" charset="0"/>
              </a:rPr>
              <a:t>This confirms that static methods can neither access the object instance state nor the class state. They work like regular functions but belong to the class’s (and every instance’s) namespace.</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000" dirty="0" smtClean="0">
                <a:latin typeface="Times New Roman" pitchFamily="18" charset="0"/>
                <a:cs typeface="Times New Roman" pitchFamily="18" charset="0"/>
              </a:rPr>
              <a:t>&gt;&gt;&gt; </a:t>
            </a:r>
            <a:r>
              <a:rPr lang="en-US" sz="2000" dirty="0" err="1" smtClean="0">
                <a:latin typeface="Times New Roman" pitchFamily="18" charset="0"/>
                <a:cs typeface="Times New Roman" pitchFamily="18" charset="0"/>
              </a:rPr>
              <a:t>MyClass.classmethod</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('class method called', &lt;class </a:t>
            </a:r>
            <a:r>
              <a:rPr lang="en-US" sz="2000" dirty="0" err="1" smtClean="0">
                <a:latin typeface="Times New Roman" pitchFamily="18" charset="0"/>
                <a:cs typeface="Times New Roman" pitchFamily="18" charset="0"/>
              </a:rPr>
              <a:t>MyClass</a:t>
            </a:r>
            <a:r>
              <a:rPr lang="en-US" sz="2000" dirty="0" smtClean="0">
                <a:latin typeface="Times New Roman" pitchFamily="18" charset="0"/>
                <a:cs typeface="Times New Roman" pitchFamily="18" charset="0"/>
              </a:rPr>
              <a:t> at 0x101a2f4c8&gt;) </a:t>
            </a:r>
          </a:p>
          <a:p>
            <a:pPr>
              <a:buNone/>
            </a:pPr>
            <a:r>
              <a:rPr lang="en-US" sz="2000" dirty="0" smtClean="0">
                <a:latin typeface="Times New Roman" pitchFamily="18" charset="0"/>
                <a:cs typeface="Times New Roman" pitchFamily="18" charset="0"/>
              </a:rPr>
              <a:t>&gt;&gt;&gt; </a:t>
            </a:r>
            <a:r>
              <a:rPr lang="en-US" sz="2000" dirty="0" err="1" smtClean="0">
                <a:latin typeface="Times New Roman" pitchFamily="18" charset="0"/>
                <a:cs typeface="Times New Roman" pitchFamily="18" charset="0"/>
              </a:rPr>
              <a:t>MyClass.staticmethod</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'static method called' </a:t>
            </a:r>
          </a:p>
          <a:p>
            <a:pPr>
              <a:buNone/>
            </a:pPr>
            <a:r>
              <a:rPr lang="en-US" sz="2000" dirty="0" smtClean="0">
                <a:latin typeface="Times New Roman" pitchFamily="18" charset="0"/>
                <a:cs typeface="Times New Roman" pitchFamily="18" charset="0"/>
              </a:rPr>
              <a:t>&gt;&gt;&gt; </a:t>
            </a:r>
            <a:r>
              <a:rPr lang="en-US" sz="2000" dirty="0" err="1" smtClean="0">
                <a:latin typeface="Times New Roman" pitchFamily="18" charset="0"/>
                <a:cs typeface="Times New Roman" pitchFamily="18" charset="0"/>
              </a:rPr>
              <a:t>MyClass.method</a:t>
            </a: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TypeError</a:t>
            </a:r>
            <a:r>
              <a:rPr lang="en-US" sz="2000" dirty="0" smtClean="0">
                <a:latin typeface="Times New Roman" pitchFamily="18" charset="0"/>
                <a:cs typeface="Times New Roman" pitchFamily="18" charset="0"/>
              </a:rPr>
              <a:t>: unbound method </a:t>
            </a:r>
            <a:r>
              <a:rPr lang="en-US" sz="2000" dirty="0" err="1" smtClean="0">
                <a:latin typeface="Times New Roman" pitchFamily="18" charset="0"/>
                <a:cs typeface="Times New Roman" pitchFamily="18" charset="0"/>
              </a:rPr>
              <a:t>method</a:t>
            </a:r>
            <a:r>
              <a:rPr lang="en-US" sz="2000" dirty="0" smtClean="0">
                <a:latin typeface="Times New Roman" pitchFamily="18" charset="0"/>
                <a:cs typeface="Times New Roman" pitchFamily="18" charset="0"/>
              </a:rPr>
              <a:t>() must be called with </a:t>
            </a:r>
            <a:r>
              <a:rPr lang="en-US" sz="2000" dirty="0" err="1" smtClean="0">
                <a:latin typeface="Times New Roman" pitchFamily="18" charset="0"/>
                <a:cs typeface="Times New Roman" pitchFamily="18" charset="0"/>
              </a:rPr>
              <a:t>MyClass</a:t>
            </a:r>
            <a:r>
              <a:rPr lang="en-US" sz="2000" dirty="0" smtClean="0">
                <a:latin typeface="Times New Roman" pitchFamily="18" charset="0"/>
                <a:cs typeface="Times New Roman" pitchFamily="18" charset="0"/>
              </a:rPr>
              <a:t> instance as first argument (got nothing instead)</a:t>
            </a:r>
          </a:p>
          <a:p>
            <a:pPr>
              <a:buNone/>
            </a:pPr>
            <a:r>
              <a:rPr lang="en-US" sz="2000" dirty="0" smtClean="0">
                <a:latin typeface="Times New Roman" pitchFamily="18" charset="0"/>
                <a:cs typeface="Times New Roman" pitchFamily="18" charset="0"/>
              </a:rPr>
              <a:t>We were able to call </a:t>
            </a:r>
            <a:r>
              <a:rPr lang="en-US" sz="2000" dirty="0" err="1" smtClean="0">
                <a:latin typeface="Times New Roman" pitchFamily="18" charset="0"/>
                <a:cs typeface="Times New Roman" pitchFamily="18" charset="0"/>
              </a:rPr>
              <a:t>classmethod</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staticmethod</a:t>
            </a:r>
            <a:r>
              <a:rPr lang="en-US" sz="2000" dirty="0" smtClean="0">
                <a:latin typeface="Times New Roman" pitchFamily="18" charset="0"/>
                <a:cs typeface="Times New Roman" pitchFamily="18" charset="0"/>
              </a:rPr>
              <a:t>() just fine, but attempting to call the instance method </a:t>
            </a:r>
            <a:r>
              <a:rPr lang="en-US" sz="2000" dirty="0" err="1" smtClean="0">
                <a:latin typeface="Times New Roman" pitchFamily="18" charset="0"/>
                <a:cs typeface="Times New Roman" pitchFamily="18" charset="0"/>
              </a:rPr>
              <a:t>method</a:t>
            </a:r>
            <a:r>
              <a:rPr lang="en-US" sz="2000" dirty="0" smtClean="0">
                <a:latin typeface="Times New Roman" pitchFamily="18" charset="0"/>
                <a:cs typeface="Times New Roman" pitchFamily="18" charset="0"/>
              </a:rPr>
              <a:t>() failed with a </a:t>
            </a:r>
            <a:r>
              <a:rPr lang="en-US" sz="2000" dirty="0" err="1" smtClean="0">
                <a:latin typeface="Times New Roman" pitchFamily="18" charset="0"/>
                <a:cs typeface="Times New Roman" pitchFamily="18" charset="0"/>
              </a:rPr>
              <a:t>TypeError</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And this is to be expected — this time we didn’t create an object instance and tried calling an instance function directly on the class blueprint itself. This means there is no way for Python to populate the self argument and therefore the call fails.</a:t>
            </a: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sz="2000" b="1" dirty="0" smtClean="0">
                <a:latin typeface="Times New Roman" pitchFamily="18" charset="0"/>
                <a:cs typeface="Times New Roman" pitchFamily="18" charset="0"/>
              </a:rPr>
              <a:t>Python __</a:t>
            </a:r>
            <a:r>
              <a:rPr lang="en-US" sz="2000" b="1" dirty="0" err="1" smtClean="0">
                <a:latin typeface="Times New Roman" pitchFamily="18" charset="0"/>
                <a:cs typeface="Times New Roman" pitchFamily="18" charset="0"/>
              </a:rPr>
              <a:t>str</a:t>
            </a:r>
            <a:r>
              <a:rPr lang="en-US" sz="2000" b="1" dirty="0" smtClean="0">
                <a:latin typeface="Times New Roman" pitchFamily="18" charset="0"/>
                <a:cs typeface="Times New Roman" pitchFamily="18" charset="0"/>
              </a:rPr>
              <a:t>__()</a:t>
            </a:r>
          </a:p>
          <a:p>
            <a:r>
              <a:rPr lang="en-US" sz="2000" dirty="0" smtClean="0">
                <a:latin typeface="Times New Roman" pitchFamily="18" charset="0"/>
                <a:cs typeface="Times New Roman" pitchFamily="18" charset="0"/>
              </a:rPr>
              <a:t>This method returns the </a:t>
            </a:r>
            <a:r>
              <a:rPr lang="en-US" sz="2000" dirty="0" smtClean="0">
                <a:latin typeface="Times New Roman" pitchFamily="18" charset="0"/>
                <a:cs typeface="Times New Roman" pitchFamily="18" charset="0"/>
                <a:hlinkClick r:id="rId2"/>
              </a:rPr>
              <a:t>string</a:t>
            </a:r>
            <a:r>
              <a:rPr lang="en-US" sz="2000" dirty="0" smtClean="0">
                <a:latin typeface="Times New Roman" pitchFamily="18" charset="0"/>
                <a:cs typeface="Times New Roman" pitchFamily="18" charset="0"/>
              </a:rPr>
              <a:t> representation of the object. This method is called when </a:t>
            </a:r>
            <a:r>
              <a:rPr lang="en-US" sz="2000" dirty="0" smtClean="0">
                <a:latin typeface="Times New Roman" pitchFamily="18" charset="0"/>
                <a:cs typeface="Times New Roman" pitchFamily="18" charset="0"/>
                <a:hlinkClick r:id="rId3"/>
              </a:rPr>
              <a:t>print()</a:t>
            </a:r>
            <a:r>
              <a:rPr lang="en-US" sz="2000" dirty="0" smtClean="0">
                <a:latin typeface="Times New Roman" pitchFamily="18" charset="0"/>
                <a:cs typeface="Times New Roman" pitchFamily="18" charset="0"/>
              </a:rPr>
              <a:t> or </a:t>
            </a:r>
            <a:r>
              <a:rPr lang="en-US" sz="2000" dirty="0" err="1" smtClean="0">
                <a:latin typeface="Times New Roman" pitchFamily="18" charset="0"/>
                <a:cs typeface="Times New Roman" pitchFamily="18" charset="0"/>
              </a:rPr>
              <a:t>str</a:t>
            </a:r>
            <a:r>
              <a:rPr lang="en-US" sz="2000" dirty="0" smtClean="0">
                <a:latin typeface="Times New Roman" pitchFamily="18" charset="0"/>
                <a:cs typeface="Times New Roman" pitchFamily="18" charset="0"/>
              </a:rPr>
              <a:t>() function is invoked on an object.</a:t>
            </a:r>
          </a:p>
          <a:p>
            <a:r>
              <a:rPr lang="en-US" sz="2000" dirty="0" smtClean="0">
                <a:latin typeface="Times New Roman" pitchFamily="18" charset="0"/>
                <a:cs typeface="Times New Roman" pitchFamily="18" charset="0"/>
              </a:rPr>
              <a:t>This method must return the String object. If we don’t implement __</a:t>
            </a:r>
            <a:r>
              <a:rPr lang="en-US" sz="2000" dirty="0" err="1" smtClean="0">
                <a:latin typeface="Times New Roman" pitchFamily="18" charset="0"/>
                <a:cs typeface="Times New Roman" pitchFamily="18" charset="0"/>
              </a:rPr>
              <a:t>str</a:t>
            </a:r>
            <a:r>
              <a:rPr lang="en-US" sz="2000" dirty="0" smtClean="0">
                <a:latin typeface="Times New Roman" pitchFamily="18" charset="0"/>
                <a:cs typeface="Times New Roman" pitchFamily="18" charset="0"/>
              </a:rPr>
              <a:t>__() function for a class, then built-in object implementation is used that actually calls __</a:t>
            </a:r>
            <a:r>
              <a:rPr lang="en-US" sz="2000" dirty="0" err="1" smtClean="0">
                <a:latin typeface="Times New Roman" pitchFamily="18" charset="0"/>
                <a:cs typeface="Times New Roman" pitchFamily="18" charset="0"/>
              </a:rPr>
              <a:t>repr</a:t>
            </a:r>
            <a:r>
              <a:rPr lang="en-US" sz="2000" dirty="0" smtClean="0">
                <a:latin typeface="Times New Roman" pitchFamily="18" charset="0"/>
                <a:cs typeface="Times New Roman" pitchFamily="18" charset="0"/>
              </a:rPr>
              <a:t>__() function</a:t>
            </a:r>
            <a:r>
              <a:rPr lang="en-US" sz="2000"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Python __</a:t>
            </a:r>
            <a:r>
              <a:rPr lang="en-US" sz="2000" b="1" dirty="0" err="1" smtClean="0">
                <a:latin typeface="Times New Roman" pitchFamily="18" charset="0"/>
                <a:cs typeface="Times New Roman" pitchFamily="18" charset="0"/>
              </a:rPr>
              <a:t>repr</a:t>
            </a:r>
            <a:r>
              <a:rPr lang="en-US" sz="2000" b="1" dirty="0" smtClean="0">
                <a:latin typeface="Times New Roman" pitchFamily="18" charset="0"/>
                <a:cs typeface="Times New Roman" pitchFamily="18" charset="0"/>
              </a:rPr>
              <a:t>__()</a:t>
            </a:r>
          </a:p>
          <a:p>
            <a:r>
              <a:rPr lang="en-US" sz="2000" dirty="0" smtClean="0">
                <a:latin typeface="Times New Roman" pitchFamily="18" charset="0"/>
                <a:cs typeface="Times New Roman" pitchFamily="18" charset="0"/>
              </a:rPr>
              <a:t>Python __</a:t>
            </a:r>
            <a:r>
              <a:rPr lang="en-US" sz="2000" dirty="0" err="1" smtClean="0">
                <a:latin typeface="Times New Roman" pitchFamily="18" charset="0"/>
                <a:cs typeface="Times New Roman" pitchFamily="18" charset="0"/>
              </a:rPr>
              <a:t>repr</a:t>
            </a:r>
            <a:r>
              <a:rPr lang="en-US" sz="2000" dirty="0" smtClean="0">
                <a:latin typeface="Times New Roman" pitchFamily="18" charset="0"/>
                <a:cs typeface="Times New Roman" pitchFamily="18" charset="0"/>
              </a:rPr>
              <a:t>__() function returns the object representation. It could be any valid python expression such as </a:t>
            </a:r>
            <a:r>
              <a:rPr lang="en-US" sz="2000" dirty="0" err="1" smtClean="0">
                <a:latin typeface="Times New Roman" pitchFamily="18" charset="0"/>
                <a:cs typeface="Times New Roman" pitchFamily="18" charset="0"/>
                <a:hlinkClick r:id="rId4"/>
              </a:rPr>
              <a:t>tuple</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hlinkClick r:id="rId5"/>
              </a:rPr>
              <a:t>dictionary</a:t>
            </a:r>
            <a:r>
              <a:rPr lang="en-US" sz="2000" dirty="0" smtClean="0">
                <a:latin typeface="Times New Roman" pitchFamily="18" charset="0"/>
                <a:cs typeface="Times New Roman" pitchFamily="18" charset="0"/>
              </a:rPr>
              <a:t>, string etc.</a:t>
            </a:r>
          </a:p>
          <a:p>
            <a:r>
              <a:rPr lang="en-US" sz="2000" dirty="0" smtClean="0">
                <a:latin typeface="Times New Roman" pitchFamily="18" charset="0"/>
                <a:cs typeface="Times New Roman" pitchFamily="18" charset="0"/>
              </a:rPr>
              <a:t>This method is called when </a:t>
            </a:r>
            <a:r>
              <a:rPr lang="en-US" sz="2000" dirty="0" err="1" smtClean="0">
                <a:latin typeface="Times New Roman" pitchFamily="18" charset="0"/>
                <a:cs typeface="Times New Roman" pitchFamily="18" charset="0"/>
              </a:rPr>
              <a:t>repr</a:t>
            </a:r>
            <a:r>
              <a:rPr lang="en-US" sz="2000" dirty="0" smtClean="0">
                <a:latin typeface="Times New Roman" pitchFamily="18" charset="0"/>
                <a:cs typeface="Times New Roman" pitchFamily="18" charset="0"/>
              </a:rPr>
              <a:t>() function is invoked on the object, in that case, __</a:t>
            </a:r>
            <a:r>
              <a:rPr lang="en-US" sz="2000" dirty="0" err="1" smtClean="0">
                <a:latin typeface="Times New Roman" pitchFamily="18" charset="0"/>
                <a:cs typeface="Times New Roman" pitchFamily="18" charset="0"/>
              </a:rPr>
              <a:t>repr</a:t>
            </a:r>
            <a:r>
              <a:rPr lang="en-US" sz="2000" dirty="0" smtClean="0">
                <a:latin typeface="Times New Roman" pitchFamily="18" charset="0"/>
                <a:cs typeface="Times New Roman" pitchFamily="18" charset="0"/>
              </a:rPr>
              <a:t>__() function must return a String otherwise error will be thrown.</a:t>
            </a:r>
          </a:p>
          <a:p>
            <a:pPr>
              <a:buNone/>
            </a:pPr>
            <a:r>
              <a:rPr lang="en-US" sz="2000" b="1" dirty="0" smtClean="0">
                <a:latin typeface="Times New Roman" pitchFamily="18" charset="0"/>
                <a:cs typeface="Times New Roman" pitchFamily="18" charset="0"/>
              </a:rPr>
              <a:t>Python __</a:t>
            </a:r>
            <a:r>
              <a:rPr lang="en-US" sz="2000" b="1" dirty="0" err="1" smtClean="0">
                <a:latin typeface="Times New Roman" pitchFamily="18" charset="0"/>
                <a:cs typeface="Times New Roman" pitchFamily="18" charset="0"/>
              </a:rPr>
              <a:t>str</a:t>
            </a:r>
            <a:r>
              <a:rPr lang="en-US" sz="2000" b="1" dirty="0" smtClean="0">
                <a:latin typeface="Times New Roman" pitchFamily="18" charset="0"/>
                <a:cs typeface="Times New Roman" pitchFamily="18" charset="0"/>
              </a:rPr>
              <a:t>__ and __</a:t>
            </a:r>
            <a:r>
              <a:rPr lang="en-US" sz="2000" b="1" dirty="0" err="1" smtClean="0">
                <a:latin typeface="Times New Roman" pitchFamily="18" charset="0"/>
                <a:cs typeface="Times New Roman" pitchFamily="18" charset="0"/>
              </a:rPr>
              <a:t>repr</a:t>
            </a:r>
            <a:r>
              <a:rPr lang="en-US" sz="2000" b="1" dirty="0" smtClean="0">
                <a:latin typeface="Times New Roman" pitchFamily="18" charset="0"/>
                <a:cs typeface="Times New Roman" pitchFamily="18" charset="0"/>
              </a:rPr>
              <a:t>__ example</a:t>
            </a:r>
          </a:p>
          <a:p>
            <a:r>
              <a:rPr lang="en-US" sz="2000" dirty="0" smtClean="0">
                <a:latin typeface="Times New Roman" pitchFamily="18" charset="0"/>
                <a:cs typeface="Times New Roman" pitchFamily="18" charset="0"/>
              </a:rPr>
              <a:t>Both of these functions are used in debugging, let’s see what happens if we don’t define these functions for an object.</a:t>
            </a:r>
          </a:p>
          <a:p>
            <a:pPr>
              <a:buNone/>
            </a:pP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buNone/>
            </a:pPr>
            <a:r>
              <a:rPr lang="en-US" sz="1700" dirty="0" smtClean="0">
                <a:latin typeface="Times New Roman" pitchFamily="18" charset="0"/>
                <a:cs typeface="Times New Roman" pitchFamily="18" charset="0"/>
              </a:rPr>
              <a:t>class </a:t>
            </a:r>
            <a:r>
              <a:rPr lang="en-US" sz="1700" dirty="0" smtClean="0">
                <a:latin typeface="Times New Roman" pitchFamily="18" charset="0"/>
                <a:cs typeface="Times New Roman" pitchFamily="18" charset="0"/>
              </a:rPr>
              <a:t>Person:</a:t>
            </a:r>
          </a:p>
          <a:p>
            <a:pPr>
              <a:buNone/>
            </a:pPr>
            <a:r>
              <a:rPr lang="en-US" sz="1700" dirty="0" smtClean="0">
                <a:latin typeface="Times New Roman" pitchFamily="18" charset="0"/>
                <a:cs typeface="Times New Roman" pitchFamily="18" charset="0"/>
              </a:rPr>
              <a:t>    name = ""</a:t>
            </a:r>
          </a:p>
          <a:p>
            <a:pPr>
              <a:buNone/>
            </a:pPr>
            <a:r>
              <a:rPr lang="en-US" sz="1700" dirty="0" smtClean="0">
                <a:latin typeface="Times New Roman" pitchFamily="18" charset="0"/>
                <a:cs typeface="Times New Roman" pitchFamily="18" charset="0"/>
              </a:rPr>
              <a:t>    age = 0</a:t>
            </a:r>
          </a:p>
          <a:p>
            <a:pPr>
              <a:buNone/>
            </a:pPr>
            <a:endParaRPr lang="en-US" sz="1700" dirty="0" smtClean="0">
              <a:latin typeface="Times New Roman" pitchFamily="18" charset="0"/>
              <a:cs typeface="Times New Roman" pitchFamily="18" charset="0"/>
            </a:endParaRPr>
          </a:p>
          <a:p>
            <a:pPr>
              <a:buNone/>
            </a:pPr>
            <a:r>
              <a:rPr lang="en-US" sz="1700" dirty="0" smtClean="0">
                <a:latin typeface="Times New Roman" pitchFamily="18" charset="0"/>
                <a:cs typeface="Times New Roman" pitchFamily="18" charset="0"/>
              </a:rPr>
              <a:t>    def __init__(self, </a:t>
            </a:r>
            <a:r>
              <a:rPr lang="en-US" sz="1700" dirty="0" err="1" smtClean="0">
                <a:latin typeface="Times New Roman" pitchFamily="18" charset="0"/>
                <a:cs typeface="Times New Roman" pitchFamily="18" charset="0"/>
              </a:rPr>
              <a:t>personName</a:t>
            </a: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personAge</a:t>
            </a:r>
            <a:r>
              <a:rPr lang="en-US" sz="1700" dirty="0" smtClean="0">
                <a:latin typeface="Times New Roman" pitchFamily="18" charset="0"/>
                <a:cs typeface="Times New Roman" pitchFamily="18" charset="0"/>
              </a:rPr>
              <a:t>):</a:t>
            </a:r>
          </a:p>
          <a:p>
            <a:pPr>
              <a:buNone/>
            </a:pPr>
            <a:r>
              <a:rPr lang="en-US" sz="1700" dirty="0" smtClean="0">
                <a:latin typeface="Times New Roman" pitchFamily="18" charset="0"/>
                <a:cs typeface="Times New Roman" pitchFamily="18" charset="0"/>
              </a:rPr>
              <a:t>        self.name = </a:t>
            </a:r>
            <a:r>
              <a:rPr lang="en-US" sz="1700" dirty="0" err="1" smtClean="0">
                <a:latin typeface="Times New Roman" pitchFamily="18" charset="0"/>
                <a:cs typeface="Times New Roman" pitchFamily="18" charset="0"/>
              </a:rPr>
              <a:t>personName</a:t>
            </a:r>
            <a:endParaRPr lang="en-US" sz="1700" dirty="0" smtClean="0">
              <a:latin typeface="Times New Roman" pitchFamily="18" charset="0"/>
              <a:cs typeface="Times New Roman" pitchFamily="18" charset="0"/>
            </a:endParaRPr>
          </a:p>
          <a:p>
            <a:pPr>
              <a:buNone/>
            </a:pPr>
            <a:r>
              <a:rPr lang="en-US" sz="1700" dirty="0" smtClean="0">
                <a:latin typeface="Times New Roman" pitchFamily="18" charset="0"/>
                <a:cs typeface="Times New Roman" pitchFamily="18" charset="0"/>
              </a:rPr>
              <a:t>        </a:t>
            </a:r>
            <a:r>
              <a:rPr lang="en-US" sz="1700" dirty="0" err="1" smtClean="0">
                <a:latin typeface="Times New Roman" pitchFamily="18" charset="0"/>
                <a:cs typeface="Times New Roman" pitchFamily="18" charset="0"/>
              </a:rPr>
              <a:t>self.age</a:t>
            </a:r>
            <a:r>
              <a:rPr lang="en-US" sz="1700" dirty="0" smtClean="0">
                <a:latin typeface="Times New Roman" pitchFamily="18" charset="0"/>
                <a:cs typeface="Times New Roman" pitchFamily="18" charset="0"/>
              </a:rPr>
              <a:t> = </a:t>
            </a:r>
            <a:r>
              <a:rPr lang="en-US" sz="1700" dirty="0" err="1" smtClean="0">
                <a:latin typeface="Times New Roman" pitchFamily="18" charset="0"/>
                <a:cs typeface="Times New Roman" pitchFamily="18" charset="0"/>
              </a:rPr>
              <a:t>personAge</a:t>
            </a:r>
            <a:endParaRPr lang="en-US" sz="1700" dirty="0" smtClean="0">
              <a:latin typeface="Times New Roman" pitchFamily="18" charset="0"/>
              <a:cs typeface="Times New Roman" pitchFamily="18" charset="0"/>
            </a:endParaRPr>
          </a:p>
          <a:p>
            <a:pPr>
              <a:buNone/>
            </a:pPr>
            <a:endParaRPr lang="en-US" sz="1700" dirty="0" smtClean="0">
              <a:latin typeface="Times New Roman" pitchFamily="18" charset="0"/>
              <a:cs typeface="Times New Roman" pitchFamily="18" charset="0"/>
            </a:endParaRPr>
          </a:p>
          <a:p>
            <a:pPr>
              <a:buNone/>
            </a:pPr>
            <a:r>
              <a:rPr lang="en-US" sz="1700" dirty="0" smtClean="0">
                <a:latin typeface="Times New Roman" pitchFamily="18" charset="0"/>
                <a:cs typeface="Times New Roman" pitchFamily="18" charset="0"/>
              </a:rPr>
              <a:t>p = Person('</a:t>
            </a:r>
            <a:r>
              <a:rPr lang="en-US" sz="1700" dirty="0" err="1" smtClean="0">
                <a:latin typeface="Times New Roman" pitchFamily="18" charset="0"/>
                <a:cs typeface="Times New Roman" pitchFamily="18" charset="0"/>
              </a:rPr>
              <a:t>Pankaj</a:t>
            </a:r>
            <a:r>
              <a:rPr lang="en-US" sz="1700" dirty="0" smtClean="0">
                <a:latin typeface="Times New Roman" pitchFamily="18" charset="0"/>
                <a:cs typeface="Times New Roman" pitchFamily="18" charset="0"/>
              </a:rPr>
              <a:t>', 34)</a:t>
            </a:r>
          </a:p>
          <a:p>
            <a:pPr>
              <a:buNone/>
            </a:pPr>
            <a:endParaRPr lang="en-US" sz="1700" dirty="0" smtClean="0">
              <a:latin typeface="Times New Roman" pitchFamily="18" charset="0"/>
              <a:cs typeface="Times New Roman" pitchFamily="18" charset="0"/>
            </a:endParaRPr>
          </a:p>
          <a:p>
            <a:pPr>
              <a:buNone/>
            </a:pPr>
            <a:r>
              <a:rPr lang="en-US" sz="1700" dirty="0" smtClean="0">
                <a:latin typeface="Times New Roman" pitchFamily="18" charset="0"/>
                <a:cs typeface="Times New Roman" pitchFamily="18" charset="0"/>
              </a:rPr>
              <a:t>print(</a:t>
            </a:r>
            <a:r>
              <a:rPr lang="en-US" sz="1700" dirty="0" err="1" smtClean="0">
                <a:latin typeface="Times New Roman" pitchFamily="18" charset="0"/>
                <a:cs typeface="Times New Roman" pitchFamily="18" charset="0"/>
              </a:rPr>
              <a:t>p.__str</a:t>
            </a:r>
            <a:r>
              <a:rPr lang="en-US" sz="1700" dirty="0" smtClean="0">
                <a:latin typeface="Times New Roman" pitchFamily="18" charset="0"/>
                <a:cs typeface="Times New Roman" pitchFamily="18" charset="0"/>
              </a:rPr>
              <a:t>__())</a:t>
            </a:r>
          </a:p>
          <a:p>
            <a:pPr>
              <a:buNone/>
            </a:pPr>
            <a:r>
              <a:rPr lang="en-US" sz="1700" dirty="0" smtClean="0">
                <a:latin typeface="Times New Roman" pitchFamily="18" charset="0"/>
                <a:cs typeface="Times New Roman" pitchFamily="18" charset="0"/>
              </a:rPr>
              <a:t>print(</a:t>
            </a:r>
            <a:r>
              <a:rPr lang="en-US" sz="1700" dirty="0" err="1" smtClean="0">
                <a:latin typeface="Times New Roman" pitchFamily="18" charset="0"/>
                <a:cs typeface="Times New Roman" pitchFamily="18" charset="0"/>
              </a:rPr>
              <a:t>p.__repr</a:t>
            </a:r>
            <a:r>
              <a:rPr lang="en-US" sz="1700" dirty="0" smtClean="0">
                <a:latin typeface="Times New Roman" pitchFamily="18" charset="0"/>
                <a:cs typeface="Times New Roman" pitchFamily="18" charset="0"/>
              </a:rPr>
              <a:t>__())</a:t>
            </a:r>
          </a:p>
          <a:p>
            <a:pPr>
              <a:buNone/>
            </a:pPr>
            <a:r>
              <a:rPr lang="en-US" sz="1700" dirty="0" smtClean="0">
                <a:latin typeface="Times New Roman" pitchFamily="18" charset="0"/>
                <a:cs typeface="Times New Roman" pitchFamily="18" charset="0"/>
              </a:rPr>
              <a:t>Output : </a:t>
            </a:r>
            <a:endParaRPr lang="en-US" sz="1700" dirty="0" smtClean="0">
              <a:latin typeface="Times New Roman" pitchFamily="18" charset="0"/>
              <a:cs typeface="Times New Roman" pitchFamily="18" charset="0"/>
            </a:endParaRPr>
          </a:p>
          <a:p>
            <a:pPr>
              <a:buNone/>
            </a:pPr>
            <a:r>
              <a:rPr lang="en-US" sz="1700" dirty="0" smtClean="0">
                <a:latin typeface="Times New Roman" pitchFamily="18" charset="0"/>
                <a:cs typeface="Times New Roman" pitchFamily="18" charset="0"/>
              </a:rPr>
              <a:t>&lt;__</a:t>
            </a:r>
            <a:r>
              <a:rPr lang="en-US" sz="1700" dirty="0" err="1" smtClean="0">
                <a:latin typeface="Times New Roman" pitchFamily="18" charset="0"/>
                <a:cs typeface="Times New Roman" pitchFamily="18" charset="0"/>
              </a:rPr>
              <a:t>main__.Person</a:t>
            </a:r>
            <a:r>
              <a:rPr lang="en-US" sz="1700" dirty="0" smtClean="0">
                <a:latin typeface="Times New Roman" pitchFamily="18" charset="0"/>
                <a:cs typeface="Times New Roman" pitchFamily="18" charset="0"/>
              </a:rPr>
              <a:t> object at 0x10ff22470&gt;</a:t>
            </a:r>
          </a:p>
          <a:p>
            <a:pPr>
              <a:buNone/>
            </a:pPr>
            <a:r>
              <a:rPr lang="en-US" sz="1700" dirty="0" smtClean="0">
                <a:latin typeface="Times New Roman" pitchFamily="18" charset="0"/>
                <a:cs typeface="Times New Roman" pitchFamily="18" charset="0"/>
              </a:rPr>
              <a:t>&lt;__</a:t>
            </a:r>
            <a:r>
              <a:rPr lang="en-US" sz="1700" dirty="0" err="1" smtClean="0">
                <a:latin typeface="Times New Roman" pitchFamily="18" charset="0"/>
                <a:cs typeface="Times New Roman" pitchFamily="18" charset="0"/>
              </a:rPr>
              <a:t>main__.Person</a:t>
            </a:r>
            <a:r>
              <a:rPr lang="en-US" sz="1700" dirty="0" smtClean="0">
                <a:latin typeface="Times New Roman" pitchFamily="18" charset="0"/>
                <a:cs typeface="Times New Roman" pitchFamily="18" charset="0"/>
              </a:rPr>
              <a:t> object at 0x10ff22470&gt;</a:t>
            </a:r>
          </a:p>
          <a:p>
            <a:pPr>
              <a:buNone/>
            </a:pPr>
            <a:endParaRPr lang="en-US" sz="17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pPr>
              <a:buNone/>
            </a:pPr>
            <a:r>
              <a:rPr lang="en-US" sz="1800" dirty="0" smtClean="0">
                <a:latin typeface="Times New Roman" pitchFamily="18" charset="0"/>
                <a:cs typeface="Times New Roman" pitchFamily="18" charset="0"/>
              </a:rPr>
              <a:t>class </a:t>
            </a:r>
            <a:r>
              <a:rPr lang="en-US" sz="1800" dirty="0" smtClean="0">
                <a:latin typeface="Times New Roman" pitchFamily="18" charset="0"/>
                <a:cs typeface="Times New Roman" pitchFamily="18" charset="0"/>
              </a:rPr>
              <a:t>Person:</a:t>
            </a:r>
          </a:p>
          <a:p>
            <a:pPr>
              <a:buNone/>
            </a:pPr>
            <a:r>
              <a:rPr lang="en-US" sz="1800" dirty="0" smtClean="0">
                <a:latin typeface="Times New Roman" pitchFamily="18" charset="0"/>
                <a:cs typeface="Times New Roman" pitchFamily="18" charset="0"/>
              </a:rPr>
              <a:t>    name = ""</a:t>
            </a:r>
          </a:p>
          <a:p>
            <a:pPr>
              <a:buNone/>
            </a:pPr>
            <a:r>
              <a:rPr lang="en-US" sz="1800" dirty="0" smtClean="0">
                <a:latin typeface="Times New Roman" pitchFamily="18" charset="0"/>
                <a:cs typeface="Times New Roman" pitchFamily="18" charset="0"/>
              </a:rPr>
              <a:t>    age = </a:t>
            </a:r>
          </a:p>
          <a:p>
            <a:pPr>
              <a:buNone/>
            </a:pPr>
            <a:r>
              <a:rPr lang="en-US" sz="1800" dirty="0" smtClean="0">
                <a:latin typeface="Times New Roman" pitchFamily="18" charset="0"/>
                <a:cs typeface="Times New Roman" pitchFamily="18" charset="0"/>
              </a:rPr>
              <a:t>    def __init__(self, </a:t>
            </a:r>
            <a:r>
              <a:rPr lang="en-US" sz="1800" dirty="0" err="1" smtClean="0">
                <a:latin typeface="Times New Roman" pitchFamily="18" charset="0"/>
                <a:cs typeface="Times New Roman" pitchFamily="18" charset="0"/>
              </a:rPr>
              <a:t>personName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personAge</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self.name = </a:t>
            </a:r>
            <a:r>
              <a:rPr lang="en-US" sz="1800" dirty="0" err="1" smtClean="0">
                <a:latin typeface="Times New Roman" pitchFamily="18" charset="0"/>
                <a:cs typeface="Times New Roman" pitchFamily="18" charset="0"/>
              </a:rPr>
              <a:t>personName</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self.age</a:t>
            </a:r>
            <a:r>
              <a:rPr lang="en-US" sz="1800" dirty="0" smtClean="0">
                <a:latin typeface="Times New Roman" pitchFamily="18" charset="0"/>
                <a:cs typeface="Times New Roman" pitchFamily="18" charset="0"/>
              </a:rPr>
              <a:t> = </a:t>
            </a:r>
            <a:r>
              <a:rPr lang="en-US" sz="1800" dirty="0" err="1" smtClean="0">
                <a:latin typeface="Times New Roman" pitchFamily="18" charset="0"/>
                <a:cs typeface="Times New Roman" pitchFamily="18" charset="0"/>
              </a:rPr>
              <a:t>personAge</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def __</a:t>
            </a:r>
            <a:r>
              <a:rPr lang="en-US" sz="1800" dirty="0" err="1" smtClean="0">
                <a:latin typeface="Times New Roman" pitchFamily="18" charset="0"/>
                <a:cs typeface="Times New Roman" pitchFamily="18" charset="0"/>
              </a:rPr>
              <a:t>repr</a:t>
            </a:r>
            <a:r>
              <a:rPr lang="en-US" sz="1800" dirty="0" smtClean="0">
                <a:latin typeface="Times New Roman" pitchFamily="18" charset="0"/>
                <a:cs typeface="Times New Roman" pitchFamily="18" charset="0"/>
              </a:rPr>
              <a:t>__(self):</a:t>
            </a:r>
          </a:p>
          <a:p>
            <a:pPr>
              <a:buNone/>
            </a:pPr>
            <a:r>
              <a:rPr lang="en-US" sz="1800" dirty="0" smtClean="0">
                <a:latin typeface="Times New Roman" pitchFamily="18" charset="0"/>
                <a:cs typeface="Times New Roman" pitchFamily="18" charset="0"/>
              </a:rPr>
              <a:t>        return {'</a:t>
            </a:r>
            <a:r>
              <a:rPr lang="en-US" sz="1800" dirty="0" err="1" smtClean="0">
                <a:latin typeface="Times New Roman" pitchFamily="18" charset="0"/>
                <a:cs typeface="Times New Roman" pitchFamily="18" charset="0"/>
              </a:rPr>
              <a:t>name':self.name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age':self.age</a:t>
            </a:r>
            <a:r>
              <a:rPr lang="en-US"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def __</a:t>
            </a:r>
            <a:r>
              <a:rPr lang="en-US" sz="1800" dirty="0" err="1" smtClean="0">
                <a:latin typeface="Times New Roman" pitchFamily="18" charset="0"/>
                <a:cs typeface="Times New Roman" pitchFamily="18" charset="0"/>
              </a:rPr>
              <a:t>str</a:t>
            </a:r>
            <a:r>
              <a:rPr lang="en-US" sz="1800" dirty="0" smtClean="0">
                <a:latin typeface="Times New Roman" pitchFamily="18" charset="0"/>
                <a:cs typeface="Times New Roman" pitchFamily="18" charset="0"/>
              </a:rPr>
              <a:t>__(self):</a:t>
            </a:r>
          </a:p>
          <a:p>
            <a:pPr>
              <a:buNone/>
            </a:pPr>
            <a:r>
              <a:rPr lang="en-US" sz="1800" dirty="0" smtClean="0">
                <a:latin typeface="Times New Roman" pitchFamily="18" charset="0"/>
                <a:cs typeface="Times New Roman" pitchFamily="18" charset="0"/>
              </a:rPr>
              <a:t>        return 'Person(name='+self.name+', age='+</a:t>
            </a:r>
            <a:r>
              <a:rPr lang="en-US" sz="1800" dirty="0" err="1" smtClean="0">
                <a:latin typeface="Times New Roman" pitchFamily="18" charset="0"/>
                <a:cs typeface="Times New Roman" pitchFamily="18" charset="0"/>
              </a:rPr>
              <a:t>str</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self.age</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p = Person('</a:t>
            </a:r>
            <a:r>
              <a:rPr lang="en-US" sz="1800" dirty="0" err="1" smtClean="0">
                <a:latin typeface="Times New Roman" pitchFamily="18" charset="0"/>
                <a:cs typeface="Times New Roman" pitchFamily="18" charset="0"/>
              </a:rPr>
              <a:t>Pankaj</a:t>
            </a:r>
            <a:r>
              <a:rPr lang="en-US" sz="1800" dirty="0" smtClean="0">
                <a:latin typeface="Times New Roman" pitchFamily="18" charset="0"/>
                <a:cs typeface="Times New Roman" pitchFamily="18" charset="0"/>
              </a:rPr>
              <a:t>', 34</a:t>
            </a:r>
            <a:r>
              <a:rPr lang="en-US"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__</a:t>
            </a:r>
            <a:r>
              <a:rPr lang="en-US" sz="1800" dirty="0" err="1" smtClean="0">
                <a:latin typeface="Times New Roman" pitchFamily="18" charset="0"/>
                <a:cs typeface="Times New Roman" pitchFamily="18" charset="0"/>
              </a:rPr>
              <a:t>str</a:t>
            </a:r>
            <a:r>
              <a:rPr lang="en-US" sz="1800" dirty="0" smtClean="0">
                <a:latin typeface="Times New Roman" pitchFamily="18" charset="0"/>
                <a:cs typeface="Times New Roman" pitchFamily="18" charset="0"/>
              </a:rPr>
              <a:t>__() example</a:t>
            </a:r>
          </a:p>
          <a:p>
            <a:pPr>
              <a:buNone/>
            </a:pPr>
            <a:r>
              <a:rPr lang="en-US" sz="1800" dirty="0" smtClean="0">
                <a:latin typeface="Times New Roman" pitchFamily="18" charset="0"/>
                <a:cs typeface="Times New Roman" pitchFamily="18" charset="0"/>
              </a:rPr>
              <a:t>print(p)</a:t>
            </a:r>
          </a:p>
          <a:p>
            <a:pPr>
              <a:buNone/>
            </a:pPr>
            <a:r>
              <a:rPr lang="en-US" sz="1800" dirty="0" smtClean="0">
                <a:latin typeface="Times New Roman" pitchFamily="18" charset="0"/>
                <a:cs typeface="Times New Roman" pitchFamily="18" charset="0"/>
              </a:rPr>
              <a:t>print(</a:t>
            </a:r>
            <a:r>
              <a:rPr lang="en-US" sz="1800" dirty="0" err="1" smtClean="0">
                <a:latin typeface="Times New Roman" pitchFamily="18" charset="0"/>
                <a:cs typeface="Times New Roman" pitchFamily="18" charset="0"/>
              </a:rPr>
              <a:t>p.__str</a:t>
            </a:r>
            <a:r>
              <a:rPr lang="en-US" sz="1800" dirty="0" smtClean="0">
                <a:latin typeface="Times New Roman" pitchFamily="18" charset="0"/>
                <a:cs typeface="Times New Roman" pitchFamily="18" charset="0"/>
              </a:rPr>
              <a:t>__())</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s = </a:t>
            </a:r>
            <a:r>
              <a:rPr lang="en-US" sz="1800" dirty="0" err="1" smtClean="0">
                <a:latin typeface="Times New Roman" pitchFamily="18" charset="0"/>
                <a:cs typeface="Times New Roman" pitchFamily="18" charset="0"/>
              </a:rPr>
              <a:t>str</a:t>
            </a:r>
            <a:r>
              <a:rPr lang="en-US" sz="1800" dirty="0" smtClean="0">
                <a:latin typeface="Times New Roman" pitchFamily="18" charset="0"/>
                <a:cs typeface="Times New Roman" pitchFamily="18" charset="0"/>
              </a:rPr>
              <a:t>(p)</a:t>
            </a:r>
          </a:p>
          <a:p>
            <a:pPr>
              <a:buNone/>
            </a:pPr>
            <a:r>
              <a:rPr lang="en-US" sz="1800" dirty="0" smtClean="0">
                <a:latin typeface="Times New Roman" pitchFamily="18" charset="0"/>
                <a:cs typeface="Times New Roman" pitchFamily="18" charset="0"/>
              </a:rPr>
              <a:t>print(s</a:t>
            </a:r>
            <a:r>
              <a:rPr lang="en-US"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__</a:t>
            </a:r>
            <a:r>
              <a:rPr lang="en-US" sz="1800" dirty="0" err="1" smtClean="0">
                <a:latin typeface="Times New Roman" pitchFamily="18" charset="0"/>
                <a:cs typeface="Times New Roman" pitchFamily="18" charset="0"/>
              </a:rPr>
              <a:t>repr</a:t>
            </a:r>
            <a:r>
              <a:rPr lang="en-US" sz="1800" dirty="0" smtClean="0">
                <a:latin typeface="Times New Roman" pitchFamily="18" charset="0"/>
                <a:cs typeface="Times New Roman" pitchFamily="18" charset="0"/>
              </a:rPr>
              <a:t>__() example</a:t>
            </a:r>
          </a:p>
          <a:p>
            <a:pPr>
              <a:buNone/>
            </a:pPr>
            <a:r>
              <a:rPr lang="en-US" sz="1800" dirty="0" smtClean="0">
                <a:latin typeface="Times New Roman" pitchFamily="18" charset="0"/>
                <a:cs typeface="Times New Roman" pitchFamily="18" charset="0"/>
              </a:rPr>
              <a:t>print(</a:t>
            </a:r>
            <a:r>
              <a:rPr lang="en-US" sz="1800" dirty="0" err="1" smtClean="0">
                <a:latin typeface="Times New Roman" pitchFamily="18" charset="0"/>
                <a:cs typeface="Times New Roman" pitchFamily="18" charset="0"/>
              </a:rPr>
              <a:t>p.__repr</a:t>
            </a:r>
            <a:r>
              <a:rPr lang="en-US" sz="1800" dirty="0" smtClean="0">
                <a:latin typeface="Times New Roman" pitchFamily="18" charset="0"/>
                <a:cs typeface="Times New Roman" pitchFamily="18" charset="0"/>
              </a:rPr>
              <a:t>__())</a:t>
            </a:r>
          </a:p>
          <a:p>
            <a:pPr>
              <a:buNone/>
            </a:pPr>
            <a:r>
              <a:rPr lang="en-US" sz="1800" dirty="0" smtClean="0">
                <a:latin typeface="Times New Roman" pitchFamily="18" charset="0"/>
                <a:cs typeface="Times New Roman" pitchFamily="18" charset="0"/>
              </a:rPr>
              <a:t>print(type(</a:t>
            </a:r>
            <a:r>
              <a:rPr lang="en-US" sz="1800" dirty="0" err="1" smtClean="0">
                <a:latin typeface="Times New Roman" pitchFamily="18" charset="0"/>
                <a:cs typeface="Times New Roman" pitchFamily="18" charset="0"/>
              </a:rPr>
              <a:t>p.__repr</a:t>
            </a:r>
            <a:r>
              <a:rPr lang="en-US" sz="1800" dirty="0" smtClean="0">
                <a:latin typeface="Times New Roman" pitchFamily="18" charset="0"/>
                <a:cs typeface="Times New Roman" pitchFamily="18" charset="0"/>
              </a:rPr>
              <a:t>__()))</a:t>
            </a:r>
          </a:p>
          <a:p>
            <a:pPr>
              <a:buNone/>
            </a:pPr>
            <a:r>
              <a:rPr lang="en-US" sz="1800" dirty="0" smtClean="0">
                <a:latin typeface="Times New Roman" pitchFamily="18" charset="0"/>
                <a:cs typeface="Times New Roman" pitchFamily="18" charset="0"/>
              </a:rPr>
              <a:t>print(</a:t>
            </a:r>
            <a:r>
              <a:rPr lang="en-US" sz="1800" dirty="0" err="1" smtClean="0">
                <a:latin typeface="Times New Roman" pitchFamily="18" charset="0"/>
                <a:cs typeface="Times New Roman" pitchFamily="18" charset="0"/>
              </a:rPr>
              <a:t>repr</a:t>
            </a:r>
            <a:r>
              <a:rPr lang="en-US" sz="1800" dirty="0" smtClean="0">
                <a:latin typeface="Times New Roman" pitchFamily="18" charset="0"/>
                <a:cs typeface="Times New Roman" pitchFamily="18" charset="0"/>
              </a:rPr>
              <a:t>(p))</a:t>
            </a:r>
          </a:p>
          <a:p>
            <a:pPr>
              <a:buNone/>
            </a:pP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1900" dirty="0" smtClean="0">
                <a:latin typeface="Times New Roman" pitchFamily="18" charset="0"/>
                <a:cs typeface="Times New Roman" pitchFamily="18" charset="0"/>
              </a:rPr>
              <a:t>Output:</a:t>
            </a:r>
            <a:endParaRPr lang="en-US" sz="1900" dirty="0" smtClean="0">
              <a:latin typeface="Times New Roman" pitchFamily="18" charset="0"/>
              <a:cs typeface="Times New Roman" pitchFamily="18" charset="0"/>
            </a:endParaRPr>
          </a:p>
          <a:p>
            <a:pPr>
              <a:buNone/>
            </a:pPr>
            <a:r>
              <a:rPr lang="en-US" sz="1900" dirty="0" smtClean="0">
                <a:latin typeface="Times New Roman" pitchFamily="18" charset="0"/>
                <a:cs typeface="Times New Roman" pitchFamily="18" charset="0"/>
              </a:rPr>
              <a:t>Person(name=</a:t>
            </a:r>
            <a:r>
              <a:rPr lang="en-US" sz="1900" dirty="0" err="1" smtClean="0">
                <a:latin typeface="Times New Roman" pitchFamily="18" charset="0"/>
                <a:cs typeface="Times New Roman" pitchFamily="18" charset="0"/>
              </a:rPr>
              <a:t>Pankaj</a:t>
            </a:r>
            <a:r>
              <a:rPr lang="en-US" sz="1900" dirty="0" smtClean="0">
                <a:latin typeface="Times New Roman" pitchFamily="18" charset="0"/>
                <a:cs typeface="Times New Roman" pitchFamily="18" charset="0"/>
              </a:rPr>
              <a:t>, age=34)</a:t>
            </a:r>
          </a:p>
          <a:p>
            <a:pPr>
              <a:buNone/>
            </a:pPr>
            <a:r>
              <a:rPr lang="en-US" sz="1900" dirty="0" smtClean="0">
                <a:latin typeface="Times New Roman" pitchFamily="18" charset="0"/>
                <a:cs typeface="Times New Roman" pitchFamily="18" charset="0"/>
              </a:rPr>
              <a:t>Person(name=</a:t>
            </a:r>
            <a:r>
              <a:rPr lang="en-US" sz="1900" dirty="0" err="1" smtClean="0">
                <a:latin typeface="Times New Roman" pitchFamily="18" charset="0"/>
                <a:cs typeface="Times New Roman" pitchFamily="18" charset="0"/>
              </a:rPr>
              <a:t>Pankaj</a:t>
            </a:r>
            <a:r>
              <a:rPr lang="en-US" sz="1900" dirty="0" smtClean="0">
                <a:latin typeface="Times New Roman" pitchFamily="18" charset="0"/>
                <a:cs typeface="Times New Roman" pitchFamily="18" charset="0"/>
              </a:rPr>
              <a:t>, age=34)</a:t>
            </a:r>
          </a:p>
          <a:p>
            <a:pPr>
              <a:buNone/>
            </a:pPr>
            <a:r>
              <a:rPr lang="en-US" sz="1900" dirty="0" smtClean="0">
                <a:latin typeface="Times New Roman" pitchFamily="18" charset="0"/>
                <a:cs typeface="Times New Roman" pitchFamily="18" charset="0"/>
              </a:rPr>
              <a:t>Person(name=</a:t>
            </a:r>
            <a:r>
              <a:rPr lang="en-US" sz="1900" dirty="0" err="1" smtClean="0">
                <a:latin typeface="Times New Roman" pitchFamily="18" charset="0"/>
                <a:cs typeface="Times New Roman" pitchFamily="18" charset="0"/>
              </a:rPr>
              <a:t>Pankaj</a:t>
            </a:r>
            <a:r>
              <a:rPr lang="en-US" sz="1900" dirty="0" smtClean="0">
                <a:latin typeface="Times New Roman" pitchFamily="18" charset="0"/>
                <a:cs typeface="Times New Roman" pitchFamily="18" charset="0"/>
              </a:rPr>
              <a:t>, age=34)</a:t>
            </a:r>
          </a:p>
          <a:p>
            <a:pPr>
              <a:buNone/>
            </a:pPr>
            <a:r>
              <a:rPr lang="en-US" sz="1900" dirty="0" smtClean="0">
                <a:latin typeface="Times New Roman" pitchFamily="18" charset="0"/>
                <a:cs typeface="Times New Roman" pitchFamily="18" charset="0"/>
              </a:rPr>
              <a:t>{'name': '</a:t>
            </a:r>
            <a:r>
              <a:rPr lang="en-US" sz="1900" dirty="0" err="1" smtClean="0">
                <a:latin typeface="Times New Roman" pitchFamily="18" charset="0"/>
                <a:cs typeface="Times New Roman" pitchFamily="18" charset="0"/>
              </a:rPr>
              <a:t>Pankaj</a:t>
            </a:r>
            <a:r>
              <a:rPr lang="en-US" sz="1900" dirty="0" smtClean="0">
                <a:latin typeface="Times New Roman" pitchFamily="18" charset="0"/>
                <a:cs typeface="Times New Roman" pitchFamily="18" charset="0"/>
              </a:rPr>
              <a:t>', 'age': 34}</a:t>
            </a:r>
          </a:p>
          <a:p>
            <a:pPr>
              <a:buNone/>
            </a:pPr>
            <a:r>
              <a:rPr lang="en-US" sz="1900" dirty="0" smtClean="0">
                <a:latin typeface="Times New Roman" pitchFamily="18" charset="0"/>
                <a:cs typeface="Times New Roman" pitchFamily="18" charset="0"/>
              </a:rPr>
              <a:t>&lt;class '</a:t>
            </a:r>
            <a:r>
              <a:rPr lang="en-US" sz="1900" dirty="0" err="1" smtClean="0">
                <a:latin typeface="Times New Roman" pitchFamily="18" charset="0"/>
                <a:cs typeface="Times New Roman" pitchFamily="18" charset="0"/>
              </a:rPr>
              <a:t>dict</a:t>
            </a:r>
            <a:r>
              <a:rPr lang="en-US" sz="1900" dirty="0" smtClean="0">
                <a:latin typeface="Times New Roman" pitchFamily="18" charset="0"/>
                <a:cs typeface="Times New Roman" pitchFamily="18" charset="0"/>
              </a:rPr>
              <a:t>'&gt;</a:t>
            </a:r>
          </a:p>
          <a:p>
            <a:pPr>
              <a:buNone/>
            </a:pPr>
            <a:r>
              <a:rPr lang="en-US" sz="1900" dirty="0" smtClean="0">
                <a:latin typeface="Times New Roman" pitchFamily="18" charset="0"/>
                <a:cs typeface="Times New Roman" pitchFamily="18" charset="0"/>
              </a:rPr>
              <a:t>  File "/Users/</a:t>
            </a:r>
            <a:r>
              <a:rPr lang="en-US" sz="1900" dirty="0" err="1" smtClean="0">
                <a:latin typeface="Times New Roman" pitchFamily="18" charset="0"/>
                <a:cs typeface="Times New Roman" pitchFamily="18" charset="0"/>
              </a:rPr>
              <a:t>pankaj</a:t>
            </a:r>
            <a:r>
              <a:rPr lang="en-US" sz="1900" dirty="0" smtClean="0">
                <a:latin typeface="Times New Roman" pitchFamily="18" charset="0"/>
                <a:cs typeface="Times New Roman" pitchFamily="18" charset="0"/>
              </a:rPr>
              <a:t>/Documents/</a:t>
            </a:r>
            <a:r>
              <a:rPr lang="en-US" sz="1900" dirty="0" err="1" smtClean="0">
                <a:latin typeface="Times New Roman" pitchFamily="18" charset="0"/>
                <a:cs typeface="Times New Roman" pitchFamily="18" charset="0"/>
              </a:rPr>
              <a:t>PycharmProjects</a:t>
            </a:r>
            <a:r>
              <a:rPr lang="en-US" sz="1900" dirty="0" smtClean="0">
                <a:latin typeface="Times New Roman" pitchFamily="18" charset="0"/>
                <a:cs typeface="Times New Roman" pitchFamily="18" charset="0"/>
              </a:rPr>
              <a:t>/</a:t>
            </a:r>
            <a:r>
              <a:rPr lang="en-US" sz="1900" dirty="0" err="1" smtClean="0">
                <a:latin typeface="Times New Roman" pitchFamily="18" charset="0"/>
                <a:cs typeface="Times New Roman" pitchFamily="18" charset="0"/>
              </a:rPr>
              <a:t>BasicPython</a:t>
            </a:r>
            <a:r>
              <a:rPr lang="en-US" sz="1900" dirty="0" smtClean="0">
                <a:latin typeface="Times New Roman" pitchFamily="18" charset="0"/>
                <a:cs typeface="Times New Roman" pitchFamily="18" charset="0"/>
              </a:rPr>
              <a:t>/</a:t>
            </a:r>
            <a:r>
              <a:rPr lang="en-US" sz="1900" dirty="0" err="1" smtClean="0">
                <a:latin typeface="Times New Roman" pitchFamily="18" charset="0"/>
                <a:cs typeface="Times New Roman" pitchFamily="18" charset="0"/>
              </a:rPr>
              <a:t>basic_examples</a:t>
            </a:r>
            <a:r>
              <a:rPr lang="en-US" sz="1900" dirty="0" smtClean="0">
                <a:latin typeface="Times New Roman" pitchFamily="18" charset="0"/>
                <a:cs typeface="Times New Roman" pitchFamily="18" charset="0"/>
              </a:rPr>
              <a:t>/str_repr_functions.py", line 29, in &lt;module&gt;</a:t>
            </a:r>
          </a:p>
          <a:p>
            <a:pPr>
              <a:buNone/>
            </a:pPr>
            <a:r>
              <a:rPr lang="en-US" sz="1900" dirty="0" smtClean="0">
                <a:latin typeface="Times New Roman" pitchFamily="18" charset="0"/>
                <a:cs typeface="Times New Roman" pitchFamily="18" charset="0"/>
              </a:rPr>
              <a:t>    print(</a:t>
            </a:r>
            <a:r>
              <a:rPr lang="en-US" sz="1900" dirty="0" err="1" smtClean="0">
                <a:latin typeface="Times New Roman" pitchFamily="18" charset="0"/>
                <a:cs typeface="Times New Roman" pitchFamily="18" charset="0"/>
              </a:rPr>
              <a:t>repr</a:t>
            </a:r>
            <a:r>
              <a:rPr lang="en-US" sz="1900" dirty="0" smtClean="0">
                <a:latin typeface="Times New Roman" pitchFamily="18" charset="0"/>
                <a:cs typeface="Times New Roman" pitchFamily="18" charset="0"/>
              </a:rPr>
              <a:t>(p))</a:t>
            </a:r>
          </a:p>
          <a:p>
            <a:pPr>
              <a:buNone/>
            </a:pPr>
            <a:r>
              <a:rPr lang="en-US" sz="1900" dirty="0" err="1" smtClean="0">
                <a:latin typeface="Times New Roman" pitchFamily="18" charset="0"/>
                <a:cs typeface="Times New Roman" pitchFamily="18" charset="0"/>
              </a:rPr>
              <a:t>TypeError</a:t>
            </a:r>
            <a:r>
              <a:rPr lang="en-US" sz="1900" dirty="0" smtClean="0">
                <a:latin typeface="Times New Roman" pitchFamily="18" charset="0"/>
                <a:cs typeface="Times New Roman" pitchFamily="18" charset="0"/>
              </a:rPr>
              <a:t>: __</a:t>
            </a:r>
            <a:r>
              <a:rPr lang="en-US" sz="1900" dirty="0" err="1" smtClean="0">
                <a:latin typeface="Times New Roman" pitchFamily="18" charset="0"/>
                <a:cs typeface="Times New Roman" pitchFamily="18" charset="0"/>
              </a:rPr>
              <a:t>repr</a:t>
            </a:r>
            <a:r>
              <a:rPr lang="en-US" sz="1900" dirty="0" smtClean="0">
                <a:latin typeface="Times New Roman" pitchFamily="18" charset="0"/>
                <a:cs typeface="Times New Roman" pitchFamily="18" charset="0"/>
              </a:rPr>
              <a:t>__ returned non-string (type </a:t>
            </a:r>
            <a:r>
              <a:rPr lang="en-US" sz="1900" dirty="0" err="1" smtClean="0">
                <a:latin typeface="Times New Roman" pitchFamily="18" charset="0"/>
                <a:cs typeface="Times New Roman" pitchFamily="18" charset="0"/>
              </a:rPr>
              <a:t>dict</a:t>
            </a:r>
            <a:r>
              <a:rPr lang="en-US" sz="1900" dirty="0" smtClean="0">
                <a:latin typeface="Times New Roman" pitchFamily="18" charset="0"/>
                <a:cs typeface="Times New Roman" pitchFamily="18" charset="0"/>
              </a:rPr>
              <a:t>)</a:t>
            </a:r>
          </a:p>
          <a:p>
            <a:pPr>
              <a:buNone/>
            </a:pPr>
            <a:endParaRPr lang="en-US" sz="2000" dirty="0" smtClean="0"/>
          </a:p>
          <a:p>
            <a:pPr>
              <a:buNone/>
            </a:pPr>
            <a:r>
              <a:rPr lang="en-US" sz="2000" dirty="0" smtClean="0"/>
              <a:t>Notice </a:t>
            </a:r>
            <a:r>
              <a:rPr lang="en-US" sz="2000" dirty="0" smtClean="0"/>
              <a:t>that </a:t>
            </a:r>
            <a:r>
              <a:rPr lang="en-US" sz="2000" dirty="0" err="1" smtClean="0"/>
              <a:t>repr</a:t>
            </a:r>
            <a:r>
              <a:rPr lang="en-US" sz="2000" dirty="0" smtClean="0"/>
              <a:t>() function is throwing </a:t>
            </a:r>
            <a:r>
              <a:rPr lang="en-US" sz="2000" dirty="0" err="1" smtClean="0"/>
              <a:t>TypeError</a:t>
            </a:r>
            <a:r>
              <a:rPr lang="en-US" sz="2000" dirty="0" smtClean="0"/>
              <a:t> since our __</a:t>
            </a:r>
            <a:r>
              <a:rPr lang="en-US" sz="2000" dirty="0" err="1" smtClean="0"/>
              <a:t>repr</a:t>
            </a:r>
            <a:r>
              <a:rPr lang="en-US" sz="2000" dirty="0" smtClean="0"/>
              <a:t>__ </a:t>
            </a:r>
            <a:endParaRPr lang="en-US" sz="2000" dirty="0" smtClean="0"/>
          </a:p>
          <a:p>
            <a:pPr>
              <a:buNone/>
            </a:pPr>
            <a:r>
              <a:rPr lang="en-US" sz="2000" dirty="0" smtClean="0"/>
              <a:t>implementation </a:t>
            </a:r>
            <a:r>
              <a:rPr lang="en-US" sz="2000" dirty="0" smtClean="0"/>
              <a:t>is returning </a:t>
            </a:r>
            <a:r>
              <a:rPr lang="en-US" sz="2000" dirty="0" err="1" smtClean="0"/>
              <a:t>dict</a:t>
            </a:r>
            <a:r>
              <a:rPr lang="en-US" sz="2000" dirty="0" smtClean="0"/>
              <a:t> and not string.</a:t>
            </a:r>
          </a:p>
          <a:p>
            <a:pPr>
              <a:buNone/>
            </a:pPr>
            <a:r>
              <a:rPr lang="en-US" sz="2000" dirty="0" smtClean="0"/>
              <a:t>Let’s change the implementation of __</a:t>
            </a:r>
            <a:r>
              <a:rPr lang="en-US" sz="2000" dirty="0" err="1" smtClean="0"/>
              <a:t>repr</a:t>
            </a:r>
            <a:r>
              <a:rPr lang="en-US" sz="2000" dirty="0" smtClean="0"/>
              <a:t>__ function as follows:</a:t>
            </a:r>
          </a:p>
          <a:p>
            <a:pPr>
              <a:buNone/>
            </a:pPr>
            <a:endParaRPr lang="en-US" sz="19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a:buNone/>
            </a:pPr>
            <a:r>
              <a:rPr lang="en-US" sz="2000" dirty="0" smtClean="0">
                <a:latin typeface="Times New Roman" pitchFamily="18" charset="0"/>
                <a:cs typeface="Times New Roman" pitchFamily="18" charset="0"/>
              </a:rPr>
              <a:t>def </a:t>
            </a:r>
            <a:r>
              <a:rPr lang="en-US" sz="2000" dirty="0" smtClean="0">
                <a:latin typeface="Times New Roman" pitchFamily="18" charset="0"/>
                <a:cs typeface="Times New Roman" pitchFamily="18" charset="0"/>
              </a:rPr>
              <a:t>__</a:t>
            </a:r>
            <a:r>
              <a:rPr lang="en-US" sz="2000" dirty="0" err="1" smtClean="0">
                <a:latin typeface="Times New Roman" pitchFamily="18" charset="0"/>
                <a:cs typeface="Times New Roman" pitchFamily="18" charset="0"/>
              </a:rPr>
              <a:t>repr</a:t>
            </a:r>
            <a:r>
              <a:rPr lang="en-US" sz="2000" dirty="0" smtClean="0">
                <a:latin typeface="Times New Roman" pitchFamily="18" charset="0"/>
                <a:cs typeface="Times New Roman" pitchFamily="18" charset="0"/>
              </a:rPr>
              <a:t>__(self):</a:t>
            </a:r>
          </a:p>
          <a:p>
            <a:pPr>
              <a:buNone/>
            </a:pPr>
            <a:r>
              <a:rPr lang="en-US" sz="2000" dirty="0" smtClean="0">
                <a:latin typeface="Times New Roman" pitchFamily="18" charset="0"/>
                <a:cs typeface="Times New Roman" pitchFamily="18" charset="0"/>
              </a:rPr>
              <a:t>        return '{</a:t>
            </a:r>
            <a:r>
              <a:rPr lang="en-US" sz="2000" dirty="0" err="1" smtClean="0">
                <a:latin typeface="Times New Roman" pitchFamily="18" charset="0"/>
                <a:cs typeface="Times New Roman" pitchFamily="18" charset="0"/>
              </a:rPr>
              <a:t>name:'+self.name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age:'+str</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self.age</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p>
          <a:p>
            <a:pPr>
              <a:buNone/>
            </a:pPr>
            <a:r>
              <a:rPr lang="en-US" sz="2000" dirty="0" smtClean="0"/>
              <a:t>Now it’s returning String, and the new output for object representation calls will be:</a:t>
            </a:r>
          </a:p>
          <a:p>
            <a:pPr>
              <a:buNone/>
            </a:pPr>
            <a:r>
              <a:rPr lang="en-US" sz="2000" dirty="0" smtClean="0"/>
              <a:t>{</a:t>
            </a:r>
            <a:r>
              <a:rPr lang="en-US" sz="2000" dirty="0" err="1" smtClean="0"/>
              <a:t>name:Pankaj</a:t>
            </a:r>
            <a:r>
              <a:rPr lang="en-US" sz="2000" dirty="0" smtClean="0"/>
              <a:t>, age:34} </a:t>
            </a:r>
            <a:endParaRPr lang="en-US" sz="2000" dirty="0" smtClean="0"/>
          </a:p>
          <a:p>
            <a:pPr>
              <a:buNone/>
            </a:pPr>
            <a:r>
              <a:rPr lang="en-US" sz="2000" dirty="0" smtClean="0"/>
              <a:t>&lt;</a:t>
            </a:r>
            <a:r>
              <a:rPr lang="en-US" sz="2000" dirty="0" smtClean="0"/>
              <a:t>class '</a:t>
            </a:r>
            <a:r>
              <a:rPr lang="en-US" sz="2000" dirty="0" err="1" smtClean="0"/>
              <a:t>str</a:t>
            </a:r>
            <a:r>
              <a:rPr lang="en-US" sz="2000" dirty="0" smtClean="0"/>
              <a:t>'&gt; </a:t>
            </a:r>
            <a:endParaRPr lang="en-US" sz="2000" dirty="0" smtClean="0"/>
          </a:p>
          <a:p>
            <a:pPr>
              <a:buNone/>
            </a:pPr>
            <a:r>
              <a:rPr lang="en-US" sz="2000" dirty="0" smtClean="0"/>
              <a:t>{</a:t>
            </a:r>
            <a:r>
              <a:rPr lang="en-US" sz="2000" dirty="0" err="1" smtClean="0"/>
              <a:t>name:Pankaj</a:t>
            </a:r>
            <a:r>
              <a:rPr lang="en-US" sz="2000" dirty="0" smtClean="0"/>
              <a:t>, age:34}</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Earlier we mentioned that if we don’t implement __</a:t>
            </a:r>
            <a:r>
              <a:rPr lang="en-US" sz="2000" dirty="0" err="1" smtClean="0">
                <a:latin typeface="Times New Roman" pitchFamily="18" charset="0"/>
                <a:cs typeface="Times New Roman" pitchFamily="18" charset="0"/>
              </a:rPr>
              <a:t>str</a:t>
            </a:r>
            <a:r>
              <a:rPr lang="en-US" sz="2000" dirty="0" smtClean="0">
                <a:latin typeface="Times New Roman" pitchFamily="18" charset="0"/>
                <a:cs typeface="Times New Roman" pitchFamily="18" charset="0"/>
              </a:rPr>
              <a:t>__ function then the __</a:t>
            </a:r>
            <a:r>
              <a:rPr lang="en-US" sz="2000" dirty="0" err="1" smtClean="0">
                <a:latin typeface="Times New Roman" pitchFamily="18" charset="0"/>
                <a:cs typeface="Times New Roman" pitchFamily="18" charset="0"/>
              </a:rPr>
              <a:t>repr</a:t>
            </a:r>
            <a:r>
              <a:rPr lang="en-US" sz="2000" dirty="0" smtClean="0">
                <a:latin typeface="Times New Roman" pitchFamily="18" charset="0"/>
                <a:cs typeface="Times New Roman" pitchFamily="18" charset="0"/>
              </a:rPr>
              <a:t>__ function is called. Just comment the __</a:t>
            </a:r>
            <a:r>
              <a:rPr lang="en-US" sz="2000" dirty="0" err="1" smtClean="0">
                <a:latin typeface="Times New Roman" pitchFamily="18" charset="0"/>
                <a:cs typeface="Times New Roman" pitchFamily="18" charset="0"/>
              </a:rPr>
              <a:t>str</a:t>
            </a:r>
            <a:r>
              <a:rPr lang="en-US" sz="2000" dirty="0" smtClean="0">
                <a:latin typeface="Times New Roman" pitchFamily="18" charset="0"/>
                <a:cs typeface="Times New Roman" pitchFamily="18" charset="0"/>
              </a:rPr>
              <a:t>__ function implementation from Person class and print(p) will print {</a:t>
            </a:r>
            <a:r>
              <a:rPr lang="en-US" sz="2000" dirty="0" err="1" smtClean="0">
                <a:latin typeface="Times New Roman" pitchFamily="18" charset="0"/>
                <a:cs typeface="Times New Roman" pitchFamily="18" charset="0"/>
              </a:rPr>
              <a:t>name:Pankaj</a:t>
            </a:r>
            <a:r>
              <a:rPr lang="en-US" sz="2000" dirty="0" smtClean="0">
                <a:latin typeface="Times New Roman" pitchFamily="18" charset="0"/>
                <a:cs typeface="Times New Roman" pitchFamily="18" charset="0"/>
              </a:rPr>
              <a:t>, age:34</a:t>
            </a:r>
            <a:r>
              <a:rPr lang="en-US" sz="2000" dirty="0" smtClean="0">
                <a:latin typeface="Times New Roman" pitchFamily="18" charset="0"/>
                <a:cs typeface="Times New Roman" pitchFamily="18" charset="0"/>
              </a:rPr>
              <a:t>}.</a:t>
            </a:r>
          </a:p>
          <a:p>
            <a:pPr>
              <a:buNone/>
            </a:pPr>
            <a:endParaRPr lang="en-US" sz="2000" b="1" smtClean="0"/>
          </a:p>
          <a:p>
            <a:pPr>
              <a:buNone/>
            </a:pPr>
            <a:r>
              <a:rPr lang="en-US" sz="2000" b="1" smtClean="0"/>
              <a:t>Difference </a:t>
            </a:r>
            <a:r>
              <a:rPr lang="en-US" sz="2000" b="1" dirty="0" smtClean="0"/>
              <a:t>between __</a:t>
            </a:r>
            <a:r>
              <a:rPr lang="en-US" sz="2000" b="1" dirty="0" err="1" smtClean="0"/>
              <a:t>str</a:t>
            </a:r>
            <a:r>
              <a:rPr lang="en-US" sz="2000" b="1" dirty="0" smtClean="0"/>
              <a:t>__ and __</a:t>
            </a:r>
            <a:r>
              <a:rPr lang="en-US" sz="2000" b="1" dirty="0" err="1" smtClean="0"/>
              <a:t>repr</a:t>
            </a:r>
            <a:r>
              <a:rPr lang="en-US" sz="2000" b="1" dirty="0" smtClean="0"/>
              <a:t>__ functions</a:t>
            </a:r>
          </a:p>
          <a:p>
            <a:r>
              <a:rPr lang="en-US" sz="2000" dirty="0" smtClean="0"/>
              <a:t>__</a:t>
            </a:r>
            <a:r>
              <a:rPr lang="en-US" sz="2000" dirty="0" err="1" smtClean="0"/>
              <a:t>str</a:t>
            </a:r>
            <a:r>
              <a:rPr lang="en-US" sz="2000" dirty="0" smtClean="0"/>
              <a:t>__ must return string object whereas __</a:t>
            </a:r>
            <a:r>
              <a:rPr lang="en-US" sz="2000" dirty="0" err="1" smtClean="0"/>
              <a:t>repr</a:t>
            </a:r>
            <a:r>
              <a:rPr lang="en-US" sz="2000" dirty="0" smtClean="0"/>
              <a:t>__ can return any python expression.</a:t>
            </a:r>
          </a:p>
          <a:p>
            <a:r>
              <a:rPr lang="en-US" sz="2000" dirty="0" smtClean="0"/>
              <a:t>If __</a:t>
            </a:r>
            <a:r>
              <a:rPr lang="en-US" sz="2000" dirty="0" err="1" smtClean="0"/>
              <a:t>str</a:t>
            </a:r>
            <a:r>
              <a:rPr lang="en-US" sz="2000" dirty="0" smtClean="0"/>
              <a:t>__ implementation is missing then __</a:t>
            </a:r>
            <a:r>
              <a:rPr lang="en-US" sz="2000" dirty="0" err="1" smtClean="0"/>
              <a:t>repr</a:t>
            </a:r>
            <a:r>
              <a:rPr lang="en-US" sz="2000" dirty="0" smtClean="0"/>
              <a:t>__ function is used as fallback. There is no fallback if __</a:t>
            </a:r>
            <a:r>
              <a:rPr lang="en-US" sz="2000" dirty="0" err="1" smtClean="0"/>
              <a:t>repr</a:t>
            </a:r>
            <a:r>
              <a:rPr lang="en-US" sz="2000" dirty="0" smtClean="0"/>
              <a:t>__ function implementation is missing.</a:t>
            </a:r>
          </a:p>
          <a:p>
            <a:r>
              <a:rPr lang="en-US" sz="2000" dirty="0" smtClean="0"/>
              <a:t>If __</a:t>
            </a:r>
            <a:r>
              <a:rPr lang="en-US" sz="2000" dirty="0" err="1" smtClean="0"/>
              <a:t>repr</a:t>
            </a:r>
            <a:r>
              <a:rPr lang="en-US" sz="2000" dirty="0" smtClean="0"/>
              <a:t>__ function is returning String representation of the object, we can skip implementation of __</a:t>
            </a:r>
            <a:r>
              <a:rPr lang="en-US" sz="2000" dirty="0" err="1" smtClean="0"/>
              <a:t>str</a:t>
            </a:r>
            <a:r>
              <a:rPr lang="en-US" sz="2000" dirty="0" smtClean="0"/>
              <a:t>__ function.</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method </a:t>
            </a:r>
            <a:r>
              <a:rPr lang="en-US" dirty="0" err="1" smtClean="0"/>
              <a:t>vs</a:t>
            </a:r>
            <a:r>
              <a:rPr lang="en-US" dirty="0" smtClean="0"/>
              <a:t> static method</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a:buNone/>
            </a:pP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classmethod</a:t>
            </a:r>
            <a:r>
              <a:rPr lang="en-US" sz="2000" dirty="0" smtClean="0">
                <a:latin typeface="Times New Roman" pitchFamily="18" charset="0"/>
                <a:cs typeface="Times New Roman" pitchFamily="18" charset="0"/>
              </a:rPr>
              <a:t> decorator, is a built-in function decorator that is an expression that gets evaluated after your function is defined. The result of that evaluation shadows your function definition.</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 class method receives the class as implicit first argument, just like an instance method receives the instance</a:t>
            </a:r>
          </a:p>
          <a:p>
            <a:pPr fontAlgn="base">
              <a:buNone/>
            </a:pPr>
            <a:r>
              <a:rPr lang="en-US" sz="2000" b="1" dirty="0" smtClean="0"/>
              <a:t>Syntax:</a:t>
            </a:r>
            <a:endParaRPr lang="en-US" sz="2000" dirty="0" smtClean="0"/>
          </a:p>
          <a:p>
            <a:pPr>
              <a:buNone/>
            </a:pPr>
            <a:r>
              <a:rPr lang="en-US" sz="2000" b="1" dirty="0" smtClean="0"/>
              <a:t>	class C(object): </a:t>
            </a:r>
          </a:p>
          <a:p>
            <a:pPr>
              <a:buNone/>
            </a:pPr>
            <a:r>
              <a:rPr lang="en-US" sz="2000" b="1" dirty="0" smtClean="0"/>
              <a:t>		@</a:t>
            </a:r>
            <a:r>
              <a:rPr lang="en-US" sz="2000" b="1" dirty="0" err="1" smtClean="0"/>
              <a:t>classmethod</a:t>
            </a:r>
            <a:r>
              <a:rPr lang="en-US" sz="2000" b="1" dirty="0" smtClean="0"/>
              <a:t> </a:t>
            </a:r>
          </a:p>
          <a:p>
            <a:pPr>
              <a:buNone/>
            </a:pPr>
            <a:r>
              <a:rPr lang="en-US" sz="2000" b="1" dirty="0" smtClean="0"/>
              <a:t>		def fun(</a:t>
            </a:r>
            <a:r>
              <a:rPr lang="en-US" sz="2000" b="1" dirty="0" err="1" smtClean="0"/>
              <a:t>cls</a:t>
            </a:r>
            <a:r>
              <a:rPr lang="en-US" sz="2000" b="1" dirty="0" smtClean="0"/>
              <a:t>, arg1, arg2, ...):</a:t>
            </a:r>
            <a:r>
              <a:rPr lang="en-US" sz="2000" dirty="0" smtClean="0"/>
              <a:t> </a:t>
            </a:r>
          </a:p>
          <a:p>
            <a:pPr>
              <a:buNone/>
            </a:pPr>
            <a:r>
              <a:rPr lang="en-US" sz="2000" dirty="0" smtClean="0"/>
              <a:t>			.... </a:t>
            </a:r>
          </a:p>
          <a:p>
            <a:pPr>
              <a:buNone/>
            </a:pPr>
            <a:r>
              <a:rPr lang="en-US" sz="2000" b="1" dirty="0" smtClean="0"/>
              <a:t>fun:</a:t>
            </a:r>
            <a:r>
              <a:rPr lang="en-US" sz="2000" dirty="0" smtClean="0"/>
              <a:t> function that needs to be converted into a class method </a:t>
            </a:r>
          </a:p>
          <a:p>
            <a:pPr>
              <a:buNone/>
            </a:pPr>
            <a:r>
              <a:rPr lang="en-US" sz="2000" b="1" dirty="0" smtClean="0"/>
              <a:t>returns:</a:t>
            </a:r>
            <a:r>
              <a:rPr lang="en-US" sz="2000" dirty="0" smtClean="0"/>
              <a:t> a class method for function.</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fontAlgn="base"/>
            <a:r>
              <a:rPr lang="en-US" sz="1800" dirty="0" smtClean="0">
                <a:latin typeface="Times New Roman" pitchFamily="18" charset="0"/>
                <a:cs typeface="Times New Roman" pitchFamily="18" charset="0"/>
              </a:rPr>
              <a:t>A class method is a method which is bound to the class and not the object of the class.</a:t>
            </a:r>
          </a:p>
          <a:p>
            <a:pPr fontAlgn="base"/>
            <a:r>
              <a:rPr lang="en-US" sz="1800" dirty="0" smtClean="0">
                <a:latin typeface="Times New Roman" pitchFamily="18" charset="0"/>
                <a:cs typeface="Times New Roman" pitchFamily="18" charset="0"/>
              </a:rPr>
              <a:t>They have the access to the state of the class as it takes a class parameter that points to the class and not the object instance.</a:t>
            </a:r>
          </a:p>
          <a:p>
            <a:pPr fontAlgn="base"/>
            <a:r>
              <a:rPr lang="en-US" sz="1800" dirty="0" smtClean="0">
                <a:latin typeface="Times New Roman" pitchFamily="18" charset="0"/>
                <a:cs typeface="Times New Roman" pitchFamily="18" charset="0"/>
              </a:rPr>
              <a:t>It can modify a class state that would apply across all the instances of the class. For example it can modify a class variable that will be applicable to all the instances.</a:t>
            </a:r>
          </a:p>
          <a:p>
            <a:pPr fontAlgn="base"/>
            <a:endParaRPr lang="en-US" sz="2000" dirty="0" smtClean="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static method </a:t>
            </a:r>
            <a:r>
              <a:rPr lang="en-US" sz="2000" dirty="0" smtClean="0">
                <a:latin typeface="Times New Roman" pitchFamily="18" charset="0"/>
                <a:cs typeface="Times New Roman" pitchFamily="18" charset="0"/>
              </a:rPr>
              <a:t>does not receive an implicit first argument.</a:t>
            </a:r>
            <a:br>
              <a:rPr lang="en-US" sz="20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Syntax:</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class C(object): </a:t>
            </a:r>
          </a:p>
          <a:p>
            <a:pPr>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staticmethod</a:t>
            </a:r>
            <a:r>
              <a:rPr lang="en-US" sz="2000" b="1"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	def fun(arg1, arg2, ...):</a:t>
            </a:r>
          </a:p>
          <a:p>
            <a:pPr>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p>
          <a:p>
            <a:pPr>
              <a:buNone/>
            </a:pPr>
            <a:r>
              <a:rPr lang="en-US" sz="2000" b="1" dirty="0" smtClean="0">
                <a:latin typeface="Times New Roman" pitchFamily="18" charset="0"/>
                <a:cs typeface="Times New Roman" pitchFamily="18" charset="0"/>
              </a:rPr>
              <a:t>returns:</a:t>
            </a:r>
            <a:r>
              <a:rPr lang="en-US" sz="2000" dirty="0" smtClean="0">
                <a:latin typeface="Times New Roman" pitchFamily="18" charset="0"/>
                <a:cs typeface="Times New Roman" pitchFamily="18" charset="0"/>
              </a:rPr>
              <a:t> a static method for function fun.</a:t>
            </a: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fontAlgn="base"/>
            <a:r>
              <a:rPr lang="en-US" sz="1800" dirty="0" smtClean="0">
                <a:latin typeface="Times New Roman" pitchFamily="18" charset="0"/>
                <a:cs typeface="Times New Roman" pitchFamily="18" charset="0"/>
              </a:rPr>
              <a:t>A static method is also a method which is bound to the class and not the object of the class.</a:t>
            </a:r>
          </a:p>
          <a:p>
            <a:pPr fontAlgn="base"/>
            <a:r>
              <a:rPr lang="en-US" sz="1800" dirty="0" smtClean="0">
                <a:latin typeface="Times New Roman" pitchFamily="18" charset="0"/>
                <a:cs typeface="Times New Roman" pitchFamily="18" charset="0"/>
              </a:rPr>
              <a:t>A static method can’t access or modify class state.</a:t>
            </a:r>
          </a:p>
          <a:p>
            <a:pPr fontAlgn="base"/>
            <a:r>
              <a:rPr lang="en-US" sz="1800" dirty="0" smtClean="0">
                <a:latin typeface="Times New Roman" pitchFamily="18" charset="0"/>
                <a:cs typeface="Times New Roman" pitchFamily="18" charset="0"/>
              </a:rPr>
              <a:t>It is present in a class because it makes sense for the method to be present in class.</a:t>
            </a:r>
          </a:p>
          <a:p>
            <a:pPr fontAlgn="base">
              <a:buNone/>
            </a:pPr>
            <a:r>
              <a:rPr lang="en-US" sz="2400" b="1" dirty="0" smtClean="0">
                <a:latin typeface="Times New Roman" pitchFamily="18" charset="0"/>
                <a:cs typeface="Times New Roman" pitchFamily="18" charset="0"/>
              </a:rPr>
              <a:t>Class method </a:t>
            </a:r>
            <a:r>
              <a:rPr lang="en-US" sz="2400" b="1" dirty="0" err="1" smtClean="0">
                <a:latin typeface="Times New Roman" pitchFamily="18" charset="0"/>
                <a:cs typeface="Times New Roman" pitchFamily="18" charset="0"/>
              </a:rPr>
              <a:t>vs</a:t>
            </a:r>
            <a:r>
              <a:rPr lang="en-US" sz="2400" b="1" dirty="0" smtClean="0">
                <a:latin typeface="Times New Roman" pitchFamily="18" charset="0"/>
                <a:cs typeface="Times New Roman" pitchFamily="18" charset="0"/>
              </a:rPr>
              <a:t> Static Method</a:t>
            </a:r>
            <a:endParaRPr lang="en-US" sz="2400" dirty="0" smtClean="0">
              <a:latin typeface="Times New Roman" pitchFamily="18" charset="0"/>
              <a:cs typeface="Times New Roman" pitchFamily="18" charset="0"/>
            </a:endParaRPr>
          </a:p>
          <a:p>
            <a:pPr fontAlgn="base"/>
            <a:r>
              <a:rPr lang="en-US" sz="1800" dirty="0" smtClean="0">
                <a:latin typeface="Times New Roman" pitchFamily="18" charset="0"/>
                <a:cs typeface="Times New Roman" pitchFamily="18" charset="0"/>
              </a:rPr>
              <a:t>A class method takes </a:t>
            </a:r>
            <a:r>
              <a:rPr lang="en-US" sz="1800" dirty="0" err="1" smtClean="0">
                <a:latin typeface="Times New Roman" pitchFamily="18" charset="0"/>
                <a:cs typeface="Times New Roman" pitchFamily="18" charset="0"/>
              </a:rPr>
              <a:t>cls</a:t>
            </a:r>
            <a:r>
              <a:rPr lang="en-US" sz="1800" dirty="0" smtClean="0">
                <a:latin typeface="Times New Roman" pitchFamily="18" charset="0"/>
                <a:cs typeface="Times New Roman" pitchFamily="18" charset="0"/>
              </a:rPr>
              <a:t> as first parameter while a static method needs no specific parameters.</a:t>
            </a:r>
          </a:p>
          <a:p>
            <a:pPr fontAlgn="base"/>
            <a:r>
              <a:rPr lang="en-US" sz="1800" dirty="0" smtClean="0">
                <a:latin typeface="Times New Roman" pitchFamily="18" charset="0"/>
                <a:cs typeface="Times New Roman" pitchFamily="18" charset="0"/>
              </a:rPr>
              <a:t>A class method can access or modify class state while a static method can’t access or modify it.</a:t>
            </a:r>
          </a:p>
          <a:p>
            <a:pPr fontAlgn="base"/>
            <a:r>
              <a:rPr lang="en-US" sz="1800" dirty="0" smtClean="0">
                <a:latin typeface="Times New Roman" pitchFamily="18" charset="0"/>
                <a:cs typeface="Times New Roman" pitchFamily="18" charset="0"/>
              </a:rPr>
              <a:t>In general, static methods know nothing about class state. They are utility type methods that take some parameters and work upon those parameters. On the other hand class methods must have class as parameter.</a:t>
            </a:r>
          </a:p>
          <a:p>
            <a:pPr fontAlgn="base"/>
            <a:r>
              <a:rPr lang="en-US" sz="1800" dirty="0" smtClean="0">
                <a:latin typeface="Times New Roman" pitchFamily="18" charset="0"/>
                <a:cs typeface="Times New Roman" pitchFamily="18" charset="0"/>
              </a:rPr>
              <a:t>We use @</a:t>
            </a:r>
            <a:r>
              <a:rPr lang="en-US" sz="1800" dirty="0" err="1" smtClean="0">
                <a:latin typeface="Times New Roman" pitchFamily="18" charset="0"/>
                <a:cs typeface="Times New Roman" pitchFamily="18" charset="0"/>
              </a:rPr>
              <a:t>classmethod</a:t>
            </a:r>
            <a:r>
              <a:rPr lang="en-US" sz="1800" dirty="0" smtClean="0">
                <a:latin typeface="Times New Roman" pitchFamily="18" charset="0"/>
                <a:cs typeface="Times New Roman" pitchFamily="18" charset="0"/>
              </a:rPr>
              <a:t> decorator in python to create a class method and we use @</a:t>
            </a:r>
            <a:r>
              <a:rPr lang="en-US" sz="1800" dirty="0" err="1" smtClean="0">
                <a:latin typeface="Times New Roman" pitchFamily="18" charset="0"/>
                <a:cs typeface="Times New Roman" pitchFamily="18" charset="0"/>
              </a:rPr>
              <a:t>staticmethod</a:t>
            </a:r>
            <a:r>
              <a:rPr lang="en-US" sz="1800" dirty="0" smtClean="0">
                <a:latin typeface="Times New Roman" pitchFamily="18" charset="0"/>
                <a:cs typeface="Times New Roman" pitchFamily="18" charset="0"/>
              </a:rPr>
              <a:t> decorator to create a static method in python.</a:t>
            </a:r>
          </a:p>
          <a:p>
            <a:pPr fontAlgn="base">
              <a:buNone/>
            </a:pPr>
            <a:endParaRPr lang="en-US" sz="18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715000"/>
          </a:xfrm>
        </p:spPr>
        <p:txBody>
          <a:bodyPr>
            <a:normAutofit fontScale="85000" lnSpcReduction="20000"/>
          </a:bodyPr>
          <a:lstStyle/>
          <a:p>
            <a:pPr fontAlgn="base">
              <a:buNone/>
            </a:pPr>
            <a:r>
              <a:rPr lang="en-US" sz="1600" b="1" dirty="0" smtClean="0">
                <a:latin typeface="Times New Roman" pitchFamily="18" charset="0"/>
                <a:cs typeface="Times New Roman" pitchFamily="18" charset="0"/>
              </a:rPr>
              <a:t>When to use what?</a:t>
            </a:r>
            <a:endParaRPr lang="en-US" sz="1600" dirty="0" smtClean="0">
              <a:latin typeface="Times New Roman" pitchFamily="18" charset="0"/>
              <a:cs typeface="Times New Roman" pitchFamily="18" charset="0"/>
            </a:endParaRPr>
          </a:p>
          <a:p>
            <a:pPr fontAlgn="base"/>
            <a:r>
              <a:rPr lang="en-US" sz="1600" dirty="0" smtClean="0">
                <a:latin typeface="Times New Roman" pitchFamily="18" charset="0"/>
                <a:cs typeface="Times New Roman" pitchFamily="18" charset="0"/>
              </a:rPr>
              <a:t>We generally use class method to create factory methods. Factory methods return class object ( similar to a constructor ) for different use cases.</a:t>
            </a:r>
          </a:p>
          <a:p>
            <a:pPr fontAlgn="base">
              <a:buNone/>
            </a:pPr>
            <a:r>
              <a:rPr lang="en-US" sz="1600" dirty="0" smtClean="0">
                <a:latin typeface="Times New Roman" pitchFamily="18" charset="0"/>
                <a:cs typeface="Times New Roman" pitchFamily="18" charset="0"/>
              </a:rPr>
              <a:t>We generally use static methods to create utility functions.</a:t>
            </a:r>
          </a:p>
          <a:p>
            <a:pPr fontAlgn="base">
              <a:buNone/>
            </a:pPr>
            <a:r>
              <a:rPr lang="en-US" sz="1600" dirty="0" smtClean="0"/>
              <a:t># Python program to demonstrate  </a:t>
            </a:r>
          </a:p>
          <a:p>
            <a:pPr fontAlgn="base">
              <a:buNone/>
            </a:pPr>
            <a:r>
              <a:rPr lang="en-US" sz="1600" dirty="0" smtClean="0"/>
              <a:t># use of class method and static method. </a:t>
            </a:r>
          </a:p>
          <a:p>
            <a:pPr fontAlgn="base">
              <a:buNone/>
            </a:pPr>
            <a:r>
              <a:rPr lang="en-US" sz="1600" dirty="0" smtClean="0"/>
              <a:t>from </a:t>
            </a:r>
            <a:r>
              <a:rPr lang="en-US" sz="1600" dirty="0" err="1" smtClean="0"/>
              <a:t>datetime</a:t>
            </a:r>
            <a:r>
              <a:rPr lang="en-US" sz="1600" dirty="0" smtClean="0"/>
              <a:t> import date </a:t>
            </a:r>
          </a:p>
          <a:p>
            <a:pPr fontAlgn="base">
              <a:buNone/>
            </a:pPr>
            <a:r>
              <a:rPr lang="en-US" sz="1600" dirty="0" smtClean="0"/>
              <a:t>class Person: </a:t>
            </a:r>
          </a:p>
          <a:p>
            <a:pPr fontAlgn="base">
              <a:buNone/>
            </a:pPr>
            <a:r>
              <a:rPr lang="en-US" sz="1600" dirty="0" smtClean="0"/>
              <a:t>`    def __init__(self, name, age): </a:t>
            </a:r>
          </a:p>
          <a:p>
            <a:pPr fontAlgn="base"/>
            <a:r>
              <a:rPr lang="en-US" sz="1600" dirty="0" smtClean="0"/>
              <a:t>        self.name = name </a:t>
            </a:r>
          </a:p>
          <a:p>
            <a:pPr fontAlgn="base"/>
            <a:r>
              <a:rPr lang="en-US" sz="1600" dirty="0" smtClean="0"/>
              <a:t>        </a:t>
            </a:r>
            <a:r>
              <a:rPr lang="en-US" sz="1600" dirty="0" err="1" smtClean="0"/>
              <a:t>self.age</a:t>
            </a:r>
            <a:r>
              <a:rPr lang="en-US" sz="1600" dirty="0" smtClean="0"/>
              <a:t> = age       </a:t>
            </a:r>
          </a:p>
          <a:p>
            <a:pPr fontAlgn="base"/>
            <a:r>
              <a:rPr lang="en-US" sz="1600" dirty="0" smtClean="0"/>
              <a:t>    # a class method to create a Person object by birth year. </a:t>
            </a:r>
          </a:p>
          <a:p>
            <a:pPr fontAlgn="base"/>
            <a:r>
              <a:rPr lang="en-US" sz="1600" dirty="0" smtClean="0"/>
              <a:t>    @</a:t>
            </a:r>
            <a:r>
              <a:rPr lang="en-US" sz="1600" dirty="0" err="1" smtClean="0"/>
              <a:t>classmethod</a:t>
            </a:r>
            <a:endParaRPr lang="en-US" sz="1600" dirty="0" smtClean="0"/>
          </a:p>
          <a:p>
            <a:pPr fontAlgn="base"/>
            <a:r>
              <a:rPr lang="en-US" sz="1600" dirty="0" smtClean="0"/>
              <a:t>    def </a:t>
            </a:r>
            <a:r>
              <a:rPr lang="en-US" sz="1600" dirty="0" err="1" smtClean="0"/>
              <a:t>fromBirthYear</a:t>
            </a:r>
            <a:r>
              <a:rPr lang="en-US" sz="1600" dirty="0" smtClean="0"/>
              <a:t>(</a:t>
            </a:r>
            <a:r>
              <a:rPr lang="en-US" sz="1600" dirty="0" err="1" smtClean="0"/>
              <a:t>cls</a:t>
            </a:r>
            <a:r>
              <a:rPr lang="en-US" sz="1600" dirty="0" smtClean="0"/>
              <a:t>, name, year): </a:t>
            </a:r>
          </a:p>
          <a:p>
            <a:pPr fontAlgn="base"/>
            <a:r>
              <a:rPr lang="en-US" sz="1600" dirty="0" smtClean="0"/>
              <a:t>        return </a:t>
            </a:r>
            <a:r>
              <a:rPr lang="en-US" sz="1600" dirty="0" err="1" smtClean="0"/>
              <a:t>cls</a:t>
            </a:r>
            <a:r>
              <a:rPr lang="en-US" sz="1600" dirty="0" smtClean="0"/>
              <a:t>(name, </a:t>
            </a:r>
            <a:r>
              <a:rPr lang="en-US" sz="1600" dirty="0" err="1" smtClean="0"/>
              <a:t>date.today</a:t>
            </a:r>
            <a:r>
              <a:rPr lang="en-US" sz="1600" dirty="0" smtClean="0"/>
              <a:t>().year - year) </a:t>
            </a:r>
          </a:p>
          <a:p>
            <a:pPr fontAlgn="base"/>
            <a:r>
              <a:rPr lang="en-US" sz="1600" dirty="0" smtClean="0"/>
              <a:t>    # a static method to check if a Person is adult or not. </a:t>
            </a:r>
          </a:p>
          <a:p>
            <a:pPr fontAlgn="base"/>
            <a:r>
              <a:rPr lang="en-US" sz="1600" dirty="0" smtClean="0"/>
              <a:t>    @</a:t>
            </a:r>
            <a:r>
              <a:rPr lang="en-US" sz="1600" dirty="0" err="1" smtClean="0"/>
              <a:t>staticmethod</a:t>
            </a:r>
            <a:endParaRPr lang="en-US" sz="1600" dirty="0" smtClean="0"/>
          </a:p>
          <a:p>
            <a:pPr fontAlgn="base"/>
            <a:r>
              <a:rPr lang="en-US" sz="1600" dirty="0" smtClean="0"/>
              <a:t>    def </a:t>
            </a:r>
            <a:r>
              <a:rPr lang="en-US" sz="1600" dirty="0" err="1" smtClean="0"/>
              <a:t>isAdult</a:t>
            </a:r>
            <a:r>
              <a:rPr lang="en-US" sz="1600" dirty="0" smtClean="0"/>
              <a:t>(age): </a:t>
            </a:r>
          </a:p>
          <a:p>
            <a:pPr fontAlgn="base"/>
            <a:r>
              <a:rPr lang="en-US" sz="1600" dirty="0" smtClean="0"/>
              <a:t>        return age &gt; 18</a:t>
            </a:r>
          </a:p>
          <a:p>
            <a:pPr fontAlgn="base"/>
            <a:r>
              <a:rPr lang="en-US" sz="1600" dirty="0" smtClean="0"/>
              <a:t>person1 = Person('</a:t>
            </a:r>
            <a:r>
              <a:rPr lang="en-US" sz="1600" dirty="0" err="1" smtClean="0"/>
              <a:t>mayank</a:t>
            </a:r>
            <a:r>
              <a:rPr lang="en-US" sz="1600" dirty="0" smtClean="0"/>
              <a:t>', 21) </a:t>
            </a:r>
          </a:p>
          <a:p>
            <a:pPr fontAlgn="base"/>
            <a:r>
              <a:rPr lang="en-US" sz="1600" dirty="0" smtClean="0"/>
              <a:t>person2 = </a:t>
            </a:r>
            <a:r>
              <a:rPr lang="en-US" sz="1600" dirty="0" err="1" smtClean="0"/>
              <a:t>Person.fromBirthYear</a:t>
            </a:r>
            <a:r>
              <a:rPr lang="en-US" sz="1600" dirty="0" smtClean="0"/>
              <a:t>('</a:t>
            </a:r>
            <a:r>
              <a:rPr lang="en-US" sz="1600" dirty="0" err="1" smtClean="0"/>
              <a:t>mayank</a:t>
            </a:r>
            <a:r>
              <a:rPr lang="en-US" sz="1600" dirty="0" smtClean="0"/>
              <a:t>', 1996) </a:t>
            </a:r>
          </a:p>
          <a:p>
            <a:pPr fontAlgn="base"/>
            <a:r>
              <a:rPr lang="en-US" sz="1600" dirty="0" smtClean="0"/>
              <a:t>print person1.age </a:t>
            </a:r>
          </a:p>
          <a:p>
            <a:pPr fontAlgn="base"/>
            <a:r>
              <a:rPr lang="en-US" sz="1600" dirty="0" smtClean="0"/>
              <a:t>print person2.age </a:t>
            </a:r>
          </a:p>
          <a:p>
            <a:pPr fontAlgn="base"/>
            <a:r>
              <a:rPr lang="en-US" sz="1600" dirty="0" smtClean="0"/>
              <a:t># print the result </a:t>
            </a:r>
          </a:p>
          <a:p>
            <a:pPr fontAlgn="base"/>
            <a:r>
              <a:rPr lang="en-US" sz="1600" dirty="0" smtClean="0"/>
              <a:t>print </a:t>
            </a:r>
            <a:r>
              <a:rPr lang="en-US" sz="1600" dirty="0" err="1" smtClean="0"/>
              <a:t>Person.isAdult</a:t>
            </a:r>
            <a:r>
              <a:rPr lang="en-US" sz="1600" dirty="0" smtClean="0"/>
              <a:t>(22) </a:t>
            </a:r>
          </a:p>
          <a:p>
            <a:pPr fontAlgn="base">
              <a:buNone/>
            </a:pPr>
            <a:endParaRPr lang="en-US" sz="16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000" dirty="0" smtClean="0">
                <a:latin typeface="Times New Roman" pitchFamily="18" charset="0"/>
                <a:cs typeface="Times New Roman" pitchFamily="18" charset="0"/>
              </a:rPr>
              <a:t>class </a:t>
            </a:r>
            <a:r>
              <a:rPr lang="en-US" sz="2000" dirty="0" err="1" smtClean="0">
                <a:latin typeface="Times New Roman" pitchFamily="18" charset="0"/>
                <a:cs typeface="Times New Roman" pitchFamily="18" charset="0"/>
              </a:rPr>
              <a:t>MyClass</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def method(self): </a:t>
            </a:r>
          </a:p>
          <a:p>
            <a:pPr>
              <a:buNone/>
            </a:pPr>
            <a:r>
              <a:rPr lang="en-US" sz="2000" dirty="0" smtClean="0">
                <a:latin typeface="Times New Roman" pitchFamily="18" charset="0"/>
                <a:cs typeface="Times New Roman" pitchFamily="18" charset="0"/>
              </a:rPr>
              <a:t>		return 'instance method called', self @</a:t>
            </a:r>
            <a:r>
              <a:rPr lang="en-US" sz="2000" dirty="0" err="1" smtClean="0">
                <a:latin typeface="Times New Roman" pitchFamily="18" charset="0"/>
                <a:cs typeface="Times New Roman" pitchFamily="18" charset="0"/>
              </a:rPr>
              <a:t>classmethod</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def </a:t>
            </a:r>
            <a:r>
              <a:rPr lang="en-US" sz="2000" dirty="0" err="1" smtClean="0">
                <a:latin typeface="Times New Roman" pitchFamily="18" charset="0"/>
                <a:cs typeface="Times New Roman" pitchFamily="18" charset="0"/>
              </a:rPr>
              <a:t>classmethod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cls</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return 'class method called', </a:t>
            </a:r>
            <a:r>
              <a:rPr lang="en-US" sz="2000" dirty="0" err="1" smtClean="0">
                <a:latin typeface="Times New Roman" pitchFamily="18" charset="0"/>
                <a:cs typeface="Times New Roman" pitchFamily="18" charset="0"/>
              </a:rPr>
              <a:t>cls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staticmethod</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def </a:t>
            </a:r>
            <a:r>
              <a:rPr lang="en-US" sz="2000" dirty="0" err="1" smtClean="0">
                <a:latin typeface="Times New Roman" pitchFamily="18" charset="0"/>
                <a:cs typeface="Times New Roman" pitchFamily="18" charset="0"/>
              </a:rPr>
              <a:t>staticmethod</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return 'static method called‘</a:t>
            </a:r>
          </a:p>
          <a:p>
            <a:pPr>
              <a:buNone/>
            </a:pPr>
            <a:r>
              <a:rPr lang="en-US" sz="2000" b="1" dirty="0" smtClean="0">
                <a:latin typeface="Times New Roman" pitchFamily="18" charset="0"/>
                <a:cs typeface="Times New Roman" pitchFamily="18" charset="0"/>
              </a:rPr>
              <a:t>Instance Methods</a:t>
            </a:r>
          </a:p>
          <a:p>
            <a:pPr>
              <a:buNone/>
            </a:pPr>
            <a:endParaRPr lang="en-US" sz="2000" b="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first method on </a:t>
            </a:r>
            <a:r>
              <a:rPr lang="en-US" sz="2000" dirty="0" err="1" smtClean="0">
                <a:latin typeface="Times New Roman" pitchFamily="18" charset="0"/>
                <a:cs typeface="Times New Roman" pitchFamily="18" charset="0"/>
              </a:rPr>
              <a:t>MyClass</a:t>
            </a:r>
            <a:r>
              <a:rPr lang="en-US" sz="2000" dirty="0" smtClean="0">
                <a:latin typeface="Times New Roman" pitchFamily="18" charset="0"/>
                <a:cs typeface="Times New Roman" pitchFamily="18" charset="0"/>
              </a:rPr>
              <a:t>, called method, is a regular </a:t>
            </a:r>
            <a:r>
              <a:rPr lang="en-US" sz="2000" i="1" dirty="0" smtClean="0">
                <a:latin typeface="Times New Roman" pitchFamily="18" charset="0"/>
                <a:cs typeface="Times New Roman" pitchFamily="18" charset="0"/>
              </a:rPr>
              <a:t>instance method</a:t>
            </a:r>
            <a:r>
              <a:rPr lang="en-US" sz="2000" dirty="0" smtClean="0">
                <a:latin typeface="Times New Roman" pitchFamily="18" charset="0"/>
                <a:cs typeface="Times New Roman" pitchFamily="18" charset="0"/>
              </a:rPr>
              <a:t>. That’s the basic, no-frills method type you’ll use most of the time. You can see the method takes one parameter, self, which points to an instance of </a:t>
            </a:r>
            <a:r>
              <a:rPr lang="en-US" sz="2000" dirty="0" err="1" smtClean="0">
                <a:latin typeface="Times New Roman" pitchFamily="18" charset="0"/>
                <a:cs typeface="Times New Roman" pitchFamily="18" charset="0"/>
              </a:rPr>
              <a:t>MyClass</a:t>
            </a:r>
            <a:r>
              <a:rPr lang="en-US" sz="2000" dirty="0" smtClean="0">
                <a:latin typeface="Times New Roman" pitchFamily="18" charset="0"/>
                <a:cs typeface="Times New Roman" pitchFamily="18" charset="0"/>
              </a:rPr>
              <a:t> when the method is called (but of course instance methods can accept more than just one parameter).</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r>
              <a:rPr lang="en-US" sz="2000" dirty="0" smtClean="0">
                <a:latin typeface="Times New Roman" pitchFamily="18" charset="0"/>
                <a:cs typeface="Times New Roman" pitchFamily="18" charset="0"/>
              </a:rPr>
              <a:t>Through the self parameter, instance methods can freely access attributes and other methods on the same object. This gives them a lot of power when it comes to modifying an object’s state.</a:t>
            </a:r>
          </a:p>
          <a:p>
            <a:r>
              <a:rPr lang="en-US" sz="2000" dirty="0" smtClean="0">
                <a:latin typeface="Times New Roman" pitchFamily="18" charset="0"/>
                <a:cs typeface="Times New Roman" pitchFamily="18" charset="0"/>
              </a:rPr>
              <a:t>Not only can they modify object state, instance methods can also access the class itself through the </a:t>
            </a:r>
            <a:r>
              <a:rPr lang="en-US" sz="2000" dirty="0" err="1" smtClean="0">
                <a:latin typeface="Times New Roman" pitchFamily="18" charset="0"/>
                <a:cs typeface="Times New Roman" pitchFamily="18" charset="0"/>
              </a:rPr>
              <a:t>self.__class</a:t>
            </a:r>
            <a:r>
              <a:rPr lang="en-US" sz="2000" dirty="0" smtClean="0">
                <a:latin typeface="Times New Roman" pitchFamily="18" charset="0"/>
                <a:cs typeface="Times New Roman" pitchFamily="18" charset="0"/>
              </a:rPr>
              <a:t>__ attribute. This means instance methods can also modify class state.</a:t>
            </a:r>
          </a:p>
          <a:p>
            <a:pPr>
              <a:buNone/>
            </a:pP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Class Methods</a:t>
            </a:r>
          </a:p>
          <a:p>
            <a:r>
              <a:rPr lang="en-US" sz="3100" dirty="0" smtClean="0">
                <a:latin typeface="Times New Roman" pitchFamily="18" charset="0"/>
                <a:cs typeface="Times New Roman" pitchFamily="18" charset="0"/>
              </a:rPr>
              <a:t>Let’s compare that to the second method, </a:t>
            </a:r>
            <a:r>
              <a:rPr lang="en-US" sz="3100" dirty="0" err="1" smtClean="0">
                <a:latin typeface="Times New Roman" pitchFamily="18" charset="0"/>
                <a:cs typeface="Times New Roman" pitchFamily="18" charset="0"/>
              </a:rPr>
              <a:t>MyClass.classmethod</a:t>
            </a:r>
            <a:r>
              <a:rPr lang="en-US" sz="3100" dirty="0" smtClean="0">
                <a:latin typeface="Times New Roman" pitchFamily="18" charset="0"/>
                <a:cs typeface="Times New Roman" pitchFamily="18" charset="0"/>
              </a:rPr>
              <a:t>. I marked this method with a </a:t>
            </a:r>
            <a:r>
              <a:rPr lang="en-US" sz="3100" u="sng" dirty="0" smtClean="0">
                <a:latin typeface="Times New Roman" pitchFamily="18" charset="0"/>
                <a:cs typeface="Times New Roman" pitchFamily="18" charset="0"/>
                <a:hlinkClick r:id="rId2"/>
              </a:rPr>
              <a:t>@</a:t>
            </a:r>
            <a:r>
              <a:rPr lang="en-US" sz="3100" u="sng" dirty="0" err="1" smtClean="0">
                <a:latin typeface="Times New Roman" pitchFamily="18" charset="0"/>
                <a:cs typeface="Times New Roman" pitchFamily="18" charset="0"/>
                <a:hlinkClick r:id="rId2"/>
              </a:rPr>
              <a:t>classmethod</a:t>
            </a:r>
            <a:r>
              <a:rPr lang="en-US" sz="3100" dirty="0" smtClean="0">
                <a:latin typeface="Times New Roman" pitchFamily="18" charset="0"/>
                <a:cs typeface="Times New Roman" pitchFamily="18" charset="0"/>
              </a:rPr>
              <a:t> decorator to flag it as a </a:t>
            </a:r>
            <a:r>
              <a:rPr lang="en-US" sz="3100" i="1" dirty="0" smtClean="0">
                <a:latin typeface="Times New Roman" pitchFamily="18" charset="0"/>
                <a:cs typeface="Times New Roman" pitchFamily="18" charset="0"/>
              </a:rPr>
              <a:t>class method</a:t>
            </a:r>
            <a:r>
              <a:rPr lang="en-US" sz="3100" dirty="0" smtClean="0">
                <a:latin typeface="Times New Roman" pitchFamily="18" charset="0"/>
                <a:cs typeface="Times New Roman" pitchFamily="18" charset="0"/>
              </a:rPr>
              <a:t>.</a:t>
            </a:r>
          </a:p>
          <a:p>
            <a:r>
              <a:rPr lang="en-US" sz="3100" dirty="0" smtClean="0">
                <a:latin typeface="Times New Roman" pitchFamily="18" charset="0"/>
                <a:cs typeface="Times New Roman" pitchFamily="18" charset="0"/>
              </a:rPr>
              <a:t>Instead of accepting a self parameter, class methods take a </a:t>
            </a:r>
            <a:r>
              <a:rPr lang="en-US" sz="3100" dirty="0" err="1" smtClean="0">
                <a:latin typeface="Times New Roman" pitchFamily="18" charset="0"/>
                <a:cs typeface="Times New Roman" pitchFamily="18" charset="0"/>
              </a:rPr>
              <a:t>cls</a:t>
            </a:r>
            <a:r>
              <a:rPr lang="en-US" sz="3100" dirty="0" smtClean="0">
                <a:latin typeface="Times New Roman" pitchFamily="18" charset="0"/>
                <a:cs typeface="Times New Roman" pitchFamily="18" charset="0"/>
              </a:rPr>
              <a:t> parameter that points to the class—and not the object instance—when the method is called.</a:t>
            </a:r>
          </a:p>
          <a:p>
            <a:r>
              <a:rPr lang="en-US" sz="3100" dirty="0" smtClean="0">
                <a:latin typeface="Times New Roman" pitchFamily="18" charset="0"/>
                <a:cs typeface="Times New Roman" pitchFamily="18" charset="0"/>
              </a:rPr>
              <a:t>Because the class method only has access to this </a:t>
            </a:r>
            <a:r>
              <a:rPr lang="en-US" sz="3100" dirty="0" err="1" smtClean="0">
                <a:latin typeface="Times New Roman" pitchFamily="18" charset="0"/>
                <a:cs typeface="Times New Roman" pitchFamily="18" charset="0"/>
              </a:rPr>
              <a:t>cls</a:t>
            </a:r>
            <a:r>
              <a:rPr lang="en-US" sz="3100" dirty="0" smtClean="0">
                <a:latin typeface="Times New Roman" pitchFamily="18" charset="0"/>
                <a:cs typeface="Times New Roman" pitchFamily="18" charset="0"/>
              </a:rPr>
              <a:t> argument, it can’t modify object instance state. That would require access to self. However, class methods can still modify class state that applies across all instances of the class.</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1900" dirty="0" smtClean="0">
                <a:latin typeface="Times New Roman" pitchFamily="18" charset="0"/>
                <a:cs typeface="Times New Roman" pitchFamily="18" charset="0"/>
              </a:rPr>
              <a:t>Static Methods</a:t>
            </a:r>
          </a:p>
          <a:p>
            <a:r>
              <a:rPr lang="en-US" sz="1900" dirty="0" smtClean="0">
                <a:latin typeface="Times New Roman" pitchFamily="18" charset="0"/>
                <a:cs typeface="Times New Roman" pitchFamily="18" charset="0"/>
              </a:rPr>
              <a:t>The third method, </a:t>
            </a:r>
            <a:r>
              <a:rPr lang="en-US" sz="1900" dirty="0" err="1" smtClean="0">
                <a:latin typeface="Times New Roman" pitchFamily="18" charset="0"/>
                <a:cs typeface="Times New Roman" pitchFamily="18" charset="0"/>
              </a:rPr>
              <a:t>MyClass.staticmethod</a:t>
            </a:r>
            <a:r>
              <a:rPr lang="en-US" sz="1900" dirty="0" smtClean="0">
                <a:latin typeface="Times New Roman" pitchFamily="18" charset="0"/>
                <a:cs typeface="Times New Roman" pitchFamily="18" charset="0"/>
              </a:rPr>
              <a:t> was marked with a </a:t>
            </a:r>
            <a:r>
              <a:rPr lang="en-US" sz="1900" dirty="0" smtClean="0">
                <a:latin typeface="Times New Roman" pitchFamily="18" charset="0"/>
                <a:cs typeface="Times New Roman" pitchFamily="18" charset="0"/>
                <a:hlinkClick r:id="rId2"/>
              </a:rPr>
              <a:t>@</a:t>
            </a:r>
            <a:r>
              <a:rPr lang="en-US" sz="1900" dirty="0" err="1" smtClean="0">
                <a:latin typeface="Times New Roman" pitchFamily="18" charset="0"/>
                <a:cs typeface="Times New Roman" pitchFamily="18" charset="0"/>
                <a:hlinkClick r:id="rId2"/>
              </a:rPr>
              <a:t>staticmethod</a:t>
            </a:r>
            <a:r>
              <a:rPr lang="en-US" sz="1900" dirty="0" smtClean="0">
                <a:latin typeface="Times New Roman" pitchFamily="18" charset="0"/>
                <a:cs typeface="Times New Roman" pitchFamily="18" charset="0"/>
              </a:rPr>
              <a:t> decorator to flag it as a </a:t>
            </a:r>
            <a:r>
              <a:rPr lang="en-US" sz="1900" i="1" dirty="0" smtClean="0">
                <a:latin typeface="Times New Roman" pitchFamily="18" charset="0"/>
                <a:cs typeface="Times New Roman" pitchFamily="18" charset="0"/>
              </a:rPr>
              <a:t>static method</a:t>
            </a:r>
            <a:r>
              <a:rPr lang="en-US" sz="1900" dirty="0" smtClean="0">
                <a:latin typeface="Times New Roman" pitchFamily="18" charset="0"/>
                <a:cs typeface="Times New Roman" pitchFamily="18" charset="0"/>
              </a:rPr>
              <a:t>.</a:t>
            </a:r>
          </a:p>
          <a:p>
            <a:r>
              <a:rPr lang="en-US" sz="1900" dirty="0" smtClean="0">
                <a:latin typeface="Times New Roman" pitchFamily="18" charset="0"/>
                <a:cs typeface="Times New Roman" pitchFamily="18" charset="0"/>
              </a:rPr>
              <a:t>This type of method takes neither a self nor a </a:t>
            </a:r>
            <a:r>
              <a:rPr lang="en-US" sz="1900" dirty="0" err="1" smtClean="0">
                <a:latin typeface="Times New Roman" pitchFamily="18" charset="0"/>
                <a:cs typeface="Times New Roman" pitchFamily="18" charset="0"/>
              </a:rPr>
              <a:t>cls</a:t>
            </a:r>
            <a:r>
              <a:rPr lang="en-US" sz="1900" dirty="0" smtClean="0">
                <a:latin typeface="Times New Roman" pitchFamily="18" charset="0"/>
                <a:cs typeface="Times New Roman" pitchFamily="18" charset="0"/>
              </a:rPr>
              <a:t> parameter (but of course it’s free to accept an arbitrary number of other parameters).</a:t>
            </a:r>
          </a:p>
          <a:p>
            <a:r>
              <a:rPr lang="en-US" sz="1900" dirty="0" smtClean="0">
                <a:latin typeface="Times New Roman" pitchFamily="18" charset="0"/>
                <a:cs typeface="Times New Roman" pitchFamily="18" charset="0"/>
              </a:rPr>
              <a:t>Therefore a static method can neither modify object state nor class state. Static methods are restricted in what data they can access - and they’re primarily a way to namespace your methods.</a:t>
            </a:r>
          </a:p>
          <a:p>
            <a:pPr>
              <a:buNone/>
            </a:pPr>
            <a:r>
              <a:rPr lang="en-US" sz="2000" dirty="0" err="1" smtClean="0"/>
              <a:t>MyClass</a:t>
            </a:r>
            <a:r>
              <a:rPr lang="en-US" sz="2000" dirty="0" smtClean="0"/>
              <a:t> was set up in such a way that each method’s implementation returns</a:t>
            </a:r>
          </a:p>
          <a:p>
            <a:pPr>
              <a:buNone/>
            </a:pPr>
            <a:r>
              <a:rPr lang="en-US" sz="2000" dirty="0" smtClean="0"/>
              <a:t>a </a:t>
            </a:r>
            <a:r>
              <a:rPr lang="en-US" sz="2000" dirty="0" err="1" smtClean="0"/>
              <a:t>tuple</a:t>
            </a:r>
            <a:r>
              <a:rPr lang="en-US" sz="2000" dirty="0" smtClean="0"/>
              <a:t> containing information for us to trace what’s going on — and which parts of the class or object the method can access.</a:t>
            </a:r>
          </a:p>
          <a:p>
            <a:pPr>
              <a:buNone/>
            </a:pPr>
            <a:r>
              <a:rPr lang="en-US" sz="2000" dirty="0" smtClean="0"/>
              <a:t>Here’s what happens when we call an </a:t>
            </a:r>
            <a:r>
              <a:rPr lang="en-US" sz="2000" b="1" dirty="0" smtClean="0"/>
              <a:t>instance method :</a:t>
            </a:r>
          </a:p>
          <a:p>
            <a:pPr>
              <a:buNone/>
            </a:pPr>
            <a:r>
              <a:rPr lang="en-US" sz="2000" dirty="0" smtClean="0"/>
              <a:t>&gt;&gt;&gt; </a:t>
            </a:r>
            <a:r>
              <a:rPr lang="en-US" sz="2000" dirty="0" err="1" smtClean="0"/>
              <a:t>obj</a:t>
            </a:r>
            <a:r>
              <a:rPr lang="en-US" sz="2000" dirty="0" smtClean="0"/>
              <a:t> = </a:t>
            </a:r>
            <a:r>
              <a:rPr lang="en-US" sz="2000" dirty="0" err="1" smtClean="0"/>
              <a:t>MyClass</a:t>
            </a:r>
            <a:r>
              <a:rPr lang="en-US" sz="2000" dirty="0" smtClean="0"/>
              <a:t>() </a:t>
            </a:r>
          </a:p>
          <a:p>
            <a:pPr>
              <a:buNone/>
            </a:pPr>
            <a:r>
              <a:rPr lang="en-US" sz="2000" dirty="0" smtClean="0"/>
              <a:t>&gt;&gt;&gt; </a:t>
            </a:r>
            <a:r>
              <a:rPr lang="en-US" sz="2000" dirty="0" err="1" smtClean="0"/>
              <a:t>obj.method</a:t>
            </a:r>
            <a:r>
              <a:rPr lang="en-US" sz="2000" dirty="0" smtClean="0"/>
              <a:t>() </a:t>
            </a:r>
          </a:p>
          <a:p>
            <a:pPr>
              <a:buNone/>
            </a:pPr>
            <a:r>
              <a:rPr lang="en-US" sz="2000" dirty="0" smtClean="0"/>
              <a:t>('instance method called', &lt;</a:t>
            </a:r>
            <a:r>
              <a:rPr lang="en-US" sz="2000" dirty="0" err="1" smtClean="0"/>
              <a:t>MyClass</a:t>
            </a:r>
            <a:r>
              <a:rPr lang="en-US" sz="2000" dirty="0" smtClean="0"/>
              <a:t> instance at 0x101a2f4c8&gt;)</a:t>
            </a:r>
          </a:p>
          <a:p>
            <a:pPr>
              <a:buNone/>
            </a:pPr>
            <a:endParaRPr lang="en-US" sz="19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2000" dirty="0" smtClean="0">
                <a:latin typeface="Times New Roman" pitchFamily="18" charset="0"/>
                <a:cs typeface="Times New Roman" pitchFamily="18" charset="0"/>
              </a:rPr>
              <a:t>This confirmed that method (the instance method) has access to the object instance (printed as &lt;</a:t>
            </a:r>
            <a:r>
              <a:rPr lang="en-US" sz="2000" dirty="0" err="1" smtClean="0">
                <a:latin typeface="Times New Roman" pitchFamily="18" charset="0"/>
                <a:cs typeface="Times New Roman" pitchFamily="18" charset="0"/>
              </a:rPr>
              <a:t>MyClass</a:t>
            </a:r>
            <a:r>
              <a:rPr lang="en-US" sz="2000" dirty="0" smtClean="0">
                <a:latin typeface="Times New Roman" pitchFamily="18" charset="0"/>
                <a:cs typeface="Times New Roman" pitchFamily="18" charset="0"/>
              </a:rPr>
              <a:t> instance&gt;) via the self argument.</a:t>
            </a:r>
          </a:p>
          <a:p>
            <a:pPr>
              <a:buNone/>
            </a:pPr>
            <a:r>
              <a:rPr lang="en-US" sz="2000" dirty="0" smtClean="0">
                <a:latin typeface="Times New Roman" pitchFamily="18" charset="0"/>
                <a:cs typeface="Times New Roman" pitchFamily="18" charset="0"/>
              </a:rPr>
              <a:t>When the method is called, Python replaces the self argument with the instance object, obj. We could ignore the syntactic sugar of the dot-call syntax (</a:t>
            </a:r>
            <a:r>
              <a:rPr lang="en-US" sz="2000" dirty="0" err="1" smtClean="0">
                <a:latin typeface="Times New Roman" pitchFamily="18" charset="0"/>
                <a:cs typeface="Times New Roman" pitchFamily="18" charset="0"/>
              </a:rPr>
              <a:t>obj.method</a:t>
            </a:r>
            <a:r>
              <a:rPr lang="en-US" sz="2000" dirty="0" smtClean="0">
                <a:latin typeface="Times New Roman" pitchFamily="18" charset="0"/>
                <a:cs typeface="Times New Roman" pitchFamily="18" charset="0"/>
              </a:rPr>
              <a:t>()) and pass the instance object </a:t>
            </a:r>
            <a:r>
              <a:rPr lang="en-US" sz="2000" i="1" dirty="0" smtClean="0">
                <a:latin typeface="Times New Roman" pitchFamily="18" charset="0"/>
                <a:cs typeface="Times New Roman" pitchFamily="18" charset="0"/>
              </a:rPr>
              <a:t>manually</a:t>
            </a:r>
            <a:r>
              <a:rPr lang="en-US" sz="2000" dirty="0" smtClean="0">
                <a:latin typeface="Times New Roman" pitchFamily="18" charset="0"/>
                <a:cs typeface="Times New Roman" pitchFamily="18" charset="0"/>
              </a:rPr>
              <a:t> to get the same result:</a:t>
            </a:r>
          </a:p>
          <a:p>
            <a:pPr>
              <a:buNone/>
            </a:pPr>
            <a:r>
              <a:rPr lang="en-US" sz="2000" dirty="0" smtClean="0">
                <a:latin typeface="Times New Roman" pitchFamily="18" charset="0"/>
                <a:cs typeface="Times New Roman" pitchFamily="18" charset="0"/>
              </a:rPr>
              <a:t>&gt;&gt;&gt;&gt;&gt;&gt; </a:t>
            </a:r>
            <a:r>
              <a:rPr lang="en-US" sz="2000" dirty="0" err="1" smtClean="0">
                <a:latin typeface="Times New Roman" pitchFamily="18" charset="0"/>
                <a:cs typeface="Times New Roman" pitchFamily="18" charset="0"/>
              </a:rPr>
              <a:t>MyClass.method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obj</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('instance method called', &lt;</a:t>
            </a:r>
            <a:r>
              <a:rPr lang="en-US" sz="2000" dirty="0" err="1" smtClean="0">
                <a:latin typeface="Times New Roman" pitchFamily="18" charset="0"/>
                <a:cs typeface="Times New Roman" pitchFamily="18" charset="0"/>
              </a:rPr>
              <a:t>MyClass</a:t>
            </a:r>
            <a:r>
              <a:rPr lang="en-US" sz="2000" dirty="0" smtClean="0">
                <a:latin typeface="Times New Roman" pitchFamily="18" charset="0"/>
                <a:cs typeface="Times New Roman" pitchFamily="18" charset="0"/>
              </a:rPr>
              <a:t> instance at 0x101a2f4c8&gt;)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Can you guess what would happen if you tried to call the method without first creating an instance?</a:t>
            </a:r>
          </a:p>
          <a:p>
            <a:r>
              <a:rPr lang="en-US" sz="2000" dirty="0" smtClean="0">
                <a:latin typeface="Times New Roman" pitchFamily="18" charset="0"/>
                <a:cs typeface="Times New Roman" pitchFamily="18" charset="0"/>
              </a:rPr>
              <a:t>By the way, instance methods can also access the </a:t>
            </a:r>
            <a:r>
              <a:rPr lang="en-US" sz="2000" i="1" dirty="0" smtClean="0">
                <a:latin typeface="Times New Roman" pitchFamily="18" charset="0"/>
                <a:cs typeface="Times New Roman" pitchFamily="18" charset="0"/>
              </a:rPr>
              <a:t>class itself</a:t>
            </a:r>
            <a:r>
              <a:rPr lang="en-US" sz="2000" dirty="0" smtClean="0">
                <a:latin typeface="Times New Roman" pitchFamily="18" charset="0"/>
                <a:cs typeface="Times New Roman" pitchFamily="18" charset="0"/>
              </a:rPr>
              <a:t> through the </a:t>
            </a:r>
            <a:r>
              <a:rPr lang="en-US" sz="2000" dirty="0" err="1" smtClean="0">
                <a:latin typeface="Times New Roman" pitchFamily="18" charset="0"/>
                <a:cs typeface="Times New Roman" pitchFamily="18" charset="0"/>
              </a:rPr>
              <a:t>self.__class</a:t>
            </a:r>
            <a:r>
              <a:rPr lang="en-US" sz="2000" dirty="0" smtClean="0">
                <a:latin typeface="Times New Roman" pitchFamily="18" charset="0"/>
                <a:cs typeface="Times New Roman" pitchFamily="18" charset="0"/>
              </a:rPr>
              <a:t>__ attribute. This makes instance methods powerful in terms of access restrictions - they can modify state on the object instance </a:t>
            </a:r>
            <a:r>
              <a:rPr lang="en-US" sz="2000" i="1" dirty="0" smtClean="0">
                <a:latin typeface="Times New Roman" pitchFamily="18" charset="0"/>
                <a:cs typeface="Times New Roman" pitchFamily="18" charset="0"/>
              </a:rPr>
              <a:t>and</a:t>
            </a:r>
            <a:r>
              <a:rPr lang="en-US" sz="2000" dirty="0" smtClean="0">
                <a:latin typeface="Times New Roman" pitchFamily="18" charset="0"/>
                <a:cs typeface="Times New Roman" pitchFamily="18" charset="0"/>
              </a:rPr>
              <a:t> on the class itself.</a:t>
            </a:r>
          </a:p>
          <a:p>
            <a:pPr>
              <a:buNone/>
            </a:pPr>
            <a:endParaRPr lang="en-US" sz="2000" dirty="0" smtClean="0">
              <a:latin typeface="Times New Roman" pitchFamily="18" charset="0"/>
              <a:cs typeface="Times New Roman" pitchFamily="18" charset="0"/>
            </a:endParaRPr>
          </a:p>
          <a:p>
            <a:pPr>
              <a:buNone/>
            </a:pPr>
            <a:endParaRPr lang="en-US" sz="2200" dirty="0" smtClean="0">
              <a:latin typeface="Times New Roman" pitchFamily="18" charset="0"/>
              <a:cs typeface="Times New Roman" pitchFamily="18" charset="0"/>
            </a:endParaRP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706</Words>
  <Application>Microsoft Office PowerPoint</Application>
  <PresentationFormat>On-screen Show (4:3)</PresentationFormat>
  <Paragraphs>174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Interview question</vt:lpstr>
      <vt:lpstr>class method vs static method</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question</dc:title>
  <dc:creator>papa</dc:creator>
  <cp:lastModifiedBy>papa</cp:lastModifiedBy>
  <cp:revision>34</cp:revision>
  <dcterms:created xsi:type="dcterms:W3CDTF">2006-08-16T00:00:00Z</dcterms:created>
  <dcterms:modified xsi:type="dcterms:W3CDTF">2020-06-21T05:45:04Z</dcterms:modified>
</cp:coreProperties>
</file>