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09-Feb-20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Memory Management</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buNone/>
            </a:pPr>
            <a:r>
              <a:rPr lang="en-US" sz="2000" dirty="0" smtClean="0">
                <a:latin typeface="Times New Roman" pitchFamily="18" charset="0"/>
                <a:cs typeface="Times New Roman" pitchFamily="18" charset="0"/>
              </a:rPr>
              <a:t>Memory management in Python involves a private heap containing all Python objects and data structures. The management of this private heap is ensured internally by the Python memory manager. The Python memory manager has different components which deal with various dynamic storage management aspects, like sharing, segmentation, </a:t>
            </a:r>
            <a:r>
              <a:rPr lang="en-US" sz="2000" dirty="0" err="1" smtClean="0">
                <a:latin typeface="Times New Roman" pitchFamily="18" charset="0"/>
                <a:cs typeface="Times New Roman" pitchFamily="18" charset="0"/>
              </a:rPr>
              <a:t>preallocation</a:t>
            </a:r>
            <a:r>
              <a:rPr lang="en-US" sz="2000" dirty="0" smtClean="0">
                <a:latin typeface="Times New Roman" pitchFamily="18" charset="0"/>
                <a:cs typeface="Times New Roman" pitchFamily="18" charset="0"/>
              </a:rPr>
              <a:t> or caching</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At the lowest level, a raw memory allocator ensures that there is enough room in the private heap for storing all Python-related data by interacting with the memory manager of the operating system. On top of the raw memory allocator, several object-specific allocators operate on the same heap and implement distinct memory management policies adapted to the peculiarities of every object type. For example, integer objects are managed differently within the heap than strings,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or dictionaries because integers imply different storage requirements and speed/space tradeoffs. The Python memory manager thus delegates some of the work to the object-specific allocators, but ensures that the latter operate within the bounds of the private heap.</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a:buNone/>
            </a:pPr>
            <a:r>
              <a:rPr lang="en-US" sz="2000" dirty="0" smtClean="0">
                <a:latin typeface="Times New Roman" pitchFamily="18" charset="0"/>
                <a:cs typeface="Times New Roman" pitchFamily="18" charset="0"/>
              </a:rPr>
              <a:t>It is important to understand that the management of the Python heap is performed by the interpreter itself and that the user has no control over it, even if they regularly manipulate object pointers to memory blocks inside that heap. The allocation of heap space for Python objects and other internal buffers is performed on demand by the Python memory manager through the Python/C API functions listed in this document</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Raw Memory </a:t>
            </a:r>
            <a:r>
              <a:rPr lang="en-US" sz="2000" b="1" dirty="0" smtClean="0">
                <a:latin typeface="Times New Roman" pitchFamily="18" charset="0"/>
                <a:cs typeface="Times New Roman" pitchFamily="18" charset="0"/>
              </a:rPr>
              <a:t>Interface :</a:t>
            </a:r>
          </a:p>
          <a:p>
            <a:pPr>
              <a:buNone/>
            </a:pPr>
            <a:r>
              <a:rPr lang="en-US" sz="2000" dirty="0" smtClean="0"/>
              <a:t>void* </a:t>
            </a:r>
            <a:r>
              <a:rPr lang="en-US" sz="2000" dirty="0" err="1" smtClean="0"/>
              <a:t>PyMem_RawRealloc</a:t>
            </a:r>
            <a:r>
              <a:rPr lang="en-US" sz="2000" dirty="0" smtClean="0"/>
              <a:t>(void</a:t>
            </a:r>
            <a:r>
              <a:rPr lang="en-US" sz="2000" i="1" dirty="0" smtClean="0"/>
              <a:t> *p</a:t>
            </a:r>
            <a:r>
              <a:rPr lang="en-US" sz="2000" dirty="0" smtClean="0"/>
              <a:t>, </a:t>
            </a:r>
            <a:r>
              <a:rPr lang="en-US" sz="2000" dirty="0" err="1" smtClean="0"/>
              <a:t>size_t</a:t>
            </a:r>
            <a:r>
              <a:rPr lang="en-US" sz="2000" i="1" dirty="0" smtClean="0"/>
              <a:t> </a:t>
            </a:r>
            <a:r>
              <a:rPr lang="en-US" sz="2000" i="1" dirty="0" smtClean="0"/>
              <a:t>n</a:t>
            </a:r>
            <a:r>
              <a:rPr lang="en-US" sz="2000" dirty="0" smtClean="0"/>
              <a:t>): Resizes </a:t>
            </a:r>
            <a:r>
              <a:rPr lang="en-US" sz="2000" dirty="0" smtClean="0"/>
              <a:t>the memory block pointed to by </a:t>
            </a:r>
            <a:r>
              <a:rPr lang="en-US" sz="2000" i="1" dirty="0" smtClean="0"/>
              <a:t>p</a:t>
            </a:r>
            <a:r>
              <a:rPr lang="en-US" sz="2000" dirty="0" smtClean="0"/>
              <a:t> to </a:t>
            </a:r>
            <a:r>
              <a:rPr lang="en-US" sz="2000" i="1" dirty="0" smtClean="0"/>
              <a:t>n</a:t>
            </a:r>
            <a:r>
              <a:rPr lang="en-US" sz="2000" dirty="0" smtClean="0"/>
              <a:t> bytes. The contents will be unchanged to the minimum of the old and the new sizes.</a:t>
            </a:r>
          </a:p>
          <a:p>
            <a:r>
              <a:rPr lang="en-US" sz="2000" dirty="0" smtClean="0"/>
              <a:t>If </a:t>
            </a:r>
            <a:r>
              <a:rPr lang="en-US" sz="2000" i="1" dirty="0" smtClean="0"/>
              <a:t>p</a:t>
            </a:r>
            <a:r>
              <a:rPr lang="en-US" sz="2000" dirty="0" smtClean="0"/>
              <a:t> is NULL, the call is equivalent to </a:t>
            </a:r>
            <a:r>
              <a:rPr lang="en-US" sz="2000" dirty="0" err="1" smtClean="0"/>
              <a:t>PyMem_RawMalloc</a:t>
            </a:r>
            <a:r>
              <a:rPr lang="en-US" sz="2000" dirty="0" smtClean="0"/>
              <a:t>(n); else if </a:t>
            </a:r>
            <a:r>
              <a:rPr lang="en-US" sz="2000" i="1" dirty="0" smtClean="0"/>
              <a:t>n</a:t>
            </a:r>
            <a:r>
              <a:rPr lang="en-US" sz="2000" dirty="0" smtClean="0"/>
              <a:t> is equal to zero, the memory block is resized but is not freed, and the returned pointer is non-NULL.</a:t>
            </a:r>
          </a:p>
          <a:p>
            <a:r>
              <a:rPr lang="en-US" sz="2000" dirty="0" smtClean="0"/>
              <a:t>Unless </a:t>
            </a:r>
            <a:r>
              <a:rPr lang="en-US" sz="2000" i="1" dirty="0" smtClean="0"/>
              <a:t>p</a:t>
            </a:r>
            <a:r>
              <a:rPr lang="en-US" sz="2000" dirty="0" smtClean="0"/>
              <a:t> is NULL, it must have been returned by a previous call to </a:t>
            </a:r>
            <a:r>
              <a:rPr lang="en-US" sz="2000" dirty="0" err="1" smtClean="0"/>
              <a:t>PyMem_RawMalloc</a:t>
            </a:r>
            <a:r>
              <a:rPr lang="en-US" sz="2000" dirty="0" smtClean="0"/>
              <a:t>(), </a:t>
            </a:r>
            <a:r>
              <a:rPr lang="en-US" sz="2000" dirty="0" err="1" smtClean="0"/>
              <a:t>PyMem_RawRealloc</a:t>
            </a:r>
            <a:r>
              <a:rPr lang="en-US" sz="2000" dirty="0" smtClean="0"/>
              <a:t>()or</a:t>
            </a:r>
            <a:r>
              <a:rPr lang="en-US" sz="2000" dirty="0" smtClean="0"/>
              <a:t> </a:t>
            </a:r>
            <a:r>
              <a:rPr lang="en-US" sz="2000" dirty="0" err="1" smtClean="0"/>
              <a:t>PyMem_RawCalloc</a:t>
            </a:r>
            <a:r>
              <a:rPr lang="en-US" sz="2000" dirty="0" smtClean="0"/>
              <a:t>().</a:t>
            </a:r>
          </a:p>
          <a:p>
            <a:r>
              <a:rPr lang="en-US" sz="2000" dirty="0" smtClean="0"/>
              <a:t>If the request fails, </a:t>
            </a:r>
            <a:r>
              <a:rPr lang="en-US" sz="2000" dirty="0" err="1" smtClean="0"/>
              <a:t>PyMem_RawRealloc</a:t>
            </a:r>
            <a:r>
              <a:rPr lang="en-US" sz="2000" dirty="0" smtClean="0"/>
              <a:t>() returns NULL and </a:t>
            </a:r>
            <a:r>
              <a:rPr lang="en-US" sz="2000" i="1" dirty="0" smtClean="0"/>
              <a:t>p</a:t>
            </a:r>
            <a:r>
              <a:rPr lang="en-US" sz="2000" dirty="0" smtClean="0"/>
              <a:t> remains a valid pointer to the previous memory area.</a:t>
            </a:r>
          </a:p>
          <a:p>
            <a:pPr>
              <a:buNone/>
            </a:pPr>
            <a:endParaRPr lang="en-US" sz="2000" b="1"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800" b="1" dirty="0" smtClean="0">
                <a:latin typeface="Times New Roman" pitchFamily="18" charset="0"/>
                <a:cs typeface="Times New Roman" pitchFamily="18" charset="0"/>
              </a:rPr>
              <a:t>void </a:t>
            </a:r>
            <a:r>
              <a:rPr lang="en-US" sz="1800" b="1" dirty="0" err="1" smtClean="0">
                <a:latin typeface="Times New Roman" pitchFamily="18" charset="0"/>
                <a:cs typeface="Times New Roman" pitchFamily="18" charset="0"/>
              </a:rPr>
              <a:t>PyMem_RawFree</a:t>
            </a:r>
            <a:r>
              <a:rPr lang="en-US" sz="1800" b="1" dirty="0" smtClean="0">
                <a:latin typeface="Times New Roman" pitchFamily="18" charset="0"/>
                <a:cs typeface="Times New Roman" pitchFamily="18" charset="0"/>
              </a:rPr>
              <a:t>(void *</a:t>
            </a:r>
            <a:r>
              <a:rPr lang="en-US" sz="1800" b="1" dirty="0" smtClean="0">
                <a:latin typeface="Times New Roman" pitchFamily="18" charset="0"/>
                <a:cs typeface="Times New Roman" pitchFamily="18" charset="0"/>
              </a:rPr>
              <a:t>p):</a:t>
            </a:r>
            <a:r>
              <a:rPr lang="en-US" sz="1800" dirty="0" smtClean="0">
                <a:latin typeface="Times New Roman" pitchFamily="18" charset="0"/>
                <a:cs typeface="Times New Roman" pitchFamily="18" charset="0"/>
              </a:rPr>
              <a:t>Frees </a:t>
            </a:r>
            <a:r>
              <a:rPr lang="en-US" sz="1800" dirty="0" smtClean="0">
                <a:latin typeface="Times New Roman" pitchFamily="18" charset="0"/>
                <a:cs typeface="Times New Roman" pitchFamily="18" charset="0"/>
              </a:rPr>
              <a:t>the memory block pointed to by </a:t>
            </a:r>
            <a:r>
              <a:rPr lang="en-US" sz="1800" i="1" dirty="0" smtClean="0">
                <a:latin typeface="Times New Roman" pitchFamily="18" charset="0"/>
                <a:cs typeface="Times New Roman" pitchFamily="18" charset="0"/>
              </a:rPr>
              <a:t>p</a:t>
            </a:r>
            <a:r>
              <a:rPr lang="en-US" sz="1800" dirty="0" smtClean="0">
                <a:latin typeface="Times New Roman" pitchFamily="18" charset="0"/>
                <a:cs typeface="Times New Roman" pitchFamily="18" charset="0"/>
              </a:rPr>
              <a:t>, which must have been returned by a previous call to </a:t>
            </a:r>
            <a:r>
              <a:rPr lang="en-US" sz="1800" dirty="0" err="1" smtClean="0">
                <a:latin typeface="Times New Roman" pitchFamily="18" charset="0"/>
                <a:cs typeface="Times New Roman" pitchFamily="18" charset="0"/>
              </a:rPr>
              <a:t>PyMem_RawMalloc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PyMem_RawRealloc</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or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PyMem_RawCalloc</a:t>
            </a:r>
            <a:r>
              <a:rPr lang="en-US" sz="1800" dirty="0" smtClean="0">
                <a:latin typeface="Times New Roman" pitchFamily="18" charset="0"/>
                <a:cs typeface="Times New Roman" pitchFamily="18" charset="0"/>
              </a:rPr>
              <a:t>(). Otherwise, or if </a:t>
            </a:r>
            <a:r>
              <a:rPr lang="en-US" sz="1800" dirty="0" err="1" smtClean="0">
                <a:latin typeface="Times New Roman" pitchFamily="18" charset="0"/>
                <a:cs typeface="Times New Roman" pitchFamily="18" charset="0"/>
              </a:rPr>
              <a:t>PyMem_RawFree</a:t>
            </a:r>
            <a:r>
              <a:rPr lang="en-US" sz="1800" dirty="0" smtClean="0">
                <a:latin typeface="Times New Roman" pitchFamily="18" charset="0"/>
                <a:cs typeface="Times New Roman" pitchFamily="18" charset="0"/>
              </a:rPr>
              <a:t>(p) has been called before, undefined behavior occurs.</a:t>
            </a:r>
          </a:p>
          <a:p>
            <a:pPr>
              <a:buNone/>
            </a:pPr>
            <a:r>
              <a:rPr lang="en-US" sz="1800" dirty="0" smtClean="0">
                <a:latin typeface="Times New Roman" pitchFamily="18" charset="0"/>
                <a:cs typeface="Times New Roman" pitchFamily="18" charset="0"/>
              </a:rPr>
              <a:t>	If</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p</a:t>
            </a:r>
            <a:r>
              <a:rPr lang="en-US" sz="1800" dirty="0" smtClean="0">
                <a:latin typeface="Times New Roman" pitchFamily="18" charset="0"/>
                <a:cs typeface="Times New Roman" pitchFamily="18" charset="0"/>
              </a:rPr>
              <a:t> is NULL, no operation is performed</a:t>
            </a:r>
            <a:r>
              <a:rPr lang="en-US" sz="1800"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Memory </a:t>
            </a:r>
            <a:r>
              <a:rPr lang="en-US" sz="1800" b="1" dirty="0" smtClean="0">
                <a:latin typeface="Times New Roman" pitchFamily="18" charset="0"/>
                <a:cs typeface="Times New Roman" pitchFamily="18" charset="0"/>
              </a:rPr>
              <a:t>Interface :</a:t>
            </a:r>
          </a:p>
          <a:p>
            <a:pPr>
              <a:buNone/>
            </a:pPr>
            <a:r>
              <a:rPr lang="en-US" sz="1800" smtClean="0"/>
              <a:t>The following function sets, modeled after the ANSI C standard, but specifying behavior when requesting zero bytes, are available for allocating and releasing memory from the </a:t>
            </a:r>
            <a:r>
              <a:rPr lang="en-US" sz="1800" smtClean="0"/>
              <a:t>Python </a:t>
            </a:r>
            <a:r>
              <a:rPr lang="en-US" sz="1800" smtClean="0"/>
              <a:t>heap</a:t>
            </a:r>
          </a:p>
          <a:p>
            <a:pPr>
              <a:buNone/>
            </a:pPr>
            <a:endParaRPr lang="en-US" sz="1800" b="1"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109</Words>
  <Application>Microsoft Office PowerPoint</Application>
  <PresentationFormat>On-screen Show (4:3)</PresentationFormat>
  <Paragraphs>14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Memory Management</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papa</dc:creator>
  <cp:lastModifiedBy>papa</cp:lastModifiedBy>
  <cp:revision>9</cp:revision>
  <dcterms:created xsi:type="dcterms:W3CDTF">2006-08-16T00:00:00Z</dcterms:created>
  <dcterms:modified xsi:type="dcterms:W3CDTF">2020-02-09T13:47:03Z</dcterms:modified>
</cp:coreProperties>
</file>