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72" r:id="rId5"/>
    <p:sldId id="264" r:id="rId6"/>
    <p:sldId id="271" r:id="rId7"/>
    <p:sldId id="265" r:id="rId8"/>
    <p:sldId id="273" r:id="rId9"/>
    <p:sldId id="274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4" autoAdjust="0"/>
    <p:restoredTop sz="89452" autoAdjust="0"/>
  </p:normalViewPr>
  <p:slideViewPr>
    <p:cSldViewPr snapToGrid="0">
      <p:cViewPr varScale="1">
        <p:scale>
          <a:sx n="96" d="100"/>
          <a:sy n="96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099E9-14FC-4744-80D3-70EB59C5213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D95A-6144-4F18-8B9D-955915BF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8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5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1.)</a:t>
            </a:r>
            <a:r>
              <a:rPr lang="en-US" baseline="0" dirty="0" smtClean="0"/>
              <a:t> </a:t>
            </a:r>
            <a:r>
              <a:rPr lang="en-US" sz="1200" dirty="0" smtClean="0"/>
              <a:t>Harinee will discuss</a:t>
            </a:r>
            <a:r>
              <a:rPr lang="en-US" sz="1200" baseline="0" dirty="0" smtClean="0"/>
              <a:t> the definition of </a:t>
            </a:r>
            <a:r>
              <a:rPr lang="en-US" sz="1200" baseline="0" dirty="0" err="1" smtClean="0"/>
              <a:t>Alcholism</a:t>
            </a:r>
            <a:endParaRPr lang="en-US" sz="1200" baseline="0" dirty="0" smtClean="0"/>
          </a:p>
          <a:p>
            <a:r>
              <a:rPr lang="en-US" sz="1200" baseline="0" dirty="0" smtClean="0"/>
              <a:t>2.) I will talk about who is affected by this Disease</a:t>
            </a:r>
          </a:p>
          <a:p>
            <a:r>
              <a:rPr lang="en-US" sz="1200" baseline="0" dirty="0" smtClean="0"/>
              <a:t>3.) Dean will then discuss the underlying causes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Why</a:t>
            </a:r>
            <a:r>
              <a:rPr lang="en-US" baseline="0" dirty="0" smtClean="0">
                <a:solidFill>
                  <a:srgbClr val="FFFF00"/>
                </a:solidFill>
              </a:rPr>
              <a:t> we used Age-adjusted????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4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4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(add </a:t>
            </a:r>
            <a:r>
              <a:rPr lang="en-US" sz="1200" dirty="0" err="1" smtClean="0"/>
              <a:t>overall_age</a:t>
            </a:r>
            <a:r>
              <a:rPr lang="en-US" sz="1200" dirty="0" smtClean="0"/>
              <a:t>) to first chart</a:t>
            </a:r>
          </a:p>
          <a:p>
            <a:r>
              <a:rPr lang="en-US" sz="1200" dirty="0" smtClean="0"/>
              <a:t>Add</a:t>
            </a:r>
            <a:r>
              <a:rPr lang="en-US" sz="1200" baseline="0" dirty="0" smtClean="0"/>
              <a:t> title, legend, and labels to both charts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Limitation of Chronic Liver Disease</a:t>
            </a:r>
          </a:p>
          <a:p>
            <a:endParaRPr lang="en-US" dirty="0" smtClean="0"/>
          </a:p>
          <a:p>
            <a:r>
              <a:rPr lang="en-US" dirty="0" smtClean="0"/>
              <a:t>Limitations of indicator Because alcohol-related disease can have a long latency, changes in behavior or clinical practice affecting population mortality might not be apparent for years. Not all chronic liver disease deaths are alcohol-attributable. However, in 2009, almost 70% of cirrhosis deaths in the United States were alcohol-attributable (5), and the proportion of cirrhosis deaths coded as 100% </a:t>
            </a:r>
            <a:r>
              <a:rPr lang="en-US" dirty="0" err="1" smtClean="0"/>
              <a:t>alcoholattributable</a:t>
            </a:r>
            <a:r>
              <a:rPr lang="en-US" dirty="0" smtClean="0"/>
              <a:t> has increased dramatically during 1970–2009 among United States adults aged 25–64 years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7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58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9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8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22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36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07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9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4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0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6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6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4A4F0A-31A3-4782-8C8C-AD1505E15E3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7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458" y="2184247"/>
            <a:ext cx="9144000" cy="2387600"/>
          </a:xfrm>
        </p:spPr>
        <p:txBody>
          <a:bodyPr/>
          <a:lstStyle/>
          <a:p>
            <a:r>
              <a:rPr lang="en-US" dirty="0" smtClean="0"/>
              <a:t>Causes of Alcoholism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458" y="4810258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Dean Daley</a:t>
            </a:r>
          </a:p>
          <a:p>
            <a:r>
              <a:rPr lang="en-US" sz="2000" dirty="0" smtClean="0"/>
              <a:t>Harinee </a:t>
            </a:r>
            <a:r>
              <a:rPr lang="en-US" sz="2000" dirty="0"/>
              <a:t>Madhusudhan</a:t>
            </a:r>
            <a:endParaRPr lang="en-US" sz="2000" dirty="0" smtClean="0"/>
          </a:p>
          <a:p>
            <a:r>
              <a:rPr lang="en-US" sz="2000" dirty="0" smtClean="0"/>
              <a:t>Craig Taflin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16" y="153987"/>
            <a:ext cx="3910473" cy="26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767" y="204024"/>
            <a:ext cx="10018713" cy="1127819"/>
          </a:xfrm>
        </p:spPr>
        <p:txBody>
          <a:bodyPr/>
          <a:lstStyle/>
          <a:p>
            <a:r>
              <a:rPr lang="en-US" dirty="0"/>
              <a:t>Effects of Regulation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A4F2E5E-44B2-4880-9448-735CB68CA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1" y="2435689"/>
            <a:ext cx="10885714" cy="398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314ED91-AD81-488F-8546-52C62E5B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882238"/>
              </p:ext>
            </p:extLst>
          </p:nvPr>
        </p:nvGraphicFramePr>
        <p:xfrm>
          <a:off x="3217535" y="1327084"/>
          <a:ext cx="5930900" cy="1108605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32137024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xmlns="" val="299721486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2835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1304462"/>
                  </a:ext>
                </a:extLst>
              </a:tr>
              <a:tr h="19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73783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903348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5 - State had nearly exclusive state alcohol retail licensing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857620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7592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59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/ Open Questions Remaining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Unaccounted Mortality</a:t>
            </a:r>
          </a:p>
          <a:p>
            <a:pPr lvl="1"/>
            <a:r>
              <a:rPr lang="en-US" dirty="0"/>
              <a:t>DUIs are actually also being caused by Alcoholism</a:t>
            </a:r>
          </a:p>
          <a:p>
            <a:pPr lvl="1"/>
            <a:r>
              <a:rPr lang="en-US" dirty="0"/>
              <a:t>Suicides</a:t>
            </a:r>
          </a:p>
          <a:p>
            <a:pPr lvl="1"/>
            <a:r>
              <a:rPr lang="en-US" dirty="0"/>
              <a:t>Gateway Drug</a:t>
            </a:r>
          </a:p>
          <a:p>
            <a:r>
              <a:rPr lang="en-US" dirty="0"/>
              <a:t>Figuring out the lag between drinking and chronic diseases</a:t>
            </a:r>
          </a:p>
          <a:p>
            <a:r>
              <a:rPr lang="en-US" dirty="0"/>
              <a:t>Would be great to see urban consumption vs rural</a:t>
            </a:r>
          </a:p>
          <a:p>
            <a:pPr lvl="1"/>
            <a:r>
              <a:rPr lang="en-US" dirty="0"/>
              <a:t>Need for zip code level data</a:t>
            </a:r>
          </a:p>
          <a:p>
            <a:pPr lvl="1"/>
            <a:r>
              <a:rPr lang="en-US" dirty="0"/>
              <a:t>Stereo Types of ghettos with corner/liquor store</a:t>
            </a:r>
          </a:p>
          <a:p>
            <a:r>
              <a:rPr lang="en-US" dirty="0"/>
              <a:t>Are people drinking at home or in the bars?</a:t>
            </a:r>
          </a:p>
        </p:txBody>
      </p:sp>
    </p:spTree>
    <p:extLst>
      <p:ext uri="{BB962C8B-B14F-4D97-AF65-F5344CB8AC3E}">
        <p14:creationId xmlns:p14="http://schemas.microsoft.com/office/powerpoint/2010/main" val="37145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Backup/Alternative Sides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5C2A3D6-2D18-4A8E-BA00-BC09F47D4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925136"/>
              </p:ext>
            </p:extLst>
          </p:nvPr>
        </p:nvGraphicFramePr>
        <p:xfrm>
          <a:off x="2070591" y="1702160"/>
          <a:ext cx="5892436" cy="4339862"/>
        </p:xfrm>
        <a:graphic>
          <a:graphicData uri="http://schemas.openxmlformats.org/drawingml/2006/table">
            <a:tbl>
              <a:tblPr/>
              <a:tblGrid>
                <a:gridCol w="1080861">
                  <a:extLst>
                    <a:ext uri="{9D8B030D-6E8A-4147-A177-3AD203B41FA5}">
                      <a16:colId xmlns:a16="http://schemas.microsoft.com/office/drawing/2014/main" xmlns="" val="2046424640"/>
                    </a:ext>
                  </a:extLst>
                </a:gridCol>
                <a:gridCol w="4811575">
                  <a:extLst>
                    <a:ext uri="{9D8B030D-6E8A-4147-A177-3AD203B41FA5}">
                      <a16:colId xmlns:a16="http://schemas.microsoft.com/office/drawing/2014/main" xmlns="" val="4041746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Regulation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554950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8630696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Minnesota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066672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Nevada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325686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Jersey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812644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Rhode Island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054434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Dakota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2013759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Wisconsin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426229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Wyoming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238262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Arkansas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337357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Colorado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6238663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Georgia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457204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Idaho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633855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925720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Louisiana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2559948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Massachusetts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4777080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Dakota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545547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Tennessee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2306964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Utah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330644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Alaska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2536225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4404255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Connecticut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4674210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4959778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405739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Iowa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1921178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Kansas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51801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1C54BC8-F814-45FE-B4E1-F13FDC5803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81298" y="1690688"/>
          <a:ext cx="5282874" cy="4351334"/>
        </p:xfrm>
        <a:graphic>
          <a:graphicData uri="http://schemas.openxmlformats.org/drawingml/2006/table">
            <a:tbl>
              <a:tblPr/>
              <a:tblGrid>
                <a:gridCol w="969048">
                  <a:extLst>
                    <a:ext uri="{9D8B030D-6E8A-4147-A177-3AD203B41FA5}">
                      <a16:colId xmlns:a16="http://schemas.microsoft.com/office/drawing/2014/main" xmlns="" val="4199537454"/>
                    </a:ext>
                  </a:extLst>
                </a:gridCol>
                <a:gridCol w="4313826">
                  <a:extLst>
                    <a:ext uri="{9D8B030D-6E8A-4147-A177-3AD203B41FA5}">
                      <a16:colId xmlns:a16="http://schemas.microsoft.com/office/drawing/2014/main" xmlns="" val="2382755319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Maryland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461725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Montana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1320471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Nebraska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2404267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Mexico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141419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Ohio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607969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Oklahoma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8139570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Pennsylvania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117940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Carolina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795939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Virginia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849739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Alabama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7503078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Maine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919313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Michigan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1316714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Mississippi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7812574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Missouri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7824102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155125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Vermont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474607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Virginia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077617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Carolina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5 - State had nearly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667097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Oregon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5 - State had nearly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470420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Arizona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496535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Delaware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2921382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Kentucky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195984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Hampshire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93128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49605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9925191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 of Columbia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45000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Guam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8914772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Puerto Rico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051499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Virgin Islands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548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374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1313" y="1938130"/>
            <a:ext cx="732514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 smtClean="0"/>
              <a:t>Thank you!</a:t>
            </a:r>
          </a:p>
          <a:p>
            <a:pPr algn="ctr"/>
            <a:endParaRPr lang="en-US" sz="4500" dirty="0"/>
          </a:p>
          <a:p>
            <a:pPr algn="ctr"/>
            <a:r>
              <a:rPr lang="en-US" sz="4500" dirty="0" smtClean="0"/>
              <a:t>Any 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6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555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Executive </a:t>
            </a:r>
            <a:r>
              <a:rPr lang="en-US" dirty="0" smtClean="0"/>
              <a:t>Summary    </a:t>
            </a:r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8131"/>
            <a:ext cx="10018713" cy="38530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 smtClean="0"/>
              <a:t>Problem</a:t>
            </a:r>
            <a:endParaRPr lang="en-US" sz="1500" dirty="0" smtClean="0"/>
          </a:p>
          <a:p>
            <a:pPr marL="0" indent="0">
              <a:buNone/>
            </a:pPr>
            <a:r>
              <a:rPr lang="en-US" dirty="0"/>
              <a:t>Alcohol is a major problem in the US and is classified as on of 7 Chronic diseases that an important public health </a:t>
            </a:r>
            <a:r>
              <a:rPr lang="en-US" dirty="0" smtClean="0"/>
              <a:t>problem.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chronic disease indicators (CDIs) are a set of surveillance indicators developed by consensus among CDC and tracked on a yearly basis.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u="sng" dirty="0" smtClean="0"/>
              <a:t>Questions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1.) What is the Definition of Alcoholism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2.) Who is affected by Alcoholism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3.) What are the underlying causes of Alcoholism?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390" y="146464"/>
            <a:ext cx="10111409" cy="1055461"/>
          </a:xfrm>
        </p:spPr>
        <p:txBody>
          <a:bodyPr/>
          <a:lstStyle/>
          <a:p>
            <a:pPr algn="ctr"/>
            <a:r>
              <a:rPr lang="en-US" dirty="0" smtClean="0"/>
              <a:t>Data Collection &amp; Cleansing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9104" y="1420586"/>
            <a:ext cx="9574696" cy="47563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Data </a:t>
            </a:r>
            <a:r>
              <a:rPr lang="en-US" u="sng" dirty="0" smtClean="0"/>
              <a:t>Sources</a:t>
            </a:r>
          </a:p>
          <a:p>
            <a:pPr marL="0" indent="0">
              <a:buNone/>
            </a:pPr>
            <a:r>
              <a:rPr lang="en-US" dirty="0" smtClean="0"/>
              <a:t>1.) CDC U.S. Cancer Statistics Technical Notes </a:t>
            </a:r>
          </a:p>
          <a:p>
            <a:pPr marL="0" indent="0">
              <a:buNone/>
            </a:pPr>
            <a:r>
              <a:rPr lang="en-US" dirty="0" smtClean="0"/>
              <a:t>2.) Eater.com- Number of people per bar in each state</a:t>
            </a:r>
          </a:p>
          <a:p>
            <a:pPr marL="0" indent="0">
              <a:buNone/>
            </a:pPr>
            <a:r>
              <a:rPr lang="en-US" dirty="0" smtClean="0"/>
              <a:t>3.) </a:t>
            </a:r>
            <a:r>
              <a:rPr lang="en-US" dirty="0">
                <a:solidFill>
                  <a:srgbClr val="FF0000"/>
                </a:solidFill>
              </a:rPr>
              <a:t>[income source of data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Data Cleaning </a:t>
            </a:r>
          </a:p>
          <a:p>
            <a:r>
              <a:rPr lang="en-US" dirty="0" smtClean="0"/>
              <a:t>Isolated Alcoholism in CDC report and merged other sources</a:t>
            </a:r>
            <a:endParaRPr lang="en-US" dirty="0"/>
          </a:p>
          <a:p>
            <a:r>
              <a:rPr lang="en-US" dirty="0" smtClean="0"/>
              <a:t>Concatenate and Divide columns into multiple columns </a:t>
            </a:r>
          </a:p>
          <a:p>
            <a:pPr lvl="1"/>
            <a:r>
              <a:rPr lang="en-US" dirty="0"/>
              <a:t>Break out Age, Sex, </a:t>
            </a:r>
            <a:r>
              <a:rPr lang="en-US" dirty="0" smtClean="0"/>
              <a:t>Drinking Categories (binge</a:t>
            </a:r>
            <a:r>
              <a:rPr lang="en-US" dirty="0"/>
              <a:t>, heavy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Grouping, Mean , Conditional,  Filtering, &amp; Change Data </a:t>
            </a:r>
            <a:r>
              <a:rPr lang="en-US" dirty="0"/>
              <a:t>T</a:t>
            </a:r>
            <a:r>
              <a:rPr lang="en-US" dirty="0" smtClean="0"/>
              <a:t>ypes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329" y="221093"/>
            <a:ext cx="10515600" cy="1085469"/>
          </a:xfrm>
        </p:spPr>
        <p:txBody>
          <a:bodyPr/>
          <a:lstStyle/>
          <a:p>
            <a:pPr algn="ctr"/>
            <a:r>
              <a:rPr lang="en-US" dirty="0"/>
              <a:t>Definition of Alcoholism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756" y="1546656"/>
            <a:ext cx="54350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a.) Binge </a:t>
            </a:r>
            <a:r>
              <a:rPr lang="en-US" dirty="0" smtClean="0"/>
              <a:t>Drinking: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</a:t>
            </a:r>
            <a:r>
              <a:rPr lang="en-US" sz="2500" u="sng" dirty="0" smtClean="0"/>
              <a:t>Prevalence</a:t>
            </a:r>
            <a:r>
              <a:rPr lang="en-US" sz="2500" dirty="0" smtClean="0"/>
              <a:t> </a:t>
            </a:r>
            <a:r>
              <a:rPr lang="en-US" sz="2500" dirty="0"/>
              <a:t>(%):</a:t>
            </a:r>
            <a:r>
              <a:rPr lang="en-US" sz="2500" u="sng" dirty="0"/>
              <a:t> </a:t>
            </a:r>
            <a:r>
              <a:rPr lang="en-US" sz="2500" dirty="0"/>
              <a:t>Drinks at an occasion </a:t>
            </a:r>
            <a:r>
              <a:rPr lang="en-US" sz="2500" dirty="0" smtClean="0"/>
              <a:t>	/ Last </a:t>
            </a:r>
            <a:r>
              <a:rPr lang="en-US" sz="2500" dirty="0"/>
              <a:t>30 days (M- 5+, W- 4+)</a:t>
            </a:r>
          </a:p>
          <a:p>
            <a:pPr marL="0" indent="0">
              <a:buNone/>
            </a:pPr>
            <a:r>
              <a:rPr lang="en-US" sz="2500" dirty="0"/>
              <a:t>      </a:t>
            </a:r>
            <a:r>
              <a:rPr lang="en-US" sz="2500" u="sng" dirty="0" smtClean="0"/>
              <a:t>Intensity</a:t>
            </a:r>
            <a:r>
              <a:rPr lang="en-US" sz="2500" dirty="0"/>
              <a:t>: Largest Number at an </a:t>
            </a:r>
            <a:r>
              <a:rPr lang="en-US" sz="2500" dirty="0" smtClean="0"/>
              <a:t>	Occasion </a:t>
            </a:r>
            <a:r>
              <a:rPr lang="en-US" sz="2500" dirty="0"/>
              <a:t>/ Last 30 days</a:t>
            </a:r>
          </a:p>
          <a:p>
            <a:pPr marL="0" indent="0">
              <a:buNone/>
            </a:pPr>
            <a:r>
              <a:rPr lang="en-US" sz="2500" dirty="0"/>
              <a:t>      </a:t>
            </a:r>
            <a:r>
              <a:rPr lang="en-US" sz="2500" u="sng" dirty="0" smtClean="0"/>
              <a:t>Frequency</a:t>
            </a:r>
            <a:r>
              <a:rPr lang="en-US" sz="2500" dirty="0"/>
              <a:t>: Binge episodes  / Last 30 </a:t>
            </a:r>
            <a:r>
              <a:rPr lang="en-US" sz="2500" dirty="0" smtClean="0"/>
              <a:t>	days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b.) Heavy Drinking: </a:t>
            </a:r>
            <a:r>
              <a:rPr lang="en-US" sz="2500" dirty="0" smtClean="0"/>
              <a:t>Total </a:t>
            </a:r>
            <a:r>
              <a:rPr lang="en-US" sz="2500" dirty="0"/>
              <a:t>drinks per week </a:t>
            </a:r>
            <a:r>
              <a:rPr lang="en-US" sz="2500" dirty="0" smtClean="0"/>
              <a:t>	/ Last 30 </a:t>
            </a:r>
            <a:r>
              <a:rPr lang="en-US" sz="2500" dirty="0"/>
              <a:t>days </a:t>
            </a:r>
            <a:r>
              <a:rPr lang="en-US" sz="2500" dirty="0" smtClean="0"/>
              <a:t>(M-14</a:t>
            </a:r>
            <a:r>
              <a:rPr lang="en-US" sz="2500" dirty="0"/>
              <a:t>+  W-7+)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C1B2C9A2-7CE9-465E-BFC9-A5136812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56" y="1306562"/>
            <a:ext cx="5386393" cy="459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70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28" y="16918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Propensity to Drink 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Chronic Liver Disease	</a:t>
            </a:r>
            <a:endParaRPr lang="en-US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78" y="2121435"/>
            <a:ext cx="4903317" cy="3789211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95" y="2276061"/>
            <a:ext cx="5427405" cy="36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71" y="60578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Binge vs. Heavy</a:t>
            </a: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D36ACF95-2A90-4CEE-AC35-9561620AD7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68" y="1931347"/>
            <a:ext cx="4966832" cy="385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="" xmlns:a16="http://schemas.microsoft.com/office/drawing/2014/main" id="{F3E29222-C644-4AFF-B2AD-C8E037F7E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31347"/>
            <a:ext cx="5485927" cy="385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4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509588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      Intensity</a:t>
            </a:r>
            <a:r>
              <a:rPr lang="en-US" dirty="0"/>
              <a:t> </a:t>
            </a:r>
            <a:r>
              <a:rPr lang="en-US" dirty="0" smtClean="0"/>
              <a:t>vs. </a:t>
            </a:r>
            <a:r>
              <a:rPr lang="en-US" dirty="0" smtClean="0"/>
              <a:t>Frequency</a:t>
            </a:r>
            <a:endParaRPr lang="en-US" dirty="0"/>
          </a:p>
        </p:txBody>
      </p:sp>
      <p:sp>
        <p:nvSpPr>
          <p:cNvPr id="3" name="AutoShape 2" descr="data:image/png;base64,iVBORw0KGgoAAAANSUhEUgAAAYsAAAEWCAYAAACXGLsWAAAABHNCSVQICAgIfAhkiAAAAAlwSFlzAAALEgAACxIB0t1+/AAAADl0RVh0U29mdHdhcmUAbWF0cGxvdGxpYiB2ZXJzaW9uIDIuMi4yLCBodHRwOi8vbWF0cGxvdGxpYi5vcmcvhp/UCwAAIABJREFUeJzt3Xl4FeXZ+PHvnQXCFtawhhj2hLATcAEVFMUFEDdEi3VD7dtaUeuG1lelrW1921db+/6sW0XrxqJBXGrVCuICSqLIFpBFhECAQCCBQPb798dMkpOQ5JyEc3JOkvtzXXPlnJlnZu45B+Y+8zwzzyOqijHGGFObsGAHYIwxJvRZsjDGGOOVJQtjjDFeWbIwxhjjlSULY4wxXlmyMMYY45UlC2NOkoh0E5EVInJERP5cj/V/IiIfBiK2+hCReBFREYkIdiwmdFiyMDUSkR0iclxEjnpMPYMdVwi6BTgARKvqr6ouFJH5IlLofn5HRCRNRM4uW66qr6rq+Q0ZcEMRkQ4i8g8R2ese+/cicl+w4zJ1Z8nCeDNVVdt6THuqFrBfoJwCbNTan3B9XFXbAu2Bp4G3RCS8QaILrieAtkAizrFPA7YFNSJTL5YsTJ15VFPcJCI7gU/c+aeJyJciclhEvhORCR7r9BGRT91flx+JyN9E5BV32QQRyaiyjx0iMsl9HSYi94vINhE5KCILRaRTlViuE5GdInJARB702E64iDzgrlv2q763iPxf1SojEXlHRO6o4ZjPEJHVIpLj/j3DnT8fuA64171ymFTbZ6eqpcBrQCegm7uN60Xkc499qYj8TES2iMghN1bxOJ4/u8f5g4jc5lllJCLtReQFEckUkd0i8tuypCQi/d3vIMddf0FtsQI3isged1u/crfRXUSOiUhnj3hHi0iWiERWs40xwGuqekhVS1V1k6ou9lg3wf33kC0im0Vkhju/hYisEZFfehz3FyLy315iNoGiqjbZVO0E7AAmVTM/HlDgZaAN0AroBRwELsL5EXKe+z7GXWcl8L9AS+As4AjwirtsApBR076BO4BVQKy7/jPA61Viec6NYzhQACS6y+8B1gGDAHGXdwbGAnuAMLdcF+AY0K2a4+0EHAKuBSKAq933nd3l84Hf1vI5li8HwoGfAduBcHfe9cDnHuUVeBfoAMQBWcAF7rKfARvdz6Ij8LFbPsJdvsT9fNoAXYGvgVvdZa8DD7rfTxQwvoZ4yz7T193tDHVjKPs+3gf+y6P8E8BTNWzreWADcAMwoMqyNsAud1kEMAqnOi/JXT7E/ZwT3bhXlX1mNgXhfBDsAGwK3ck9YR8FDrvTEnd+2cmkr0fZ+4B/Vln/3zi/uuOAYqCNx7LX8D1ZpAPneizrARS5J5iyWGI9ln8NzHRfbwYuqeH40oHz3Ne3Ae/XUO5a4Osq81YC17uv5+M9WeS7n2G+O/3EY/n1nJgsxnu8Xwjc777+pOzk776f5JaPwLlSKQBaeSy/Gljmvn4ZeNbzs6oh3rLPNMFj3uPAC+7rq4Av3NfhwF5gbA3bagU8AKS539lW4EKP7XxWpfwzwMMe738FbMJJGgNqi9umwE5WDWW8ma6qHdxpepVluzxenwJc6VZBHRaRw8B4nBN7T+CQquZ5lP+xDjGcAqR4bDcdKMGtxnHt9Xh9DKeeHKA3NdeRvwTMcl/PAv5ZQ7me1cT7I87VlK/+pKodcE6eycD/iMiFtZSv6Xh6Uvlzr/odRAKZHp/VMzhXGAD34lxdfS0iG0TkRi8xe277R3ffAG8Dg0WkL84VZI6qfl3dBlT1uKo+pqqjca7oFgKL3GrEU4BTq/yb+QnQ3WMTL+Ekr/dVdYuXeE0AWbIwJ8OzQXcXzpVFB4+pjar+AcgEOopIG4/ycR6v84DWZW/cOvaYKtu+sMq2o1R1tw8x7gL61bDsFeASERmOU9WxpIZye3BObJ7iAF/2X4k61gNfABfXdX2czzLW431vj9e7cK4sunh8TtGqmuTue6+q3qyqPYFbgf8nIv1r2ZfntuNwPgdUNR/npP8TnKuumpJsJaqaCzyGU/3Ux4330yrfa1tV/S+P1f4fTpXcZBEZ78t+TGBYsjD+8gowVUQmu42RUW7Ddayq/gikAo+6DZfjgake634PRInIxW4j6a9x2ibK/B34nYicAiAiMSJyiY9xPQ/8RkQGiGNYWeOsqmYAq3FOdm+q6vEatvE+MFBErhGRCBG5ChiMcxKrMxFJwLnq2lCP1RcCc0Skl4h0wKn+A0BVM4EPgT+LSLR7Y0A/cW/TFZErRaQs0RzCSfYltezrIRFpLSJJOO0Kng3iL+NUn03D+e6rJSIPicgY93uPAubgVMdtxvn8BorItSIS6U5jRCTRXfdaYLS7n9uBl0SkbfV7MoFmycL4haruAi7BqZ/OwvnVeA8V/8auAU4FsoGHcU42ZevmAD/HObHvxrnS8Lw76i/AUuBDETmC09B5qo+h/S/OCfZDIBd4AacqqMxLOA24Nf46VtWDwBSc+vODONU5U1T1gI8xQMXdUnluLC/iVBHV1XPu+muBb3ESWTEVJ/2fAi1wGsEPAYtxqgLBuTPpKxE5ivN5zlHVH2rZ16c4bQz/walGK39wUFW/AEqBb1R1Ry3bUJxjPYBzZXIecLGqHlXVI8D5wEx32V7gj0BLEYkDngR+6pZ9DecHxxO1fjomYETVBj8yDU9EHgH6q+osb2UDHMdZOL+M49W5rbVRcds9/q6qVavJGmLfn+DcFvt8Q+/bNDy7sjDNllvlNQd4vrEkChFpJSIXudVhvXCu0lKCEMcYnFtdvT2rYZoISxamWXLrxQ/jVNE8GeRw6kKAR3GqmL7FuTOsQR9UE5GXcJ7vuMOtSjLNgFVDGWOM8cquLIwxxnjVZDqA69Kli8bHxwc7DGOMaVTS0tIOqGqMt3JNJlnEx8eTmpoa7DCMMaZRERGfelOwaihjjDFeWbIwxhjjlSULY4wxXlmyMMYY45UlC2OMMV4FNFmIMzTmOnd4xBNuVXJ7Af2riGwVkbUiMspj2XXiDCu5RUSuC2ScxhhjatcQt85OrKV3zguBAe50Ks5A9qe6A6M8jDNIjAJpIrJUVQ81QLzGGGOqCPZzFpcAL6vT58gqEekgIj1whtn8SFWzAUTkI+ACnDGBjfFdaQkc3AZ718LhndBlAHQfBh3iQCTY0Rl/KcqH/Rsgcy3k7gl2NA0vuick3xDQXQQ6WSjOGAQKPKOqz1ZZ3ovKQzdmuPNqml+JiNwC3AIQFxdXdbFpboryYf9GJzFkrnX+7tsARcdOLBvVAboPhR7DneTRYxh0HgDhwf79ZLw6fhj2rqv8PWdtBvUcx6mZ/RCITW70yWKcqu4Rka7ARyKySVVXeCyv7hvVWuZXnuEkn2cBkpOTrUfE5uT4Ydi3vuJkkbkWDmyG0mJnectoJxmMus5NCu7VxIEtkPldxTqrn4fifGediCjoluQkj7JE0i0JIlvVHIcJHFU4klnxHZd9Z4c9Hjhu18P5vhIurvjeOsbbVWMABDRZqGrZmL37RSQFGAt4JosMKo/zG4szYlYGTlWU5/zlgYzVhChVOLLX41fkdyeeMNp2c04Ugy6ouEroEA9h1dy/EZvsTGVKiuHA95V/pW54C9JedJZLGHQZWLHdshNS604BPexmp7QUsrdXfL9l38cxj+bOTv2g1ygYfb37XQyHtl67NDJ+ErAuykWkDRCmqkfc1x8B81T1A48yFwO3ARfhNHD/VVXHug3caTiDqwB8A4wua8OoTnJyslrfUI3cCScMt6ohL6uiTKe+Hifu4c6Ju103/8ah6rRveCaQzLVwxKMuvH1c5eTRYxhE97JftL4oLoD96ZU/373roSjPWR4WCV0TK3/H3YdAy3bBjbuJEpE0VU32Vi6QVxbdgBRx/vNE4Ay/+IGI/AxAVf+OM37wRTjj/B7DGRQeVc0Wkd8Aq91tzastUZhGqLgQstIrn4z3rYfCo87ysAiISYQB51ckh25DICo68LGJQMdTnClxasX8vAOVq7D2roNN71FeQ9q6s3tiG1bRFtK5H4SFBz7mUJWfe2J1YdYmKC1ylrdo63xmI2dVJN+YBIhoEdy4zQmazOBHdmURwqqeMPauhf1VThjdhlScLHqUnTBaBjduXxQcdRrR966tSCT706Gk0Fke2drj2NxE0nUwREYFN+5AOLKv8ueQuRYO/VCxvE3XKldjw6Fjn+qrC02D8fXKwpKF8a+j+yu3Lexd61QtlWndpXJS6D7cqVpqSieM4kKnsb08Oa5zpoJcZ3lYBHQZVOVzGApR7YMbt69KS+HwjspXC3vXwtF9FWU6xlf+jnsMg3bdgxWxqYUlCxNYqs6vxtpOGB1OqXyy6D7UuXulOdbr+3yCHerxebkn2GB+XiVFTrVR1erCssQn4c5VYGNNfCYk2ixMU1HphLGu4tdypRPGIOg7sXI1Q6sOwY07lISFOVdQnfpC0vSK+WVVN54JJP2diuVtYirfiRXIqhtfq9SGzfCoLkxsmlVq5gR2ZWEq83bCiGjl3JnieQLrmmjPIvhTtY3C6RXPkLRo534HQyuftOvSKHxCY/1a50n3ssb6Vp0qJyhrrG+yrBrKeFfd3T0Ht1Jxwuh4Yr1z5/52wggGz9tN966r+L4q3W6aULkKq/sQ5+aButwGXPY3umfzrC5shqwaylTw6bmB3s5JYugVFScNe24gdES0hJ4jnKlMdQ+yff8BrHnFLSDQok3F7chlDxjGj7cHDE2dWbJoaqp7InnvWsjPcZZLmNMHUvy4yr8k7YTR+ISFQZf+zjTkcmdepS4y1jkN6N0GO1ccXROhRevgxmwaLUsWjVnhMafjPM+qpP0bK/d11HUwJF1aUffcdbCdMJoyEacKKbqn0/2JMX5iyaKxOJZ9YjXSwS2gpc7yqPZOQki+qeJqoctA60XVGOMXdiYJNaqQu/vE+/FzPHpsb9fTSQiDL6lIDDY+gzEmgCxZBFNpiXP3UaUnntfB8bJusMS5+6j3WBgzuyIxtOkS1LCNMc2PJYuG4m1gnvAWTgNkwsUV97V3S4KWbYMbtzHGYMkiMLyN5OU5ME95T5uDIDwyuHEbY0wNLFmcDJ8G5unuJIRBF3ofmMcYY0KUJQtfVfcA1N51Jw7M03MkjL6u4knatl2DF7MxxviJJYvqeB2Yx+1aYcDkilHSGmpgHmOMCQJLFsUFsDvN+8A8I65pfAPzGGOMn1iyOJYNL17ovC7rDvqMSW6/OcOa3sA8xhhTD5Ys2nWHn7zp3KYa7IFmjDEmRFmyEIEBk4IdhTHGhLSAJwsRCQdSgd2qOqXKsieAie7b1kBXVe3gLisB1rnLdqrqtEDHaowxpnoNcWUxB0gHTrhVSFXvLHstIr8ERnosPq6qI6quY4wxpuEFtOVWRGKBi4HnfSh+NfB6IOMxxhhTP4G+zedJ4F6gtLZCInIK0Af4xGN2lIikisgqEZlew3q3uGVSs7KyqitijDHGDwKWLERkCrBfVdN8KD4TWKxa1nkSAHHuuLDXAE+KSL+qK6nqs6qarKrJMTEx/gncGGPMCQJ5ZTEOmCYiO4A3gHNE5JUays6kShWUqu5x/24HllO5PcMYY0wDCliyUNW5qhqrqvE4yeATVZ1VtZyIDAI6Ais95nUUkZbu6y44iWdjoGI1xhhTuwZ/zkJE5gGpqrrUnXU18IaqqkexROAZESnFSWh/UFVLFsYYEyRS+RzdeCUnJ2tqamqwwzDGmAazL28f72x/h5LSEm4dfmu9tiEiaW77cK3sCW5jjGlECksKWb5rOSlbU/hyz5eUaikTek8I+H4tWRhjTCOwOXszS7Yu4d3t73K44DDdWndj9tDZTO83nd7RvQO+f0sWxhgTonIKcnj/h/dJ2ZJCenY6kWGRnBt3LtP7T+e0HqcRHhbeYLFYsjDGmBBSUlrCV5lfkbI1hU92fkJhaSGJnRKZO3YuF/e9mPYt2wclLksWxhgTAnYd2cXbW9/m7W1vszdvL+1btufKQVcyvf90EjolBDs8SxbGGBMsx4uP8/GPH7Nk6xK+3vs1YRLG6T1P5+7ku5nYeyItwlsEO8RyliyMMaYBqSrrDqwjZWsKH/zwAUeLjtK7XW9uH3k7U/tNpXub7sEOsVqWLIwxpgEcOH6Ad7e9y5KtS9iWs41WEa0475TzuLT/pYzuNhoJ8VE6LVkYY0yAFJUW8XnG56RsTeGzjM8o1mJGxIzg0TMeZXL8ZNpEtgl2iD6zZGGMMX627fA2lmxdwtJtS8nOz6ZLqy5cm3Qt0/tPp2/7vsEOr14sWRhjjB8cLTzKBzs+IGVrCmuz1hIhEZzd+2wu7X8p43qNIyKscZ9uG3f0xhgTRKVaStq+NFK2pPDRjx+RX5JP/w79uTv5bqb0nULnVp2DHaLfWLIwxpg62pu3l7e3vs2SrUvIOJpB28i2TOs3jUsHXEpS56SQb6yuD0sWxhjjg4KSApbtXEbK1hRW7lmJopza/VR+MfIXnBt3Lq0iWgU7xICyZGGMMbVIP5hOytYU3tv+HrmFufRo04OfDf8Z0/pNI7ZdbLDDazCWLIwxporD+Yd574f3SNmSwuZDm2kR1oJJp0xiev/pnNrjVMIkkCNShyZLFsYYg9OB35d7viRlawrLdy2nqLSIpM5J/PrUX3NBnwuC1oFfqLBkYYxp1nbm7mTJ1iW8ve1t9h/bT8eWHZmZMJPp/aczsOPAYIcXMrwmCxGJAW4G4j3Lq+qNgQvLGGMC51jRMT788UNStqTwzf5vCJMwxvcaz9yxczk79mwiwyODHWLI8eXK4m3gM+BjoCSw4RhjTGCoKt9lfVfegd+x4mPER8czZ9QcpvWbRtfWXYMdYkjzJVm0VtX76rsDEQkHUoHdqjqlyrLrgf8Bdruz/qaqz7vLrgN+7c7/raq+VN8YjDHNV9axLJZuW8qSrUvYkbuDVhGtuCD+Ai4dcCkjYkY0yWciAsGXZPGuiFykqu/Xcx9zgHQguoblC1T1Ns8ZItIJeBhIBhRIE5GlqnqonjEYY5qRopIiVmSsIGVrCp/v/pwSLWFU11HcOORGJsdPpnVk62CH2Oj4kizmAA+ISAFQBAigqlrTyb+ciMQCFwO/A+6qQ1yTgY9UNdvdzkfABcDrddiGMQDkF+ez5dAWduTuQNFgh2MCbFP2Jt7b/h7Z+dl0bdWVG4bcwCX9LiG+fXywQ2vUvCYLVW13Ett/ErgXqG0bl4vIWcD3wJ2qugvoBezyKJPhzqtERG4BbgGIi4s7iTBNU5FTkMOm7E1syt5EenY6m7M380POD5SoNbc1FxFhEUzsPZHp/adzRs8zGn0HfqHCp09RRDoCA4CosnmqusLLOlOA/aqaJiITaij2DvC6qhaIyM+Al4BzcK5eqjrhJ6GqPgs8C5CcnGw/GZsRVWXfsX3lSWHTQSdB7MnbU16ma6uuJHRO4Jy4c0jslEjfDn2JDLO7XJq6Di070K7FyfzGNdXx5dbZ2ThVUbHAGuA0YCXOSb0244BpInIRTpKJFpFXVHVWWQFVPehR/jngj+7rDGCCx7JYYLm3WE3TVFJawo9HfixPCGXToQKnCUsQTok+hWExw5gxaAaJnRIZ1GlQk+rx05hg87XNYgywSlUnikgC8Ki3lVR1LjAXwL2yuNszUbjze6hqpvt2Gk5DOMC/gcfcKxqA88u2ZZq2wpJCthzewqaD7hVD9ia+P/Q9x4uPA04Vw4AOA5jQewIJnRJI7JzIwI4DG9WIY8Y0Rr4ki3xVzRcRRKSlqm4SkUH13aGIzANSVXUpcLuITAOKgWzgegBVzRaR3wCr3dXmlTV2m6bjSOERNmdvrqhKyt7E9sPbKdZiANpEtmFQx0FcNuAyJzF0SqRv+772wJQxQSCqtVf1i0gKcANwB07V0yEgUlUvCnx4vktOTtbU1NRgh2FqkHUsqzwhbMreRPrBdDKOZpQv7xzVmYTOTkIoSwyx7WKbZYdtxjQkEUlT1WRv5Xy5G+pS9+UjIrIMaA98cJLxmSaqVEvJOJJRnhjKGp8P5lc0T/Vu15vEzokVVwydE+nSqksQozbGeOPr3VDjgQGq+qLbV1Qv4IeARmZCXlFJEdtytpF+sOKKYfOhzeQV5QEQIRH069CP8b3Gk9ApgYROCQzqNMjuVDGmEfLlbqiyJ6kHAS8CkcArOHc7mWYiryiP7w99XykxbD28laLSIgBaRbRiUMdBTO07lcTOTlVS/w79aRHeIsiRG2P8wZcri0uBkcA3AKq6R0Tsp2ETdvD4wUqNzpuyN7Ezd2f508+dojqR0CmBawdfW37FENcujvCw8CBHboKpqKiIjIwM8vPzgx2KqUZUVBSxsbFERtbvBhFfkkWhqqqIKICI2D2KTYSqsvvo7sqJ4eAm9h/fX16mV9teJHRKYErfKeWNz11bd7XO18wJMjIyaNeuHfHx8fbvI8SoKgcPHiQjI4M+ffrUaxu+JIuFIvIM0EFEbgZuxHmArknILczlrmV16baqaSgoKWDb4W0cKToCQLiE06d9H07tcWql9oXmPjqY8V1+fr4lihAlInTu3JmsrKx6b8OXu6H+JCLnAbk47Rb/raof1XuPIais3r05iQyP5MI+F5bfrtq/Q3+iIqK8r2hMLSxRhK6T/W58uhvKTQ5NKkGUiW4RzUsX2lAZxhhTmxqThYgcoZrO+6hDF+XGGGOahtquLP4DdAfeAt5Q1Z0NE5IxxphQU2NfCqo6HWcQoizgORH5VER+7o5iZ4wxphmpteMdVc1R1ReBC4G/A/NwO/szxphQk5eXx8UXX8zw4cMZMmQICxYsIC0tjbPPPpvRo0czefJkMjMzKS4uZsyYMSxfvhyAuXPn8uCDD9a43Xnz5jFmzBiGDBnCLbfcQlmfeqtXr2bYsGGcfvrp3HPPPQwZMgSAkpIS7rnnHsaMGcOwYcN45plnAn7sAaeqNU7AGcBTOONY/A04s7bywZxGjx6txpjg2bhxY7BD0MWLF+vs2bPL3x8+fFhPP/103b9/v6qqvvHGG3rDDTeoqur69es1ISFBP/zwQx0xYoQWFBTUuN2DBw+Wv541a5YuXbpUVVWTkpL0iy++UFXV++67T5OSklRV9ZlnntHf/OY3qqqan5+vo0eP1u3bt/vxSOunuu8Ipxdwr+fY2hq4dwCHgTdwhi4tduePcpPMN4FMYsYYU1dDhw7l7rvv5r777mPKlCl07NiR9evXc9555wHOL/4ePXoAkJSUxLXXXsvUqVNZuXIlLVrU3DXNsmXLePzxxzl27BjZ2dkkJSVx5plncuTIEc444wwArrnmGt59910APvzwQ9auXcvixYsByMnJYcuWLfV+IC4U1NbAvQPnbqjJOIMPed6kq3gfKc8YYxrUwIEDSUtL4/3332fu3Lmcd955JCUlsXLlymrLr1u3jg4dOrBv374at5mfn8/Pf/5zUlNT6d27N4888gj5+fnlVVHVUVWeeuopJk+efNLHFCpqa+CeoKoT3ekcj9cTVdUShTEm5OzZs4fWrVsza9Ys7r77br766iuysrLKk0VRUREbNmwA4K233uLgwYOsWLGC22+/ncOHD1e7zbK+rrp06cLRo0fLrxY6duxIu3btWLVqFQBvvPFG+TqTJ0/m6aefpqjIeeD3+++/Jy8vLzAH3UB8eijPGGMag3Xr1nHPPfcQFhZGZGQkTz/9NBEREdx+++3k5ORQXFzMHXfcQbdu3bj//vv5z3/+Q+/evbntttuYM2cOL7104gO6HTp04Oabb2bo0KHEx8czZsyY8mUvvPACN998M23atGHChAm0b+90jzN79mx27NjBqFGjUFViYmJYsmRJg30OgeB1pLzGwkbKMya40tPTSUxMDHYYDero0aO0bdsWgD/84Q9kZmbyl7/8JchR1ay678hvI+UZY4yp3nvvvcfvf/97iouLOeWUU5g/f36wQwqY2u6GGlXbinY3lDGmqbn00kv54YfKg4D+8Y9/rLGh+qqrruKqq65qiNCCrrYriz+7f6NwRsr7DueOqGHAV8B4X3YgIuFAKrBbVadUWXYXMBvnttws4EZV/dFdVgKsc4vuVNVpvuzPGGPqKyUlJdghhKza7oaaqKoTgR+BUaqarKqjcUbN21qHfcwB0mtY9i2QrKrDgMXA4x7LjqvqCHeyRGGMMUFUa3cfrgRVLfuFj6quB0b4snERiQUuBp6vbrmqLlPVY+7bVUCsL9s1xhjTsHxJFuki8ryITBCRs0XkOWq+UqjqSeBeoNSHsjcB//J4HyUiqSKySkSmV7eCiNzilkk9mRGgjDHG1M6XZHEDsAGnOukOYKM7r1YiMgXYr6ppPpSdhdMu8j8es+Pc27muAZ4UkX5V11PVZ93qseSYmBgfDsUY05SFh4czYsSI8mnHjh0B29f8+fO57bbbArb96ixatIikpCTCwsLwfFSgqKiI6667jqFDh5KYmMjvf/97v+/bl2FV80Xk78D7qrq5DtseB0wTkYtwGsmjReQVVZ3lWUhEJgEPAmeraoHHfve4f7eLyHKctpJtddi/MaaZadWqFWvWrAl2GNXKy8sjMjKy1j6ovBkyZAhvvfUWt956a6X5ixYtoqCggHXr1nHs2DEGDx7M1VdfTXx8/ElGXcHrlYWITMPpdfYD9/0IEVnqbT1VnauqsaoaD8wEPqkmUYwEngGmqep+j/kdRaSl+7oLTuLZ6PNRGWOMq6buwpcvX87ZZ5/NjBkzGDhwIPfffz+vvvoqY8eOZejQoWzb5vw2feeddzj11FMZOXIkkyZNqrYfqaysLC6//HLGjBnDmDFj+OKLL04o8/333zNo0CB+9atfkZ7ua01+ZYmJiQwaNOiE+SJCXl4excXFHD9+nBYtWhAd7d/BTH15KO9hYCywHEBV14hIfH13KCLzcLrEXYpT7dQWWOQOJl52i2wi8IyIlOIktD+oqiULYxqJR9/ZwMY9uX7d5uCe0Tw8NanWMsePH2fECOf+mz59+pCSksILL7xA+/btWb16NQUFBYwbN47zzz8fgO+++4709HQ6depE3759mT17Nl9//TV/+ctfeOqpp3jyyScZP348q1atQkR4/vnnefzxx/mBX3oAAAAdp0lEQVTzn/9cab9z5szhzjvvZPz48ezcuZPJkyefkBBGjhzJ2rVrWbBgAbNnz0ZEuOmmm5gxYwZt2rQBKO/Jtqo//elPTJo0qcbjvuKKK3j77bfp0aMHx44d44knnqBTJ/+OU+dLsihW1Rz3ZF4vqrqcimTz3x7zqz16Vf0SGFrvHRpjmqXqqqFq6i68RYsWjBkzprzL8n79+pUnkaFDh7Js2TIAMjIyuOqqq8jMzKSwsLDabsY//vhjNm6s+D2bm5vLkSNHaNeuXaVy7dq1Y/bs2cyePZuNGzcye/Zs5syZQ26uk1g/++yzeh33119/TXh4OHv27OHQoUOceeaZTJo0ib59+9Zre9XxJVmsF5FrgHARGQDcDnzptwiMMU2OtyuAhlRTd+HLly+nZcuW5e/DwsLK34eFhVFcXAzAL3/5S+666y6mTZvG8uXLeeSRR07YR2lpKStXrqRVq1Ze4/nxxx+ZP38+r7/+OsOHD6+0vfpeWbz22mtccMEFREZG0rVrV8aNG0dqaqpfk4Uvd0P9EkgCCoDXgBycO6OMMSbknWx34Tk5OfTq1Qug2l5pAc4//3z+9re/lb+vrpF9x44dTJo0iUsuuYQOHTrwxRdfsGDBgvKrGXCuLNasWXPCVFuiAIiLi+OTTz5BVcnLy2PVqlUkJCT4fIy+8CVZXKyqD6rqGHf6NWBPVBtjGoXZs2czePBgRo0axZAhQ7j11lvLrxp88cgjj3DllVdy5pln0qVLl2rL/PWvfyU1NZVhw4YxePBg/v73v59QJjw8nMcee4w1a9YwZ84cOnfuXOdjSUlJITY2lpUrV3LxxReXXy394he/4OjRowwZMoQxY8Zwww03MGzYsDpvvzZeuygXkW9UdZS3ecFmXZQbE1zNsYvyxiYgXZSLyIXARUAvEfmrx6Jo3PG4jTHGNA+1NXDvwektdhrg+RT2EeDOQAZljDEmtNSYLFT1O+A7EXlNVYvAeVgO6K2qhxoqQGOMMcHnSwP3RyISLSKdcMa0eFFE/jfAcRljjAkhviSL9qqaC1wGvOiOaVH7fVzGGGOaFF+SRYSI9ABmAO8GOB5jjDEhyJdkMQ/4N7BVVVeLSF9gS2DDMsaYuhMRrr322vL3xcXFxMTEMGXKlFrWcp7m9lbG31asWMGoUaOIiIgo74qkzL333ktSUhKJiYncfvvteHvEoSF4TRaqukhVh6nqz93321X18sCHZowxddOmTRvWr1/P8ePHAfjoo4/Kn772p8LCwjo9BV6duLg45s+fzzXXXFNp/pdffskXX3zB2rVrWb9+PatXr+bTTz89qX35gy9dlL8oIv+oOjVEcMYYU1cXXngh7733HgCvv/46V199dfmyr7/+mjPOOIORI0dyxhlnsHnziUP05OXlceONNzJmzBhGjhzJ22+/fUKZQ4cOkZSUxK233srq1avrFWd8fDzDhg0jLKzyaVhEyM/Pp7CwkIKCAoqKiujWrVu99uFPvnQk6NlOEQVcivMMhjHGVO9f98Pedf7dZvehcOEfvBabOXMm8+bNY8qUKaxdu5Ybb7yxvDfXhIQEVqxYQUREBB9//DEPPPAAb775ZqX1f/e733HOOefwj3/8g8OHDzN27FgmTZpU3o04QLdu3di8eTMpKSk8+OCDZGVlccMNNzBr1qzyrsGvuuqqapPRXXfdxU9/+tMa4z/99NOZOHEiPXr0QFW57bbbQuLJeF9Gyqv0SYrI68DHAYvIGGNOwrBhw9ixYwevv/46F110UaVlOTk5XHfddWzZsgURKe9c0NOHH37I0qVL+dOf/gRAfn4+O3fuPOGE3bJlS2bOnMnMmTPZuXMnt912G/feey/bt2+nZ8+eLFiwoF7xb926lfT0dDIyMgA477zzWLFiBWeddVa9tucvvlxZVDUAiPN3IMaYJsSHK4BAmjZtGnfffTfLly/n4MGD5fMfeughJk6cSEpKCjt27GDChAknrKuqvPnmm9WOSFfV/v37+ec//8nLL79MbGwsr732WnmVUX2vLFJSUjjttNNo27Yt4FSrrVq1KvSThYgcARQQ9+9e4L4Ax2WMMfV244030r59e4YOHcry5cvL53t2Nz5//vxq1508eTJPPfUUTz31FCLCt99+y8iRIyuVKbtC2bRpE7NmzeL9998/oSG9vlcWcXFxPPfcc8ydOxdV5dNPP+WOO+6o17b8yZe7odqparTH34FVq6aMMSaUxMbGMmfOicPu3HvvvcydO5dx48ZRUlJS7boPPfQQRUVFDBs2jCFDhvDQQw9VW+72228nPT2dX//61/W642r16tXExsayaNEibr31VpKSnAGjrrjiCvr168fQoUMZPnw4w4cPZ+rUqXXevr/V2EW5iCSo6iYRqa4rcgWyVfXHgEZXB9ZFuTHBZV2Uh76AdFEO/Aq4GfhzDcs7i8h3qnptDcuNMcY0EbX1Onuz+3diTWVE5ENvOxCRcJyuzner6pQqy1oCLwOjgYPAVaq6w102F7gJKAFuV9V/e9uXMcaYwKht8KPLaltRVd9S1fNrK+OaA6TjDJpU1U3AIVXtLyIzgT8CV4nIYGAmztjfPYGPRWSgqlZfyWiMMSagaquGKmtR6QqcAXzivp8ILAfe8rZxEYkFLgZ+B9xVTZFLgEfc14uBv4mIuPPfUNUC4AcR2QqMBVZ626cxxhj/q60a6gYAEXkXGKyqme77HsD/+bj9J4F7gXY1LO8F7HL3VywiOUBnd/4qj3IZ7jxjjDFB4Euvs/FlicK1DxjobSURmQLsV9W02opVM09rmV91H7eISKqIpGZlZXkLyRhjTD35kiyWi8i/ReR6EbkOeB9Y5sN644BpIrIDeAM4R0ReqVImA+gNICIRQHsg23O+K5Zq+qNS1WdVNVlVk2NiYnwIyRjTlGVkZHDJJZcwYMAA+vXrx5w5cygsLAz4fsuett6xYwdDhgwJyD6C3aW5Lw/l3Qb8HRgOjACeUdVf+rDeXFWNVdV4nMbqT1R1VpViS4Hr3NdXuGXUnT9TRFqKSB+cLka+9vGYjDHNkKpy2WWXMX36dLZs2cL333/P0aNHefDBB09628XFxSe1flPo0tyXKwtUNUVV71TVO4EsEfG1zeIEIjJPRKa5b1/AeV5jK04D+P3u/jYAC4GNwAfAL+xOKGNMbT755BOioqK44YYbAAgPD+eJJ57gH//4B8eOHePUU09lw4YN5eUnTJhAWlpajV2Sz58/nyuvvJKpU6dy/vnnc/ToUc4991xGjRrF0KFDq+26vCZNoUtznzoSFJERwNXAVcAP+HAnlCdVXY5zBxWq+t8e8/OBK2tY53c4d1EZYxqZP379RzZlb/LrNhM6JXDf2Jq7pduwYQOjR4+uNC86Opq4uDi2bt3KzJkzWbhwIY8++iiZmZns2bOH0aNH88ADD1TbJTnAypUrWbt2LZ06daK4uJiUlBSio6M5cOAAp512GtOmTcO5gbN2TaFL89qesxiIU310Nc4Dcwtwugep8SE9Y4wJFlWt9sRdNn/GjBmcd955PProoyxcuJArr3R+p9bUJTk43YOXncxVlQceeIAVK1YQFhbG7t272bdvH927d/cpvsbepXltVxabgM+Aqaq6FUBE7vTr3o0xTVJtVwCBkpSUdMJARrm5uezatYt+/frRunVrOnfuzNq1a1mwYAHPPPMMUHOX5F999VWlAY9effVVsrKySEtLIzIykvj4ePLz8+sUY2Pu0ry2NovLcbojXyYiz4nIuVR/S6sxxgTdueeey7Fjx3j55ZcBKCkp4Ve/+hXXX389rVu3BpxR9B5//HFycnIYOnQoUNEledkdRN9++22128/JyaFr165ERkaybNkyfvzR935Uc3JymD59OmeddRbHjx/n/fff57333uOyyy4jPDwccLo0X7NmzQlTbYkCnIbvTz/9lOLiYoqKivj0008DUg1VY7JwG7WvAhJw2hvuBLqJyNMi4ks3H8YY02BEhJSUFBYtWsSAAQMYOHAgUVFRPPbYY+VlrrjiCt544w1mzJhRPs/XLsl/8pOfkJqaSnJyMq+++ioJCQl1iq+xd2leYxfl1RYW6YTTIH2Vqp7j92hOgnVRbkxwWRfloe9kuij36dZZD1eo6jOhliiMMcYEVl2Txc8CEoUxxpiQVtdkYQ3cxpgaBaKbCeMfJ/vd1DVZBH8gWGNMSIqKiuLgwYOWMEKQqnLw4EGioqLqvQ2vT3CLSDfgMaCnql7oDkx0uqq+UO+9GmOanNjYWDIyMrAeoENTVFQUsbGx9V7fl+4+5gMvAmW9cX2P8zS3JQtjTLnIyEj69OkT7DBMgPhSDdVFVRcCpeAMUoQzLrYxxphmwpdkkScinXEHHxKR04CcgEZljDEmpPhSDXUXzvgS/UTkCyAGZ+wJY4wxzYTXZKGq34jI2cAgnFtnN6tqUcAjM8YYEzJ8uRvqsiqzBopIDrBOVfcHJixjjDGhxJdqqJuA06kYd3sCsAonacxT1X8GKDZjjDEhwpdkUQokquo+KH/u4mngVGAFYMnCGGOaOF/uhoovSxSu/cBAVc0GrO3CGGOaAV+uLD4TkXeBRe77K9x5bYDDAYvMGGNMyPAlWfwCuAwYj3M31EuquthdVuN43CIShVNN1dLdz2JVfbhKmSc8ttEa6KqqHdxlJcA6d9lOVZ3m0xEZY4zxO19unVXgTXdCRMaLyP+p6i+8rFoAnKOqR0UkEvhcRP6lqqs8tl0+preI/BIY6bH+cVUdUYdjMcYYEyA+9TorIiNE5I8isgP4DbDJ2zrqOOq+jXSn2rqjvBp43Zd4jDHGNKwaryxEZCAwE+ckfhCn80BR1RqrnqrZRjiQBvQH/k9Vv6qh3ClAH+ATj9lRIpIKFAN/UNUlvu7XGGOMf9VWDbUJ+AyYqqpbAUTkzlrKn0BVS4ARItIBSBGRIaq6vpqiM3HaNDw7KIxT1T0i0hf4RETWqeo2z5VE5BbgFoC4uLi6hGaMMaYOaquGuhzYCywTkedE5FzqOVKeqh4GlgMX1FBkJlWqoFR1j/t3u7vuyKorqeqzqpqsqskxMTH1Cc0YY4wPakwWqpqiqlcBCTgn6zuBbiLytIic723DIhLjXlEgIq2ASVTT1iEig4COwEqPeR1FpKX7ugswDthYh+MyxhjjR14buFU1T1VfVdUpQCywBrjfh233wLkqWQusBj5S1XdFZJ6IeN4GezXwhlYeizERSBWR73C6GfmDqlqyMMaYIJGmMl5ucnKypqamBjsMY4xpVEQkTVWTvZXz6dZZY4wxzZslC2OMMV5ZsjDGGOOVJQtjjDFeWbIwxhjjlSULY4wxXlmyMMYY45UlC2OMMV5ZsjDGGOOVJQtjjDFeWbIwxhjjlS9jcBtjjAlBG/bksCg1AxF4eGpSQPdlycIYYxqRw8cKeXvNHham7mLDnlxaRIQxfUTPgO/XkoUxxoS4klLl860HWJS6iw837KOwpJQhvaKZd0kS04b3pEPrFgGPwZKFMcaEqB8P5rE4LYPFaRlk5uTTsXUkPzktjitH92Zwz+gGjcWShTHGhJBjhcX8a91eFqbu4qsfsgkTOGtgDA9NGcy5iV1pGREelLgsWRhjTJCpKt/uOsyi1F28810mRwuKie/cmnsmD+LyUbF0bx8V7BAtWRhjTLDsP5JPyje7WZi6i21ZebRuEc5FQ3swI7k3Y+I7IiLBDrGcJQtjjGlARSWlLNu0n4WpGSzbvJ+SUiX5lI48fnk/LhrWg7YtQ/O0HJpRGWNME7Nl3xEWpu4i5dvdHDhaSNd2Lbn5zL5cmRxLv5i2wQ7PK0sWxhgTILn5Rbz7XSYLU3exZtdhIsKESYndmDEmlrMGxBAR3ng60QhYshCRKGAF0NLdz2JVfbhKmeuB/wF2u7P+pqrPu8uuA37tzv+tqr4UqFiNMcZfSkuVVT8cZFFqBv9an0l+USmDurXj1xcncunIXnRu2zLYIdZLIK8sCoBzVPWoiEQCn4vIv1R1VZVyC1T1Ns8ZItIJeBhIBhRIE5GlqnoogPEaY0y97T58nMWpGSz+Zhe7so/TLiqCK0bHMiO5N0N7tQ+pxur6CFiyUFUFjrpvI91JfVx9MvCRqmYDiMhHwAXA6/6O0xhj6iu/qIQPN+5jUeouPt96AFUY178zd58/iMlJ3YmKDM4zEYEQ0DYLEQkH0oD+wP+p6lfVFLtcRM4CvgfuVNVdQC9gl0eZDHde1e3fAtwCEBcX5+fojTHmRKrK+t25LErbxZJvd5ObX0yvDq2Yc+4ALh8VS+9OrYMdYkAENFmoagkwQkQ6ACkiMkRV13sUeQd4XVULRORnwEvAOUB112snXJWo6rPAswDJycm+XrUYY0ydZecVsuRb55mITXuP0DIijAuGdGdGcm9O79uZsLDGXc3kTYPcDaWqh0VkOU5V0nqP+Qc9ij0H/NF9nQFM8FgWCywPaJDGGFNFcUkpn205wKK0XXy0cR9FJcrw2Pb8dvoQpg7vSftWkcEOscEE8m6oGKDITRStgElUJIOyMj1UNdN9Ow1Id1//G3hMRDq6788H5gYqVmOM8fTDgTwWpe7izW8y2JdbQOc2Lfjp6fFcmRxLQveG7cAvVATyyqIH8JLbbhEGLFTVd0VkHpCqqkuB20VkGlAMZAPXA6hqtoj8BljtbmteWWO3McYEQl5BMe+ty2RxagZf73A68Js4qCuPTuvNOQldaRHReJ6JCARxblpq/JKTkzU1NTXYYRhjGhFVJe3HQyxM3cW7azM5VlhC35g2zEjuzWUje9E1Ovgd+AWaiKSparK3cvYEtzGm2dmXm8+b32SwODWD7QfyaNMinKnDejJjTCyj4kKrA79QYcnCGNMsFBaX8smmfSxMzWD55v2UKozt04mfT+zPhUO60yZEO/ALFfbpGGOatE17c1m4OoMla3aTnVdIt+iW/NeEflwxujd9urQJdniNhiULY0yTk3O8iKXf7WFR6i7WZuQQGS6cP7g7VyQ7HfiFN/FnIgLBkkUzk3WkgA17cti6/yjFpU3j5gZjPG3ck8u/N+yloLiUhO7teHjqYC4Z0YtObVoEO7RGzZJFE6Wq7Mw+xoY9uWzck8uGPTls2JPL/iMFwQ7NmIBq3yqSmWN6c2Vyb5J6RltjtZ9YsmgCikpK2br/KBs8kkL6nlyOFBQDEB4m9I9py/j+XRjcM5qknu1J6N6uSXVyZkyZFhFhVs0UAJYsGpljhcWkZ+Y6iWF3Lhszc9m87wiFxaUAREWGkdgjmktG9mRwj/Yk9YxmkCUGY8xJsmQRwrLzCsuvFMquGn44kEfZc5QdWkeS1DOa68+IJ6lnNEk9o+nTpa39qjLG+J0lixCgqmQcOu62L+Sw0b1yyMzJLy/Tq0MrBveMZtrwngzuEU1Sr/b0bB9l9bHGmAZhyaKBFZeUsv1AnnPFsNtJChszc8k5XgRAmEDfmLaM7dPJvVpoz+Ae0XS0OzmMMUFkySKA8otKytsXyq4WNmXmUuC2L7SMCCOhezsuGtqjvBopoXs0rVpY+4IxJrRYsvCTw8cK3VtUK+5I2pZ1lLJHGaKjIhjcM5pZp51SfsXQL6YNEeHNuydLY0zjYMmijlSVzJz8E55f2H34eHmZ7tFRJPWM5sIh3Rnc07kjKbZjK2tfMMY0WpYsalFSqvzgti+UXTVszMwlO68QABHo06UNI+M6eFwxRNO5bcsgR26MMf5lycKVX1TC9/uOVKpKSs88wvGiEgBahIcxsHtbzkvsRlKvivYF66nSGNMcNPsz3d6cfK5/8etKfSW1axlBYs9oZo7t7dym2rM9/bu2bfYjZRljmq9mnyw6t21Brw6tODexK0lu+0Lvjq0JswfbjDGmXLNPFpHhYbxw/Zhgh2GMMSHN6lWMMcZ4FbBkISJRIvK1iHwnIhtE5NFqytwlIhtFZK2I/EdETvFYViIia9xpaaDiNMYY410gq6EKgHNU9aiIRAKfi8i/VHWVR5lvgWRVPSYi/wU8DlzlLjuuqiMCGJ8xxhgfBezKQh1H3beR7qRVyixT1WPu21VAbKDiMcYYU38BbbMQkXARWQPsBz5S1a9qKX4T8C+P91Eikioiq0Rkeg3bv8Utk5qVleXHyI0xxngKaLJQ1RK3KikWGCsiQ6orJyKzgGTgfzxmx6lqMnAN8KSI9Ktm+8+qarKqJsfExATgCIwxxkAD3Q2lqoeB5cAFVZeJyCTgQWCaqhZ4rLPH/bvdXXdkQ8RqjDHmRIG8GypGRDq4r1sBk4BNVcqMBJ7BSRT7PeZ3FJGW7usuwDhgY6BiNcYYUztRVe+l6rNhkWHAS0A4TlJaqKrzRGQekKqqS0XkY2AokOmutlNVp4nIGThJpNRd90lVfcHL/rKAH08i5C7AgZNYvzFqbsfc3I4X7Jibi5M55lNU1Ws9fsCSRWMjIqluG0mz0dyOubkdL9gxNxcNccz2BLcxxhivLFkYY4zxypJFhWeDHUAQNLdjbm7HC3bMzUXAj9naLIwxxnhlVxbGGGO8smRhjDHGqyabLESkt4gsE5F0t4v0Oe78TiLykYhscf92dOcniMhKESkQkburbOsfIrJfRNYH41h85a9jrmk7ociPx+y1S/1Q4M9/1+7ycBH5VkTebehj8ZWf/y/vEJF17tAHqcE4Hl/4+Zg7iMhiEdnkbu/0esXUVNssRKQH0ENVvxGRdkAaMB24HshW1T+IyP1AR1W9T0S6Aqe4ZQ6p6p88tnUWcBR4WVWr7d8qFPjrmGvajqqG3FP0fjxmAdp4dqkPzKnSpX7Q+fPftbu9u3D6ZYtW1SkNeSy+8vP/5R04wyKE9EN7fj7ml4DPVPV5EWkBtHa7YKqTJntloaqZqvqN+/oIkA70Ai7BebIc9+90t8x+VV0NFFWzrRVAdkPEfTL8dcy1bCfk+PGYvXapHwr8+e9aRGKBi4HnGyD0evPnMTcW/jpmEYkGzgJecMsV1idRQBNOFp5EJB6nI8KvgG6qmgnOFwJ0DV5kgeOvY66ynZB2sscsdetSP+j88B0/CdyL061Oo+CHY1bgQxFJE5FbAhWnP53kMfcFsoAX3erG50WkTX3iaPLJQkTaAm8Cd6hqbrDjaQj+OubG9Nn5I1Zfu9QPBSd7vCIyBdivqml+Dy5A/PTvcZyqjgIuBH7hVjGHLD8ccwQwCnhaVUcCecD99YmlSScLt+75TeBVVX3Lnb3PrQ8sqxfcX9P6jZG/jrmG7YQkf3/PtXWpHwr8dLzjgGluHf4bwDki8kqAQj5p/vqOPYY+2A+kAGMDE/HJ89MxZwAZHlfJi3GSR5012WThNli+AKSr6v96LFoKXOe+vg54u6FjCxR/HXMt2wk5fjxmr13qhwJ/Ha+qzlXVWFWNB2YCn6jqrACEfNL8+B23cRuLcatizgdC8g5HP37Pe4FdIjLInXUu9R3uQVWb5ASMx6mfXAuscaeLgM7Af4At7t9ObvnuOFk4Fzjsvo52l72O0416kTv/pmAfXyCPuabtBPv4AnzMw4Bv3e2sB/472McW6H/XHtucALwb7GNrgO+4L/CdO20AHgz2sTXE9wyMAFLdbS3BuYOqzjE12VtnjTHG+E+TrYYyxhjjP5YsjDHGeGXJwhhjjFeWLIwxxnhlycIYY4xXliyMqSdxfC4iF3rMmyEiHwQzLmMCwW6dNeYkuF2CLMLpuycc5374C1R120lsM0JVi/0UojF+YcnCmJMkIo/j9LnTBjiiqr8RkeuAXwAtgC+B21S1VESexeluoRWwQFXnudvIAJ7B6WLkSVVdFIRDMaZGEcEOwJgm4FHgG6AQSHavNi4FzlDVYjdBzAReA+5X1WwRiQCWichirRgnJE9VxwXjAIzxxpKFMSdJVfNEZAFwVFULRGQSMAZIdbr4oRWwyy1+tYjchPN/rycwmIq+ehY0bOTG+M6ShTH+UUrFuBAC/ENVH/IsICIDgDnAWFU97PbyGuVRJK9BIjWmHuxuKGP872Nghoh0ARCRziISh9OZ3REg1+1eenIQYzSmTuzKwhg/U9V1IvIo8LGIhOH0VvwznJ4/N+L0arsd+CJ4URpTN3Y3lDHGGK+sGsoYY4xXliyMMcZ4ZcnCGGOMV5YsjDHGeGXJwhhjjFeWLIwxxnhlycIYY4xX/x8iveH41qP0MA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12" y="1982392"/>
            <a:ext cx="5017643" cy="3531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54" y="1835151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670" y="2666999"/>
            <a:ext cx="9326353" cy="3124201"/>
          </a:xfrm>
        </p:spPr>
        <p:txBody>
          <a:bodyPr/>
          <a:lstStyle/>
          <a:p>
            <a:r>
              <a:rPr lang="en-US" dirty="0"/>
              <a:t>Several Obvious Hypotheses</a:t>
            </a:r>
          </a:p>
          <a:p>
            <a:r>
              <a:rPr lang="en-US" dirty="0"/>
              <a:t>Gather Data External to the Target Dataset</a:t>
            </a:r>
          </a:p>
          <a:p>
            <a:r>
              <a:rPr lang="en-US" dirty="0"/>
              <a:t>Looking for Correlations and Empirical Data</a:t>
            </a:r>
          </a:p>
          <a:p>
            <a:r>
              <a:rPr lang="en-US" dirty="0"/>
              <a:t>Indicators for 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/ Open Questions Remaining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1D526F25-74B5-494E-B7A3-7C3F63B9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40" y="2992620"/>
            <a:ext cx="5411848" cy="295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xmlns="" id="{2A4F7ECF-D017-48D0-963A-F069A5237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88" y="2992621"/>
            <a:ext cx="5479571" cy="295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98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1019</TotalTime>
  <Words>1189</Words>
  <Application>Microsoft Office PowerPoint</Application>
  <PresentationFormat>Widescreen</PresentationFormat>
  <Paragraphs>199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Parallax</vt:lpstr>
      <vt:lpstr>Causes of Alcoholism</vt:lpstr>
      <vt:lpstr>Executive Summary     </vt:lpstr>
      <vt:lpstr>Data Collection &amp; Cleansing</vt:lpstr>
      <vt:lpstr>Definition of Alcoholism</vt:lpstr>
      <vt:lpstr>Propensity to Drink   Chronic Liver Disease </vt:lpstr>
      <vt:lpstr>Binge vs. Heavy</vt:lpstr>
      <vt:lpstr>                    Intensity vs. Frequency</vt:lpstr>
      <vt:lpstr>Underlying Factors</vt:lpstr>
      <vt:lpstr>Challenges / Open Questions Remaining</vt:lpstr>
      <vt:lpstr>Effects of Regulation</vt:lpstr>
      <vt:lpstr>Challenges / Open Questions Remaining</vt:lpstr>
      <vt:lpstr>Backup/Alternative Sides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Caused of Alcoholism</dc:title>
  <dc:creator>Craig Taflin</dc:creator>
  <cp:lastModifiedBy>Craig Taflin</cp:lastModifiedBy>
  <cp:revision>35</cp:revision>
  <dcterms:created xsi:type="dcterms:W3CDTF">2018-09-18T13:19:53Z</dcterms:created>
  <dcterms:modified xsi:type="dcterms:W3CDTF">2018-09-26T00:31:47Z</dcterms:modified>
</cp:coreProperties>
</file>