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8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96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7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8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E904-7740-4368-932B-4A15E90A8C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BBA7D1-D6FC-4CEF-96B6-447FD441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359-7029-4280-A8DD-FEF450DC1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Dyslexia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CE47-A7A7-4FCD-B50E-1EF2C7952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to detect Dyslexia from eye movements</a:t>
            </a:r>
          </a:p>
          <a:p>
            <a:endParaRPr lang="en-US" dirty="0"/>
          </a:p>
          <a:p>
            <a:r>
              <a:rPr lang="en-US" dirty="0"/>
              <a:t>													   Harinee Madhusudhan</a:t>
            </a:r>
          </a:p>
        </p:txBody>
      </p:sp>
    </p:spTree>
    <p:extLst>
      <p:ext uri="{BB962C8B-B14F-4D97-AF65-F5344CB8AC3E}">
        <p14:creationId xmlns:p14="http://schemas.microsoft.com/office/powerpoint/2010/main" val="19603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39BCA44-A089-4466-8FB2-DEA403CC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05" y="4128939"/>
            <a:ext cx="7357253" cy="25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31EB5-C42D-42E4-ADED-2EBCEDB8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18255"/>
            <a:ext cx="10515600" cy="1325563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4B74-1995-4176-8AE2-80C4AB51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109188"/>
            <a:ext cx="1065621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Dyslexia is a language-based learning disability</a:t>
            </a:r>
          </a:p>
          <a:p>
            <a:r>
              <a:rPr lang="en-US" sz="2400" dirty="0"/>
              <a:t>Eye Movement readings can be highly predictive of reading ability</a:t>
            </a:r>
          </a:p>
          <a:p>
            <a:r>
              <a:rPr lang="en-US" sz="2400" dirty="0"/>
              <a:t>Eye tracking is an efficient means to identify children at risk</a:t>
            </a:r>
          </a:p>
          <a:p>
            <a:r>
              <a:rPr lang="en-US" sz="2400" dirty="0"/>
              <a:t>The eye movement is measured using </a:t>
            </a:r>
          </a:p>
          <a:p>
            <a:pPr lvl="1"/>
            <a:r>
              <a:rPr lang="en-US" sz="2000" dirty="0"/>
              <a:t>Fixation: where the eye is kept aligned with the target for a certain duration</a:t>
            </a:r>
          </a:p>
          <a:p>
            <a:pPr lvl="1"/>
            <a:r>
              <a:rPr lang="en-US" sz="2000" dirty="0"/>
              <a:t>Saccade: eye movement to move rapidly from one point of interest to another</a:t>
            </a:r>
          </a:p>
          <a:p>
            <a:r>
              <a:rPr lang="en-US" sz="2400" dirty="0"/>
              <a:t>Dyslexic individuals exhibit </a:t>
            </a:r>
          </a:p>
          <a:p>
            <a:pPr lvl="2"/>
            <a:r>
              <a:rPr lang="en-US" sz="1800" dirty="0"/>
              <a:t>longer duration of fixations, </a:t>
            </a:r>
          </a:p>
          <a:p>
            <a:pPr lvl="2"/>
            <a:r>
              <a:rPr lang="en-US" sz="1800" dirty="0"/>
              <a:t>shorter saccades and </a:t>
            </a:r>
          </a:p>
          <a:p>
            <a:pPr lvl="2"/>
            <a:r>
              <a:rPr lang="en-US" sz="1800" dirty="0"/>
              <a:t>more fixations in reading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46A-DECD-41CF-BF41-B08AB79B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0A80-48E2-4AB5-9EAA-D231FDB4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9" y="14916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was based on eye tracking data from 185 subjects</a:t>
            </a:r>
          </a:p>
          <a:p>
            <a:r>
              <a:rPr lang="en-US" dirty="0"/>
              <a:t>Collected from a Swedish school, between 1989 and 2010</a:t>
            </a:r>
          </a:p>
          <a:p>
            <a:r>
              <a:rPr lang="en-US" dirty="0"/>
              <a:t>A goggle-based infrared corneal reflection system was used to track eye position over time</a:t>
            </a:r>
          </a:p>
          <a:p>
            <a:r>
              <a:rPr lang="en-US" dirty="0"/>
              <a:t>The horizontal and vertical position of both eyes were sampled. </a:t>
            </a:r>
          </a:p>
          <a:p>
            <a:r>
              <a:rPr lang="en-US" dirty="0"/>
              <a:t>97 High Risk subjects (76 males and 21 females) and 88 Low Risk subjects (69 males and 19 females).</a:t>
            </a:r>
          </a:p>
          <a:p>
            <a:pPr lvl="1"/>
            <a:r>
              <a:rPr lang="en-US" dirty="0"/>
              <a:t>LX: X movement of left eye</a:t>
            </a:r>
          </a:p>
          <a:p>
            <a:pPr lvl="1"/>
            <a:r>
              <a:rPr lang="en-US" dirty="0"/>
              <a:t>LY: Y movement of left eye</a:t>
            </a:r>
          </a:p>
          <a:p>
            <a:pPr lvl="1"/>
            <a:r>
              <a:rPr lang="en-US" dirty="0"/>
              <a:t>RX: X movement of right eye</a:t>
            </a:r>
          </a:p>
          <a:p>
            <a:pPr lvl="1"/>
            <a:r>
              <a:rPr lang="en-US" dirty="0"/>
              <a:t>RX: Y movement of right eye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EA9B33-D293-441B-A505-44B753391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99815"/>
              </p:ext>
            </p:extLst>
          </p:nvPr>
        </p:nvGraphicFramePr>
        <p:xfrm>
          <a:off x="7245325" y="3943991"/>
          <a:ext cx="3732475" cy="254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495">
                  <a:extLst>
                    <a:ext uri="{9D8B030D-6E8A-4147-A177-3AD203B41FA5}">
                      <a16:colId xmlns:a16="http://schemas.microsoft.com/office/drawing/2014/main" val="2755829874"/>
                    </a:ext>
                  </a:extLst>
                </a:gridCol>
                <a:gridCol w="746495">
                  <a:extLst>
                    <a:ext uri="{9D8B030D-6E8A-4147-A177-3AD203B41FA5}">
                      <a16:colId xmlns:a16="http://schemas.microsoft.com/office/drawing/2014/main" val="2257161213"/>
                    </a:ext>
                  </a:extLst>
                </a:gridCol>
                <a:gridCol w="664727">
                  <a:extLst>
                    <a:ext uri="{9D8B030D-6E8A-4147-A177-3AD203B41FA5}">
                      <a16:colId xmlns:a16="http://schemas.microsoft.com/office/drawing/2014/main" val="864995786"/>
                    </a:ext>
                  </a:extLst>
                </a:gridCol>
                <a:gridCol w="828263">
                  <a:extLst>
                    <a:ext uri="{9D8B030D-6E8A-4147-A177-3AD203B41FA5}">
                      <a16:colId xmlns:a16="http://schemas.microsoft.com/office/drawing/2014/main" val="324605575"/>
                    </a:ext>
                  </a:extLst>
                </a:gridCol>
                <a:gridCol w="746495">
                  <a:extLst>
                    <a:ext uri="{9D8B030D-6E8A-4147-A177-3AD203B41FA5}">
                      <a16:colId xmlns:a16="http://schemas.microsoft.com/office/drawing/2014/main" val="3819732619"/>
                    </a:ext>
                  </a:extLst>
                </a:gridCol>
              </a:tblGrid>
              <a:tr h="21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03275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104174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592324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31624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-2.62153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17.03959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-3.93229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631178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-4.58769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-2.62158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788386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21.62721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9621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1143105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22.28256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315167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-1.96622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238024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145490"/>
                  </a:ext>
                </a:extLst>
              </a:tr>
              <a:tr h="2124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-1.31087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3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09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C52C-8909-46E9-8A49-01185852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A325-2066-4337-A628-B4B9CF2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9" y="14042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From the individual eye movement data for each subject the following data items were computed:</a:t>
            </a:r>
          </a:p>
          <a:p>
            <a:pPr lvl="1"/>
            <a:r>
              <a:rPr lang="en-US" sz="2000" dirty="0"/>
              <a:t>The sum, mean and count of the distance moved by the left &amp; right eyes</a:t>
            </a:r>
          </a:p>
          <a:p>
            <a:pPr lvl="1"/>
            <a:r>
              <a:rPr lang="en-US" sz="2000" dirty="0"/>
              <a:t>The sum, mean and count of the duration of Left and Right eyes horizontal and vertical movements in the left and right directions</a:t>
            </a:r>
          </a:p>
          <a:p>
            <a:pPr lvl="1"/>
            <a:r>
              <a:rPr lang="en-US" sz="2000" dirty="0"/>
              <a:t>The sum, mean and count of durations of no movements for both eyes</a:t>
            </a:r>
          </a:p>
          <a:p>
            <a:r>
              <a:rPr lang="en-US" sz="2400" dirty="0"/>
              <a:t>An additional variables was gender </a:t>
            </a:r>
          </a:p>
          <a:p>
            <a:r>
              <a:rPr lang="en-US" sz="2400" dirty="0"/>
              <a:t>In total there were 53 variables used in the model.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93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EA05-4B6E-427F-9E04-A34BA029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639E3-EF15-4752-8186-F6E2C016CCB1}"/>
              </a:ext>
            </a:extLst>
          </p:cNvPr>
          <p:cNvSpPr txBox="1"/>
          <p:nvPr/>
        </p:nvSpPr>
        <p:spPr>
          <a:xfrm>
            <a:off x="923827" y="1508289"/>
            <a:ext cx="6627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left and right eye movements for control vs dyslexic groups, it is seen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Dyslexic groups have more fixations and more saccades.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distance traveled is slightly more for dyslexic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 of the horizontal/vertical distances by the dyslexic group as well as the count of horizontal/vertical distances by the dyslexic group are higher than the control 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mean distance traveled by the horizontal/vertical movements is about the same.</a:t>
            </a:r>
          </a:p>
        </p:txBody>
      </p:sp>
    </p:spTree>
    <p:extLst>
      <p:ext uri="{BB962C8B-B14F-4D97-AF65-F5344CB8AC3E}">
        <p14:creationId xmlns:p14="http://schemas.microsoft.com/office/powerpoint/2010/main" val="1425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B4E9-69A2-42B5-A5C4-0955CE76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3809-6E7F-48D5-9570-82B09B82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Dependent Variable</a:t>
            </a:r>
          </a:p>
          <a:p>
            <a:pPr lvl="1"/>
            <a:r>
              <a:rPr lang="en-US" sz="1800" dirty="0"/>
              <a:t>The column label is the prediction. 0 is control group and 1 is dyslexic group.</a:t>
            </a:r>
          </a:p>
          <a:p>
            <a:r>
              <a:rPr lang="en-US" sz="2000" b="1" dirty="0"/>
              <a:t>Independent Variables</a:t>
            </a:r>
          </a:p>
          <a:p>
            <a:pPr lvl="1"/>
            <a:r>
              <a:rPr lang="en-US" sz="1800" dirty="0"/>
              <a:t>There are 52 independent variables. All but gender are numerical/decimal variables. </a:t>
            </a:r>
          </a:p>
          <a:p>
            <a:r>
              <a:rPr lang="en-US" sz="2000" b="1" dirty="0"/>
              <a:t>Model Training Data</a:t>
            </a:r>
          </a:p>
          <a:p>
            <a:pPr lvl="1"/>
            <a:r>
              <a:rPr lang="en-US" sz="1800" dirty="0"/>
              <a:t>The dataset has 88 subjects in the control group and 97 subjects in the dyslexic group. </a:t>
            </a:r>
          </a:p>
          <a:p>
            <a:pPr lvl="1"/>
            <a:r>
              <a:rPr lang="en-US" sz="1800" dirty="0"/>
              <a:t>The data seems to be very balanced. </a:t>
            </a:r>
          </a:p>
          <a:p>
            <a:r>
              <a:rPr lang="en-US" sz="2000" b="1" dirty="0"/>
              <a:t>Model Parameters</a:t>
            </a:r>
          </a:p>
          <a:p>
            <a:pPr lvl="1"/>
            <a:r>
              <a:rPr lang="en-US" sz="1800" dirty="0" err="1"/>
              <a:t>Liblinear</a:t>
            </a:r>
            <a:r>
              <a:rPr lang="en-US" sz="1800" dirty="0"/>
              <a:t> Logistic regression model with </a:t>
            </a:r>
          </a:p>
          <a:p>
            <a:pPr lvl="2"/>
            <a:r>
              <a:rPr lang="en-US" sz="1400" dirty="0"/>
              <a:t>a regularization parameter (C) of 10 and </a:t>
            </a:r>
          </a:p>
          <a:p>
            <a:pPr lvl="2"/>
            <a:r>
              <a:rPr lang="en-US" sz="1400" dirty="0"/>
              <a:t>a maximum of 500 iterations.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7D44-7807-4038-94D3-CD3E6482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Performance, Results and 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15004-2171-4CE5-B241-39793B36D786}"/>
              </a:ext>
            </a:extLst>
          </p:cNvPr>
          <p:cNvSpPr txBox="1"/>
          <p:nvPr/>
        </p:nvSpPr>
        <p:spPr>
          <a:xfrm>
            <a:off x="1423984" y="2417389"/>
            <a:ext cx="8734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training set, the model fit is pretty good.</a:t>
            </a:r>
          </a:p>
          <a:p>
            <a:r>
              <a:rPr lang="en-US" dirty="0"/>
              <a:t>The precision and recall are both 1, so 100% precision and recall. The training is pretty good.</a:t>
            </a:r>
          </a:p>
          <a:p>
            <a:endParaRPr lang="en-US" dirty="0"/>
          </a:p>
          <a:p>
            <a:r>
              <a:rPr lang="en-US" dirty="0"/>
              <a:t>For the test set, the precision is 0.96 for the normal group and 0.90 for the dyslexic group. This means, 96% subjects in the control group will be correctly identified and 90% of the subjects in dyslexic group will be correctly identified.</a:t>
            </a:r>
          </a:p>
          <a:p>
            <a:endParaRPr lang="en-US" dirty="0"/>
          </a:p>
          <a:p>
            <a:r>
              <a:rPr lang="en-US" dirty="0"/>
              <a:t>For the test set, the recall is 89% for the control group and 97% for the dyslexic group, the model will be right 89% of the time while predicting a subject in the control group and will be right 97% of the time while predicting a dyslexic group.</a:t>
            </a:r>
          </a:p>
          <a:p>
            <a:endParaRPr lang="en-US" dirty="0"/>
          </a:p>
          <a:p>
            <a:r>
              <a:rPr lang="en-US" dirty="0"/>
              <a:t>The ROC obtained was 96%, ensuing that the model fit is good.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36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706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Predicting Dyslexia</vt:lpstr>
      <vt:lpstr>Business Problem</vt:lpstr>
      <vt:lpstr>Data Input and Sources</vt:lpstr>
      <vt:lpstr>Data Wrangling</vt:lpstr>
      <vt:lpstr>Data Inference</vt:lpstr>
      <vt:lpstr>Model Details</vt:lpstr>
      <vt:lpstr>Model Performance, 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Dyslexia</dc:title>
  <dc:creator>Madhu Nagarajan</dc:creator>
  <cp:lastModifiedBy>Harinee Madhusudhan</cp:lastModifiedBy>
  <cp:revision>22</cp:revision>
  <dcterms:created xsi:type="dcterms:W3CDTF">2020-06-26T19:51:07Z</dcterms:created>
  <dcterms:modified xsi:type="dcterms:W3CDTF">2020-06-27T02:43:42Z</dcterms:modified>
</cp:coreProperties>
</file>