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5080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059" y="6852920"/>
                </a:lnTo>
              </a:path>
              <a:path w="4743450" h="6852920">
                <a:moveTo>
                  <a:pt x="4743450" y="3689985"/>
                </a:moveTo>
                <a:lnTo>
                  <a:pt x="0" y="685292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70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404" y="6858000"/>
                </a:lnTo>
                <a:lnTo>
                  <a:pt x="2588895" y="6858000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325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4325" y="6858000"/>
                </a:lnTo>
                <a:lnTo>
                  <a:pt x="2854325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350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6029" y="0"/>
                </a:moveTo>
                <a:lnTo>
                  <a:pt x="0" y="0"/>
                </a:lnTo>
                <a:lnTo>
                  <a:pt x="1115059" y="6858000"/>
                </a:lnTo>
                <a:lnTo>
                  <a:pt x="1256029" y="6858000"/>
                </a:lnTo>
                <a:lnTo>
                  <a:pt x="1256029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123" y="2329129"/>
            <a:ext cx="11223752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0230" y="2981960"/>
            <a:ext cx="8511539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47944" y="6393609"/>
            <a:ext cx="20129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gharinee061103@gmail.com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767" y="2054809"/>
            <a:ext cx="234251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0">
                <a:latin typeface="Trebuchet MS"/>
                <a:cs typeface="Trebuchet MS"/>
              </a:rPr>
              <a:t>S</a:t>
            </a:r>
            <a:r>
              <a:rPr dirty="0" sz="3200" spc="-10" b="0">
                <a:latin typeface="Trebuchet MS"/>
                <a:cs typeface="Trebuchet MS"/>
              </a:rPr>
              <a:t>.G.H</a:t>
            </a:r>
            <a:r>
              <a:rPr dirty="0" sz="3200" spc="10" b="0">
                <a:latin typeface="Trebuchet MS"/>
                <a:cs typeface="Trebuchet MS"/>
              </a:rPr>
              <a:t>A</a:t>
            </a:r>
            <a:r>
              <a:rPr dirty="0" sz="3200" spc="-15" b="0">
                <a:latin typeface="Trebuchet MS"/>
                <a:cs typeface="Trebuchet MS"/>
              </a:rPr>
              <a:t>R</a:t>
            </a:r>
            <a:r>
              <a:rPr dirty="0" sz="3200" spc="-10" b="0">
                <a:latin typeface="Trebuchet MS"/>
                <a:cs typeface="Trebuchet MS"/>
              </a:rPr>
              <a:t>IN</a:t>
            </a:r>
            <a:r>
              <a:rPr dirty="0" sz="3200" spc="5" b="0">
                <a:latin typeface="Trebuchet MS"/>
                <a:cs typeface="Trebuchet MS"/>
              </a:rPr>
              <a:t>E</a:t>
            </a:r>
            <a:r>
              <a:rPr dirty="0" sz="3200" spc="-5" b="0"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1717039" marR="5080">
              <a:lnSpc>
                <a:spcPct val="97000"/>
              </a:lnSpc>
              <a:spcBef>
                <a:spcPts val="165"/>
              </a:spcBef>
            </a:pPr>
            <a:r>
              <a:rPr dirty="0" spc="-5"/>
              <a:t>COLLEGE</a:t>
            </a:r>
            <a:r>
              <a:rPr dirty="0"/>
              <a:t> </a:t>
            </a:r>
            <a:r>
              <a:rPr dirty="0" spc="-5"/>
              <a:t>NAME: SARANATHAN</a:t>
            </a:r>
            <a:r>
              <a:rPr dirty="0" spc="-25"/>
              <a:t> </a:t>
            </a:r>
            <a:r>
              <a:rPr dirty="0" spc="-5"/>
              <a:t>COLLEGE</a:t>
            </a:r>
            <a:r>
              <a:rPr dirty="0" spc="5"/>
              <a:t> </a:t>
            </a:r>
            <a:r>
              <a:rPr dirty="0" spc="-15"/>
              <a:t>OF</a:t>
            </a:r>
            <a:r>
              <a:rPr dirty="0" spc="-10"/>
              <a:t> </a:t>
            </a:r>
            <a:r>
              <a:rPr dirty="0" spc="-5"/>
              <a:t>ENGINEERING </a:t>
            </a:r>
            <a:r>
              <a:rPr dirty="0" spc="-585"/>
              <a:t> </a:t>
            </a:r>
            <a:r>
              <a:rPr dirty="0" spc="-10"/>
              <a:t>BRANCH:ARTIFICIAL</a:t>
            </a:r>
            <a:r>
              <a:rPr dirty="0"/>
              <a:t> </a:t>
            </a:r>
            <a:r>
              <a:rPr dirty="0" spc="-5"/>
              <a:t>INTELLIGENCE</a:t>
            </a:r>
            <a:r>
              <a:rPr dirty="0" spc="5"/>
              <a:t> </a:t>
            </a:r>
            <a:r>
              <a:rPr dirty="0" spc="-5"/>
              <a:t>AND </a:t>
            </a:r>
            <a:r>
              <a:rPr dirty="0" spc="-10"/>
              <a:t>DATA</a:t>
            </a:r>
            <a:r>
              <a:rPr dirty="0" spc="15"/>
              <a:t> </a:t>
            </a:r>
            <a:r>
              <a:rPr dirty="0" spc="-5"/>
              <a:t>SCIENCE </a:t>
            </a:r>
            <a:r>
              <a:rPr dirty="0"/>
              <a:t> </a:t>
            </a:r>
            <a:r>
              <a:rPr dirty="0" spc="-10"/>
              <a:t>YEAR:THIRD</a:t>
            </a:r>
            <a:r>
              <a:rPr dirty="0" spc="5"/>
              <a:t> </a:t>
            </a:r>
            <a:r>
              <a:rPr dirty="0" spc="-10"/>
              <a:t>YEAR</a:t>
            </a:r>
          </a:p>
          <a:p>
            <a:pPr marL="1717039" marR="2725420">
              <a:lnSpc>
                <a:spcPts val="2310"/>
              </a:lnSpc>
              <a:spcBef>
                <a:spcPts val="75"/>
              </a:spcBef>
            </a:pPr>
            <a:r>
              <a:rPr dirty="0" spc="-15"/>
              <a:t>NM</a:t>
            </a:r>
            <a:r>
              <a:rPr dirty="0" spc="-10"/>
              <a:t> </a:t>
            </a:r>
            <a:r>
              <a:rPr dirty="0" spc="-5"/>
              <a:t>ID:</a:t>
            </a:r>
            <a:r>
              <a:rPr dirty="0" spc="590"/>
              <a:t> </a:t>
            </a:r>
            <a:r>
              <a:rPr dirty="0" spc="-5"/>
              <a:t>au813821243020 </a:t>
            </a:r>
            <a:r>
              <a:rPr dirty="0"/>
              <a:t> </a:t>
            </a:r>
            <a:r>
              <a:rPr dirty="0" spc="-10"/>
              <a:t>REGISTER</a:t>
            </a:r>
            <a:r>
              <a:rPr dirty="0" spc="15"/>
              <a:t> </a:t>
            </a:r>
            <a:r>
              <a:rPr dirty="0" spc="-5"/>
              <a:t>NUMBER:813821243020</a:t>
            </a:r>
          </a:p>
          <a:p>
            <a:pPr marL="1717039">
              <a:lnSpc>
                <a:spcPts val="2230"/>
              </a:lnSpc>
            </a:pPr>
            <a:r>
              <a:rPr dirty="0" spc="-5"/>
              <a:t>EMAIL</a:t>
            </a:r>
            <a:r>
              <a:rPr dirty="0" spc="-20"/>
              <a:t> </a:t>
            </a:r>
            <a:r>
              <a:rPr dirty="0" spc="-5"/>
              <a:t>ID:</a:t>
            </a:r>
            <a:r>
              <a:rPr dirty="0" spc="-15"/>
              <a:t> </a:t>
            </a:r>
            <a:r>
              <a:rPr dirty="0" u="heavy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sgharinee061103@gmail.com</a:t>
            </a:r>
          </a:p>
          <a:p>
            <a:pPr marL="1717039" marR="1770380">
              <a:lnSpc>
                <a:spcPts val="2330"/>
              </a:lnSpc>
              <a:spcBef>
                <a:spcPts val="105"/>
              </a:spcBef>
            </a:pPr>
            <a:r>
              <a:rPr dirty="0" spc="-5">
                <a:solidFill>
                  <a:srgbClr val="FF0000"/>
                </a:solidFill>
              </a:rPr>
              <a:t>Final Project: FACIAL RECOGNITION USING </a:t>
            </a:r>
            <a:r>
              <a:rPr dirty="0" spc="-59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CONVOLUTIONAL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NEURAL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42950" y="1104264"/>
            <a:ext cx="1743075" cy="1333500"/>
            <a:chOff x="742950" y="1104264"/>
            <a:chExt cx="1743075" cy="1333500"/>
          </a:xfrm>
        </p:grpSpPr>
        <p:sp>
          <p:nvSpPr>
            <p:cNvPr id="6" name="object 6"/>
            <p:cNvSpPr/>
            <p:nvPr/>
          </p:nvSpPr>
          <p:spPr>
            <a:xfrm>
              <a:off x="742950" y="138048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5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5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38325" y="110426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5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5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752850" y="118998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5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5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0460" y="5939739"/>
            <a:ext cx="1778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593619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76530"/>
            <a:ext cx="45142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1.Importing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required</a:t>
            </a:r>
            <a:r>
              <a:rPr dirty="0" sz="1400" spc="1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modules</a:t>
            </a:r>
            <a:r>
              <a:rPr dirty="0" sz="1400" spc="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and</a:t>
            </a:r>
            <a:r>
              <a:rPr dirty="0" sz="1400" spc="1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loading</a:t>
            </a:r>
            <a:r>
              <a:rPr dirty="0" sz="1400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the</a:t>
            </a:r>
            <a:r>
              <a:rPr dirty="0" sz="1400" spc="-2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123" y="2341625"/>
            <a:ext cx="13481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2.Preprocessing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59" y="6534404"/>
            <a:ext cx="172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546226"/>
            <a:ext cx="11033125" cy="18218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2791209"/>
            <a:ext cx="11677650" cy="331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0"/>
            <a:ext cx="17526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3.Building</a:t>
            </a:r>
            <a:r>
              <a:rPr dirty="0" sz="1400" spc="-5" b="1">
                <a:latin typeface="Trebuchet MS"/>
                <a:cs typeface="Trebuchet MS"/>
              </a:rPr>
              <a:t> the</a:t>
            </a:r>
            <a:r>
              <a:rPr dirty="0" sz="1400" spc="-10" b="1">
                <a:latin typeface="Trebuchet MS"/>
                <a:cs typeface="Trebuchet MS"/>
              </a:rPr>
              <a:t> model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53910"/>
            <a:ext cx="10858373" cy="58886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5264" y="6338745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4123" y="100444"/>
            <a:ext cx="2933700" cy="1106805"/>
          </a:xfrm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4800"/>
              <a:t>RESULTS</a:t>
            </a:r>
            <a:endParaRPr sz="4800"/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10"/>
              <a:t>1.Training</a:t>
            </a:r>
            <a:r>
              <a:rPr dirty="0" sz="1400" spc="10"/>
              <a:t> </a:t>
            </a:r>
            <a:r>
              <a:rPr dirty="0" sz="1400" spc="-10"/>
              <a:t>And</a:t>
            </a:r>
            <a:r>
              <a:rPr dirty="0" sz="1400" spc="25"/>
              <a:t> </a:t>
            </a:r>
            <a:r>
              <a:rPr dirty="0" sz="1400" spc="-5"/>
              <a:t>validation</a:t>
            </a:r>
            <a:r>
              <a:rPr dirty="0" sz="1400" spc="-15"/>
              <a:t> </a:t>
            </a:r>
            <a:r>
              <a:rPr dirty="0" sz="1400" spc="-5"/>
              <a:t>Accuracy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5267959" y="969391"/>
            <a:ext cx="1594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rebuchet MS"/>
                <a:cs typeface="Trebuchet MS"/>
              </a:rPr>
              <a:t>2.Confusion</a:t>
            </a:r>
            <a:r>
              <a:rPr dirty="0" sz="1400" spc="-35" b="1">
                <a:latin typeface="Trebuchet MS"/>
                <a:cs typeface="Trebuchet MS"/>
              </a:rPr>
              <a:t> </a:t>
            </a:r>
            <a:r>
              <a:rPr dirty="0" sz="1400" spc="-5" b="1"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4350" y="1203960"/>
            <a:ext cx="10210165" cy="5172710"/>
            <a:chOff x="514350" y="1203960"/>
            <a:chExt cx="10210165" cy="51727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203960"/>
              <a:ext cx="4766310" cy="51724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70" y="1208417"/>
              <a:ext cx="5427090" cy="516495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47079" y="6588681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118363"/>
            <a:ext cx="10496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rebuchet MS"/>
                <a:cs typeface="Trebuchet MS"/>
              </a:rPr>
              <a:t>3.Prediction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53949"/>
            <a:ext cx="4637405" cy="5085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2840" y="6512481"/>
            <a:ext cx="1778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81737"/>
            <a:ext cx="358012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" b="0">
                <a:latin typeface="Trebuchet MS"/>
                <a:cs typeface="Trebuchet MS"/>
              </a:rPr>
              <a:t>CONCLUSION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88" y="868933"/>
            <a:ext cx="11082655" cy="2235835"/>
          </a:xfrm>
          <a:custGeom>
            <a:avLst/>
            <a:gdLst/>
            <a:ahLst/>
            <a:cxnLst/>
            <a:rect l="l" t="t" r="r" b="b"/>
            <a:pathLst>
              <a:path w="11082655" h="2235835">
                <a:moveTo>
                  <a:pt x="3048" y="1119339"/>
                </a:moveTo>
                <a:lnTo>
                  <a:pt x="0" y="1119339"/>
                </a:lnTo>
                <a:lnTo>
                  <a:pt x="0" y="1491488"/>
                </a:lnTo>
                <a:lnTo>
                  <a:pt x="0" y="1863293"/>
                </a:lnTo>
                <a:lnTo>
                  <a:pt x="0" y="2235454"/>
                </a:lnTo>
                <a:lnTo>
                  <a:pt x="3048" y="2235454"/>
                </a:lnTo>
                <a:lnTo>
                  <a:pt x="3048" y="1863344"/>
                </a:lnTo>
                <a:lnTo>
                  <a:pt x="3048" y="1491488"/>
                </a:lnTo>
                <a:lnTo>
                  <a:pt x="3048" y="1119339"/>
                </a:lnTo>
                <a:close/>
              </a:path>
              <a:path w="11082655" h="2235835">
                <a:moveTo>
                  <a:pt x="3048" y="3136"/>
                </a:moveTo>
                <a:lnTo>
                  <a:pt x="0" y="3136"/>
                </a:lnTo>
                <a:lnTo>
                  <a:pt x="0" y="375285"/>
                </a:lnTo>
                <a:lnTo>
                  <a:pt x="0" y="747102"/>
                </a:lnTo>
                <a:lnTo>
                  <a:pt x="0" y="1119251"/>
                </a:lnTo>
                <a:lnTo>
                  <a:pt x="3048" y="1119251"/>
                </a:lnTo>
                <a:lnTo>
                  <a:pt x="3048" y="747141"/>
                </a:lnTo>
                <a:lnTo>
                  <a:pt x="3048" y="375285"/>
                </a:lnTo>
                <a:lnTo>
                  <a:pt x="3048" y="3136"/>
                </a:lnTo>
                <a:close/>
              </a:path>
              <a:path w="11082655" h="2235835">
                <a:moveTo>
                  <a:pt x="11079467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lnTo>
                  <a:pt x="11079467" y="3048"/>
                </a:lnTo>
                <a:lnTo>
                  <a:pt x="11079467" y="0"/>
                </a:lnTo>
                <a:close/>
              </a:path>
              <a:path w="11082655" h="2235835">
                <a:moveTo>
                  <a:pt x="11082515" y="1119339"/>
                </a:moveTo>
                <a:lnTo>
                  <a:pt x="11079480" y="1119339"/>
                </a:lnTo>
                <a:lnTo>
                  <a:pt x="11079480" y="1491488"/>
                </a:lnTo>
                <a:lnTo>
                  <a:pt x="11079480" y="1863293"/>
                </a:lnTo>
                <a:lnTo>
                  <a:pt x="11079480" y="2235454"/>
                </a:lnTo>
                <a:lnTo>
                  <a:pt x="11082515" y="2235454"/>
                </a:lnTo>
                <a:lnTo>
                  <a:pt x="11082515" y="1863344"/>
                </a:lnTo>
                <a:lnTo>
                  <a:pt x="11082515" y="1491488"/>
                </a:lnTo>
                <a:lnTo>
                  <a:pt x="11082515" y="1119339"/>
                </a:lnTo>
                <a:close/>
              </a:path>
              <a:path w="11082655" h="2235835">
                <a:moveTo>
                  <a:pt x="11082515" y="3136"/>
                </a:moveTo>
                <a:lnTo>
                  <a:pt x="11079480" y="3136"/>
                </a:lnTo>
                <a:lnTo>
                  <a:pt x="11079480" y="375285"/>
                </a:lnTo>
                <a:lnTo>
                  <a:pt x="11079480" y="747102"/>
                </a:lnTo>
                <a:lnTo>
                  <a:pt x="11079480" y="1119251"/>
                </a:lnTo>
                <a:lnTo>
                  <a:pt x="11082515" y="1119251"/>
                </a:lnTo>
                <a:lnTo>
                  <a:pt x="11082515" y="747141"/>
                </a:lnTo>
                <a:lnTo>
                  <a:pt x="11082515" y="375285"/>
                </a:lnTo>
                <a:lnTo>
                  <a:pt x="11082515" y="3136"/>
                </a:lnTo>
                <a:close/>
              </a:path>
              <a:path w="11082655" h="2235835">
                <a:moveTo>
                  <a:pt x="11082515" y="0"/>
                </a:moveTo>
                <a:lnTo>
                  <a:pt x="11079480" y="0"/>
                </a:lnTo>
                <a:lnTo>
                  <a:pt x="11079480" y="3048"/>
                </a:lnTo>
                <a:lnTo>
                  <a:pt x="11082515" y="3048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4123" y="1214195"/>
            <a:ext cx="10816590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dirty="0" sz="2200" spc="-5">
                <a:latin typeface="Segoe UI"/>
                <a:cs typeface="Segoe UI"/>
              </a:rPr>
              <a:t>Facial recognition employing </a:t>
            </a:r>
            <a:r>
              <a:rPr dirty="0" sz="2200">
                <a:latin typeface="Segoe UI"/>
                <a:cs typeface="Segoe UI"/>
              </a:rPr>
              <a:t>deep learning </a:t>
            </a:r>
            <a:r>
              <a:rPr dirty="0" sz="2200" spc="-5">
                <a:latin typeface="Segoe UI"/>
                <a:cs typeface="Segoe UI"/>
              </a:rPr>
              <a:t>CNNs </a:t>
            </a:r>
            <a:r>
              <a:rPr dirty="0" sz="2200">
                <a:latin typeface="Segoe UI"/>
                <a:cs typeface="Segoe UI"/>
              </a:rPr>
              <a:t>presents promising </a:t>
            </a:r>
            <a:r>
              <a:rPr dirty="0" sz="2200" spc="-5">
                <a:latin typeface="Segoe UI"/>
                <a:cs typeface="Segoe UI"/>
              </a:rPr>
              <a:t>accuracy </a:t>
            </a:r>
            <a:r>
              <a:rPr dirty="0" sz="2200">
                <a:latin typeface="Segoe UI"/>
                <a:cs typeface="Segoe UI"/>
              </a:rPr>
              <a:t>for face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detection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identification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across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various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applications.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However,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ethical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and</a:t>
            </a:r>
            <a:r>
              <a:rPr dirty="0" sz="2200">
                <a:latin typeface="Segoe UI"/>
                <a:cs typeface="Segoe UI"/>
              </a:rPr>
              <a:t> privacy 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concerns, </a:t>
            </a:r>
            <a:r>
              <a:rPr dirty="0" sz="2200" spc="-5">
                <a:latin typeface="Segoe UI"/>
                <a:cs typeface="Segoe UI"/>
              </a:rPr>
              <a:t>including</a:t>
            </a:r>
            <a:r>
              <a:rPr dirty="0" sz="2200">
                <a:latin typeface="Segoe UI"/>
                <a:cs typeface="Segoe UI"/>
              </a:rPr>
              <a:t> bias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 data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misuse,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necessitate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stringent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regulations.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Continued </a:t>
            </a:r>
            <a:r>
              <a:rPr dirty="0" sz="2200">
                <a:latin typeface="Segoe UI"/>
                <a:cs typeface="Segoe UI"/>
              </a:rPr>
              <a:t> research is vital </a:t>
            </a:r>
            <a:r>
              <a:rPr dirty="0" sz="2200" spc="-5">
                <a:latin typeface="Segoe UI"/>
                <a:cs typeface="Segoe UI"/>
              </a:rPr>
              <a:t>to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enhancing </a:t>
            </a:r>
            <a:r>
              <a:rPr dirty="0" sz="2200">
                <a:latin typeface="Segoe UI"/>
                <a:cs typeface="Segoe UI"/>
              </a:rPr>
              <a:t>system</a:t>
            </a:r>
            <a:r>
              <a:rPr dirty="0" sz="2200" spc="-5">
                <a:latin typeface="Segoe UI"/>
                <a:cs typeface="Segoe UI"/>
              </a:rPr>
              <a:t> accuracy,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fairness,</a:t>
            </a:r>
            <a:r>
              <a:rPr dirty="0" sz="2200">
                <a:latin typeface="Segoe UI"/>
                <a:cs typeface="Segoe UI"/>
              </a:rPr>
              <a:t> and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accountability.</a:t>
            </a:r>
            <a:r>
              <a:rPr dirty="0" sz="2200" spc="-2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While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facial </a:t>
            </a:r>
            <a:r>
              <a:rPr dirty="0" sz="220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recognition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holds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potential</a:t>
            </a:r>
            <a:r>
              <a:rPr dirty="0" sz="2200" spc="1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benefits,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cautious</a:t>
            </a:r>
            <a:r>
              <a:rPr dirty="0" sz="2200" spc="15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and</a:t>
            </a:r>
            <a:r>
              <a:rPr dirty="0" sz="2200" spc="-1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responsible</a:t>
            </a:r>
            <a:r>
              <a:rPr dirty="0" sz="2200" spc="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deployment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is</a:t>
            </a:r>
            <a:r>
              <a:rPr dirty="0" sz="2200" spc="20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imperative </a:t>
            </a:r>
            <a:r>
              <a:rPr dirty="0" sz="2200" spc="-590">
                <a:latin typeface="Segoe UI"/>
                <a:cs typeface="Segoe UI"/>
              </a:rPr>
              <a:t> </a:t>
            </a:r>
            <a:r>
              <a:rPr dirty="0" sz="2200">
                <a:latin typeface="Segoe UI"/>
                <a:cs typeface="Segoe UI"/>
              </a:rPr>
              <a:t>to</a:t>
            </a:r>
            <a:r>
              <a:rPr dirty="0" sz="2200" spc="-5">
                <a:latin typeface="Segoe UI"/>
                <a:cs typeface="Segoe UI"/>
              </a:rPr>
              <a:t> mitigate potential societal </a:t>
            </a:r>
            <a:r>
              <a:rPr dirty="0" sz="2200">
                <a:latin typeface="Segoe UI"/>
                <a:cs typeface="Segoe UI"/>
              </a:rPr>
              <a:t>harms.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488" y="3104400"/>
            <a:ext cx="11082655" cy="375285"/>
          </a:xfrm>
          <a:custGeom>
            <a:avLst/>
            <a:gdLst/>
            <a:ahLst/>
            <a:cxnLst/>
            <a:rect l="l" t="t" r="r" b="b"/>
            <a:pathLst>
              <a:path w="11082655" h="375285">
                <a:moveTo>
                  <a:pt x="3048" y="0"/>
                </a:moveTo>
                <a:lnTo>
                  <a:pt x="0" y="0"/>
                </a:lnTo>
                <a:lnTo>
                  <a:pt x="0" y="371843"/>
                </a:lnTo>
                <a:lnTo>
                  <a:pt x="3048" y="371843"/>
                </a:lnTo>
                <a:lnTo>
                  <a:pt x="3048" y="0"/>
                </a:lnTo>
                <a:close/>
              </a:path>
              <a:path w="11082655" h="375285">
                <a:moveTo>
                  <a:pt x="11079467" y="371856"/>
                </a:moveTo>
                <a:lnTo>
                  <a:pt x="3048" y="371856"/>
                </a:lnTo>
                <a:lnTo>
                  <a:pt x="0" y="371856"/>
                </a:lnTo>
                <a:lnTo>
                  <a:pt x="0" y="374891"/>
                </a:lnTo>
                <a:lnTo>
                  <a:pt x="3048" y="374891"/>
                </a:lnTo>
                <a:lnTo>
                  <a:pt x="11079467" y="374891"/>
                </a:lnTo>
                <a:lnTo>
                  <a:pt x="11079467" y="371856"/>
                </a:lnTo>
                <a:close/>
              </a:path>
              <a:path w="11082655" h="375285">
                <a:moveTo>
                  <a:pt x="11082515" y="371856"/>
                </a:moveTo>
                <a:lnTo>
                  <a:pt x="11079480" y="371856"/>
                </a:lnTo>
                <a:lnTo>
                  <a:pt x="11079480" y="374891"/>
                </a:lnTo>
                <a:lnTo>
                  <a:pt x="11082515" y="374891"/>
                </a:lnTo>
                <a:lnTo>
                  <a:pt x="11082515" y="371856"/>
                </a:lnTo>
                <a:close/>
              </a:path>
              <a:path w="11082655" h="375285">
                <a:moveTo>
                  <a:pt x="11082515" y="0"/>
                </a:moveTo>
                <a:lnTo>
                  <a:pt x="11079480" y="0"/>
                </a:lnTo>
                <a:lnTo>
                  <a:pt x="11079480" y="371843"/>
                </a:lnTo>
                <a:lnTo>
                  <a:pt x="11082515" y="371843"/>
                </a:lnTo>
                <a:lnTo>
                  <a:pt x="11082515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7496" y="6381417"/>
            <a:ext cx="172085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00AF50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27520"/>
            </a:xfrm>
            <a:custGeom>
              <a:avLst/>
              <a:gdLst/>
              <a:ahLst/>
              <a:cxnLst/>
              <a:rect l="l" t="t" r="r" b="b"/>
              <a:pathLst>
                <a:path w="12192000" h="6827520">
                  <a:moveTo>
                    <a:pt x="0" y="6827520"/>
                  </a:moveTo>
                  <a:lnTo>
                    <a:pt x="12192000" y="682752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2752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69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6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5"/>
              </a:spcBef>
            </a:pPr>
            <a:r>
              <a:rPr dirty="0" spc="-10"/>
              <a:t>FACIAL </a:t>
            </a:r>
            <a:r>
              <a:rPr dirty="0" spc="-5"/>
              <a:t>RECOGNITION USING </a:t>
            </a:r>
            <a:r>
              <a:rPr dirty="0"/>
              <a:t> </a:t>
            </a:r>
            <a:r>
              <a:rPr dirty="0" spc="-10"/>
              <a:t>CONVOLUTIONAL</a:t>
            </a:r>
            <a:r>
              <a:rPr dirty="0" spc="-20"/>
              <a:t> </a:t>
            </a:r>
            <a:r>
              <a:rPr dirty="0" spc="-5"/>
              <a:t>NEURAL</a:t>
            </a:r>
            <a:r>
              <a:rPr dirty="0" spc="-25"/>
              <a:t> </a:t>
            </a:r>
            <a:r>
              <a:rPr dirty="0" spc="-5"/>
              <a:t>NETWORK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664844"/>
            <a:ext cx="7010400" cy="6193155"/>
            <a:chOff x="0" y="664844"/>
            <a:chExt cx="7010400" cy="6193155"/>
          </a:xfrm>
        </p:grpSpPr>
        <p:sp>
          <p:nvSpPr>
            <p:cNvPr id="14" name="object 14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96075" y="66484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260847" y="6427137"/>
            <a:ext cx="1498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0" y="3819522"/>
            <a:ext cx="4171950" cy="3038475"/>
            <a:chOff x="0" y="3819522"/>
            <a:chExt cx="4171950" cy="3038475"/>
          </a:xfrm>
        </p:grpSpPr>
        <p:sp>
          <p:nvSpPr>
            <p:cNvPr id="13" name="object 13"/>
            <p:cNvSpPr/>
            <p:nvPr/>
          </p:nvSpPr>
          <p:spPr>
            <a:xfrm>
              <a:off x="0" y="401002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4"/>
              <a:ext cx="3705225" cy="295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2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60" y="417398"/>
            <a:ext cx="23526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AGENDA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1444497" y="1594180"/>
            <a:ext cx="5601970" cy="293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4180" indent="-412115">
              <a:lnSpc>
                <a:spcPts val="3300"/>
              </a:lnSpc>
              <a:spcBef>
                <a:spcPts val="110"/>
              </a:spcBef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Problem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b="1">
                <a:latin typeface="Trebuchet MS"/>
                <a:cs typeface="Trebuchet MS"/>
              </a:rPr>
              <a:t>Proposed</a:t>
            </a:r>
            <a:r>
              <a:rPr dirty="0" sz="2800" spc="-4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system/solution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System</a:t>
            </a:r>
            <a:r>
              <a:rPr dirty="0" sz="2800" spc="-1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Development</a:t>
            </a:r>
            <a:r>
              <a:rPr dirty="0" sz="2800" spc="-20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Approach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Algorithms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b="1">
                <a:latin typeface="Trebuchet MS"/>
                <a:cs typeface="Trebuchet MS"/>
              </a:rPr>
              <a:t>And</a:t>
            </a:r>
            <a:r>
              <a:rPr dirty="0" sz="2800" spc="-15" b="1">
                <a:latin typeface="Trebuchet MS"/>
                <a:cs typeface="Trebuchet MS"/>
              </a:rPr>
              <a:t> </a:t>
            </a:r>
            <a:r>
              <a:rPr dirty="0" sz="2800" spc="-5" b="1">
                <a:latin typeface="Trebuchet MS"/>
                <a:cs typeface="Trebuchet MS"/>
              </a:rPr>
              <a:t>Deployment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Result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254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424180" indent="-412115">
              <a:lnSpc>
                <a:spcPts val="3315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800" spc="-5" b="1"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62825" y="44704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715" y="6350"/>
                </a:lnTo>
                <a:lnTo>
                  <a:pt x="89534" y="24764"/>
                </a:lnTo>
                <a:lnTo>
                  <a:pt x="52704" y="52705"/>
                </a:lnTo>
                <a:lnTo>
                  <a:pt x="24765" y="89535"/>
                </a:lnTo>
                <a:lnTo>
                  <a:pt x="6350" y="132714"/>
                </a:lnTo>
                <a:lnTo>
                  <a:pt x="0" y="180975"/>
                </a:lnTo>
                <a:lnTo>
                  <a:pt x="6350" y="229235"/>
                </a:lnTo>
                <a:lnTo>
                  <a:pt x="24765" y="272414"/>
                </a:lnTo>
                <a:lnTo>
                  <a:pt x="52704" y="309245"/>
                </a:lnTo>
                <a:lnTo>
                  <a:pt x="89534" y="337185"/>
                </a:lnTo>
                <a:lnTo>
                  <a:pt x="132715" y="355600"/>
                </a:lnTo>
                <a:lnTo>
                  <a:pt x="180975" y="361950"/>
                </a:lnTo>
                <a:lnTo>
                  <a:pt x="229234" y="355600"/>
                </a:lnTo>
                <a:lnTo>
                  <a:pt x="272415" y="337185"/>
                </a:lnTo>
                <a:lnTo>
                  <a:pt x="309245" y="309245"/>
                </a:lnTo>
                <a:lnTo>
                  <a:pt x="337184" y="272414"/>
                </a:lnTo>
                <a:lnTo>
                  <a:pt x="355600" y="229235"/>
                </a:lnTo>
                <a:lnTo>
                  <a:pt x="361950" y="180975"/>
                </a:lnTo>
                <a:lnTo>
                  <a:pt x="355600" y="132714"/>
                </a:lnTo>
                <a:lnTo>
                  <a:pt x="337184" y="89535"/>
                </a:lnTo>
                <a:lnTo>
                  <a:pt x="309245" y="52705"/>
                </a:lnTo>
                <a:lnTo>
                  <a:pt x="272415" y="24764"/>
                </a:lnTo>
                <a:lnTo>
                  <a:pt x="229234" y="6350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225" y="3809"/>
                </a:lnTo>
                <a:lnTo>
                  <a:pt x="230504" y="13969"/>
                </a:lnTo>
                <a:lnTo>
                  <a:pt x="187325" y="29844"/>
                </a:lnTo>
                <a:lnTo>
                  <a:pt x="147320" y="52069"/>
                </a:lnTo>
                <a:lnTo>
                  <a:pt x="111125" y="79375"/>
                </a:lnTo>
                <a:lnTo>
                  <a:pt x="79375" y="111125"/>
                </a:lnTo>
                <a:lnTo>
                  <a:pt x="52070" y="147319"/>
                </a:lnTo>
                <a:lnTo>
                  <a:pt x="29845" y="187325"/>
                </a:lnTo>
                <a:lnTo>
                  <a:pt x="13970" y="230505"/>
                </a:lnTo>
                <a:lnTo>
                  <a:pt x="3809" y="276225"/>
                </a:lnTo>
                <a:lnTo>
                  <a:pt x="0" y="323850"/>
                </a:lnTo>
                <a:lnTo>
                  <a:pt x="3809" y="371475"/>
                </a:lnTo>
                <a:lnTo>
                  <a:pt x="13970" y="417194"/>
                </a:lnTo>
                <a:lnTo>
                  <a:pt x="29845" y="460375"/>
                </a:lnTo>
                <a:lnTo>
                  <a:pt x="52070" y="500380"/>
                </a:lnTo>
                <a:lnTo>
                  <a:pt x="79375" y="536575"/>
                </a:lnTo>
                <a:lnTo>
                  <a:pt x="111125" y="568325"/>
                </a:lnTo>
                <a:lnTo>
                  <a:pt x="147320" y="595630"/>
                </a:lnTo>
                <a:lnTo>
                  <a:pt x="187325" y="617855"/>
                </a:lnTo>
                <a:lnTo>
                  <a:pt x="230504" y="633730"/>
                </a:lnTo>
                <a:lnTo>
                  <a:pt x="276225" y="643890"/>
                </a:lnTo>
                <a:lnTo>
                  <a:pt x="323850" y="647700"/>
                </a:lnTo>
                <a:lnTo>
                  <a:pt x="371475" y="643890"/>
                </a:lnTo>
                <a:lnTo>
                  <a:pt x="417195" y="633730"/>
                </a:lnTo>
                <a:lnTo>
                  <a:pt x="460375" y="617855"/>
                </a:lnTo>
                <a:lnTo>
                  <a:pt x="500379" y="595630"/>
                </a:lnTo>
                <a:lnTo>
                  <a:pt x="536575" y="568325"/>
                </a:lnTo>
                <a:lnTo>
                  <a:pt x="568325" y="536575"/>
                </a:lnTo>
                <a:lnTo>
                  <a:pt x="595629" y="500380"/>
                </a:lnTo>
                <a:lnTo>
                  <a:pt x="617854" y="460375"/>
                </a:lnTo>
                <a:lnTo>
                  <a:pt x="633729" y="417194"/>
                </a:lnTo>
                <a:lnTo>
                  <a:pt x="643890" y="371475"/>
                </a:lnTo>
                <a:lnTo>
                  <a:pt x="647700" y="323850"/>
                </a:lnTo>
                <a:lnTo>
                  <a:pt x="643890" y="276225"/>
                </a:lnTo>
                <a:lnTo>
                  <a:pt x="633729" y="230505"/>
                </a:lnTo>
                <a:lnTo>
                  <a:pt x="617854" y="187325"/>
                </a:lnTo>
                <a:lnTo>
                  <a:pt x="595629" y="147319"/>
                </a:lnTo>
                <a:lnTo>
                  <a:pt x="568325" y="111125"/>
                </a:lnTo>
                <a:lnTo>
                  <a:pt x="536575" y="79375"/>
                </a:lnTo>
                <a:lnTo>
                  <a:pt x="500379" y="52069"/>
                </a:lnTo>
                <a:lnTo>
                  <a:pt x="460375" y="29844"/>
                </a:lnTo>
                <a:lnTo>
                  <a:pt x="417195" y="13969"/>
                </a:lnTo>
                <a:lnTo>
                  <a:pt x="371475" y="3809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5496" y="628997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554558"/>
            <a:ext cx="563181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4615" algn="l"/>
              </a:tabLst>
            </a:pPr>
            <a:r>
              <a:rPr dirty="0"/>
              <a:t>PR</a:t>
            </a:r>
            <a:r>
              <a:rPr dirty="0" spc="-20"/>
              <a:t>O</a:t>
            </a:r>
            <a:r>
              <a:rPr dirty="0" spc="-5"/>
              <a:t>BLE</a:t>
            </a:r>
            <a:r>
              <a:rPr dirty="0"/>
              <a:t>M	</a:t>
            </a:r>
            <a:r>
              <a:rPr dirty="0" spc="-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123" y="1356436"/>
            <a:ext cx="10695940" cy="15703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95"/>
              </a:spcBef>
            </a:pPr>
            <a:r>
              <a:rPr dirty="0" sz="2600" spc="-5" b="1">
                <a:latin typeface="Trebuchet MS"/>
                <a:cs typeface="Trebuchet MS"/>
              </a:rPr>
              <a:t>Develop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deep learning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CNN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model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</a:t>
            </a:r>
            <a:r>
              <a:rPr dirty="0" sz="2600" spc="2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real-time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facial</a:t>
            </a:r>
            <a:r>
              <a:rPr dirty="0" sz="2600" spc="3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recognition </a:t>
            </a:r>
            <a:r>
              <a:rPr dirty="0" sz="2600" spc="-5" b="1">
                <a:latin typeface="Trebuchet MS"/>
                <a:cs typeface="Trebuchet MS"/>
              </a:rPr>
              <a:t> that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achieves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high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accuracy,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robustness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to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environmental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variations, </a:t>
            </a:r>
            <a:r>
              <a:rPr dirty="0" sz="2600" spc="-77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scalability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while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minimizing</a:t>
            </a:r>
            <a:r>
              <a:rPr dirty="0" sz="2600" spc="-5" b="1">
                <a:latin typeface="Trebuchet MS"/>
                <a:cs typeface="Trebuchet MS"/>
              </a:rPr>
              <a:t> computational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overhead</a:t>
            </a:r>
            <a:r>
              <a:rPr dirty="0" sz="2600" spc="1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for </a:t>
            </a:r>
            <a:r>
              <a:rPr dirty="0" sz="260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deployment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across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diverse</a:t>
            </a:r>
            <a:r>
              <a:rPr dirty="0" sz="2600" spc="5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platforms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and</a:t>
            </a:r>
            <a:r>
              <a:rPr dirty="0" sz="2600" spc="10" b="1">
                <a:latin typeface="Trebuchet MS"/>
                <a:cs typeface="Trebuchet MS"/>
              </a:rPr>
              <a:t> </a:t>
            </a:r>
            <a:r>
              <a:rPr dirty="0" sz="2600" spc="-5" b="1">
                <a:latin typeface="Trebuchet MS"/>
                <a:cs typeface="Trebuchet MS"/>
              </a:rPr>
              <a:t>applications.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991475" y="3089910"/>
            <a:ext cx="2762250" cy="3257550"/>
            <a:chOff x="7991475" y="308991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51878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605218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308991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14847" y="6546009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1582495"/>
            <a:ext cx="11076940" cy="1409700"/>
          </a:xfrm>
          <a:custGeom>
            <a:avLst/>
            <a:gdLst/>
            <a:ahLst/>
            <a:cxnLst/>
            <a:rect l="l" t="t" r="r" b="b"/>
            <a:pathLst>
              <a:path w="11076940" h="1409700">
                <a:moveTo>
                  <a:pt x="11076419" y="0"/>
                </a:moveTo>
                <a:lnTo>
                  <a:pt x="0" y="0"/>
                </a:lnTo>
                <a:lnTo>
                  <a:pt x="0" y="213664"/>
                </a:lnTo>
                <a:lnTo>
                  <a:pt x="11076419" y="213664"/>
                </a:lnTo>
                <a:lnTo>
                  <a:pt x="11076419" y="0"/>
                </a:lnTo>
                <a:close/>
              </a:path>
              <a:path w="11076940" h="1409700">
                <a:moveTo>
                  <a:pt x="11076470" y="1006475"/>
                </a:moveTo>
                <a:lnTo>
                  <a:pt x="228904" y="1006475"/>
                </a:lnTo>
                <a:lnTo>
                  <a:pt x="228904" y="1409115"/>
                </a:lnTo>
                <a:lnTo>
                  <a:pt x="11076470" y="1409115"/>
                </a:lnTo>
                <a:lnTo>
                  <a:pt x="11076470" y="1006475"/>
                </a:lnTo>
                <a:close/>
              </a:path>
              <a:path w="11076940" h="1409700">
                <a:moveTo>
                  <a:pt x="11076470" y="289864"/>
                </a:moveTo>
                <a:lnTo>
                  <a:pt x="228904" y="289864"/>
                </a:lnTo>
                <a:lnTo>
                  <a:pt x="228904" y="689152"/>
                </a:lnTo>
                <a:lnTo>
                  <a:pt x="11076470" y="689152"/>
                </a:lnTo>
                <a:lnTo>
                  <a:pt x="11076470" y="289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60" y="810590"/>
            <a:ext cx="525653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</a:tabLst>
            </a:pPr>
            <a:r>
              <a:rPr dirty="0" spc="-5"/>
              <a:t>PROJECT	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028" y="1859356"/>
            <a:ext cx="3517265" cy="411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0202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Load</a:t>
            </a:r>
            <a:r>
              <a:rPr dirty="0" sz="2600" spc="-3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dirty="0" sz="2600" spc="-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20"/>
              </a:spcBef>
              <a:buClr>
                <a:srgbClr val="0D0D0D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Prep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rocessing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Train</a:t>
            </a:r>
            <a:r>
              <a:rPr dirty="0" sz="26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Test</a:t>
            </a:r>
            <a:r>
              <a:rPr dirty="0" sz="2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Split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Build</a:t>
            </a:r>
            <a:r>
              <a:rPr dirty="0" sz="2600" spc="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600" spc="-5" b="1">
                <a:solidFill>
                  <a:srgbClr val="0D0D0D"/>
                </a:solidFill>
                <a:latin typeface="Arial"/>
                <a:cs typeface="Arial"/>
              </a:rPr>
              <a:t> Train</a:t>
            </a:r>
            <a:r>
              <a:rPr dirty="0" sz="2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D0D0D"/>
                </a:solidFill>
                <a:latin typeface="Arial"/>
                <a:cs typeface="Arial"/>
              </a:rPr>
              <a:t>CNN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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Evaluation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SzPct val="84615"/>
              <a:buFont typeface="Symbol"/>
              <a:buChar char=""/>
              <a:tabLst>
                <a:tab pos="241300" algn="l"/>
              </a:tabLst>
            </a:pPr>
            <a:r>
              <a:rPr dirty="0" sz="2600" spc="-5" b="1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647949"/>
            <a:ext cx="12192000" cy="4210050"/>
            <a:chOff x="0" y="2647949"/>
            <a:chExt cx="12192000" cy="4210050"/>
          </a:xfrm>
        </p:grpSpPr>
        <p:sp>
          <p:nvSpPr>
            <p:cNvPr id="6" name="object 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9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39232" y="6417993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417017"/>
            <a:ext cx="48260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WHO</a:t>
            </a:r>
            <a:r>
              <a:rPr dirty="0" sz="3200" spc="-220"/>
              <a:t> </a:t>
            </a:r>
            <a:r>
              <a:rPr dirty="0" sz="3200" spc="-15"/>
              <a:t>ARE</a:t>
            </a:r>
            <a:r>
              <a:rPr dirty="0" sz="3200" spc="-35"/>
              <a:t> </a:t>
            </a:r>
            <a:r>
              <a:rPr dirty="0" sz="3200" spc="-10"/>
              <a:t>THE</a:t>
            </a:r>
            <a:r>
              <a:rPr dirty="0" sz="3200" spc="-35"/>
              <a:t> </a:t>
            </a:r>
            <a:r>
              <a:rPr dirty="0" sz="3200"/>
              <a:t>END</a:t>
            </a:r>
            <a:r>
              <a:rPr dirty="0" sz="3200" spc="-50"/>
              <a:t> </a:t>
            </a:r>
            <a:r>
              <a:rPr dirty="0" sz="3200" spc="-5"/>
              <a:t>USERS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7252" y="1178686"/>
            <a:ext cx="386651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r>
              <a:rPr dirty="0" sz="16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Surveillance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252" y="1666620"/>
            <a:ext cx="2880995" cy="2501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89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Law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Enforcement</a:t>
            </a:r>
            <a:r>
              <a:rPr dirty="0" sz="1600" spc="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Agencies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252" y="2154301"/>
            <a:ext cx="2838450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Government</a:t>
            </a:r>
            <a:r>
              <a:rPr dirty="0" sz="1600" spc="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Organizations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028" y="2622042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852" y="2642361"/>
            <a:ext cx="235458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Commercial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Enterprises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028" y="31069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852" y="3127247"/>
            <a:ext cx="309816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Human</a:t>
            </a:r>
            <a:r>
              <a:rPr dirty="0" sz="16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Resources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Departments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28" y="359181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852" y="3612134"/>
            <a:ext cx="1911985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Healthcare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028" y="407682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852" y="4096765"/>
            <a:ext cx="2317750" cy="24765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Educational</a:t>
            </a:r>
            <a:r>
              <a:rPr dirty="0" sz="16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Institutions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28" y="45584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5852" y="4578730"/>
            <a:ext cx="2759710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Smart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Device</a:t>
            </a:r>
            <a:r>
              <a:rPr dirty="0" sz="16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Manufacturers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28" y="5043297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852" y="5063616"/>
            <a:ext cx="3583304" cy="24701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70"/>
              </a:lnSpc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Transportation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600" spc="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Arial"/>
                <a:cs typeface="Arial"/>
              </a:rPr>
              <a:t>Aviation</a:t>
            </a:r>
            <a:r>
              <a:rPr dirty="0" sz="16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Industry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252" y="5548248"/>
            <a:ext cx="2466975" cy="25082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 indent="-226060">
              <a:lnSpc>
                <a:spcPts val="1895"/>
              </a:lnSpc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Social</a:t>
            </a:r>
            <a:r>
              <a:rPr dirty="0" sz="16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0D0D0D"/>
                </a:solidFill>
                <a:latin typeface="Arial"/>
                <a:cs typeface="Arial"/>
              </a:rPr>
              <a:t>Media</a:t>
            </a:r>
            <a:r>
              <a:rPr dirty="0" sz="16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Arial"/>
                <a:cs typeface="Arial"/>
              </a:rPr>
              <a:t>Platforms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000" y="6006795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0460" y="6080252"/>
            <a:ext cx="683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986" y="6080252"/>
            <a:ext cx="979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1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5781814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838022"/>
            <a:ext cx="97548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YOUR</a:t>
            </a:r>
            <a:r>
              <a:rPr dirty="0" sz="3600" spc="10"/>
              <a:t> </a:t>
            </a:r>
            <a:r>
              <a:rPr dirty="0" sz="3600" spc="-20"/>
              <a:t>SOLUTION</a:t>
            </a:r>
            <a:r>
              <a:rPr dirty="0" sz="3600" spc="-360"/>
              <a:t> </a:t>
            </a:r>
            <a:r>
              <a:rPr dirty="0" sz="3600" spc="-5"/>
              <a:t>AND</a:t>
            </a:r>
            <a:r>
              <a:rPr dirty="0" sz="3600" spc="35"/>
              <a:t> </a:t>
            </a:r>
            <a:r>
              <a:rPr dirty="0" sz="3600" spc="-5"/>
              <a:t>ITS</a:t>
            </a:r>
            <a:r>
              <a:rPr dirty="0" sz="3600" spc="65"/>
              <a:t> </a:t>
            </a:r>
            <a:r>
              <a:rPr dirty="0" sz="3600" spc="-10"/>
              <a:t>VALUE</a:t>
            </a:r>
            <a:r>
              <a:rPr dirty="0" sz="3600" spc="-75"/>
              <a:t> </a:t>
            </a:r>
            <a:r>
              <a:rPr dirty="0" sz="3600" spc="-15"/>
              <a:t>PROPOSITION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4123" y="1804796"/>
            <a:ext cx="10948035" cy="37966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70"/>
              </a:spcBef>
            </a:pPr>
            <a:r>
              <a:rPr dirty="0" sz="1800" spc="-5" b="1">
                <a:latin typeface="Trebuchet MS"/>
                <a:cs typeface="Trebuchet MS"/>
              </a:rPr>
              <a:t>One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solution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robust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facial</a:t>
            </a:r>
            <a:r>
              <a:rPr dirty="0" sz="1800" spc="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recognition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system </a:t>
            </a:r>
            <a:r>
              <a:rPr dirty="0" sz="1800" spc="-10" b="1">
                <a:latin typeface="Trebuchet MS"/>
                <a:cs typeface="Trebuchet MS"/>
              </a:rPr>
              <a:t>utilizing</a:t>
            </a:r>
            <a:r>
              <a:rPr dirty="0" sz="1800" spc="6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deep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learning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convolutional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neural </a:t>
            </a:r>
            <a:r>
              <a:rPr dirty="0" sz="1800" spc="-5" b="1">
                <a:latin typeface="Trebuchet MS"/>
                <a:cs typeface="Trebuchet MS"/>
              </a:rPr>
              <a:t> network(CNNs)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accurately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identify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individuals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from </a:t>
            </a:r>
            <a:r>
              <a:rPr dirty="0" sz="1800" b="1">
                <a:latin typeface="Trebuchet MS"/>
                <a:cs typeface="Trebuchet MS"/>
              </a:rPr>
              <a:t>images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or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</a:t>
            </a:r>
            <a:r>
              <a:rPr dirty="0" sz="1800" spc="-5" b="1">
                <a:latin typeface="Trebuchet MS"/>
                <a:cs typeface="Trebuchet MS"/>
              </a:rPr>
              <a:t> frames in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real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time.The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system </a:t>
            </a:r>
            <a:r>
              <a:rPr dirty="0" sz="1800" spc="-5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designed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 be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highly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accurate,scalable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adaptable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-5" b="1">
                <a:latin typeface="Trebuchet MS"/>
                <a:cs typeface="Trebuchet MS"/>
              </a:rPr>
              <a:t> diverse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environments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applications.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rebuchet MS"/>
              <a:cs typeface="Trebuchet MS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10" b="1">
                <a:solidFill>
                  <a:srgbClr val="0D0D0D"/>
                </a:solidFill>
                <a:latin typeface="Arial"/>
                <a:cs typeface="Arial"/>
              </a:rPr>
              <a:t>Enhanced</a:t>
            </a:r>
            <a:r>
              <a:rPr dirty="0" sz="2000" spc="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Operational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Efficiency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Improved</a:t>
            </a:r>
            <a:r>
              <a:rPr dirty="0" sz="20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User Experience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"/>
            </a:pPr>
            <a:endParaRPr sz="2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Cost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"/>
            </a:pPr>
            <a:endParaRPr sz="19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Clr>
                <a:srgbClr val="000000"/>
              </a:buClr>
              <a:buSzPct val="90000"/>
              <a:buFont typeface="Symbol"/>
              <a:buChar char=""/>
              <a:tabLst>
                <a:tab pos="470534" algn="l"/>
              </a:tabLst>
            </a:pP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Compliance</a:t>
            </a:r>
            <a:r>
              <a:rPr dirty="0" sz="20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Arial"/>
                <a:cs typeface="Arial"/>
              </a:rPr>
              <a:t>Accountability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387465"/>
            <a:ext cx="76200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602470" y="391477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145" y="3286125"/>
              <a:ext cx="2466975" cy="3419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48550" y="5080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059" y="6852920"/>
                  </a:lnTo>
                </a:path>
                <a:path w="4743450" h="6852920">
                  <a:moveTo>
                    <a:pt x="4743450" y="3689985"/>
                  </a:moveTo>
                  <a:lnTo>
                    <a:pt x="0" y="685292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470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404" y="6858000"/>
                  </a:lnTo>
                  <a:lnTo>
                    <a:pt x="2588895" y="6858000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325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4325" y="6858000"/>
                  </a:lnTo>
                  <a:lnTo>
                    <a:pt x="2854325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350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6029" y="0"/>
                  </a:moveTo>
                  <a:lnTo>
                    <a:pt x="0" y="0"/>
                  </a:lnTo>
                  <a:lnTo>
                    <a:pt x="1115059" y="6858000"/>
                  </a:lnTo>
                  <a:lnTo>
                    <a:pt x="1256029" y="6858000"/>
                  </a:lnTo>
                  <a:lnTo>
                    <a:pt x="1256029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0460" y="337769"/>
            <a:ext cx="753554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85"/>
              <a:t> </a:t>
            </a:r>
            <a:r>
              <a:rPr dirty="0"/>
              <a:t>WOW</a:t>
            </a:r>
            <a:r>
              <a:rPr dirty="0" spc="175"/>
              <a:t> </a:t>
            </a:r>
            <a:r>
              <a:rPr dirty="0" spc="5"/>
              <a:t>IN</a:t>
            </a:r>
            <a:r>
              <a:rPr dirty="0" spc="65"/>
              <a:t> </a:t>
            </a:r>
            <a:r>
              <a:rPr dirty="0" spc="-5"/>
              <a:t>YOUR</a:t>
            </a:r>
            <a:r>
              <a:rPr dirty="0" spc="70"/>
              <a:t> </a:t>
            </a:r>
            <a:r>
              <a:rPr dirty="0" spc="-5"/>
              <a:t>SOLUTION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3538" y="138087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6361" y="1376807"/>
            <a:ext cx="873125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1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spc="5" b="1">
                <a:solidFill>
                  <a:srgbClr val="0D0D0D"/>
                </a:solidFill>
                <a:latin typeface="Segoe UI"/>
                <a:cs typeface="Segoe UI"/>
              </a:rPr>
              <a:t>ur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c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761" y="1892172"/>
            <a:ext cx="262255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226695" indent="-22606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226695" algn="l"/>
                <a:tab pos="227329" algn="l"/>
              </a:tabLst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Robustness</a:t>
            </a:r>
            <a:r>
              <a:rPr dirty="0" sz="1600" spc="-3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to</a:t>
            </a:r>
            <a:r>
              <a:rPr dirty="0" sz="1600" spc="-2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Variability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538" y="2442210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6361" y="2441194"/>
            <a:ext cx="1623060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b="1">
                <a:solidFill>
                  <a:srgbClr val="0D0D0D"/>
                </a:solidFill>
                <a:latin typeface="Segoe UI"/>
                <a:cs typeface="Segoe UI"/>
              </a:rPr>
              <a:t>Feature</a:t>
            </a:r>
            <a:r>
              <a:rPr dirty="0" sz="1600" spc="-6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3538" y="295757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6361" y="2953511"/>
            <a:ext cx="197612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End-to-End</a:t>
            </a:r>
            <a:r>
              <a:rPr dirty="0" sz="1600" spc="-1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Learning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538" y="3469894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26361" y="3465576"/>
            <a:ext cx="991869" cy="27495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Scalability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3538" y="3981958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361" y="3977894"/>
            <a:ext cx="1948814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Privacy</a:t>
            </a:r>
            <a:r>
              <a:rPr dirty="0" sz="1600" spc="-5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Preservation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538" y="4494403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6361" y="4490339"/>
            <a:ext cx="2058670" cy="27432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40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Real-Time</a:t>
            </a:r>
            <a:r>
              <a:rPr dirty="0" sz="1600" spc="-30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Processing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3538" y="5006721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6361" y="5005704"/>
            <a:ext cx="119570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Adaptability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3538" y="5519115"/>
            <a:ext cx="1193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6361" y="5517769"/>
            <a:ext cx="2464435" cy="27178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14"/>
              </a:spcBef>
            </a:pP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Continuous</a:t>
            </a:r>
            <a:r>
              <a:rPr dirty="0" sz="1600" spc="-45" b="1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Segoe UI"/>
                <a:cs typeface="Segoe UI"/>
              </a:rPr>
              <a:t>Improvement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0"/>
            <a:ext cx="33051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MODELLING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885583"/>
            <a:ext cx="7001509" cy="51362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37935" y="6183297"/>
            <a:ext cx="9906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248019</dc:creator>
  <dcterms:created xsi:type="dcterms:W3CDTF">2024-04-05T06:25:36Z</dcterms:created>
  <dcterms:modified xsi:type="dcterms:W3CDTF">2024-04-05T06:25:36Z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2024-04-05T00:00:00Z</vt:filetime>
  </property>
</Properties>
</file>