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1" r:id="rId2"/>
    <p:sldId id="316" r:id="rId3"/>
    <p:sldId id="300" r:id="rId4"/>
    <p:sldId id="317" r:id="rId5"/>
    <p:sldId id="318" r:id="rId6"/>
    <p:sldId id="319" r:id="rId7"/>
    <p:sldId id="320" r:id="rId8"/>
    <p:sldId id="321" r:id="rId9"/>
    <p:sldId id="322" r:id="rId10"/>
    <p:sldId id="323" r:id="rId11"/>
    <p:sldId id="301" r:id="rId12"/>
    <p:sldId id="324" r:id="rId13"/>
    <p:sldId id="302" r:id="rId14"/>
    <p:sldId id="314" r:id="rId15"/>
    <p:sldId id="326" r:id="rId16"/>
    <p:sldId id="31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DA3415-84A0-4A1D-837E-2F6A6480473B}"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483AD-88D4-4CF9-9C64-6031F6046E32}" type="slidenum">
              <a:rPr lang="en-US" smtClean="0"/>
              <a:t>‹#›</a:t>
            </a:fld>
            <a:endParaRPr lang="en-US"/>
          </a:p>
        </p:txBody>
      </p:sp>
    </p:spTree>
    <p:extLst>
      <p:ext uri="{BB962C8B-B14F-4D97-AF65-F5344CB8AC3E}">
        <p14:creationId xmlns:p14="http://schemas.microsoft.com/office/powerpoint/2010/main" val="275579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7EDC-6CED-20DE-8530-10EE9773978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3ADF78B-D05D-C1A5-828D-259B4534F4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E255D78-4A52-91B5-36A9-D49AE69626FD}"/>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5" name="Footer Placeholder 4">
            <a:extLst>
              <a:ext uri="{FF2B5EF4-FFF2-40B4-BE49-F238E27FC236}">
                <a16:creationId xmlns:a16="http://schemas.microsoft.com/office/drawing/2014/main" id="{A6FB517D-2927-5CB1-C033-B25074F83F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9F4CF3-985A-BE86-FDE3-B8A3680F572C}"/>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408208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FB940-0B26-6DDC-750B-3B5D00E482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45FBF3-A432-D86B-7AB8-F3CDE663A7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0AB985-1CC8-487D-067E-DFDA58575972}"/>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5" name="Footer Placeholder 4">
            <a:extLst>
              <a:ext uri="{FF2B5EF4-FFF2-40B4-BE49-F238E27FC236}">
                <a16:creationId xmlns:a16="http://schemas.microsoft.com/office/drawing/2014/main" id="{7FF5C6A4-21F8-CFCB-E73F-5E00701EE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945479-8AFD-2FE1-19E0-8D9B0F83BBDA}"/>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3182112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A97B81F-1A0B-BEAB-A076-2B5ACA8385B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DE97F-F574-9D9A-C3F6-088FC8256C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13FD0-3760-AFB5-6B0C-4234BDF19E28}"/>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5" name="Footer Placeholder 4">
            <a:extLst>
              <a:ext uri="{FF2B5EF4-FFF2-40B4-BE49-F238E27FC236}">
                <a16:creationId xmlns:a16="http://schemas.microsoft.com/office/drawing/2014/main" id="{405B94AF-CEB6-74B2-2FC2-B635B76BE7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A24CF5-7EA5-0754-DF20-D97E6B3B5F15}"/>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3327498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518AA-34CD-4710-B1DB-389C498706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CF2CD2-D0F4-0522-16FC-5F837136BD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AB2BC-2FD9-FAA0-FE02-0BE742B34EB3}"/>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5" name="Footer Placeholder 4">
            <a:extLst>
              <a:ext uri="{FF2B5EF4-FFF2-40B4-BE49-F238E27FC236}">
                <a16:creationId xmlns:a16="http://schemas.microsoft.com/office/drawing/2014/main" id="{96E7EB7D-B14A-1C67-6942-9A97CE8B3E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2666E0-679D-64CD-5159-0C10652DE503}"/>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405103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F707-FC56-BF46-D34A-9A2C8C9AEF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7C2AC2-E421-52AD-791B-C1DA53C45F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D767D-CECB-7BA8-00A5-3E84009E3C72}"/>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5" name="Footer Placeholder 4">
            <a:extLst>
              <a:ext uri="{FF2B5EF4-FFF2-40B4-BE49-F238E27FC236}">
                <a16:creationId xmlns:a16="http://schemas.microsoft.com/office/drawing/2014/main" id="{55AD0CB5-95B9-0A81-0BE7-26053E03B7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61DA1-BB17-6CDC-B16D-E237A9A5E0D4}"/>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2211692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687DC-20A2-E5E7-7E18-D4FB2E70F0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37706A-49E7-6B24-3822-954D40BCF6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C7F72C-4DB5-9DD4-70C5-12AA5C2E27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DE1D98-2538-9AE4-9BCB-C557469BD471}"/>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6" name="Footer Placeholder 5">
            <a:extLst>
              <a:ext uri="{FF2B5EF4-FFF2-40B4-BE49-F238E27FC236}">
                <a16:creationId xmlns:a16="http://schemas.microsoft.com/office/drawing/2014/main" id="{17A18CE0-D86D-46B7-BB43-22888680DC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9E65B84-438E-25C0-F7B8-61186FA578D3}"/>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2540254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E6558-0FAD-10BD-E3E3-D35CB95D0C9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C8D661-6785-489D-78FB-9CC9492946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17DDC0-D563-58C3-97ED-887ECFD6057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A15CA8E-CBF8-2A99-F079-419C5D35012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927E0D-1FC0-109B-CB52-3EB3951E35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B0F65D-7F44-3D05-7EE3-EBE7349E5DCB}"/>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8" name="Footer Placeholder 7">
            <a:extLst>
              <a:ext uri="{FF2B5EF4-FFF2-40B4-BE49-F238E27FC236}">
                <a16:creationId xmlns:a16="http://schemas.microsoft.com/office/drawing/2014/main" id="{317248D4-BA1B-3B52-7C72-3A786BEA6D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FAFA2EC-72F9-B94F-3A0F-9BF94580663A}"/>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2212128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BC201-6618-196D-148D-0F42DBA5BC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BE9079-2E63-447E-A970-F145B1A46A44}"/>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4" name="Footer Placeholder 3">
            <a:extLst>
              <a:ext uri="{FF2B5EF4-FFF2-40B4-BE49-F238E27FC236}">
                <a16:creationId xmlns:a16="http://schemas.microsoft.com/office/drawing/2014/main" id="{DEE12695-3EE0-C726-DD4C-4A1A9A83491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00EF1E-B994-C545-44AE-AFB67BEC0070}"/>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4080680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4A9F61-D1CD-D0E8-A40F-F87F9462F9C5}"/>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3" name="Footer Placeholder 2">
            <a:extLst>
              <a:ext uri="{FF2B5EF4-FFF2-40B4-BE49-F238E27FC236}">
                <a16:creationId xmlns:a16="http://schemas.microsoft.com/office/drawing/2014/main" id="{0B73576B-3305-20FB-0F7C-78B40C438A3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D294D7F-EF18-7470-7C79-B381DCC113AA}"/>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2704360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DEB0D-AF0B-ABD0-C30B-AC3F70DB50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3DA004-0C3A-20F4-9A78-F5828CD8E5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E5F642-D9B0-DCC3-3C0F-9A277D988A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727D58-F92B-3A90-2578-0C248074ED59}"/>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6" name="Footer Placeholder 5">
            <a:extLst>
              <a:ext uri="{FF2B5EF4-FFF2-40B4-BE49-F238E27FC236}">
                <a16:creationId xmlns:a16="http://schemas.microsoft.com/office/drawing/2014/main" id="{FD29898A-8E63-A289-6630-FE05855BF6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1AF021-69F5-B66C-0A59-6DF96B66ED45}"/>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4252255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8D883-A022-17DC-1CE6-0C07C4F77C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3812E07-0763-C0F2-36E6-0F883FC62F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4027FB-0296-55EA-69EE-10CAC2E3D5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C7886C-AD88-C095-2035-8E1DBA7E5F37}"/>
              </a:ext>
            </a:extLst>
          </p:cNvPr>
          <p:cNvSpPr>
            <a:spLocks noGrp="1"/>
          </p:cNvSpPr>
          <p:nvPr>
            <p:ph type="dt" sz="half" idx="10"/>
          </p:nvPr>
        </p:nvSpPr>
        <p:spPr/>
        <p:txBody>
          <a:bodyPr/>
          <a:lstStyle/>
          <a:p>
            <a:fld id="{2117F242-CA74-4A14-B285-D64629CD5DDF}" type="datetimeFigureOut">
              <a:rPr lang="en-US" smtClean="0"/>
              <a:t>2/26/2024</a:t>
            </a:fld>
            <a:endParaRPr lang="en-US"/>
          </a:p>
        </p:txBody>
      </p:sp>
      <p:sp>
        <p:nvSpPr>
          <p:cNvPr id="6" name="Footer Placeholder 5">
            <a:extLst>
              <a:ext uri="{FF2B5EF4-FFF2-40B4-BE49-F238E27FC236}">
                <a16:creationId xmlns:a16="http://schemas.microsoft.com/office/drawing/2014/main" id="{C35D6E47-B886-70FF-226C-D9B4108CA7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A63078-538E-A3A0-BA8B-D188227535AD}"/>
              </a:ext>
            </a:extLst>
          </p:cNvPr>
          <p:cNvSpPr>
            <a:spLocks noGrp="1"/>
          </p:cNvSpPr>
          <p:nvPr>
            <p:ph type="sldNum" sz="quarter" idx="12"/>
          </p:nvPr>
        </p:nvSpPr>
        <p:spPr/>
        <p:txBody>
          <a:bodyPr/>
          <a:lstStyle/>
          <a:p>
            <a:fld id="{6A86E649-F970-40A6-91AE-208EEC053DF1}" type="slidenum">
              <a:rPr lang="en-US" smtClean="0"/>
              <a:t>‹#›</a:t>
            </a:fld>
            <a:endParaRPr lang="en-US"/>
          </a:p>
        </p:txBody>
      </p:sp>
    </p:spTree>
    <p:extLst>
      <p:ext uri="{BB962C8B-B14F-4D97-AF65-F5344CB8AC3E}">
        <p14:creationId xmlns:p14="http://schemas.microsoft.com/office/powerpoint/2010/main" val="18567280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4A719D-4593-2200-75BD-DDF446CCDA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A39B5-6565-A079-3E99-37C7916F95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00367-55B2-E881-2DC2-1D83FCD363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17F242-CA74-4A14-B285-D64629CD5DDF}" type="datetimeFigureOut">
              <a:rPr lang="en-US" smtClean="0"/>
              <a:t>2/26/2024</a:t>
            </a:fld>
            <a:endParaRPr lang="en-US"/>
          </a:p>
        </p:txBody>
      </p:sp>
      <p:sp>
        <p:nvSpPr>
          <p:cNvPr id="5" name="Footer Placeholder 4">
            <a:extLst>
              <a:ext uri="{FF2B5EF4-FFF2-40B4-BE49-F238E27FC236}">
                <a16:creationId xmlns:a16="http://schemas.microsoft.com/office/drawing/2014/main" id="{4FB3AB84-BFC3-D696-2701-93F275142D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5D473DD-0401-4ECD-293D-81D739E518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A86E649-F970-40A6-91AE-208EEC053DF1}" type="slidenum">
              <a:rPr lang="en-US" smtClean="0"/>
              <a:t>‹#›</a:t>
            </a:fld>
            <a:endParaRPr lang="en-US"/>
          </a:p>
        </p:txBody>
      </p:sp>
    </p:spTree>
    <p:extLst>
      <p:ext uri="{BB962C8B-B14F-4D97-AF65-F5344CB8AC3E}">
        <p14:creationId xmlns:p14="http://schemas.microsoft.com/office/powerpoint/2010/main" val="1382721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72547" y="1128409"/>
            <a:ext cx="9604310" cy="2300591"/>
          </a:xfrm>
        </p:spPr>
        <p:txBody>
          <a:bodyPr>
            <a:normAutofit/>
          </a:bodyPr>
          <a:lstStyle/>
          <a:p>
            <a:pPr algn="ctr"/>
            <a:r>
              <a:rPr lang="en-US" sz="3600" dirty="0">
                <a:solidFill>
                  <a:schemeClr val="accent1">
                    <a:lumMod val="75000"/>
                  </a:schemeClr>
                </a:solidFill>
              </a:rPr>
              <a:t>Independent Studies </a:t>
            </a:r>
            <a:endParaRPr lang="en-US" sz="3200" dirty="0"/>
          </a:p>
        </p:txBody>
      </p:sp>
      <p:sp>
        <p:nvSpPr>
          <p:cNvPr id="3" name="Subtitle 2"/>
          <p:cNvSpPr>
            <a:spLocks noGrp="1"/>
          </p:cNvSpPr>
          <p:nvPr>
            <p:ph type="subTitle" idx="1"/>
          </p:nvPr>
        </p:nvSpPr>
        <p:spPr>
          <a:xfrm>
            <a:off x="4552950" y="5194654"/>
            <a:ext cx="6509696" cy="1091845"/>
          </a:xfrm>
        </p:spPr>
        <p:txBody>
          <a:bodyPr>
            <a:normAutofit fontScale="92500" lnSpcReduction="20000"/>
          </a:bodyPr>
          <a:lstStyle/>
          <a:p>
            <a:r>
              <a:rPr lang="en-US" dirty="0"/>
              <a:t>						</a:t>
            </a:r>
            <a:r>
              <a:rPr lang="en-US" sz="2100" b="1" dirty="0"/>
              <a:t>                   				         Harichandana Neralla</a:t>
            </a:r>
          </a:p>
          <a:p>
            <a:r>
              <a:rPr lang="en-US" sz="2100" b="1" dirty="0"/>
              <a:t>		</a:t>
            </a:r>
            <a:endParaRPr lang="en-US" sz="1700" dirty="0"/>
          </a:p>
        </p:txBody>
      </p:sp>
    </p:spTree>
    <p:extLst>
      <p:ext uri="{BB962C8B-B14F-4D97-AF65-F5344CB8AC3E}">
        <p14:creationId xmlns:p14="http://schemas.microsoft.com/office/powerpoint/2010/main" val="10690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E9AD1B-25F3-A16F-1CF8-822986D26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EF1D45-5789-C8AE-CB68-714DD5AA1E43}"/>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42D3C176-EB9B-1769-C994-52C691CD44D2}"/>
              </a:ext>
            </a:extLst>
          </p:cNvPr>
          <p:cNvSpPr>
            <a:spLocks noGrp="1"/>
          </p:cNvSpPr>
          <p:nvPr>
            <p:ph sz="half" idx="1"/>
          </p:nvPr>
        </p:nvSpPr>
        <p:spPr>
          <a:xfrm>
            <a:off x="838199" y="1825625"/>
            <a:ext cx="10882745" cy="4351338"/>
          </a:xfrm>
        </p:spPr>
        <p:txBody>
          <a:bodyPr>
            <a:normAutofit/>
          </a:bodyPr>
          <a:lstStyle/>
          <a:p>
            <a:r>
              <a:rPr lang="en-US" dirty="0" err="1">
                <a:highlight>
                  <a:srgbClr val="FFFF00"/>
                </a:highlight>
              </a:rPr>
              <a:t>VulChecker</a:t>
            </a:r>
            <a:r>
              <a:rPr lang="en-US" dirty="0">
                <a:highlight>
                  <a:srgbClr val="FFFF00"/>
                </a:highlight>
              </a:rPr>
              <a:t>:</a:t>
            </a:r>
            <a:r>
              <a:rPr lang="en-US" dirty="0"/>
              <a:t> </a:t>
            </a:r>
          </a:p>
          <a:p>
            <a:pPr marL="0" indent="0">
              <a:buNone/>
            </a:pPr>
            <a:r>
              <a:rPr lang="en-US" dirty="0"/>
              <a:t>	A deep learning framework for detecting the precise manifestation point, of software vulnerabilities in source code. </a:t>
            </a:r>
          </a:p>
          <a:p>
            <a:pPr marL="0" indent="0">
              <a:buNone/>
            </a:pPr>
            <a:r>
              <a:rPr lang="en-US" dirty="0"/>
              <a:t>	To accomplish this, </a:t>
            </a:r>
            <a:r>
              <a:rPr lang="en-US" dirty="0" err="1"/>
              <a:t>VulChecker</a:t>
            </a:r>
            <a:r>
              <a:rPr lang="en-US" dirty="0"/>
              <a:t> first passes the program’s source code through a custom </a:t>
            </a:r>
            <a:r>
              <a:rPr lang="en-US" dirty="0">
                <a:highlight>
                  <a:srgbClr val="FFFF00"/>
                </a:highlight>
              </a:rPr>
              <a:t>LLVM compiler </a:t>
            </a:r>
            <a:r>
              <a:rPr lang="en-US" dirty="0"/>
              <a:t>toolchain to generate a GNN-optimized program representation, which we refer to as an </a:t>
            </a:r>
            <a:r>
              <a:rPr lang="en-US" dirty="0">
                <a:highlight>
                  <a:srgbClr val="FFFF00"/>
                </a:highlight>
              </a:rPr>
              <a:t>enriched program dependency graph (</a:t>
            </a:r>
            <a:r>
              <a:rPr lang="en-US" dirty="0" err="1">
                <a:highlight>
                  <a:srgbClr val="FFFF00"/>
                </a:highlight>
              </a:rPr>
              <a:t>ePDG</a:t>
            </a:r>
            <a:r>
              <a:rPr lang="en-US" dirty="0">
                <a:highlight>
                  <a:srgbClr val="FFFF00"/>
                </a:highlight>
              </a:rPr>
              <a:t>).</a:t>
            </a:r>
          </a:p>
        </p:txBody>
      </p:sp>
    </p:spTree>
    <p:extLst>
      <p:ext uri="{BB962C8B-B14F-4D97-AF65-F5344CB8AC3E}">
        <p14:creationId xmlns:p14="http://schemas.microsoft.com/office/powerpoint/2010/main" val="15391355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A79AE-176E-E1C5-D63C-852B0864C2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D0C5F-5722-BACE-BB46-0B11635B7889}"/>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630645B0-A143-A5BD-4C96-C74119983ADD}"/>
              </a:ext>
            </a:extLst>
          </p:cNvPr>
          <p:cNvSpPr>
            <a:spLocks noGrp="1"/>
          </p:cNvSpPr>
          <p:nvPr>
            <p:ph sz="half" idx="1"/>
          </p:nvPr>
        </p:nvSpPr>
        <p:spPr>
          <a:xfrm>
            <a:off x="838199" y="1825625"/>
            <a:ext cx="10882745" cy="4351338"/>
          </a:xfrm>
        </p:spPr>
        <p:txBody>
          <a:bodyPr>
            <a:normAutofit fontScale="92500" lnSpcReduction="10000"/>
          </a:bodyPr>
          <a:lstStyle/>
          <a:p>
            <a:r>
              <a:rPr lang="en-US" dirty="0" err="1">
                <a:highlight>
                  <a:srgbClr val="FFFF00"/>
                </a:highlight>
              </a:rPr>
              <a:t>ePDGs</a:t>
            </a:r>
            <a:r>
              <a:rPr lang="en-US" dirty="0">
                <a:highlight>
                  <a:srgbClr val="FFFF00"/>
                </a:highlight>
              </a:rPr>
              <a:t> </a:t>
            </a:r>
            <a:r>
              <a:rPr lang="en-US" dirty="0"/>
              <a:t>are graph structures in which nodes represent atomic machine-level instructions and edges represent control- and data-flow dependencies between instructions. </a:t>
            </a:r>
          </a:p>
          <a:p>
            <a:r>
              <a:rPr lang="en-US" dirty="0" err="1"/>
              <a:t>ePDGs</a:t>
            </a:r>
            <a:r>
              <a:rPr lang="en-US" dirty="0"/>
              <a:t> are well-conditioned for graph-based machine learning models since they more accurately capture the flow of the software.</a:t>
            </a:r>
          </a:p>
          <a:p>
            <a:r>
              <a:rPr lang="en-US" dirty="0" err="1">
                <a:highlight>
                  <a:srgbClr val="FFFF00"/>
                </a:highlight>
              </a:rPr>
              <a:t>VulChecker</a:t>
            </a:r>
            <a:r>
              <a:rPr lang="en-US" dirty="0">
                <a:highlight>
                  <a:srgbClr val="FFFF00"/>
                </a:highlight>
              </a:rPr>
              <a:t> searches the </a:t>
            </a:r>
            <a:r>
              <a:rPr lang="en-US" dirty="0" err="1">
                <a:highlight>
                  <a:srgbClr val="FFFF00"/>
                </a:highlight>
              </a:rPr>
              <a:t>ePDG</a:t>
            </a:r>
            <a:r>
              <a:rPr lang="en-US" dirty="0">
                <a:highlight>
                  <a:srgbClr val="FFFF00"/>
                </a:highlight>
              </a:rPr>
              <a:t> </a:t>
            </a:r>
            <a:r>
              <a:rPr lang="en-US" dirty="0"/>
              <a:t>for potential vulnerability manifestation points, such as calls to a free()function for double free vulnerabilities (i.e.,CWE-415).</a:t>
            </a:r>
          </a:p>
          <a:p>
            <a:r>
              <a:rPr lang="en-US" dirty="0"/>
              <a:t>During deployment, when a subgraph is predicted to be vulnerable with respect to a specific </a:t>
            </a:r>
            <a:r>
              <a:rPr lang="en-US" dirty="0" err="1"/>
              <a:t>CWEVulChecker</a:t>
            </a:r>
            <a:r>
              <a:rPr lang="en-US" dirty="0"/>
              <a:t> alerts the developer to the exact location (line and instruction) of the manifestation point in source code and indicates the CWE type.</a:t>
            </a:r>
          </a:p>
        </p:txBody>
      </p:sp>
    </p:spTree>
    <p:extLst>
      <p:ext uri="{BB962C8B-B14F-4D97-AF65-F5344CB8AC3E}">
        <p14:creationId xmlns:p14="http://schemas.microsoft.com/office/powerpoint/2010/main" val="17648328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832335-FD03-E9E5-7788-F46D5F586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3547EB-13BA-E6E3-D6FA-ED5EB6C1EEA2}"/>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F1A35A0D-1EC1-094E-E6F3-756ADA31AE5F}"/>
              </a:ext>
            </a:extLst>
          </p:cNvPr>
          <p:cNvSpPr>
            <a:spLocks noGrp="1"/>
          </p:cNvSpPr>
          <p:nvPr>
            <p:ph sz="half" idx="1"/>
          </p:nvPr>
        </p:nvSpPr>
        <p:spPr>
          <a:xfrm>
            <a:off x="838199" y="1825625"/>
            <a:ext cx="10882745" cy="4351338"/>
          </a:xfrm>
        </p:spPr>
        <p:txBody>
          <a:bodyPr>
            <a:normAutofit fontScale="92500" lnSpcReduction="10000"/>
          </a:bodyPr>
          <a:lstStyle/>
          <a:p>
            <a:r>
              <a:rPr lang="en-US" b="1" dirty="0"/>
              <a:t>Model :</a:t>
            </a:r>
            <a:r>
              <a:rPr lang="en-US" dirty="0"/>
              <a:t> based on a message passing GNN – S2V.</a:t>
            </a:r>
          </a:p>
          <a:p>
            <a:r>
              <a:rPr lang="en-US" b="1" dirty="0"/>
              <a:t>Dataset:  </a:t>
            </a:r>
            <a:r>
              <a:rPr lang="en-US" dirty="0"/>
              <a:t>Injecting synthetic traces from Juliet C/C++ test suite. It’s effective because they injected root causes at random distance away from the manifestation point. This improves generalization by forcing the model to search deeper into Gi over real code.</a:t>
            </a:r>
          </a:p>
          <a:p>
            <a:r>
              <a:rPr lang="en-US" b="1" dirty="0"/>
              <a:t>Evaluated on 5 distinct CWEs</a:t>
            </a:r>
            <a:r>
              <a:rPr lang="en-US" dirty="0"/>
              <a:t>: (cover both spatial and temporal memory safety issues)</a:t>
            </a:r>
          </a:p>
          <a:p>
            <a:pPr lvl="1"/>
            <a:r>
              <a:rPr lang="en-US" dirty="0"/>
              <a:t>Integer overflow</a:t>
            </a:r>
          </a:p>
          <a:p>
            <a:pPr lvl="1"/>
            <a:r>
              <a:rPr lang="en-US" dirty="0"/>
              <a:t>Stack overflow</a:t>
            </a:r>
          </a:p>
          <a:p>
            <a:pPr lvl="1"/>
            <a:r>
              <a:rPr lang="en-US" dirty="0"/>
              <a:t>Heap overflow</a:t>
            </a:r>
          </a:p>
          <a:p>
            <a:pPr lvl="1"/>
            <a:r>
              <a:rPr lang="en-US" dirty="0"/>
              <a:t>Double free</a:t>
            </a:r>
          </a:p>
          <a:p>
            <a:pPr lvl="1"/>
            <a:r>
              <a:rPr lang="en-US" dirty="0"/>
              <a:t>Use-after-free</a:t>
            </a:r>
          </a:p>
        </p:txBody>
      </p:sp>
    </p:spTree>
    <p:extLst>
      <p:ext uri="{BB962C8B-B14F-4D97-AF65-F5344CB8AC3E}">
        <p14:creationId xmlns:p14="http://schemas.microsoft.com/office/powerpoint/2010/main" val="31302528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B30B2-6D75-9F3D-18DD-A24AB4E40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8077CD-09C2-084C-EB4B-A7CD1259A97B}"/>
              </a:ext>
            </a:extLst>
          </p:cNvPr>
          <p:cNvSpPr>
            <a:spLocks noGrp="1"/>
          </p:cNvSpPr>
          <p:nvPr>
            <p:ph type="title"/>
          </p:nvPr>
        </p:nvSpPr>
        <p:spPr/>
        <p:txBody>
          <a:bodyPr/>
          <a:lstStyle/>
          <a:p>
            <a:r>
              <a:rPr lang="en-US" dirty="0" err="1"/>
              <a:t>VulChecker</a:t>
            </a:r>
            <a:r>
              <a:rPr lang="en-US" dirty="0"/>
              <a:t>: Graph-based Vulnerability Localization in Source Code</a:t>
            </a:r>
          </a:p>
        </p:txBody>
      </p:sp>
      <p:pic>
        <p:nvPicPr>
          <p:cNvPr id="8" name="Content Placeholder 7">
            <a:extLst>
              <a:ext uri="{FF2B5EF4-FFF2-40B4-BE49-F238E27FC236}">
                <a16:creationId xmlns:a16="http://schemas.microsoft.com/office/drawing/2014/main" id="{CD60EBE6-A47D-97A1-BFC5-0CCD8AEDE651}"/>
              </a:ext>
            </a:extLst>
          </p:cNvPr>
          <p:cNvPicPr>
            <a:picLocks noGrp="1" noChangeAspect="1"/>
          </p:cNvPicPr>
          <p:nvPr>
            <p:ph sz="half" idx="1"/>
          </p:nvPr>
        </p:nvPicPr>
        <p:blipFill>
          <a:blip r:embed="rId2"/>
          <a:stretch>
            <a:fillRect/>
          </a:stretch>
        </p:blipFill>
        <p:spPr>
          <a:xfrm>
            <a:off x="274321" y="1788160"/>
            <a:ext cx="11592560" cy="4053840"/>
          </a:xfrm>
        </p:spPr>
      </p:pic>
    </p:spTree>
    <p:extLst>
      <p:ext uri="{BB962C8B-B14F-4D97-AF65-F5344CB8AC3E}">
        <p14:creationId xmlns:p14="http://schemas.microsoft.com/office/powerpoint/2010/main" val="2025418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BDA2B-52D8-902A-1C27-9D6B3236F5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3275D9-03BD-D1F9-5809-CE49A941A020}"/>
              </a:ext>
            </a:extLst>
          </p:cNvPr>
          <p:cNvSpPr>
            <a:spLocks noGrp="1"/>
          </p:cNvSpPr>
          <p:nvPr>
            <p:ph type="title"/>
          </p:nvPr>
        </p:nvSpPr>
        <p:spPr/>
        <p:txBody>
          <a:bodyPr/>
          <a:lstStyle/>
          <a:p>
            <a:r>
              <a:rPr lang="en-US" dirty="0" err="1"/>
              <a:t>VulChecker</a:t>
            </a:r>
            <a:r>
              <a:rPr lang="en-US" dirty="0"/>
              <a:t>: Graph-based Vulnerability Localization in Source Code</a:t>
            </a:r>
          </a:p>
        </p:txBody>
      </p:sp>
      <p:pic>
        <p:nvPicPr>
          <p:cNvPr id="6" name="Content Placeholder 5">
            <a:extLst>
              <a:ext uri="{FF2B5EF4-FFF2-40B4-BE49-F238E27FC236}">
                <a16:creationId xmlns:a16="http://schemas.microsoft.com/office/drawing/2014/main" id="{1CC0D7ED-0AC1-972B-946F-5875B41BE0EC}"/>
              </a:ext>
            </a:extLst>
          </p:cNvPr>
          <p:cNvPicPr>
            <a:picLocks noGrp="1" noChangeAspect="1"/>
          </p:cNvPicPr>
          <p:nvPr>
            <p:ph sz="half" idx="1"/>
          </p:nvPr>
        </p:nvPicPr>
        <p:blipFill>
          <a:blip r:embed="rId2"/>
          <a:stretch>
            <a:fillRect/>
          </a:stretch>
        </p:blipFill>
        <p:spPr>
          <a:xfrm>
            <a:off x="924560" y="1955146"/>
            <a:ext cx="4325778" cy="4092295"/>
          </a:xfrm>
        </p:spPr>
      </p:pic>
      <p:pic>
        <p:nvPicPr>
          <p:cNvPr id="9" name="Picture 8">
            <a:extLst>
              <a:ext uri="{FF2B5EF4-FFF2-40B4-BE49-F238E27FC236}">
                <a16:creationId xmlns:a16="http://schemas.microsoft.com/office/drawing/2014/main" id="{934BA4BD-CB7E-E8BD-7745-8009D8E77C15}"/>
              </a:ext>
            </a:extLst>
          </p:cNvPr>
          <p:cNvPicPr>
            <a:picLocks noChangeAspect="1"/>
          </p:cNvPicPr>
          <p:nvPr/>
        </p:nvPicPr>
        <p:blipFill>
          <a:blip r:embed="rId3"/>
          <a:stretch>
            <a:fillRect/>
          </a:stretch>
        </p:blipFill>
        <p:spPr>
          <a:xfrm>
            <a:off x="5831840" y="1884026"/>
            <a:ext cx="5608548" cy="4303414"/>
          </a:xfrm>
          <a:prstGeom prst="rect">
            <a:avLst/>
          </a:prstGeom>
        </p:spPr>
      </p:pic>
    </p:spTree>
    <p:extLst>
      <p:ext uri="{BB962C8B-B14F-4D97-AF65-F5344CB8AC3E}">
        <p14:creationId xmlns:p14="http://schemas.microsoft.com/office/powerpoint/2010/main" val="420701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CC3E-50F6-11FB-B9E2-99FA861D41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F0D566-4A34-3875-3DAF-2AF45B790312}"/>
              </a:ext>
            </a:extLst>
          </p:cNvPr>
          <p:cNvSpPr>
            <a:spLocks noGrp="1"/>
          </p:cNvSpPr>
          <p:nvPr>
            <p:ph type="title"/>
          </p:nvPr>
        </p:nvSpPr>
        <p:spPr/>
        <p:txBody>
          <a:bodyPr/>
          <a:lstStyle/>
          <a:p>
            <a:r>
              <a:rPr lang="en-US" dirty="0" err="1"/>
              <a:t>VulChecker</a:t>
            </a:r>
            <a:r>
              <a:rPr lang="en-US" dirty="0"/>
              <a:t>: Graph-based Vulnerability Localization in Source Code</a:t>
            </a:r>
          </a:p>
        </p:txBody>
      </p:sp>
      <p:pic>
        <p:nvPicPr>
          <p:cNvPr id="7" name="Content Placeholder 6">
            <a:extLst>
              <a:ext uri="{FF2B5EF4-FFF2-40B4-BE49-F238E27FC236}">
                <a16:creationId xmlns:a16="http://schemas.microsoft.com/office/drawing/2014/main" id="{01077F17-B80A-7C38-D3F1-0A6CBBFBFF5D}"/>
              </a:ext>
            </a:extLst>
          </p:cNvPr>
          <p:cNvPicPr>
            <a:picLocks noGrp="1" noChangeAspect="1"/>
          </p:cNvPicPr>
          <p:nvPr>
            <p:ph sz="half" idx="1"/>
          </p:nvPr>
        </p:nvPicPr>
        <p:blipFill>
          <a:blip r:embed="rId2"/>
          <a:stretch>
            <a:fillRect/>
          </a:stretch>
        </p:blipFill>
        <p:spPr>
          <a:xfrm>
            <a:off x="594360" y="2088560"/>
            <a:ext cx="5379720" cy="4241120"/>
          </a:xfrm>
        </p:spPr>
      </p:pic>
      <p:pic>
        <p:nvPicPr>
          <p:cNvPr id="10" name="Picture 9">
            <a:extLst>
              <a:ext uri="{FF2B5EF4-FFF2-40B4-BE49-F238E27FC236}">
                <a16:creationId xmlns:a16="http://schemas.microsoft.com/office/drawing/2014/main" id="{266B3E38-6506-C491-C6ED-743FD9676319}"/>
              </a:ext>
            </a:extLst>
          </p:cNvPr>
          <p:cNvPicPr>
            <a:picLocks noChangeAspect="1"/>
          </p:cNvPicPr>
          <p:nvPr/>
        </p:nvPicPr>
        <p:blipFill>
          <a:blip r:embed="rId3"/>
          <a:stretch>
            <a:fillRect/>
          </a:stretch>
        </p:blipFill>
        <p:spPr>
          <a:xfrm>
            <a:off x="6392729" y="2088560"/>
            <a:ext cx="5521469" cy="4058240"/>
          </a:xfrm>
          <a:prstGeom prst="rect">
            <a:avLst/>
          </a:prstGeom>
        </p:spPr>
      </p:pic>
    </p:spTree>
    <p:extLst>
      <p:ext uri="{BB962C8B-B14F-4D97-AF65-F5344CB8AC3E}">
        <p14:creationId xmlns:p14="http://schemas.microsoft.com/office/powerpoint/2010/main" val="2808956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91CB8-E15F-3E34-05FC-8AF23693D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E843F-4928-8CC1-A0CB-DF0FFF6B5C3E}"/>
              </a:ext>
            </a:extLst>
          </p:cNvPr>
          <p:cNvSpPr>
            <a:spLocks noGrp="1"/>
          </p:cNvSpPr>
          <p:nvPr>
            <p:ph type="title"/>
          </p:nvPr>
        </p:nvSpPr>
        <p:spPr>
          <a:xfrm>
            <a:off x="838200" y="365125"/>
            <a:ext cx="10449560" cy="894715"/>
          </a:xfrm>
        </p:spPr>
        <p:txBody>
          <a:bodyPr>
            <a:normAutofit fontScale="90000"/>
          </a:bodyPr>
          <a:lstStyle/>
          <a:p>
            <a:r>
              <a:rPr lang="en-US" dirty="0" err="1"/>
              <a:t>VulChecker</a:t>
            </a:r>
            <a:r>
              <a:rPr lang="en-US" dirty="0"/>
              <a:t>: Graph-based Vulnerability Localization in Source Code</a:t>
            </a:r>
          </a:p>
        </p:txBody>
      </p:sp>
      <p:pic>
        <p:nvPicPr>
          <p:cNvPr id="15" name="Content Placeholder 14">
            <a:extLst>
              <a:ext uri="{FF2B5EF4-FFF2-40B4-BE49-F238E27FC236}">
                <a16:creationId xmlns:a16="http://schemas.microsoft.com/office/drawing/2014/main" id="{5CBFD083-E8C3-C32A-1567-237351A5AC0A}"/>
              </a:ext>
            </a:extLst>
          </p:cNvPr>
          <p:cNvPicPr>
            <a:picLocks noGrp="1" noChangeAspect="1"/>
          </p:cNvPicPr>
          <p:nvPr>
            <p:ph sz="half" idx="1"/>
          </p:nvPr>
        </p:nvPicPr>
        <p:blipFill>
          <a:blip r:embed="rId2"/>
          <a:stretch>
            <a:fillRect/>
          </a:stretch>
        </p:blipFill>
        <p:spPr>
          <a:xfrm>
            <a:off x="1276100" y="1259840"/>
            <a:ext cx="4037580" cy="5161280"/>
          </a:xfrm>
        </p:spPr>
      </p:pic>
      <p:pic>
        <p:nvPicPr>
          <p:cNvPr id="13" name="Picture 12">
            <a:extLst>
              <a:ext uri="{FF2B5EF4-FFF2-40B4-BE49-F238E27FC236}">
                <a16:creationId xmlns:a16="http://schemas.microsoft.com/office/drawing/2014/main" id="{55926A29-654D-CA82-43D9-3523D9944C00}"/>
              </a:ext>
            </a:extLst>
          </p:cNvPr>
          <p:cNvPicPr>
            <a:picLocks noChangeAspect="1"/>
          </p:cNvPicPr>
          <p:nvPr/>
        </p:nvPicPr>
        <p:blipFill>
          <a:blip r:embed="rId3"/>
          <a:stretch>
            <a:fillRect/>
          </a:stretch>
        </p:blipFill>
        <p:spPr>
          <a:xfrm>
            <a:off x="6546742" y="1352320"/>
            <a:ext cx="3826618" cy="5311600"/>
          </a:xfrm>
          <a:prstGeom prst="rect">
            <a:avLst/>
          </a:prstGeom>
        </p:spPr>
      </p:pic>
    </p:spTree>
    <p:extLst>
      <p:ext uri="{BB962C8B-B14F-4D97-AF65-F5344CB8AC3E}">
        <p14:creationId xmlns:p14="http://schemas.microsoft.com/office/powerpoint/2010/main" val="2613864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2B8FB-229C-08F4-1B80-ABAECE1556CE}"/>
              </a:ext>
            </a:extLst>
          </p:cNvPr>
          <p:cNvSpPr>
            <a:spLocks noGrp="1"/>
          </p:cNvSpPr>
          <p:nvPr>
            <p:ph type="title"/>
          </p:nvPr>
        </p:nvSpPr>
        <p:spPr/>
        <p:txBody>
          <a:bodyPr/>
          <a:lstStyle/>
          <a:p>
            <a:r>
              <a:rPr lang="en-US" dirty="0"/>
              <a:t>Open Source tools for security detection	</a:t>
            </a:r>
          </a:p>
        </p:txBody>
      </p:sp>
      <p:sp>
        <p:nvSpPr>
          <p:cNvPr id="3" name="Content Placeholder 2">
            <a:extLst>
              <a:ext uri="{FF2B5EF4-FFF2-40B4-BE49-F238E27FC236}">
                <a16:creationId xmlns:a16="http://schemas.microsoft.com/office/drawing/2014/main" id="{107D6376-E325-EED3-E297-6752143D7521}"/>
              </a:ext>
            </a:extLst>
          </p:cNvPr>
          <p:cNvSpPr>
            <a:spLocks noGrp="1"/>
          </p:cNvSpPr>
          <p:nvPr>
            <p:ph sz="half" idx="1"/>
          </p:nvPr>
        </p:nvSpPr>
        <p:spPr>
          <a:xfrm>
            <a:off x="838200" y="1825625"/>
            <a:ext cx="10957560" cy="4351338"/>
          </a:xfrm>
        </p:spPr>
        <p:txBody>
          <a:bodyPr>
            <a:normAutofit lnSpcReduction="10000"/>
          </a:bodyPr>
          <a:lstStyle/>
          <a:p>
            <a:r>
              <a:rPr lang="en-US" sz="1800" dirty="0" err="1"/>
              <a:t>Kube</a:t>
            </a:r>
            <a:r>
              <a:rPr lang="en-US" sz="1800" dirty="0"/>
              <a:t>-hunter – for discovering security issues in Kubernetes clusters. This can be only used on cloud clusters. </a:t>
            </a:r>
          </a:p>
          <a:p>
            <a:r>
              <a:rPr lang="en-US" sz="1800" dirty="0" err="1"/>
              <a:t>Censys</a:t>
            </a:r>
            <a:r>
              <a:rPr lang="en-US" sz="1800" dirty="0"/>
              <a:t> - i</a:t>
            </a:r>
            <a:r>
              <a:rPr lang="en-US" sz="1800" b="0" i="0" dirty="0">
                <a:solidFill>
                  <a:srgbClr val="443939"/>
                </a:solidFill>
                <a:effectLst/>
                <a:latin typeface="open sans" panose="020B0606030504020204" pitchFamily="34" charset="0"/>
              </a:rPr>
              <a:t>s a platform that helps information security practitioners discover, monitor, and analyze devices that are accessible from the Internet. </a:t>
            </a:r>
          </a:p>
          <a:p>
            <a:pPr lvl="1"/>
            <a:r>
              <a:rPr lang="en-US" sz="1400" b="0" i="0" dirty="0">
                <a:solidFill>
                  <a:srgbClr val="443939"/>
                </a:solidFill>
                <a:effectLst/>
                <a:latin typeface="open sans" panose="020B0606030504020204" pitchFamily="34" charset="0"/>
              </a:rPr>
              <a:t>They regularly probe every public IP address and popular domain names, curate and enrich the resulting data, and make it intelligible through an interactive search engine and API. </a:t>
            </a:r>
          </a:p>
          <a:p>
            <a:pPr lvl="1"/>
            <a:r>
              <a:rPr lang="en-US" sz="1400" b="0" i="0" dirty="0">
                <a:solidFill>
                  <a:srgbClr val="443939"/>
                </a:solidFill>
                <a:effectLst/>
                <a:latin typeface="open sans" panose="020B0606030504020204" pitchFamily="34" charset="0"/>
              </a:rPr>
              <a:t>One way that </a:t>
            </a:r>
            <a:r>
              <a:rPr lang="en-US" sz="1400" b="0" i="0" dirty="0" err="1">
                <a:solidFill>
                  <a:srgbClr val="443939"/>
                </a:solidFill>
                <a:effectLst/>
                <a:latin typeface="open sans" panose="020B0606030504020204" pitchFamily="34" charset="0"/>
              </a:rPr>
              <a:t>Censys</a:t>
            </a:r>
            <a:r>
              <a:rPr lang="en-US" sz="1400" b="0" i="0" dirty="0">
                <a:solidFill>
                  <a:srgbClr val="443939"/>
                </a:solidFill>
                <a:effectLst/>
                <a:latin typeface="open sans" panose="020B0606030504020204" pitchFamily="34" charset="0"/>
              </a:rPr>
              <a:t> finds publicly-reachable devices is by using Internet-wide scanning. We make a small number of harmless connection attempts to every IPv4 address worldwide each day. When we discover that a computer or device is configured to accept connections, we follow up by completing protocol handshakes to learn more about the running services.</a:t>
            </a:r>
          </a:p>
          <a:p>
            <a:r>
              <a:rPr lang="en-US" sz="1800" dirty="0">
                <a:solidFill>
                  <a:srgbClr val="443939"/>
                </a:solidFill>
                <a:highlight>
                  <a:srgbClr val="FF0000"/>
                </a:highlight>
                <a:latin typeface="open sans" panose="020B0606030504020204" pitchFamily="34" charset="0"/>
              </a:rPr>
              <a:t>Shodan</a:t>
            </a:r>
            <a:r>
              <a:rPr lang="en-US" sz="1800" dirty="0">
                <a:solidFill>
                  <a:srgbClr val="443939"/>
                </a:solidFill>
                <a:latin typeface="open sans" panose="020B0606030504020204" pitchFamily="34" charset="0"/>
              </a:rPr>
              <a:t> - (Sentient Hyper-</a:t>
            </a:r>
            <a:r>
              <a:rPr lang="en-US" sz="1800" dirty="0" err="1">
                <a:solidFill>
                  <a:srgbClr val="443939"/>
                </a:solidFill>
                <a:latin typeface="open sans" panose="020B0606030504020204" pitchFamily="34" charset="0"/>
              </a:rPr>
              <a:t>Optimised</a:t>
            </a:r>
            <a:r>
              <a:rPr lang="en-US" sz="1800" dirty="0">
                <a:solidFill>
                  <a:srgbClr val="443939"/>
                </a:solidFill>
                <a:latin typeface="open sans" panose="020B0606030504020204" pitchFamily="34" charset="0"/>
              </a:rPr>
              <a:t> Data Access Network) is a search engine designed to map and gather information about internet-connected devices and systems. </a:t>
            </a:r>
          </a:p>
          <a:p>
            <a:pPr lvl="1"/>
            <a:r>
              <a:rPr lang="en-US" sz="1400" dirty="0">
                <a:solidFill>
                  <a:srgbClr val="443939"/>
                </a:solidFill>
                <a:latin typeface="open sans" panose="020B0606030504020204" pitchFamily="34" charset="0"/>
              </a:rPr>
              <a:t>Port scanning, it possible to detect devices that are connected to the internet at any given time, the locations of those devices and their current users. </a:t>
            </a:r>
          </a:p>
          <a:p>
            <a:pPr lvl="1"/>
            <a:r>
              <a:rPr lang="en-US" sz="1400" dirty="0">
                <a:solidFill>
                  <a:srgbClr val="443939"/>
                </a:solidFill>
                <a:latin typeface="open sans" panose="020B0606030504020204" pitchFamily="34" charset="0"/>
              </a:rPr>
              <a:t>Such devices could be in almost any type of system, including business networks, surveillance cameras, industrial control systems (ICS) and smart homes.</a:t>
            </a:r>
          </a:p>
          <a:p>
            <a:r>
              <a:rPr lang="en-US" sz="2000" dirty="0"/>
              <a:t>What is the difference between CVE and a wild vulnerability?</a:t>
            </a:r>
          </a:p>
          <a:p>
            <a:pPr lvl="1"/>
            <a:endParaRPr lang="en-US" sz="1400" dirty="0"/>
          </a:p>
          <a:p>
            <a:endParaRPr lang="en-US" dirty="0"/>
          </a:p>
        </p:txBody>
      </p:sp>
    </p:spTree>
    <p:extLst>
      <p:ext uri="{BB962C8B-B14F-4D97-AF65-F5344CB8AC3E}">
        <p14:creationId xmlns:p14="http://schemas.microsoft.com/office/powerpoint/2010/main" val="2321432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78A5F-4667-7BA1-9BCC-1B90EDCA4353}"/>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D2D2684C-D8E7-0A50-0A29-D781AB20BEB5}"/>
              </a:ext>
            </a:extLst>
          </p:cNvPr>
          <p:cNvSpPr>
            <a:spLocks noGrp="1"/>
          </p:cNvSpPr>
          <p:nvPr>
            <p:ph sz="half" idx="1"/>
          </p:nvPr>
        </p:nvSpPr>
        <p:spPr>
          <a:xfrm>
            <a:off x="838199" y="1825625"/>
            <a:ext cx="10882745" cy="4351338"/>
          </a:xfrm>
        </p:spPr>
        <p:txBody>
          <a:bodyPr>
            <a:normAutofit/>
          </a:bodyPr>
          <a:lstStyle/>
          <a:p>
            <a:r>
              <a:rPr lang="en-US" dirty="0" err="1">
                <a:highlight>
                  <a:srgbClr val="FFFF00"/>
                </a:highlight>
              </a:rPr>
              <a:t>VulChecker</a:t>
            </a:r>
            <a:r>
              <a:rPr lang="en-US" dirty="0">
                <a:highlight>
                  <a:srgbClr val="FFFF00"/>
                </a:highlight>
              </a:rPr>
              <a:t>:</a:t>
            </a:r>
            <a:r>
              <a:rPr lang="en-US" dirty="0"/>
              <a:t> </a:t>
            </a:r>
          </a:p>
          <a:p>
            <a:pPr marL="0" indent="0">
              <a:buNone/>
            </a:pPr>
            <a:r>
              <a:rPr lang="en-US" dirty="0"/>
              <a:t>	A deep learning framework for detecting the precise manifestation point, of software vulnerabilities in source code. </a:t>
            </a:r>
          </a:p>
          <a:p>
            <a:pPr marL="0" indent="0">
              <a:buNone/>
            </a:pPr>
            <a:r>
              <a:rPr lang="en-US" dirty="0"/>
              <a:t>	To accomplish this, </a:t>
            </a:r>
            <a:r>
              <a:rPr lang="en-US" dirty="0" err="1"/>
              <a:t>VulChecker</a:t>
            </a:r>
            <a:r>
              <a:rPr lang="en-US" dirty="0"/>
              <a:t> first passes the program’s source code through a custom </a:t>
            </a:r>
            <a:r>
              <a:rPr lang="en-US" dirty="0">
                <a:highlight>
                  <a:srgbClr val="FFFF00"/>
                </a:highlight>
              </a:rPr>
              <a:t>LLVM compiler </a:t>
            </a:r>
            <a:r>
              <a:rPr lang="en-US" dirty="0"/>
              <a:t>toolchain to generate a GNN-optimized program representation, which we refer to as an </a:t>
            </a:r>
            <a:r>
              <a:rPr lang="en-US" dirty="0">
                <a:highlight>
                  <a:srgbClr val="FFFF00"/>
                </a:highlight>
              </a:rPr>
              <a:t>enriched program dependency graph (</a:t>
            </a:r>
            <a:r>
              <a:rPr lang="en-US" dirty="0" err="1">
                <a:highlight>
                  <a:srgbClr val="FFFF00"/>
                </a:highlight>
              </a:rPr>
              <a:t>ePDG</a:t>
            </a:r>
            <a:r>
              <a:rPr lang="en-US" dirty="0">
                <a:highlight>
                  <a:srgbClr val="FFFF00"/>
                </a:highlight>
              </a:rPr>
              <a:t>).</a:t>
            </a:r>
          </a:p>
        </p:txBody>
      </p:sp>
    </p:spTree>
    <p:extLst>
      <p:ext uri="{BB962C8B-B14F-4D97-AF65-F5344CB8AC3E}">
        <p14:creationId xmlns:p14="http://schemas.microsoft.com/office/powerpoint/2010/main" val="3891147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57D1B-4ECF-2222-EE16-BE66FFEE80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C2FA2E-2317-87E8-06DB-FCA5BCF9221E}"/>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28FF0309-2EBB-4DBF-8655-EF722F4D7846}"/>
              </a:ext>
            </a:extLst>
          </p:cNvPr>
          <p:cNvSpPr>
            <a:spLocks noGrp="1"/>
          </p:cNvSpPr>
          <p:nvPr>
            <p:ph sz="half" idx="1"/>
          </p:nvPr>
        </p:nvSpPr>
        <p:spPr>
          <a:xfrm>
            <a:off x="838199" y="1825625"/>
            <a:ext cx="10882745" cy="4351338"/>
          </a:xfrm>
        </p:spPr>
        <p:txBody>
          <a:bodyPr>
            <a:normAutofit/>
          </a:bodyPr>
          <a:lstStyle/>
          <a:p>
            <a:pPr algn="l"/>
            <a:r>
              <a:rPr lang="en-US" dirty="0"/>
              <a:t>Prior Works:  </a:t>
            </a:r>
            <a:r>
              <a:rPr lang="en-US" sz="1800" b="0" i="0" u="none" strike="noStrike" baseline="0" dirty="0">
                <a:solidFill>
                  <a:srgbClr val="000000"/>
                </a:solidFill>
                <a:latin typeface="Arial" panose="020B0604020202020204" pitchFamily="34" charset="0"/>
              </a:rPr>
              <a:t>Limitations of SAST ( static application security testing) tools incomplete pattern matching algorithms which results in more false positives and cannot reach the </a:t>
            </a:r>
            <a:r>
              <a:rPr lang="en-US" sz="1800" b="0" i="0" u="none" strike="noStrike" baseline="0" dirty="0" err="1">
                <a:solidFill>
                  <a:srgbClr val="000000"/>
                </a:solidFill>
                <a:latin typeface="Arial" panose="020B0604020202020204" pitchFamily="34" charset="0"/>
              </a:rPr>
              <a:t>vunerabilities</a:t>
            </a:r>
            <a:r>
              <a:rPr lang="en-US" sz="1800" b="0" i="0" u="none" strike="noStrike" baseline="0" dirty="0">
                <a:solidFill>
                  <a:srgbClr val="000000"/>
                </a:solidFill>
                <a:latin typeface="Arial" panose="020B0604020202020204" pitchFamily="34" charset="0"/>
              </a:rPr>
              <a:t> that exist in unreachable code.</a:t>
            </a:r>
          </a:p>
          <a:p>
            <a:pPr algn="l"/>
            <a:r>
              <a:rPr lang="en-US" sz="1800" dirty="0">
                <a:solidFill>
                  <a:srgbClr val="000000"/>
                </a:solidFill>
                <a:latin typeface="Arial" panose="020B0604020202020204" pitchFamily="34" charset="0"/>
              </a:rPr>
              <a:t>Explored applications of convolutional (CNN), recurrent (RNN), and graph neural networks (GNN).</a:t>
            </a:r>
          </a:p>
          <a:p>
            <a:pPr algn="l"/>
            <a:r>
              <a:rPr lang="en-US" sz="1800" b="0" i="0" u="none" strike="noStrike" baseline="0" dirty="0">
                <a:solidFill>
                  <a:srgbClr val="000000"/>
                </a:solidFill>
                <a:latin typeface="Arial" panose="020B0604020202020204" pitchFamily="34" charset="0"/>
              </a:rPr>
              <a:t>This is accomplished by representing the software as an annotated graph (G) to encode its data-flow (DFG), control-flow (CFG), and/or abstract syntax (AST).</a:t>
            </a:r>
          </a:p>
          <a:p>
            <a:r>
              <a:rPr lang="en-US" sz="2400" dirty="0"/>
              <a:t>(1) these methods make predictions over entire functions or code regions and/or </a:t>
            </a:r>
          </a:p>
          <a:p>
            <a:pPr marL="0" indent="0">
              <a:buNone/>
            </a:pPr>
            <a:r>
              <a:rPr lang="en-US" sz="2400" dirty="0"/>
              <a:t>   (2) cannot classify the type of vulnerability found.</a:t>
            </a:r>
          </a:p>
          <a:p>
            <a:pPr marL="0" indent="0">
              <a:buNone/>
            </a:pPr>
            <a:endParaRPr lang="en-US" sz="2400" dirty="0"/>
          </a:p>
        </p:txBody>
      </p:sp>
    </p:spTree>
    <p:extLst>
      <p:ext uri="{BB962C8B-B14F-4D97-AF65-F5344CB8AC3E}">
        <p14:creationId xmlns:p14="http://schemas.microsoft.com/office/powerpoint/2010/main" val="19421189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BDBE4-7C26-9283-7668-3D6D324141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7AF4DE-85FF-CFCE-E844-6FDC10C2C9D6}"/>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D6E75834-5E99-81BF-6286-C40F33BA829B}"/>
              </a:ext>
            </a:extLst>
          </p:cNvPr>
          <p:cNvSpPr>
            <a:spLocks noGrp="1"/>
          </p:cNvSpPr>
          <p:nvPr>
            <p:ph sz="half" idx="1"/>
          </p:nvPr>
        </p:nvSpPr>
        <p:spPr>
          <a:xfrm>
            <a:off x="838199" y="1825625"/>
            <a:ext cx="10882745" cy="4351338"/>
          </a:xfrm>
        </p:spPr>
        <p:txBody>
          <a:bodyPr>
            <a:normAutofit/>
          </a:bodyPr>
          <a:lstStyle/>
          <a:p>
            <a:pPr marL="0" indent="0">
              <a:buNone/>
            </a:pPr>
            <a:r>
              <a:rPr lang="en-US" sz="3200" b="1" dirty="0"/>
              <a:t>Insights:</a:t>
            </a:r>
          </a:p>
          <a:p>
            <a:pPr marL="0" indent="0">
              <a:buNone/>
            </a:pPr>
            <a:r>
              <a:rPr lang="en-US" dirty="0"/>
              <a:t>1. </a:t>
            </a:r>
            <a:r>
              <a:rPr lang="en-US" b="1" dirty="0"/>
              <a:t>Broad Program Slicing </a:t>
            </a:r>
            <a:r>
              <a:rPr lang="en-US" dirty="0"/>
              <a:t>- To localize a vulnerability, the current approach is to take a subgraph Gi from G as an observation for making a prediction. Gi is either an entire function or a contiguous region extracted from G with a point of interest (</a:t>
            </a:r>
            <a:r>
              <a:rPr lang="en-US" dirty="0" err="1"/>
              <a:t>PoI</a:t>
            </a:r>
            <a:r>
              <a:rPr lang="en-US" dirty="0"/>
              <a:t>) at the center (a.k.a., a</a:t>
            </a:r>
          </a:p>
          <a:p>
            <a:pPr marL="0" indent="0">
              <a:buNone/>
            </a:pPr>
            <a:r>
              <a:rPr lang="en-US" dirty="0"/>
              <a:t>program slice).</a:t>
            </a:r>
          </a:p>
          <a:p>
            <a:pPr marL="0" indent="0">
              <a:buNone/>
            </a:pPr>
            <a:r>
              <a:rPr lang="en-US" dirty="0">
                <a:highlight>
                  <a:srgbClr val="FFFF00"/>
                </a:highlight>
              </a:rPr>
              <a:t>To increase the precision of a prediction, the observation must relate directly to the location of the vulnerability.</a:t>
            </a:r>
          </a:p>
        </p:txBody>
      </p:sp>
    </p:spTree>
    <p:extLst>
      <p:ext uri="{BB962C8B-B14F-4D97-AF65-F5344CB8AC3E}">
        <p14:creationId xmlns:p14="http://schemas.microsoft.com/office/powerpoint/2010/main" val="3665953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6E5D7-DE63-80FF-C4E6-EFC6903FD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D7FCD6-F373-0892-D494-C5C2D63F1F02}"/>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FD29EE89-9493-6179-21D7-ADB06C8F4D47}"/>
              </a:ext>
            </a:extLst>
          </p:cNvPr>
          <p:cNvSpPr>
            <a:spLocks noGrp="1"/>
          </p:cNvSpPr>
          <p:nvPr>
            <p:ph sz="half" idx="1"/>
          </p:nvPr>
        </p:nvSpPr>
        <p:spPr>
          <a:xfrm>
            <a:off x="838199" y="1825625"/>
            <a:ext cx="10882745" cy="4351338"/>
          </a:xfrm>
        </p:spPr>
        <p:txBody>
          <a:bodyPr>
            <a:normAutofit lnSpcReduction="10000"/>
          </a:bodyPr>
          <a:lstStyle/>
          <a:p>
            <a:pPr marL="0" indent="0">
              <a:buNone/>
            </a:pPr>
            <a:r>
              <a:rPr lang="en-US" sz="3200" b="1" dirty="0"/>
              <a:t>Insights:</a:t>
            </a:r>
          </a:p>
          <a:p>
            <a:pPr marL="0" indent="0">
              <a:buNone/>
            </a:pPr>
            <a:r>
              <a:rPr lang="en-US" dirty="0"/>
              <a:t>2. </a:t>
            </a:r>
            <a:r>
              <a:rPr lang="en-US" b="1" dirty="0"/>
              <a:t>Incomplete Code Representations</a:t>
            </a:r>
            <a:r>
              <a:rPr lang="en-US" dirty="0"/>
              <a:t>: To convert Gi into a for-</a:t>
            </a:r>
          </a:p>
          <a:p>
            <a:pPr marL="0" indent="0">
              <a:buNone/>
            </a:pPr>
            <a:r>
              <a:rPr lang="en-US" dirty="0"/>
              <a:t>mat that machine learning can understand, symbols derived</a:t>
            </a:r>
          </a:p>
          <a:p>
            <a:pPr marL="0" indent="0">
              <a:buNone/>
            </a:pPr>
            <a:r>
              <a:rPr lang="en-US" dirty="0"/>
              <a:t>from the AST and/or functions are either compressed or embedded using methods like Word2Vec as a preprocessing step.</a:t>
            </a:r>
          </a:p>
          <a:p>
            <a:pPr marL="0" indent="0">
              <a:buNone/>
            </a:pPr>
            <a:endParaRPr lang="en-US" dirty="0"/>
          </a:p>
          <a:p>
            <a:pPr marL="0" indent="0">
              <a:buNone/>
            </a:pPr>
            <a:r>
              <a:rPr lang="en-US" dirty="0">
                <a:highlight>
                  <a:srgbClr val="FFFF00"/>
                </a:highlight>
              </a:rPr>
              <a:t>To enable effective graph-based learning in this task, a new code representation that properly incorporates the flow of AST information is required. Furthermore, instruction level semantics should be explicitly provided in G to enable efficient and effective learning.</a:t>
            </a:r>
          </a:p>
        </p:txBody>
      </p:sp>
    </p:spTree>
    <p:extLst>
      <p:ext uri="{BB962C8B-B14F-4D97-AF65-F5344CB8AC3E}">
        <p14:creationId xmlns:p14="http://schemas.microsoft.com/office/powerpoint/2010/main" val="3980478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63F31-2336-E410-6D5B-6E6443FC23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D82F8-E90F-7B40-5AE3-0DD3559CF617}"/>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3A1E0DA8-595C-C12D-B3DF-D0A33CA37E30}"/>
              </a:ext>
            </a:extLst>
          </p:cNvPr>
          <p:cNvSpPr>
            <a:spLocks noGrp="1"/>
          </p:cNvSpPr>
          <p:nvPr>
            <p:ph sz="half" idx="1"/>
          </p:nvPr>
        </p:nvSpPr>
        <p:spPr>
          <a:xfrm>
            <a:off x="838199" y="1825625"/>
            <a:ext cx="10882745" cy="4351338"/>
          </a:xfrm>
        </p:spPr>
        <p:txBody>
          <a:bodyPr>
            <a:normAutofit/>
          </a:bodyPr>
          <a:lstStyle/>
          <a:p>
            <a:pPr marL="0" indent="0">
              <a:buNone/>
            </a:pPr>
            <a:r>
              <a:rPr lang="en-US" sz="3200" b="1" dirty="0"/>
              <a:t>Insights:</a:t>
            </a:r>
          </a:p>
          <a:p>
            <a:pPr marL="0" indent="0">
              <a:buNone/>
            </a:pPr>
            <a:r>
              <a:rPr lang="en-US" dirty="0"/>
              <a:t>3. </a:t>
            </a:r>
            <a:r>
              <a:rPr lang="en-US" b="1" dirty="0"/>
              <a:t>Manifestation Distance</a:t>
            </a:r>
            <a:r>
              <a:rPr lang="en-US" dirty="0"/>
              <a:t>: Current GNN approaches use models that can only propagate a node’s information one or two steps away. These models are limited to identifying local patterns around either point.</a:t>
            </a:r>
          </a:p>
          <a:p>
            <a:pPr marL="0" indent="0">
              <a:buNone/>
            </a:pPr>
            <a:endParaRPr lang="en-US" dirty="0"/>
          </a:p>
          <a:p>
            <a:pPr marL="0" indent="0">
              <a:buNone/>
            </a:pPr>
            <a:r>
              <a:rPr lang="en-US" dirty="0">
                <a:highlight>
                  <a:srgbClr val="FFFF00"/>
                </a:highlight>
              </a:rPr>
              <a:t>To increase the model’s ability to identify vulnerabilities, the model must be able to identify causality across the entirety of Gi.</a:t>
            </a:r>
          </a:p>
        </p:txBody>
      </p:sp>
    </p:spTree>
    <p:extLst>
      <p:ext uri="{BB962C8B-B14F-4D97-AF65-F5344CB8AC3E}">
        <p14:creationId xmlns:p14="http://schemas.microsoft.com/office/powerpoint/2010/main" val="3030370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6EDD9-A63E-1D57-4DF7-541BADFFE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6DB09C-5C96-0F29-92B0-9D9781F96174}"/>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BA86343F-1A52-EF9C-520A-2520F744E152}"/>
              </a:ext>
            </a:extLst>
          </p:cNvPr>
          <p:cNvSpPr>
            <a:spLocks noGrp="1"/>
          </p:cNvSpPr>
          <p:nvPr>
            <p:ph sz="half" idx="1"/>
          </p:nvPr>
        </p:nvSpPr>
        <p:spPr>
          <a:xfrm>
            <a:off x="838199" y="1825625"/>
            <a:ext cx="10882745" cy="4351338"/>
          </a:xfrm>
        </p:spPr>
        <p:txBody>
          <a:bodyPr>
            <a:normAutofit/>
          </a:bodyPr>
          <a:lstStyle/>
          <a:p>
            <a:pPr marL="0" indent="0">
              <a:buNone/>
            </a:pPr>
            <a:r>
              <a:rPr lang="en-US" sz="3200" b="1" dirty="0"/>
              <a:t>Insights:</a:t>
            </a:r>
          </a:p>
          <a:p>
            <a:pPr marL="0" indent="0">
              <a:buNone/>
            </a:pPr>
            <a:r>
              <a:rPr lang="en-US" dirty="0"/>
              <a:t>4. </a:t>
            </a:r>
            <a:r>
              <a:rPr lang="en-US" b="1" dirty="0"/>
              <a:t>The Lack of Labeled Data</a:t>
            </a:r>
            <a:r>
              <a:rPr lang="en-US" dirty="0"/>
              <a:t>: Current work must either: (1) use synthetic datasets which do not generalize to large projects or real world code, or (2) use datasets that only label code regions (program slices) or entire functions.</a:t>
            </a:r>
          </a:p>
          <a:p>
            <a:pPr marL="0" indent="0">
              <a:buNone/>
            </a:pPr>
            <a:endParaRPr lang="en-US" dirty="0">
              <a:highlight>
                <a:srgbClr val="FFFF00"/>
              </a:highlight>
            </a:endParaRPr>
          </a:p>
          <a:p>
            <a:pPr marL="0" indent="0">
              <a:buNone/>
            </a:pPr>
            <a:r>
              <a:rPr lang="en-US" dirty="0">
                <a:highlight>
                  <a:srgbClr val="FFFF00"/>
                </a:highlight>
              </a:rPr>
              <a:t>To enable cost effective high precision detection in source code, there is a need to develop data augmentation techniques to efficiently expand existing datasets.</a:t>
            </a:r>
          </a:p>
        </p:txBody>
      </p:sp>
    </p:spTree>
    <p:extLst>
      <p:ext uri="{BB962C8B-B14F-4D97-AF65-F5344CB8AC3E}">
        <p14:creationId xmlns:p14="http://schemas.microsoft.com/office/powerpoint/2010/main" val="925960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6EB57-33F6-C649-CD28-35002FBF47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D7E1C9-59C0-463D-84EE-9586CE84EE46}"/>
              </a:ext>
            </a:extLst>
          </p:cNvPr>
          <p:cNvSpPr>
            <a:spLocks noGrp="1"/>
          </p:cNvSpPr>
          <p:nvPr>
            <p:ph type="title"/>
          </p:nvPr>
        </p:nvSpPr>
        <p:spPr/>
        <p:txBody>
          <a:bodyPr/>
          <a:lstStyle/>
          <a:p>
            <a:r>
              <a:rPr lang="en-US" dirty="0" err="1"/>
              <a:t>VulChecker</a:t>
            </a:r>
            <a:r>
              <a:rPr lang="en-US" dirty="0"/>
              <a:t>: Graph-based Vulnerability Localization in Source Code</a:t>
            </a:r>
          </a:p>
        </p:txBody>
      </p:sp>
      <p:sp>
        <p:nvSpPr>
          <p:cNvPr id="3" name="Content Placeholder 2">
            <a:extLst>
              <a:ext uri="{FF2B5EF4-FFF2-40B4-BE49-F238E27FC236}">
                <a16:creationId xmlns:a16="http://schemas.microsoft.com/office/drawing/2014/main" id="{256B8CC7-B10D-7861-5E8B-BF46FAB64A93}"/>
              </a:ext>
            </a:extLst>
          </p:cNvPr>
          <p:cNvSpPr>
            <a:spLocks noGrp="1"/>
          </p:cNvSpPr>
          <p:nvPr>
            <p:ph sz="half" idx="1"/>
          </p:nvPr>
        </p:nvSpPr>
        <p:spPr>
          <a:xfrm>
            <a:off x="838199" y="1825625"/>
            <a:ext cx="10882745" cy="4351338"/>
          </a:xfrm>
        </p:spPr>
        <p:txBody>
          <a:bodyPr>
            <a:normAutofit/>
          </a:bodyPr>
          <a:lstStyle/>
          <a:p>
            <a:pPr marL="0" indent="0">
              <a:buNone/>
            </a:pPr>
            <a:r>
              <a:rPr lang="en-US" sz="3200" b="1" dirty="0"/>
              <a:t>Insights:</a:t>
            </a:r>
          </a:p>
          <a:p>
            <a:pPr marL="0" indent="0">
              <a:buNone/>
            </a:pPr>
            <a:r>
              <a:rPr lang="en-US" dirty="0"/>
              <a:t>5. </a:t>
            </a:r>
            <a:r>
              <a:rPr lang="en-US" b="1" dirty="0"/>
              <a:t>Level of Program Representation</a:t>
            </a:r>
            <a:r>
              <a:rPr lang="en-US" dirty="0"/>
              <a:t>: Current work must either: (1) use synthetic datasets which do not generalize to large projects or real world code, or (2) use datasets that only label code regions (program slices) or entire functions.</a:t>
            </a:r>
          </a:p>
          <a:p>
            <a:pPr marL="0" indent="0">
              <a:buNone/>
            </a:pPr>
            <a:endParaRPr lang="en-US" dirty="0">
              <a:highlight>
                <a:srgbClr val="FFFF00"/>
              </a:highlight>
            </a:endParaRPr>
          </a:p>
          <a:p>
            <a:pPr marL="0" indent="0">
              <a:buNone/>
            </a:pPr>
            <a:r>
              <a:rPr lang="en-US" dirty="0">
                <a:highlight>
                  <a:srgbClr val="FFFF00"/>
                </a:highlight>
              </a:rPr>
              <a:t>To improve the model’s ability </a:t>
            </a:r>
            <a:r>
              <a:rPr lang="en-US">
                <a:highlight>
                  <a:srgbClr val="FFFF00"/>
                </a:highlight>
              </a:rPr>
              <a:t>to reason about </a:t>
            </a:r>
            <a:r>
              <a:rPr lang="en-US" dirty="0">
                <a:highlight>
                  <a:srgbClr val="FFFF00"/>
                </a:highlight>
              </a:rPr>
              <a:t>vulnerabilities that have </a:t>
            </a:r>
            <a:r>
              <a:rPr lang="en-US">
                <a:highlight>
                  <a:srgbClr val="FFFF00"/>
                </a:highlight>
              </a:rPr>
              <a:t>atomic machine-level characteristics</a:t>
            </a:r>
            <a:r>
              <a:rPr lang="en-US" dirty="0">
                <a:highlight>
                  <a:srgbClr val="FFFF00"/>
                </a:highlight>
              </a:rPr>
              <a:t>, G should capture instruction </a:t>
            </a:r>
            <a:r>
              <a:rPr lang="en-US">
                <a:highlight>
                  <a:srgbClr val="FFFF00"/>
                </a:highlight>
              </a:rPr>
              <a:t>semantics at lower </a:t>
            </a:r>
            <a:r>
              <a:rPr lang="en-US" dirty="0">
                <a:highlight>
                  <a:srgbClr val="FFFF00"/>
                </a:highlight>
              </a:rPr>
              <a:t>levels rather than at source code.</a:t>
            </a:r>
          </a:p>
        </p:txBody>
      </p:sp>
    </p:spTree>
    <p:extLst>
      <p:ext uri="{BB962C8B-B14F-4D97-AF65-F5344CB8AC3E}">
        <p14:creationId xmlns:p14="http://schemas.microsoft.com/office/powerpoint/2010/main" val="1276699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12324</TotalTime>
  <Words>1178</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Open Sans</vt:lpstr>
      <vt:lpstr>Office Theme</vt:lpstr>
      <vt:lpstr>Independent Studies </vt:lpstr>
      <vt:lpstr>Open Source tools for security detection </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lpstr>VulChecker: Graph-based Vulnerability Localization in Source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Explaining Software Bugs Leveraging Code Structures in Neural Machine Translation And Bugsplainer: Leveraging Code Structures to Explain Software Bugs with Neural Machine Translation</dc:title>
  <dc:creator>Neralla, Harichandana</dc:creator>
  <cp:lastModifiedBy>Neralla, Harichandana</cp:lastModifiedBy>
  <cp:revision>117</cp:revision>
  <dcterms:created xsi:type="dcterms:W3CDTF">2024-02-07T17:44:40Z</dcterms:created>
  <dcterms:modified xsi:type="dcterms:W3CDTF">2024-02-29T18:41:31Z</dcterms:modified>
</cp:coreProperties>
</file>