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1" r:id="rId2"/>
    <p:sldId id="286" r:id="rId3"/>
    <p:sldId id="271" r:id="rId4"/>
    <p:sldId id="285" r:id="rId5"/>
    <p:sldId id="298" r:id="rId6"/>
    <p:sldId id="307" r:id="rId7"/>
    <p:sldId id="308" r:id="rId8"/>
    <p:sldId id="309" r:id="rId9"/>
    <p:sldId id="310" r:id="rId10"/>
    <p:sldId id="311" r:id="rId11"/>
    <p:sldId id="312" r:id="rId12"/>
    <p:sldId id="299" r:id="rId13"/>
    <p:sldId id="303" r:id="rId14"/>
    <p:sldId id="304" r:id="rId15"/>
    <p:sldId id="305" r:id="rId16"/>
    <p:sldId id="306" r:id="rId17"/>
    <p:sldId id="300" r:id="rId18"/>
    <p:sldId id="301" r:id="rId19"/>
    <p:sldId id="313" r:id="rId20"/>
    <p:sldId id="302" r:id="rId21"/>
    <p:sldId id="314" r:id="rId22"/>
    <p:sldId id="31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23:56:50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 24575,'0'790'0,"1"-764"0,2 0 0,0-1 0,2 0 0,1 0 0,1 0 0,1-1 0,1 0 0,1 0 0,1-1 0,14 22 0,-19-37 0,-1-1 0,1 0 0,1 0 0,-1-1 0,1 1 0,0-2 0,1 1 0,0-1 0,0 0 0,0 0 0,0-1 0,0 0 0,1 0 0,0-1 0,0-1 0,16 4 0,13 0 0,-1-2 0,69 0 0,-72-4 0,260 0 0,-208-4 0,118-22 0,0-18 0,-96 18 0,132-13 0,-127 24 0,-59 7 0,63-2 0,-48 10 0,154-10 0,160-25 0,-158 21 0,-2 1 0,59 3 0,-96 8 0,-30-11 0,32 0 0,733 10 0,-475 5 0,-446-2 0,9 0 0,-1 1 0,0-2 0,1 1 0,-1-1 0,0-1 0,1 1 0,8-4 0,-15 3 0,1 1 0,-1 0 0,0-1 0,0 0 0,0 1 0,0-1 0,0 0 0,0 0 0,0 0 0,-1 0 0,1 0 0,-1-1 0,0 1 0,1 0 0,-1-1 0,0 1 0,0-1 0,-1 1 0,1-1 0,0 0 0,-1 1 0,0-1 0,1 0 0,-1 1 0,0-1 0,0 0 0,-1-2 0,-2-26 0,-1 0 0,-1 1 0,-10-34 0,-7-33 0,13 41 0,-4-33 0,-35-120 0,37 162 0,10 39 0,0 0 0,-1 1 0,0-1 0,0 1 0,0-1 0,-1 1 0,0 0 0,-1 0 0,0 0 0,0 0 0,0 0 0,-11-11 0,15 18 0,-19-18 0,-1 2 0,-28-19 0,40 31 0,0-1 0,-1 1 0,1 0 0,-1 1 0,0 0 0,0 1 0,0 0 0,-1 0 0,-17 0 0,-199 3 0,-228 32 0,330-22 0,-31 4 0,-288 14 0,-143-14 0,225-6 0,116-6 0,50 11 0,-71 1 0,-16-2 0,50 0 0,37-14 0,-74 3 0,2 26 0,156-17 0,-119 7 0,17-20-1365,189 2-5461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6:07:03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24575,'130'-2'0,"141"5"0,-267-3 0,-1 0 0,1 0 0,-1 1 0,1-1 0,-1 1 0,1 0 0,-1 0 0,0 0 0,1 0 0,-1 1 0,0 0 0,0-1 0,0 1 0,0 0 0,0 0 0,-1 1 0,1-1 0,-1 0 0,1 1 0,-1 0 0,0-1 0,0 1 0,0 0 0,0 0 0,0 0 0,-1 1 0,0-1 0,1 0 0,-1 1 0,0-1 0,-1 0 0,1 1 0,0-1 0,-1 5 0,0 8 0,0 0 0,-1 1 0,-1-1 0,-1 0 0,0-1 0,-6 18 0,0 0 0,-1 0 0,-2-1 0,-29 58 0,-31 21-1365,55-87-5461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23:59:22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6:10:00.0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 24575,'2'1'0,"1"-1"0,0 0 0,0 1 0,-1 0 0,1-1 0,-1 1 0,1 0 0,-1-1 0,1 1 0,-1 0 0,4 2 0,6 2 0,35 11 0,-20-8 0,36 16 0,-45-16 0,1-1 0,0 0 0,1-1 0,35 9 0,-47-13 0,1 0 0,-1 1 0,13 5 0,-16-6 0,1 1 0,-1-1 0,1 0 0,0-1 0,0 1 0,0 0 0,0-1 0,0 0 0,10 2 0,-10-3 0,-1 1 0,1-1 0,0 0 0,-1 0 0,1 0 0,0 0 0,-1 0 0,1-1 0,-1 1 0,1-1 0,-1 0 0,1 0 0,-1 0 0,8-3 0,-6 2 0,0-1 0,0-1 0,-1 1 0,0 0 0,0-1 0,0 0 0,-1 0 0,8-6 0,98-91 0,37-31 0,-76 73 0,306-244 0,-309 252-1365,-59 45-5461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6:10:18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1 552 24575,'0'2'0,"1"1"0,0-1 0,0 0 0,1 0 0,-1 0 0,0 0 0,1 0 0,-1 0 0,1 0 0,0 0 0,-1 0 0,1-1 0,0 1 0,0-1 0,0 0 0,0 1 0,3 0 0,15 14 0,124 168 0,-134-173 0,0 1 0,0-2 0,1 0 0,0 0 0,0-1 0,1 0 0,15 8 0,-22-15 0,-1 1 0,1-1 0,0 0 0,0 0 0,0-1 0,0 0 0,0 1 0,0-1 0,0-1 0,0 1 0,0-1 0,0 0 0,1 0 0,-1-1 0,0 1 0,0-1 0,0 0 0,0-1 0,0 1 0,0-1 0,-1 0 0,1 0 0,8-5 0,4-8 0,-1 0 0,-1 0 0,0-1 0,-1-1 0,-1-1 0,22-37 0,5-5 0,21-20 0,2 2 0,4 4 0,84-72 0,-106 111 0,1 3 0,2 1 0,89-42 0,-70 39 0,-44 22 0,-4 1 0,1 1 0,0 1 0,1 0 0,22-5 0,-23 8-1365,-4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6:11:21.0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23:57:32.2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1 226 24575,'0'10'0,"2"1"0,0-1 0,0 0 0,1 0 0,0 0 0,0 0 0,1 0 0,9 14 0,0 3 0,18 46 0,42 151 0,-50-159 0,-15-44 0,9 35 0,-8-12 0,-1 0 0,4 89 0,-12-124 0,0 0 0,1 0 0,0 0 0,0 0 0,1 0 0,0 0 0,1-1 0,0 1 0,0 0 0,1-1 0,0 0 0,0 0 0,1 0 0,0-1 0,0 0 0,1 1 0,0-2 0,0 1 0,1-1 0,-1 0 0,2 0 0,-1-1 0,0 0 0,1 0 0,0-1 0,0 0 0,1 0 0,-1-1 0,1 0 0,10 2 0,34 4 0,1-3 0,0-2 0,0-2 0,62-7 0,-11 2 0,-35 0 0,137-24 0,65-34 0,-256 57 0,43-8 0,98-6 0,7-1 0,-72 5 0,123-1 0,94 15 0,-118 3 0,2291-3 0,-2474 0 0,0-1 0,0 1 0,0-1 0,0-1 0,0 1 0,0-1 0,-1-1 0,1 1 0,-1-1 0,1-1 0,-1 1 0,0-1 0,0-1 0,-1 1 0,1-1 0,-1 0 0,0 0 0,-1-1 0,1 0 0,-1 0 0,8-13 0,1 2 0,-1-1 0,-1-1 0,-1 0 0,-1 0 0,0-1 0,-2 0 0,0-1 0,-1 0 0,-1 0 0,-1-1 0,2-25 0,-2-28 0,-10-130 0,5 198 0,-2-1 0,1 1 0,-1 0 0,0 0 0,-1 0 0,0 0 0,0 0 0,0 1 0,-1-1 0,0 1 0,0 0 0,0 0 0,-8-7 0,-7-5 0,0 0 0,-33-21 0,20 15 0,4 3 0,-1 1 0,0 2 0,-2 1 0,0 1 0,0 2 0,-2 1 0,0 1 0,-66-13 0,59 17 0,-51-10 0,-1 3 0,-116-3 0,-48 3 0,189 7 0,0 4 0,-68 5 0,-131 20 0,170-11 0,-248 34 0,173-16 0,133-23 0,-76-1 0,13-2 0,83 1 0,0 1 0,1 0 0,-1 1 0,-24 11 0,-34 9 0,-219 32 0,11-2 0,170-34 0,-168 9 0,114-22 0,-70 6 0,-333-2 0,364-14 0,178 2 0,0-2 0,0 0 0,1-2 0,-55-16 0,54 12-455,-1 1 0,-46-6 0,51 11-6371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0T23:59:22.3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6:04:50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 24575,'639'0'0,"-602"-2"0,60-11 0,-59 7 0,56-2 0,131 9-1365,-201-1-5461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15T16:05:14.350"/>
    </inkml:context>
    <inkml:brush xml:id="br0">
      <inkml:brushProperty name="width" value="0.1" units="cm"/>
      <inkml:brushProperty name="height" value="0.6" units="cm"/>
      <inkml:brushProperty name="color" value="#004F8B"/>
      <inkml:brushProperty name="ignorePressure" value="1"/>
      <inkml:brushProperty name="inkEffects" value="pencil"/>
    </inkml:brush>
  </inkml:definitions>
  <inkml:trace contextRef="#ctx0" brushRef="#br0">0 1,'5'0,"1"0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6:05:31.6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24575,'934'0'0,"-927"0"-105,1 0 0,0 1 0,0 0 0,-1 0 0,1 1 0,-1 0 0,1 0 0,-1 1 0,0 0 0,0 0 0,0 1 0,10 6 0,-3 0-6721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6:06:47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1 144 24575,'111'-5'0,"200"-35"0,-151 15 0,-29 13 0,222 8 0,-175 6 0,713-2 0,-860 2 0,0 1 0,30 7 0,-27-4 0,48 2 0,-43-5 0,42 8 0,-43-5 0,56 2 0,386-9 0,-450 3 0,59 10 0,11 2 0,-69-11 0,37 8 0,-41-5 0,56 3 0,693-8 0,-371-3 0,18 2 0,-387 2 0,61 11 0,-58-7 0,44 2 0,511-7 0,-286-3 0,624 2 0,-916-1 0,0-1 0,0 0 0,0-2 0,0 0 0,27-10 0,-24 7 0,-1 1 0,2 1 0,28-4 0,6 2 0,1-3 0,-1-2 0,-1-3 0,67-27 0,-78 28 0,2 2 0,-1 1 0,54-4 0,-21 8 0,126 7 0,-85 2 0,786-2 0,-892 0 0,-1 1 0,0 0 0,0 1 0,0 0 0,0 0 0,0 1 0,-1 1 0,1-1 0,-1 1 0,0 1 0,0 0 0,10 7 0,4 6 0,0 1 0,38 42 0,-57-56 0,1 1 0,-1 0 0,0 0 0,0 1 0,-1-1 0,0 1 0,0-1 0,3 12 0,10 61 0,-10-48 0,0 20 0,-1 1 0,-3 0 0,-5 54 0,1-7 0,2 636-1365,0-711-5461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6:06:59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24575,'0'553'0,"2"-511"0,2 1 0,19 79 0,-13-79 0,-2 1 0,4 67 0,-14-57 0,0-41 0,1 1 0,1-1 0,0 0 0,1 0 0,0 1 0,1-1 0,1 0 0,5 17 0,-6-27 0,-1 0 0,1 0 0,0 0 0,1-1 0,-1 1 0,0-1 0,1 1 0,0-1 0,-1 0 0,1 0 0,0 0 0,0 0 0,0-1 0,0 1 0,0-1 0,0 0 0,1 0 0,-1 0 0,0 0 0,1 0 0,5 0 0,10 0 0,0 0 0,34-3 0,-26 0 0,21 0 0,-21 0 0,0 1 0,0 1 0,0 1 0,0 1 0,36 9 0,-23-3 0,1-2 0,0-1 0,1-3 0,80-4 0,-33 0 0,1173 2 0,-1224-2 0,60-11 0,-57 7 0,46-2 0,-51 7 0,0-2 0,43-10 0,-38 7 0,0 2 0,1 2 0,58 4 0,61-3 0,-150-1 0,-1 0 0,0-1 0,0 0 0,0 0 0,-1-1 0,18-10 0,20-8 0,17 0 0,2 2 0,0 4 0,126-16 0,-102 20 0,-44 5 0,60-1 0,1309 9 0,-1398 0 0,1 1 0,-1 1 0,0 0 0,0 1 0,0 1 0,21 9 0,-2-1 0,215 65 0,-231-72 0,0-2 0,1 0 0,0-1 0,-1-2 0,41 0 0,19 0 0,-60 2 0,-1 1 0,1 0 0,32 13 0,-34-11 0,0 0 0,0-1 0,0-1 0,26 2 0,61 8 0,-70-8 0,50 2 0,16-9 0,52 2 0,-139 2 0,-1 0 0,0 0 0,0 1 0,-1 1 0,18 8 0,17 7 0,-25-12 0,0-1 0,0-1 0,1-1 0,0-1 0,45 2 0,23-8 0,62 3 0,-77 12 0,-52-8 0,39 3 0,55-6 0,-103-3 0,1 0 0,0-2 0,0 0 0,-1 0 0,21-9 0,9-3 0,1 1 0,95-14 0,-74 20 0,-33 5 0,38-9 0,212-46 0,-245 52 0,1 1 0,-1 2 0,1 2 0,42 4 0,5 0 0,309-3 0,-381 0 0,0 1 0,1 1 0,-1 1 0,0 0 0,23 8 0,69 35 0,-20-8 0,-69-30 0,1-2 0,0 1 0,0-2 0,1-1 0,0 0 0,35 1 0,-16-4 0,147-5 0,-181 3 8,0 0 0,0 0 0,0 0-1,-1-1 1,1 0 0,0 0 0,-1 0-1,1 0 1,-1-1 0,0 0 0,0 0 0,0 0-1,0 0 1,4-5 0,4-6-468,0 0 1,14-23-1,-25 36 357,9-15-6723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5T16:07:01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1 538 24575,'14'-13'0,"2"1"0,28-18 0,1-1 0,-8 2 0,1-1 0,1 1 0,2 2 0,76-37 0,-25 26 0,99-48 0,-159 71 0,-1 1 0,2 2 0,66-15 0,-4 2 0,-37 2 11,-45 17-208,0 1 1,-1 0-1,2 1 1,-1 0-1,0 1 1,16-2-1,-6 4-6629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A3415-84A0-4A1D-837E-2F6A6480473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483AD-88D4-4CF9-9C64-6031F6046E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91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you know that software bugs cost the global economy trillions of dollars and effect billions of people? It’s a significant issue that impacts us all. Today I’ll be delving the world of most trending Neural Program repair , a special type of Automated program repair , cutting-edge technology aimed at tackling these costly software bugs.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In the world of Automatic Program Repair (APR), we're witnessing a groundbreaking trend known as Neural Program Repair (NPR), powered by deep neural networks. However, comparing existing NPR systems has been a challenge due to vastly different settings.</a:t>
            </a:r>
          </a:p>
          <a:p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To overcome this, the authors of this paper created a benchmark dataset and a comprehensive framework. These tools help level the playing field when evaluating the latest NPR systems, allowing us to assess their repair capabilities, preferences and adaptability in a consistent and reliable way.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950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770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094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BB0EC-56A4-77DB-6B9B-B55B8ADE3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001F87-3441-22D1-0AAC-FD58C6B559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AFAB7F-D1B6-1F59-8C26-2862BC541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445E4-2326-DE3C-38E1-FCFBD68BF03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7E7A57-8B95-7AA5-7D25-04C350201D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24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AA355-F411-25C4-FAD8-19200705D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07F9A4-ECDF-032C-ABA4-F2975E9557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0976D3-90EE-F3D2-DEEF-26B8CB1451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F0B84-A18B-56EA-29AA-6D754FA4A4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B2BD83-B894-5277-E009-7D7D85FD3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125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951C0-90F1-FA47-5238-F32327696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36EA91-00A6-AE95-B595-1D0601114E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66717D-34D8-738C-A1FB-491D3C526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2A7FC9-DEBD-DC64-BCD5-A19EA0D4CD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4A768-541B-BD96-6844-2427BC115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343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15F25-0BC7-465E-DDE7-F858F3778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4813-0850-EC6F-1E44-D484ADC113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6E48D8-09C4-630F-E606-B98454778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0770A0-D2AF-B7C8-72E4-17E4EFFCCE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90490-399D-FCC7-CBCC-3191E04DAC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80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C1E52-4CE2-4846-816B-29E521086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B8A430-CFB7-E865-4906-1E2F9F498F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69395D-A3FC-A901-84C6-FC92EF3CD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4F19DD-C6FB-99C7-46E3-5E09912E99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38514-BAE0-F985-E0A9-839FE3F71D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504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9410F-2912-D6B1-E163-B8BC9FAAA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1C4773-9C69-1DC3-A6D6-8DC37B7E80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4D6666-EF62-F01A-70F2-E23885524C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74A507-80F6-CD6B-166E-E54D2474DD5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4DEFE-D8FA-37A4-011E-C88B21E64F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760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B7EDC-6CED-20DE-8530-10EE977397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ADF78B-D05D-C1A5-828D-259B4534F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55D78-4A52-91B5-36A9-D49AE696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F242-CA74-4A14-B285-D64629CD5DD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B517D-2927-5CB1-C033-B25074F83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F4CF3-985A-BE86-FDE3-B8A3680F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E649-F970-40A6-91AE-208EEC05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8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FB940-0B26-6DDC-750B-3B5D00E4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5FBF3-A432-D86B-7AB8-F3CDE663A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AB985-1CC8-487D-067E-DFDA58575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F242-CA74-4A14-B285-D64629CD5DD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5C6A4-21F8-CFCB-E73F-5E00701E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45479-8AFD-2FE1-19E0-8D9B0F83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E649-F970-40A6-91AE-208EEC05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11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97B81F-1A0B-BEAB-A076-2B5ACA838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DE97F-F574-9D9A-C3F6-088FC8256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13FD0-3760-AFB5-6B0C-4234BDF1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F242-CA74-4A14-B285-D64629CD5DD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B94AF-CEB6-74B2-2FC2-B635B76BE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24CF5-7EA5-0754-DF20-D97E6B3B5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E649-F970-40A6-91AE-208EEC05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9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518AA-34CD-4710-B1DB-389C49870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F2CD2-D0F4-0522-16FC-5F837136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AB2BC-2FD9-FAA0-FE02-0BE742B3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F242-CA74-4A14-B285-D64629CD5DD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EB7D-B14A-1C67-6942-9A97CE8B3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66E0-679D-64CD-5159-0C10652D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E649-F970-40A6-91AE-208EEC05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3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4F707-FC56-BF46-D34A-9A2C8C9AE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C2AC2-E421-52AD-791B-C1DA53C45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D767D-CECB-7BA8-00A5-3E84009E3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F242-CA74-4A14-B285-D64629CD5DD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D0CB5-95B9-0A81-0BE7-26053E03B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61DA1-BB17-6CDC-B16D-E237A9A5E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E649-F970-40A6-91AE-208EEC05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692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87DC-20A2-E5E7-7E18-D4FB2E70F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7706A-49E7-6B24-3822-954D40BCF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C7F72C-4DB5-9DD4-70C5-12AA5C2E27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E1D98-2538-9AE4-9BCB-C557469BD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F242-CA74-4A14-B285-D64629CD5DD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18CE0-D86D-46B7-BB43-22888680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65B84-438E-25C0-F7B8-61186FA5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E649-F970-40A6-91AE-208EEC05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25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E6558-0FAD-10BD-E3E3-D35CB95D0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8D661-6785-489D-78FB-9CC949294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7DDC0-D563-58C3-97ED-887ECFD60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15CA8E-CBF8-2A99-F079-419C5D3501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927E0D-1FC0-109B-CB52-3EB3951E3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B0F65D-7F44-3D05-7EE3-EBE7349E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F242-CA74-4A14-B285-D64629CD5DD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7248D4-BA1B-3B52-7C72-3A786BEA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AFA2EC-72F9-B94F-3A0F-9BF945806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E649-F970-40A6-91AE-208EEC05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BC201-6618-196D-148D-0F42DBA5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E9079-2E63-447E-A970-F145B1A46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F242-CA74-4A14-B285-D64629CD5DD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12695-3EE0-C726-DD4C-4A1A9A83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00EF1E-B994-C545-44AE-AFB67BEC0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E649-F970-40A6-91AE-208EEC05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8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4A9F61-D1CD-D0E8-A40F-F87F9462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F242-CA74-4A14-B285-D64629CD5DD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3576B-3305-20FB-0F7C-78B40C438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94D7F-EF18-7470-7C79-B381DCC11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E649-F970-40A6-91AE-208EEC05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6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DEB0D-AF0B-ABD0-C30B-AC3F70DB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DA004-0C3A-20F4-9A78-F5828CD8E5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5F642-D9B0-DCC3-3C0F-9A277D988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7D58-F92B-3A90-2578-0C248074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F242-CA74-4A14-B285-D64629CD5DD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9898A-8E63-A289-6630-FE05855BF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AF021-69F5-B66C-0A59-6DF96B66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E649-F970-40A6-91AE-208EEC05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5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8D883-A022-17DC-1CE6-0C07C4F7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12E07-0763-C0F2-36E6-0F883FC62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027FB-0296-55EA-69EE-10CAC2E3D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7886C-AD88-C095-2035-8E1DBA7E5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7F242-CA74-4A14-B285-D64629CD5DD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D6E47-B886-70FF-226C-D9B4108CA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63078-538E-A3A0-BA8B-D1882275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6E649-F970-40A6-91AE-208EEC05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2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4A719D-4593-2200-75BD-DDF446CCD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A39B5-6565-A079-3E99-37C7916F9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00367-55B2-E881-2DC2-1D83FCD36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17F242-CA74-4A14-B285-D64629CD5DD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3AB84-BFC3-D696-2701-93F275142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473DD-0401-4ECD-293D-81D739E51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6E649-F970-40A6-91AE-208EEC05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2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22.png"/><Relationship Id="rId18" Type="http://schemas.openxmlformats.org/officeDocument/2006/relationships/customXml" Target="../ink/ink8.xml"/><Relationship Id="rId3" Type="http://schemas.openxmlformats.org/officeDocument/2006/relationships/customXml" Target="../ink/ink1.xml"/><Relationship Id="rId21" Type="http://schemas.openxmlformats.org/officeDocument/2006/relationships/image" Target="../media/image26.png"/><Relationship Id="rId7" Type="http://schemas.openxmlformats.org/officeDocument/2006/relationships/customXml" Target="../ink/ink3.xml"/><Relationship Id="rId12" Type="http://schemas.openxmlformats.org/officeDocument/2006/relationships/customXml" Target="../ink/ink5.xml"/><Relationship Id="rId17" Type="http://schemas.openxmlformats.org/officeDocument/2006/relationships/image" Target="../media/image24.png"/><Relationship Id="rId2" Type="http://schemas.openxmlformats.org/officeDocument/2006/relationships/image" Target="../media/image19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0.png"/><Relationship Id="rId11" Type="http://schemas.openxmlformats.org/officeDocument/2006/relationships/image" Target="../media/image21.png"/><Relationship Id="rId5" Type="http://schemas.openxmlformats.org/officeDocument/2006/relationships/customXml" Target="../ink/ink2.xml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customXml" Target="../ink/ink4.xml"/><Relationship Id="rId19" Type="http://schemas.openxmlformats.org/officeDocument/2006/relationships/image" Target="../media/image25.png"/><Relationship Id="rId4" Type="http://schemas.openxmlformats.org/officeDocument/2006/relationships/image" Target="../media/image110.png"/><Relationship Id="rId9" Type="http://schemas.openxmlformats.org/officeDocument/2006/relationships/image" Target="../media/image20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30.png"/><Relationship Id="rId12" Type="http://schemas.openxmlformats.org/officeDocument/2006/relationships/customXml" Target="../ink/ink13.xml"/><Relationship Id="rId2" Type="http://schemas.openxmlformats.org/officeDocument/2006/relationships/customXml" Target="../ink/ink11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11" Type="http://schemas.openxmlformats.org/officeDocument/2006/relationships/image" Target="../media/image29.png"/><Relationship Id="rId15" Type="http://schemas.openxmlformats.org/officeDocument/2006/relationships/image" Target="../media/image31.png"/><Relationship Id="rId10" Type="http://schemas.openxmlformats.org/officeDocument/2006/relationships/customXml" Target="../ink/ink12.xml"/><Relationship Id="rId9" Type="http://schemas.openxmlformats.org/officeDocument/2006/relationships/image" Target="../media/image28.png"/><Relationship Id="rId14" Type="http://schemas.openxmlformats.org/officeDocument/2006/relationships/customXml" Target="../ink/ink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2547" y="1128409"/>
            <a:ext cx="9604310" cy="230059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Independent Studies 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52950" y="5194654"/>
            <a:ext cx="6509696" cy="109184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						</a:t>
            </a:r>
            <a:r>
              <a:rPr lang="en-US" sz="2100" b="1" dirty="0"/>
              <a:t>                   				         Harichandana Neralla</a:t>
            </a:r>
          </a:p>
          <a:p>
            <a:r>
              <a:rPr lang="en-US" sz="2100" b="1" dirty="0"/>
              <a:t>		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729BB-FDA4-1ED1-44F5-4F75EBB94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9C0AF15-DE1C-2152-1955-39BB01566B87}"/>
              </a:ext>
            </a:extLst>
          </p:cNvPr>
          <p:cNvSpPr txBox="1"/>
          <p:nvPr/>
        </p:nvSpPr>
        <p:spPr>
          <a:xfrm>
            <a:off x="1005840" y="504825"/>
            <a:ext cx="10048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Can Large Language Models Identify And Reason</a:t>
            </a:r>
            <a:br>
              <a:rPr lang="en-US" sz="2400" dirty="0"/>
            </a:br>
            <a:r>
              <a:rPr lang="en-US" sz="2400" dirty="0"/>
              <a:t>About Security Vulnerabilities? Not Yet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3DE296-01B7-16F6-3FC5-BD9378F8BAB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05839" y="2141108"/>
            <a:ext cx="5995035" cy="4212067"/>
          </a:xfrm>
        </p:spPr>
      </p:pic>
    </p:spTree>
    <p:extLst>
      <p:ext uri="{BB962C8B-B14F-4D97-AF65-F5344CB8AC3E}">
        <p14:creationId xmlns:p14="http://schemas.microsoft.com/office/powerpoint/2010/main" val="1303348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67DA3-CFA0-825B-1514-695EEF603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0317BD-BD48-49E5-5FA1-1C319921DB64}"/>
              </a:ext>
            </a:extLst>
          </p:cNvPr>
          <p:cNvSpPr txBox="1"/>
          <p:nvPr/>
        </p:nvSpPr>
        <p:spPr>
          <a:xfrm>
            <a:off x="1005840" y="504825"/>
            <a:ext cx="10048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Can Large Language Models Identify And Reason</a:t>
            </a:r>
            <a:br>
              <a:rPr lang="en-US" sz="2400" dirty="0"/>
            </a:br>
            <a:r>
              <a:rPr lang="en-US" sz="2400" dirty="0"/>
              <a:t>About Security Vulnerabilities? Not Yet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B2BC95-5641-0144-E313-199345CFDB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46388" y="1625600"/>
            <a:ext cx="4746135" cy="18891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BC82FD-74F1-4AE0-1F20-BD7ACFC085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701" y="1647232"/>
            <a:ext cx="5077913" cy="20675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41E4D0-83ED-4F0E-D8C2-9D4B0177FA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2987" y="4060295"/>
            <a:ext cx="6572126" cy="206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08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B9DBA-A097-1D7B-D564-49BB8461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333333"/>
                </a:solidFill>
                <a:effectLst/>
                <a:latin typeface="HelveticaNeue Regular"/>
              </a:rPr>
              <a:t>Enhancing Deep Learning-based Vulnerability Detection by Building Behavior Graph Model</a:t>
            </a:r>
            <a:br>
              <a:rPr lang="en-US" sz="2800" b="1" i="0" dirty="0">
                <a:solidFill>
                  <a:srgbClr val="333333"/>
                </a:solidFill>
                <a:effectLst/>
                <a:latin typeface="HelveticaNeue Regular"/>
              </a:rPr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A7F0253-F384-6776-6557-D995DA9D217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56614"/>
            <a:ext cx="5181600" cy="3689359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090CE85-688C-3D8D-6ECA-01EF3047E3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22695"/>
            <a:ext cx="5181600" cy="3357198"/>
          </a:xfrm>
        </p:spPr>
      </p:pic>
    </p:spTree>
    <p:extLst>
      <p:ext uri="{BB962C8B-B14F-4D97-AF65-F5344CB8AC3E}">
        <p14:creationId xmlns:p14="http://schemas.microsoft.com/office/powerpoint/2010/main" val="1807667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06E00-DEE5-A92A-1A99-11AD47850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B50E-16C6-D5A9-2D3A-53D59D05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333333"/>
                </a:solidFill>
                <a:effectLst/>
                <a:latin typeface="HelveticaNeue Regular"/>
              </a:rPr>
              <a:t>Enhancing Deep Learning-based Vulnerability Detection by Building Behavior Graph Model</a:t>
            </a:r>
            <a:br>
              <a:rPr lang="en-US" sz="2800" b="1" i="0" dirty="0">
                <a:solidFill>
                  <a:srgbClr val="333333"/>
                </a:solidFill>
                <a:effectLst/>
                <a:latin typeface="HelveticaNeue Regular"/>
              </a:rPr>
            </a:br>
            <a:endParaRPr lang="en-US" sz="2800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05B122A9-4136-66F5-39BC-7A78074ED2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927080" cy="4588192"/>
          </a:xfrm>
        </p:spPr>
      </p:pic>
    </p:spTree>
    <p:extLst>
      <p:ext uri="{BB962C8B-B14F-4D97-AF65-F5344CB8AC3E}">
        <p14:creationId xmlns:p14="http://schemas.microsoft.com/office/powerpoint/2010/main" val="2559764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83F7E-B584-0128-F832-CCB34175F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8CFED-CBB9-0469-6FB0-16AD5992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333333"/>
                </a:solidFill>
                <a:effectLst/>
                <a:latin typeface="HelveticaNeue Regular"/>
              </a:rPr>
              <a:t>Enhancing Deep Learning-based Vulnerability Detection by Building Behavior Graph Model</a:t>
            </a:r>
            <a:br>
              <a:rPr lang="en-US" sz="2800" b="1" i="0" dirty="0">
                <a:solidFill>
                  <a:srgbClr val="333333"/>
                </a:solidFill>
                <a:effectLst/>
                <a:latin typeface="HelveticaNeue Regular"/>
              </a:rPr>
            </a:br>
            <a:endParaRPr lang="en-US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55EB8B-6243-B6CC-19BD-E47EFF9D976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0239" y="1419843"/>
            <a:ext cx="5557522" cy="516290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9EEB08-268A-4EA4-8ED3-8745D7BA6EB4}"/>
              </a:ext>
            </a:extLst>
          </p:cNvPr>
          <p:cNvSpPr txBox="1"/>
          <p:nvPr/>
        </p:nvSpPr>
        <p:spPr>
          <a:xfrm>
            <a:off x="6271259" y="1690688"/>
            <a:ext cx="555752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 prove the effect of </a:t>
            </a:r>
            <a:r>
              <a:rPr lang="en-US" dirty="0" err="1"/>
              <a:t>VulBG</a:t>
            </a:r>
            <a:r>
              <a:rPr lang="en-US" dirty="0"/>
              <a:t>, we choose five state-of-the-art DL-based VDs in four classes as baselines: text-based </a:t>
            </a:r>
            <a:r>
              <a:rPr lang="en-US" dirty="0" err="1"/>
              <a:t>TextCNN</a:t>
            </a:r>
            <a:r>
              <a:rPr lang="en-US" dirty="0"/>
              <a:t> [21], AST-based ASTGRU [22], pretrained-based </a:t>
            </a:r>
            <a:r>
              <a:rPr lang="en-US" dirty="0" err="1"/>
              <a:t>CodeBERT</a:t>
            </a:r>
            <a:r>
              <a:rPr lang="en-US" dirty="0"/>
              <a:t> [23], graph-based </a:t>
            </a:r>
            <a:r>
              <a:rPr lang="en-US" dirty="0" err="1"/>
              <a:t>Devign</a:t>
            </a:r>
            <a:r>
              <a:rPr lang="en-US" dirty="0"/>
              <a:t> [15], and </a:t>
            </a:r>
            <a:r>
              <a:rPr lang="en-US" dirty="0" err="1"/>
              <a:t>VulCNN</a:t>
            </a:r>
            <a:r>
              <a:rPr lang="en-US" dirty="0"/>
              <a:t> [24].</a:t>
            </a:r>
          </a:p>
        </p:txBody>
      </p:sp>
    </p:spTree>
    <p:extLst>
      <p:ext uri="{BB962C8B-B14F-4D97-AF65-F5344CB8AC3E}">
        <p14:creationId xmlns:p14="http://schemas.microsoft.com/office/powerpoint/2010/main" val="3176477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333B6-71B0-2BAA-F43A-D17BBB031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4E2BF-992E-03C3-1CD0-BD904EBA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333333"/>
                </a:solidFill>
                <a:effectLst/>
                <a:latin typeface="HelveticaNeue Regular"/>
              </a:rPr>
              <a:t>Enhancing Deep Learning-based Vulnerability Detection by Building Behavior Graph Model</a:t>
            </a:r>
            <a:br>
              <a:rPr lang="en-US" sz="2800" b="1" i="0" dirty="0">
                <a:solidFill>
                  <a:srgbClr val="333333"/>
                </a:solidFill>
                <a:effectLst/>
                <a:latin typeface="HelveticaNeue Regular"/>
              </a:rPr>
            </a:br>
            <a:endParaRPr lang="en-US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4593A9-F566-5B66-7709-B7C683AB51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7361" y="1975168"/>
            <a:ext cx="6686719" cy="3720722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76A5146-0ECD-3E54-BF5B-850C684B818A}"/>
                  </a:ext>
                </a:extLst>
              </p14:cNvPr>
              <p14:cNvContentPartPr/>
              <p14:nvPr/>
            </p14:nvContentPartPr>
            <p14:xfrm>
              <a:off x="2610720" y="3444140"/>
              <a:ext cx="1900800" cy="438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76A5146-0ECD-3E54-BF5B-850C684B81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02080" y="3435500"/>
                <a:ext cx="1918440" cy="4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6B9DDBB-1321-8E5C-C6CE-1903D8CD1D06}"/>
                  </a:ext>
                </a:extLst>
              </p14:cNvPr>
              <p14:cNvContentPartPr/>
              <p14:nvPr/>
            </p14:nvContentPartPr>
            <p14:xfrm>
              <a:off x="4511520" y="3386589"/>
              <a:ext cx="1922040" cy="450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6B9DDBB-1321-8E5C-C6CE-1903D8CD1D0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02880" y="3377589"/>
                <a:ext cx="193968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8771C0B-D200-D65F-5A3E-D30A0CF18971}"/>
                  </a:ext>
                </a:extLst>
              </p14:cNvPr>
              <p14:cNvContentPartPr/>
              <p14:nvPr/>
            </p14:nvContentPartPr>
            <p14:xfrm>
              <a:off x="8097440" y="317008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8771C0B-D200-D65F-5A3E-D30A0CF189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88440" y="316108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C1D676BA-35D7-9CD6-46FC-A44691CEE3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84321" y="2123568"/>
            <a:ext cx="5121117" cy="37207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A647D24-058F-B9FD-E5D1-000965DFD019}"/>
                  </a:ext>
                </a:extLst>
              </p14:cNvPr>
              <p14:cNvContentPartPr/>
              <p14:nvPr/>
            </p14:nvContentPartPr>
            <p14:xfrm>
              <a:off x="8026400" y="3657160"/>
              <a:ext cx="415800" cy="10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A647D24-058F-B9FD-E5D1-000965DFD01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17400" y="3648520"/>
                <a:ext cx="433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801F68-90CF-2BC9-7F0B-7895FBB64F9D}"/>
                  </a:ext>
                </a:extLst>
              </p14:cNvPr>
              <p14:cNvContentPartPr/>
              <p14:nvPr/>
            </p14:nvContentPartPr>
            <p14:xfrm>
              <a:off x="9154280" y="3687760"/>
              <a:ext cx="432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801F68-90CF-2BC9-7F0B-7895FBB64F9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36280" y="3580120"/>
                <a:ext cx="399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427632C-DBB7-F69A-11F3-E84F59D18C2E}"/>
                  </a:ext>
                </a:extLst>
              </p14:cNvPr>
              <p14:cNvContentPartPr/>
              <p14:nvPr/>
            </p14:nvContentPartPr>
            <p14:xfrm>
              <a:off x="9794000" y="3667600"/>
              <a:ext cx="379800" cy="15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427632C-DBB7-F69A-11F3-E84F59D18C2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785360" y="3658960"/>
                <a:ext cx="3974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305EFEC-0F77-7A8C-D1E2-520C8A170BC2}"/>
                  </a:ext>
                </a:extLst>
              </p14:cNvPr>
              <p14:cNvContentPartPr/>
              <p14:nvPr/>
            </p14:nvContentPartPr>
            <p14:xfrm>
              <a:off x="7975280" y="4662280"/>
              <a:ext cx="3466800" cy="5187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305EFEC-0F77-7A8C-D1E2-520C8A170BC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966640" y="4653640"/>
                <a:ext cx="3484440" cy="536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89537F2-DBE1-4593-D8ED-D41B45C58FC5}"/>
              </a:ext>
            </a:extLst>
          </p:cNvPr>
          <p:cNvGrpSpPr/>
          <p:nvPr/>
        </p:nvGrpSpPr>
        <p:grpSpPr>
          <a:xfrm>
            <a:off x="7985360" y="4652560"/>
            <a:ext cx="3924000" cy="550080"/>
            <a:chOff x="7985360" y="4652560"/>
            <a:chExt cx="3924000" cy="550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70BE1B3-22AA-EBE3-F8FA-3DA7CD5BE288}"/>
                    </a:ext>
                  </a:extLst>
                </p14:cNvPr>
                <p14:cNvContentPartPr/>
                <p14:nvPr/>
              </p14:nvContentPartPr>
              <p14:xfrm>
                <a:off x="7985360" y="4724200"/>
                <a:ext cx="3492360" cy="478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70BE1B3-22AA-EBE3-F8FA-3DA7CD5BE28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76720" y="4715200"/>
                  <a:ext cx="3510000" cy="49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EECF8A7-B254-DFA3-1E52-BC26FD53B3CB}"/>
                    </a:ext>
                  </a:extLst>
                </p14:cNvPr>
                <p14:cNvContentPartPr/>
                <p14:nvPr/>
              </p14:nvContentPartPr>
              <p14:xfrm>
                <a:off x="11409680" y="4703320"/>
                <a:ext cx="415440" cy="1940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EECF8A7-B254-DFA3-1E52-BC26FD53B3C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401040" y="4694320"/>
                  <a:ext cx="43308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03605729-CD98-AD2E-3C48-A13E8DA28144}"/>
                    </a:ext>
                  </a:extLst>
                </p14:cNvPr>
                <p14:cNvContentPartPr/>
                <p14:nvPr/>
              </p14:nvContentPartPr>
              <p14:xfrm>
                <a:off x="11734760" y="4652560"/>
                <a:ext cx="174600" cy="192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03605729-CD98-AD2E-3C48-A13E8DA2814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725760" y="4643560"/>
                  <a:ext cx="192240" cy="2102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9E1430E-89FD-4302-C14F-9E8D4DA44F35}"/>
              </a:ext>
            </a:extLst>
          </p:cNvPr>
          <p:cNvSpPr txBox="1"/>
          <p:nvPr/>
        </p:nvSpPr>
        <p:spPr>
          <a:xfrm>
            <a:off x="11909360" y="4429760"/>
            <a:ext cx="1532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Graph based fusion models</a:t>
            </a:r>
          </a:p>
        </p:txBody>
      </p:sp>
    </p:spTree>
    <p:extLst>
      <p:ext uri="{BB962C8B-B14F-4D97-AF65-F5344CB8AC3E}">
        <p14:creationId xmlns:p14="http://schemas.microsoft.com/office/powerpoint/2010/main" val="361382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D3368-C481-0576-0B66-F8435189B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7A0F3-170E-13C4-7C90-915AE0BDB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dirty="0">
                <a:solidFill>
                  <a:srgbClr val="333333"/>
                </a:solidFill>
                <a:effectLst/>
                <a:latin typeface="HelveticaNeue Regular"/>
              </a:rPr>
              <a:t>Enhancing Deep Learning-based Vulnerability Detection by Building Behavior Graph Model</a:t>
            </a:r>
            <a:br>
              <a:rPr lang="en-US" sz="2800" b="1" i="0" dirty="0">
                <a:solidFill>
                  <a:srgbClr val="333333"/>
                </a:solidFill>
                <a:effectLst/>
                <a:latin typeface="HelveticaNeue Regular"/>
              </a:rPr>
            </a:br>
            <a:endParaRPr lang="en-US" sz="28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66AB2BA-A948-3F47-D599-AB80070888CD}"/>
                  </a:ext>
                </a:extLst>
              </p14:cNvPr>
              <p14:cNvContentPartPr/>
              <p14:nvPr/>
            </p14:nvContentPartPr>
            <p14:xfrm>
              <a:off x="8097440" y="3170080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66AB2BA-A948-3F47-D599-AB80070888C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88440" y="316108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CD8011C-BA39-F50F-DA4E-7B5672C727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2374" y="1330938"/>
            <a:ext cx="5427363" cy="328166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4FF51F4-04D1-AF79-0DF4-3621708ECBD5}"/>
                  </a:ext>
                </a:extLst>
              </p14:cNvPr>
              <p14:cNvContentPartPr/>
              <p14:nvPr/>
            </p14:nvContentPartPr>
            <p14:xfrm>
              <a:off x="5232000" y="2953999"/>
              <a:ext cx="493920" cy="2516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4FF51F4-04D1-AF79-0DF4-3621708ECBD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223360" y="2945371"/>
                <a:ext cx="511560" cy="269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0456BCD-F842-63D0-E897-30D8B12D4D7A}"/>
                  </a:ext>
                </a:extLst>
              </p14:cNvPr>
              <p14:cNvContentPartPr/>
              <p14:nvPr/>
            </p14:nvContentPartPr>
            <p14:xfrm>
              <a:off x="5201400" y="3652362"/>
              <a:ext cx="524520" cy="3207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0456BCD-F842-63D0-E897-30D8B12D4D7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192760" y="3643722"/>
                <a:ext cx="54216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F5D6366-C0A7-F5F6-6430-A0BE2C191636}"/>
                  </a:ext>
                </a:extLst>
              </p14:cNvPr>
              <p14:cNvContentPartPr/>
              <p14:nvPr/>
            </p14:nvContentPartPr>
            <p14:xfrm>
              <a:off x="7863320" y="3657520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F5D6366-C0A7-F5F6-6430-A0BE2C19163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54680" y="3648880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4720E4F6-B20C-AD09-89B8-491A58CD4D3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246080" y="4675364"/>
            <a:ext cx="8520016" cy="1806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983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8A5F-4667-7BA1-9BCC-1B90EDCA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VulChecker</a:t>
            </a:r>
            <a:r>
              <a:rPr lang="en-US" dirty="0"/>
              <a:t>: Graph-based Vulnerability Localization in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2684C-D8E7-0A50-0A29-D781AB20BE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>
            <a:normAutofit/>
          </a:bodyPr>
          <a:lstStyle/>
          <a:p>
            <a:r>
              <a:rPr lang="en-US" dirty="0"/>
              <a:t>What is the difference between CVE and a wild vulnerability?</a:t>
            </a:r>
          </a:p>
          <a:p>
            <a:r>
              <a:rPr lang="en-US" dirty="0" err="1">
                <a:highlight>
                  <a:srgbClr val="FFFF00"/>
                </a:highlight>
              </a:rPr>
              <a:t>VulChecker</a:t>
            </a:r>
            <a:r>
              <a:rPr lang="en-US" dirty="0">
                <a:highlight>
                  <a:srgbClr val="FFFF00"/>
                </a:highlight>
              </a:rPr>
              <a:t>:</a:t>
            </a:r>
            <a:r>
              <a:rPr lang="en-US" dirty="0"/>
              <a:t> a deep learning framework for detecting the precise manifestation point, of software vulnerabilities in source code. To accomplish this, </a:t>
            </a:r>
            <a:r>
              <a:rPr lang="en-US" dirty="0" err="1"/>
              <a:t>VulChecker</a:t>
            </a:r>
            <a:r>
              <a:rPr lang="en-US" dirty="0"/>
              <a:t> first passes the program’s source code through a custom </a:t>
            </a:r>
            <a:r>
              <a:rPr lang="en-US" dirty="0">
                <a:highlight>
                  <a:srgbClr val="FFFF00"/>
                </a:highlight>
              </a:rPr>
              <a:t>LLVM compiler </a:t>
            </a:r>
            <a:r>
              <a:rPr lang="en-US" dirty="0"/>
              <a:t>toolchain to generate a GNN-optimized program representation, which we refer to as an enriched program dependency graph (</a:t>
            </a:r>
            <a:r>
              <a:rPr lang="en-US" dirty="0" err="1"/>
              <a:t>ePDG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9114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A79AE-176E-E1C5-D63C-852B0864C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D0C5F-5722-BACE-BB46-0B11635B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VulChecker</a:t>
            </a:r>
            <a:r>
              <a:rPr lang="en-US" dirty="0"/>
              <a:t>: Graph-based Vulnerability Localization in Source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645B0-A143-A5BD-4C96-C74119983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88274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ePDGs</a:t>
            </a:r>
            <a:r>
              <a:rPr lang="en-US" dirty="0">
                <a:highlight>
                  <a:srgbClr val="FFFF00"/>
                </a:highlight>
              </a:rPr>
              <a:t> </a:t>
            </a:r>
            <a:r>
              <a:rPr lang="en-US" dirty="0"/>
              <a:t>are graph structures in which nodes represent atomic machine-level instructions and edges represent control- and data-flow dependencies between instructions. </a:t>
            </a:r>
          </a:p>
          <a:p>
            <a:r>
              <a:rPr lang="en-US" dirty="0" err="1"/>
              <a:t>ePDGs</a:t>
            </a:r>
            <a:r>
              <a:rPr lang="en-US" dirty="0"/>
              <a:t> are well-conditioned for graph-based machine learning models since they more accurately capture the flow of the software.</a:t>
            </a:r>
          </a:p>
          <a:p>
            <a:r>
              <a:rPr lang="en-US" dirty="0" err="1"/>
              <a:t>VulChecker</a:t>
            </a:r>
            <a:r>
              <a:rPr lang="en-US" dirty="0"/>
              <a:t> searches the </a:t>
            </a:r>
            <a:r>
              <a:rPr lang="en-US" dirty="0" err="1"/>
              <a:t>ePDG</a:t>
            </a:r>
            <a:r>
              <a:rPr lang="en-US" dirty="0"/>
              <a:t> for potential vulnerability manifestation points, such as calls to a free()function for double free vulnerabilities (i.e.,CWE-415).</a:t>
            </a:r>
          </a:p>
          <a:p>
            <a:r>
              <a:rPr lang="en-US" dirty="0" err="1"/>
              <a:t>VulChecker</a:t>
            </a:r>
            <a:r>
              <a:rPr lang="en-US" dirty="0"/>
              <a:t> alerts the developer to the exact location (line and instruction) of the manifestation point in source code and indicates the CWE type.</a:t>
            </a:r>
          </a:p>
        </p:txBody>
      </p:sp>
    </p:spTree>
    <p:extLst>
      <p:ext uri="{BB962C8B-B14F-4D97-AF65-F5344CB8AC3E}">
        <p14:creationId xmlns:p14="http://schemas.microsoft.com/office/powerpoint/2010/main" val="1764832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F998D-94C9-57C9-C6CE-E585AA9E4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48B9A-2CB1-9C4D-8F06-CEF0339E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VulChecker</a:t>
            </a:r>
            <a:r>
              <a:rPr lang="en-US" dirty="0"/>
              <a:t>: Graph-based Vulnerability Localization in Source 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BEC8550-B573-DC23-18E6-CD74C64A1BA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55164" y="2221870"/>
            <a:ext cx="4747671" cy="3558848"/>
          </a:xfrm>
        </p:spPr>
      </p:pic>
    </p:spTree>
    <p:extLst>
      <p:ext uri="{BB962C8B-B14F-4D97-AF65-F5344CB8AC3E}">
        <p14:creationId xmlns:p14="http://schemas.microsoft.com/office/powerpoint/2010/main" val="305531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F42C-9277-B1FF-04EB-834EBD00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161" y="662680"/>
            <a:ext cx="9040039" cy="690665"/>
          </a:xfrm>
        </p:spPr>
        <p:txBody>
          <a:bodyPr anchor="b">
            <a:normAutofit fontScale="90000"/>
          </a:bodyPr>
          <a:lstStyle/>
          <a:p>
            <a:r>
              <a:rPr lang="en-US" dirty="0"/>
              <a:t>Git commands to extract the pre-patch and post-patch files from a commit id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CD36D-6B9F-841A-50A8-D5330E53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82EB4-6962-F747-B3EE-82D5DB11A8C8}"/>
              </a:ext>
            </a:extLst>
          </p:cNvPr>
          <p:cNvSpPr txBox="1"/>
          <p:nvPr/>
        </p:nvSpPr>
        <p:spPr>
          <a:xfrm>
            <a:off x="814647" y="1729047"/>
            <a:ext cx="93435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show &lt;commit&gt;</a:t>
            </a:r>
          </a:p>
          <a:p>
            <a:endParaRPr lang="en-US" dirty="0"/>
          </a:p>
          <a:p>
            <a:r>
              <a:rPr lang="en-US" dirty="0"/>
              <a:t>git diff &lt;</a:t>
            </a:r>
            <a:r>
              <a:rPr lang="en-US" dirty="0" err="1"/>
              <a:t>commit_id</a:t>
            </a:r>
            <a:r>
              <a:rPr lang="en-US" dirty="0"/>
              <a:t>&gt;^ &lt;</a:t>
            </a:r>
            <a:r>
              <a:rPr lang="en-US" dirty="0" err="1"/>
              <a:t>commit_id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git show &lt;</a:t>
            </a:r>
            <a:r>
              <a:rPr lang="en-US" dirty="0" err="1"/>
              <a:t>commit_id</a:t>
            </a:r>
            <a:r>
              <a:rPr lang="en-US" dirty="0"/>
              <a:t>&gt;:&lt;</a:t>
            </a:r>
            <a:r>
              <a:rPr lang="en-US" dirty="0" err="1"/>
              <a:t>path_to_file</a:t>
            </a:r>
            <a:r>
              <a:rPr lang="en-US" dirty="0"/>
              <a:t>&gt; &gt; pre_patch_file.txt</a:t>
            </a:r>
          </a:p>
          <a:p>
            <a:r>
              <a:rPr lang="en-US" dirty="0"/>
              <a:t>git show &lt;</a:t>
            </a:r>
            <a:r>
              <a:rPr lang="en-US" dirty="0" err="1"/>
              <a:t>commit_id</a:t>
            </a:r>
            <a:r>
              <a:rPr lang="en-US" dirty="0"/>
              <a:t>&gt; &gt; post_patch_file.txt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068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B30B2-6D75-9F3D-18DD-A24AB4E40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77CD-09C2-084C-EB4B-A7CD1259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VulChecker</a:t>
            </a:r>
            <a:r>
              <a:rPr lang="en-US" dirty="0"/>
              <a:t>: Graph-based Vulnerability Localization in Source Code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D60EBE6-A47D-97A1-BFC5-0CCD8AEDE65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4321" y="1788160"/>
            <a:ext cx="11592560" cy="4053840"/>
          </a:xfrm>
        </p:spPr>
      </p:pic>
    </p:spTree>
    <p:extLst>
      <p:ext uri="{BB962C8B-B14F-4D97-AF65-F5344CB8AC3E}">
        <p14:creationId xmlns:p14="http://schemas.microsoft.com/office/powerpoint/2010/main" val="2025418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BDA2B-52D8-902A-1C27-9D6B3236F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75D9-03BD-D1F9-5809-CE49A941A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VulChecker</a:t>
            </a:r>
            <a:r>
              <a:rPr lang="en-US" dirty="0"/>
              <a:t>: Graph-based Vulnerability Localization in Source Code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C0D7ED-0AC1-972B-946F-5875B41BE0E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24560" y="1955146"/>
            <a:ext cx="4325778" cy="409229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4BA4BD-CB7E-E8BD-7745-8009D8E77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840" y="1884026"/>
            <a:ext cx="5608548" cy="4303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010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91CB8-E15F-3E34-05FC-8AF23693D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E843F-4928-8CC1-A0CB-DF0FFF6B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49560" cy="89471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VulChecker</a:t>
            </a:r>
            <a:r>
              <a:rPr lang="en-US" dirty="0"/>
              <a:t>: Graph-based Vulnerability Localization in Source Code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5CBFD083-E8C3-C32A-1567-237351A5AC0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76100" y="1259840"/>
            <a:ext cx="4037580" cy="5161280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5926A29-654D-CA82-43D9-3523D9944C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742" y="1352320"/>
            <a:ext cx="3826618" cy="53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6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2F42C-9277-B1FF-04EB-834EBD00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794" y="313545"/>
            <a:ext cx="9040039" cy="1010430"/>
          </a:xfrm>
        </p:spPr>
        <p:txBody>
          <a:bodyPr anchor="b">
            <a:normAutofit/>
          </a:bodyPr>
          <a:lstStyle/>
          <a:p>
            <a:r>
              <a:rPr lang="en-US" sz="3200" dirty="0"/>
              <a:t>Can Large Language Models Identify And Reason</a:t>
            </a:r>
            <a:br>
              <a:rPr lang="en-US" sz="3200" dirty="0"/>
            </a:br>
            <a:r>
              <a:rPr lang="en-US" sz="3200" dirty="0"/>
              <a:t>About Security Vulnerabilities? Not Yet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F52AB-C163-7689-D225-DA59E6460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8150" y="1495426"/>
            <a:ext cx="11272069" cy="4506540"/>
          </a:xfrm>
        </p:spPr>
        <p:txBody>
          <a:bodyPr>
            <a:normAutofit/>
          </a:bodyPr>
          <a:lstStyle/>
          <a:p>
            <a:r>
              <a:rPr lang="en-US" sz="1700" dirty="0"/>
              <a:t>We construct a series of 228 code scenarios and analyze eight of the most capable LLMs across eight different investigative dimensions in an automated framework. Our evaluation shows LLMs provide non-deterministic responses, incorrect and unfaithful reasoning, and perform poorly in real-world scenarios outside their knowledge cut-off date.</a:t>
            </a:r>
          </a:p>
          <a:p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CD36D-6B9F-841A-50A8-D5330E535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1A57F-AD5B-36C5-AED5-6B7985A08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144" y="2600730"/>
            <a:ext cx="9268305" cy="35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9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3D8AA62-75AF-B794-9875-698CBB9F0D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33425" y="1714098"/>
            <a:ext cx="10525125" cy="463907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079C48-62A9-DDB0-2080-C86DC346AA03}"/>
              </a:ext>
            </a:extLst>
          </p:cNvPr>
          <p:cNvSpPr txBox="1"/>
          <p:nvPr/>
        </p:nvSpPr>
        <p:spPr>
          <a:xfrm>
            <a:off x="1005840" y="504825"/>
            <a:ext cx="100482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Can Large Language Models Identify And Reason</a:t>
            </a:r>
            <a:br>
              <a:rPr lang="en-US" sz="1800" dirty="0"/>
            </a:br>
            <a:r>
              <a:rPr lang="en-US" sz="1800" dirty="0"/>
              <a:t>About Security Vulnerabilities? Not Yet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15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92C2-8FF1-C568-F803-F3C3CA95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/>
              <a:t>Table of Prompt Templates</a:t>
            </a:r>
            <a:br>
              <a:rPr lang="en-US" sz="1800"/>
            </a:br>
            <a:r>
              <a:rPr lang="en-US" sz="1800"/>
              <a:t>(1) zero-shot task-oriented (ZS - TO), (2) zero-shot role-oriented (ZS - RO), (3) few-shot task-oriented</a:t>
            </a:r>
            <a:br>
              <a:rPr lang="en-US" sz="1800"/>
            </a:br>
            <a:r>
              <a:rPr lang="en-US" sz="1800"/>
              <a:t> (FS - TO), and (4) few-shot role-oriented (FS - RO).</a:t>
            </a:r>
            <a:endParaRPr lang="en-US" sz="18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4BF7FEA-9A5D-78DA-AF24-472423FEE8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07676" y="2048396"/>
            <a:ext cx="5546124" cy="3905795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3F1961E-18D0-CD6E-713F-44F9683A37A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14587" y="1690688"/>
            <a:ext cx="5181600" cy="4263503"/>
          </a:xfrm>
        </p:spPr>
      </p:pic>
    </p:spTree>
    <p:extLst>
      <p:ext uri="{BB962C8B-B14F-4D97-AF65-F5344CB8AC3E}">
        <p14:creationId xmlns:p14="http://schemas.microsoft.com/office/powerpoint/2010/main" val="522598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D27B2-691D-DAA5-2C0F-EC98BCD5F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3D11A64-F366-6090-E4BA-2E0FF376BE2B}"/>
              </a:ext>
            </a:extLst>
          </p:cNvPr>
          <p:cNvSpPr txBox="1"/>
          <p:nvPr/>
        </p:nvSpPr>
        <p:spPr>
          <a:xfrm>
            <a:off x="1005840" y="504825"/>
            <a:ext cx="10048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Can Large Language Models Identify And Reason</a:t>
            </a:r>
            <a:br>
              <a:rPr lang="en-US" sz="2400" dirty="0"/>
            </a:br>
            <a:r>
              <a:rPr lang="en-US" sz="2400" dirty="0"/>
              <a:t>About Security Vulnerabilities? Not Yet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8B2536-5673-371B-031B-DFD1C73D141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58712" y="1551720"/>
            <a:ext cx="4801829" cy="507150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E1C89C-027F-2C0B-79F7-CEAF968C6C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960" y="2262288"/>
            <a:ext cx="5403328" cy="409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986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591F4-ED05-EA37-A133-5107B7EF5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953011F-4B19-520A-944A-E720AB8E2F5D}"/>
              </a:ext>
            </a:extLst>
          </p:cNvPr>
          <p:cNvSpPr txBox="1"/>
          <p:nvPr/>
        </p:nvSpPr>
        <p:spPr>
          <a:xfrm>
            <a:off x="1005840" y="504825"/>
            <a:ext cx="10048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Can Large Language Models Identify And Reason</a:t>
            </a:r>
            <a:br>
              <a:rPr lang="en-US" sz="2400" dirty="0"/>
            </a:br>
            <a:r>
              <a:rPr lang="en-US" sz="2400" dirty="0"/>
              <a:t>About Security Vulnerabilities? Not Yet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A5B233-559D-1107-F8E3-020313A117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63782" y="1939905"/>
            <a:ext cx="9586595" cy="4413270"/>
          </a:xfrm>
        </p:spPr>
      </p:pic>
    </p:spTree>
    <p:extLst>
      <p:ext uri="{BB962C8B-B14F-4D97-AF65-F5344CB8AC3E}">
        <p14:creationId xmlns:p14="http://schemas.microsoft.com/office/powerpoint/2010/main" val="27526152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36C35-828C-94BA-4321-6561A6A8E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FF9D933-0733-46D7-762C-5BB473EA0F18}"/>
              </a:ext>
            </a:extLst>
          </p:cNvPr>
          <p:cNvSpPr txBox="1"/>
          <p:nvPr/>
        </p:nvSpPr>
        <p:spPr>
          <a:xfrm>
            <a:off x="1005840" y="504825"/>
            <a:ext cx="10048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Can Large Language Models Identify And Reason</a:t>
            </a:r>
            <a:br>
              <a:rPr lang="en-US" sz="2400" dirty="0"/>
            </a:br>
            <a:r>
              <a:rPr lang="en-US" sz="2400" dirty="0"/>
              <a:t>About Security Vulnerabilities? Not Yet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B2AA7EF-2C43-3CB3-8FD1-4F388CFCFEF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799451" y="1771650"/>
            <a:ext cx="6392549" cy="4596547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762FA3-6099-CCEF-9A8F-8A3CDD458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35822"/>
            <a:ext cx="5111005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909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5D37F-3D66-B0D2-1B4D-A35BBFF63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FCD7E14-444E-A987-A2B4-600F8FB42960}"/>
              </a:ext>
            </a:extLst>
          </p:cNvPr>
          <p:cNvSpPr txBox="1"/>
          <p:nvPr/>
        </p:nvSpPr>
        <p:spPr>
          <a:xfrm>
            <a:off x="1005840" y="504825"/>
            <a:ext cx="10048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Can Large Language Models Identify And Reason</a:t>
            </a:r>
            <a:br>
              <a:rPr lang="en-US" sz="2400" dirty="0"/>
            </a:br>
            <a:r>
              <a:rPr lang="en-US" sz="2400" dirty="0"/>
              <a:t>About Security Vulnerabilities? Not Yet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DD6B9A-F905-99EE-F189-58779C7018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005840" y="1657350"/>
            <a:ext cx="10845028" cy="4343400"/>
          </a:xfrm>
        </p:spPr>
      </p:pic>
    </p:spTree>
    <p:extLst>
      <p:ext uri="{BB962C8B-B14F-4D97-AF65-F5344CB8AC3E}">
        <p14:creationId xmlns:p14="http://schemas.microsoft.com/office/powerpoint/2010/main" val="315841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8100</TotalTime>
  <Words>774</Words>
  <Application>Microsoft Office PowerPoint</Application>
  <PresentationFormat>Widescreen</PresentationFormat>
  <Paragraphs>55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HelveticaNeue Regular</vt:lpstr>
      <vt:lpstr>Söhne</vt:lpstr>
      <vt:lpstr>Office Theme</vt:lpstr>
      <vt:lpstr>Independent Studies </vt:lpstr>
      <vt:lpstr>Git commands to extract the pre-patch and post-patch files from a commit id</vt:lpstr>
      <vt:lpstr>Can Large Language Models Identify And Reason About Security Vulnerabilities? Not Yet</vt:lpstr>
      <vt:lpstr>PowerPoint Presentation</vt:lpstr>
      <vt:lpstr>Table of Prompt Templates (1) zero-shot task-oriented (ZS - TO), (2) zero-shot role-oriented (ZS - RO), (3) few-shot task-oriented  (FS - TO), and (4) few-shot role-oriented (FS - RO).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Enhancing Deep Learning-based Vulnerability Detection by Building Behavior Graph Model </vt:lpstr>
      <vt:lpstr>Enhancing Deep Learning-based Vulnerability Detection by Building Behavior Graph Model </vt:lpstr>
      <vt:lpstr>Enhancing Deep Learning-based Vulnerability Detection by Building Behavior Graph Model </vt:lpstr>
      <vt:lpstr>Enhancing Deep Learning-based Vulnerability Detection by Building Behavior Graph Model </vt:lpstr>
      <vt:lpstr>Enhancing Deep Learning-based Vulnerability Detection by Building Behavior Graph Model </vt:lpstr>
      <vt:lpstr>VulChecker: Graph-based Vulnerability Localization in Source Code</vt:lpstr>
      <vt:lpstr>VulChecker: Graph-based Vulnerability Localization in Source Code</vt:lpstr>
      <vt:lpstr>VulChecker: Graph-based Vulnerability Localization in Source Code</vt:lpstr>
      <vt:lpstr>VulChecker: Graph-based Vulnerability Localization in Source Code</vt:lpstr>
      <vt:lpstr>VulChecker: Graph-based Vulnerability Localization in Source Code</vt:lpstr>
      <vt:lpstr>VulChecker: Graph-based Vulnerability Localization in Source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Explaining Software Bugs Leveraging Code Structures in Neural Machine Translation And Bugsplainer: Leveraging Code Structures to Explain Software Bugs with Neural Machine Translation</dc:title>
  <dc:creator>Neralla, Harichandana</dc:creator>
  <cp:lastModifiedBy>Neralla, Harichandana</cp:lastModifiedBy>
  <cp:revision>63</cp:revision>
  <dcterms:created xsi:type="dcterms:W3CDTF">2024-02-07T17:44:40Z</dcterms:created>
  <dcterms:modified xsi:type="dcterms:W3CDTF">2024-02-15T16:48:28Z</dcterms:modified>
</cp:coreProperties>
</file>