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316" r:id="rId3"/>
    <p:sldId id="317" r:id="rId4"/>
    <p:sldId id="323" r:id="rId5"/>
    <p:sldId id="319" r:id="rId6"/>
    <p:sldId id="324" r:id="rId7"/>
    <p:sldId id="322" r:id="rId8"/>
    <p:sldId id="320" r:id="rId9"/>
    <p:sldId id="32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18B6-1576-1C29-DBDD-E4204B69E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C94B7-18CB-C76A-68EE-9360EA2BE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71DED-2E9C-955C-2F5E-85D94DF73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78F2F-E5E9-0C65-3055-A290C287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C0195-3659-9AFA-55F7-34EFA91E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12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EA19-A1E1-88B6-BA73-8E2F89AC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23C0B9-AED1-5DF1-228D-54808B893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89401-B028-DB76-0A2D-497DF90D4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BC586-1F0C-AA58-524E-976FE285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A0AA4-C346-6BA8-03A6-E078C5FB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8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FFBE1-716B-3883-3298-3A7288B06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19A4A-29F5-3C4E-E3DB-3A3CF45C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33956-F003-EA93-DE44-C06A115C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4610F-E71E-98E1-45C7-ADF4177C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FBFC2-FF10-684C-9494-EFFD5A46E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04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28D4-50EC-51D1-B731-8E66D1229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8C9FB-A169-CE77-EB49-3FE17C15D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0F1F8-C0A6-11E9-532E-35B70513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E6987-705F-0DD5-5D2E-EF37C8F3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84C86-F8BF-F3F9-D982-5BAE04F57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13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6C0DD-D667-5B3C-EE0C-365F04AE3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290CD-70CE-3854-6DAC-F342BC6B4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9D50F-AFFD-56B7-10C6-61088C494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F86F3-EED2-D86F-252C-6A479E6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B4726-EC99-16EE-88F2-7510D8AE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8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BCD31-372F-CC2F-2E58-7785CEC2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27CA6-1D96-2E33-2864-B3C78936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53F1EC-52C1-457B-9632-D351B8AF4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95AE2-8DB4-6AA5-9E98-A7453C7C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79809-F258-69AA-EB64-007A8ED6F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7E3620-85A3-D1CD-9A42-A296B7D70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224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DF24E-89BE-822D-0D1A-DDD99A2F3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2C2AF0-906E-34E6-E460-FC0468B87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DC639-4EDF-288B-1418-2F314B63B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7B7A01-1CF4-90DE-17C7-A32AAFE7E5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DF8-D06F-7AAC-81EA-EB2022A79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DE1847-8E61-7556-A715-6030675F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D14E8-280E-09BF-1DDF-6D345FFF4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47D5A3-C8B5-A263-5641-4FD8420B4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A3427-3CCF-570E-C721-8778F9CF0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0EC150-26A9-A483-5B16-EF0BF5D47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9A3F31-B921-6D89-164E-8F0B407B5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28B28-0707-A9CD-E59B-94358511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25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5D463-80C8-F56B-D35A-76872FD7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370C86-8843-5A02-6D75-A72571F54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7B904-B4F9-E461-2DDD-22CF2B5DF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40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A7F-7FFD-0209-3BF5-A7AF57679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2E9C-EB36-15F7-6AC1-473642C03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C46F5-5A88-481E-09CC-927FD7AB5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0C87E-5A41-9918-73A8-FB4481BE4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5AC67-07B5-FBA2-045F-D7F29A579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0F91D-B943-45ED-0DA3-91B8177E4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0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5473B-245F-502D-87CE-29ED56F8E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E96FC0-9C07-B00F-B6FC-452B2AA02A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4ABAFB-4FFD-4585-9B30-3FCB220014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823579-F61D-11F0-A310-C0835F1D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0C07D-D56E-A7FD-B82C-F8368857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FF40B-D400-FCDB-AE6D-7F117003A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85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41695-0E50-BCD9-6E82-848BC023F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A4DC2-9FD9-BEBD-478F-1C3159C3F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027F1-DA5D-7DC4-0A65-A1BD6868F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BA51FE-3E76-4957-B19A-8CA59AB2353B}" type="datetimeFigureOut">
              <a:rPr lang="en-US" smtClean="0"/>
              <a:t>4/25/2024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24450-2554-2DB0-4B65-59B828443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B8CAD-38F9-48BC-6CF8-026AF4696D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172CF7-B9D3-4FDB-AA9B-01A8E89178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37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N-gram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336" y="3058809"/>
            <a:ext cx="9604310" cy="9035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Comparative Analysis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18560" y="5194654"/>
            <a:ext cx="7344086" cy="109184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						</a:t>
            </a:r>
            <a:r>
              <a:rPr lang="en-US" sz="2100" b="1" dirty="0"/>
              <a:t>                   				         Harichandana Neralla</a:t>
            </a:r>
          </a:p>
          <a:p>
            <a:r>
              <a:rPr lang="en-US" sz="2100" b="1" dirty="0"/>
              <a:t>		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>
            <a:normAutofit/>
          </a:bodyPr>
          <a:lstStyle/>
          <a:p>
            <a:r>
              <a:rPr lang="en-US" dirty="0"/>
              <a:t>BLEU-Bilingual Evaluation Understudy Score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57560" cy="4351338"/>
          </a:xfrm>
        </p:spPr>
        <p:txBody>
          <a:bodyPr>
            <a:normAutofit/>
          </a:bodyPr>
          <a:lstStyle/>
          <a:p>
            <a:r>
              <a:rPr lang="en-US" dirty="0"/>
              <a:t>BLEU: Bi-Lingual Evaluation of Understanding: </a:t>
            </a:r>
          </a:p>
          <a:p>
            <a:pPr lvl="1"/>
            <a:r>
              <a:rPr lang="en-US" dirty="0"/>
              <a:t>BLEU score is a widely used performance measure for NMT. </a:t>
            </a:r>
          </a:p>
          <a:p>
            <a:pPr lvl="1"/>
            <a:r>
              <a:rPr lang="en-US" dirty="0"/>
              <a:t>It calculates the </a:t>
            </a:r>
            <a:r>
              <a:rPr lang="en-US" dirty="0">
                <a:highlight>
                  <a:srgbClr val="FFFF00"/>
                </a:highlight>
              </a:rPr>
              <a:t>similarity/n-gram overlap between auto-generated and reference sequences in terms of their n-grams precision </a:t>
            </a:r>
            <a:r>
              <a:rPr lang="en-US" dirty="0"/>
              <a:t>as follows.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Precision</a:t>
            </a:r>
            <a:r>
              <a:rPr lang="en-US" dirty="0"/>
              <a:t> focused metric. 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n-gram overlap means the evaluation scheme is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word-position independent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.</a:t>
            </a:r>
          </a:p>
          <a:p>
            <a:pPr lvl="1"/>
            <a:r>
              <a:rPr lang="en-US" dirty="0"/>
              <a:t>Brevity penalty - 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 penalty applied when the generated text is too small compared to the target text.</a:t>
            </a:r>
          </a:p>
          <a:p>
            <a:pPr lvl="1"/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Doesn’t take meaning of the text into consideration.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432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Bugsplainer explanations – BLEU Score 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They used case-insensitive BLEU score with add one smoothing which aligns the most with human judgement.</a:t>
            </a:r>
          </a:p>
          <a:p>
            <a:r>
              <a:rPr lang="en-US" sz="2200"/>
              <a:t>The measurement is – “Understandable” to “Good” according to Google AutoML translation.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DC054-A7E1-82BF-AE15-2B4FE72F68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513217"/>
            <a:ext cx="6903720" cy="3831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60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063296"/>
            <a:ext cx="9144000" cy="11526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Bugsplainer explanations – BLEU Score 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 descr="A table with numbers and a few words&#10;&#10;Description automatically generated with medium confidence">
            <a:extLst>
              <a:ext uri="{FF2B5EF4-FFF2-40B4-BE49-F238E27FC236}">
                <a16:creationId xmlns:a16="http://schemas.microsoft.com/office/drawing/2014/main" id="{B7831391-7E99-6463-807B-ADB669CE6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27" y="643467"/>
            <a:ext cx="10357945" cy="315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97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1036955"/>
          </a:xfrm>
        </p:spPr>
        <p:txBody>
          <a:bodyPr>
            <a:normAutofit/>
          </a:bodyPr>
          <a:lstStyle/>
          <a:p>
            <a:r>
              <a:rPr lang="en-US" sz="3200" dirty="0"/>
              <a:t>Rouge Score - 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Recall-Oriented Understudy for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Gisting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Evaluation.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240" y="1402080"/>
            <a:ext cx="11399520" cy="4774883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measures the number of matching </a:t>
            </a:r>
            <a:r>
              <a:rPr lang="en-US" b="0" i="0" u="sng" dirty="0">
                <a:effectLst/>
                <a:highlight>
                  <a:srgbClr val="FFFFFF"/>
                </a:highlight>
                <a:latin typeface="source-serif-pro"/>
                <a:hlinkClick r:id="rId2"/>
              </a:rPr>
              <a:t>n-grams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between the model-generated text and a human-produced reference.</a:t>
            </a:r>
            <a:endParaRPr lang="en-US" dirty="0"/>
          </a:p>
          <a:p>
            <a:r>
              <a:rPr lang="en-US" dirty="0"/>
              <a:t>It works by comparing a produced summary(System-generated summary) against a reference summary (human-produced).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Rouge – Recall focused. But Recall + Precision</a:t>
            </a:r>
          </a:p>
        </p:txBody>
      </p:sp>
    </p:spTree>
    <p:extLst>
      <p:ext uri="{BB962C8B-B14F-4D97-AF65-F5344CB8AC3E}">
        <p14:creationId xmlns:p14="http://schemas.microsoft.com/office/powerpoint/2010/main" val="21222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1036955"/>
          </a:xfrm>
        </p:spPr>
        <p:txBody>
          <a:bodyPr>
            <a:normAutofit/>
          </a:bodyPr>
          <a:lstStyle/>
          <a:p>
            <a:r>
              <a:rPr lang="en-US" sz="3200" dirty="0"/>
              <a:t>Rouge Score N - 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Recall-Oriented Understudy for </a:t>
            </a:r>
            <a:r>
              <a:rPr lang="en-US" sz="3200" b="0" i="0" dirty="0" err="1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Gisting</a:t>
            </a:r>
            <a:r>
              <a:rPr lang="en-US" sz="3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Evaluation.</a:t>
            </a:r>
            <a:r>
              <a:rPr lang="en-US" sz="32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240" y="1402080"/>
            <a:ext cx="11399520" cy="4774883"/>
          </a:xfrm>
        </p:spPr>
        <p:txBody>
          <a:bodyPr>
            <a:normAutofit/>
          </a:bodyPr>
          <a:lstStyle/>
          <a:p>
            <a:r>
              <a:rPr lang="en-US" dirty="0"/>
              <a:t>Rouge1</a:t>
            </a:r>
          </a:p>
          <a:p>
            <a:pPr lvl="1"/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measures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ROUGE-1 by considering 1-grams only.</a:t>
            </a:r>
            <a:endParaRPr lang="en-US" dirty="0"/>
          </a:p>
          <a:p>
            <a:r>
              <a:rPr lang="en-US" dirty="0"/>
              <a:t>Rouge2</a:t>
            </a:r>
          </a:p>
          <a:p>
            <a:pPr lvl="1"/>
            <a:r>
              <a:rPr lang="en-US" dirty="0">
                <a:solidFill>
                  <a:srgbClr val="242424"/>
                </a:solidFill>
                <a:highlight>
                  <a:srgbClr val="FFFFFF"/>
                </a:highlight>
                <a:latin typeface="source-serif-pro"/>
              </a:rPr>
              <a:t>measures</a:t>
            </a:r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 ROUGE-1 by considering 2-grams only.</a:t>
            </a:r>
            <a:endParaRPr lang="en-US" dirty="0"/>
          </a:p>
          <a:p>
            <a:r>
              <a:rPr lang="en-US" dirty="0" err="1"/>
              <a:t>RougeL</a:t>
            </a:r>
            <a:endParaRPr lang="en-US" dirty="0"/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the longest sequence of words (not necessarily consecutive, but still in order) that is shared between both</a:t>
            </a:r>
            <a:endParaRPr lang="en-US" dirty="0"/>
          </a:p>
          <a:p>
            <a:r>
              <a:rPr lang="en-US" dirty="0" err="1"/>
              <a:t>RougeLSum</a:t>
            </a:r>
            <a:r>
              <a:rPr lang="en-US" dirty="0"/>
              <a:t> or Average Summary</a:t>
            </a:r>
          </a:p>
          <a:p>
            <a:pPr lvl="1"/>
            <a:r>
              <a:rPr lang="en-US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allows to search for consecutive words from the reference text that appear in the model output but are separated by one-or-more other words.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46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40" y="365125"/>
            <a:ext cx="11399520" cy="1036955"/>
          </a:xfrm>
        </p:spPr>
        <p:txBody>
          <a:bodyPr>
            <a:normAutofit/>
          </a:bodyPr>
          <a:lstStyle/>
          <a:p>
            <a:r>
              <a:rPr lang="en-US" sz="3200" dirty="0"/>
              <a:t>Bert Score - </a:t>
            </a:r>
            <a:r>
              <a:rPr lang="en-US" sz="3200" dirty="0" err="1"/>
              <a:t>CodeBERT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6240" y="1402080"/>
            <a:ext cx="11399520" cy="4774883"/>
          </a:xfrm>
        </p:spPr>
        <p:txBody>
          <a:bodyPr>
            <a:normAutofit/>
          </a:bodyPr>
          <a:lstStyle/>
          <a:p>
            <a:r>
              <a:rPr lang="en-US" dirty="0"/>
              <a:t>metric that quantifies the </a:t>
            </a:r>
            <a:r>
              <a:rPr lang="en-US" dirty="0">
                <a:highlight>
                  <a:srgbClr val="FFFF00"/>
                </a:highlight>
              </a:rPr>
              <a:t>semantic similarity </a:t>
            </a:r>
            <a:r>
              <a:rPr lang="en-US" dirty="0"/>
              <a:t>between model-generated text and reference text by leveraging contextual embeddings from BERT.</a:t>
            </a:r>
          </a:p>
          <a:p>
            <a:pPr lvl="1"/>
            <a:r>
              <a:rPr lang="en-US" dirty="0"/>
              <a:t>A higher </a:t>
            </a:r>
            <a:r>
              <a:rPr lang="en-US" dirty="0" err="1"/>
              <a:t>BertScore</a:t>
            </a:r>
            <a:r>
              <a:rPr lang="en-US" dirty="0"/>
              <a:t> indicates a </a:t>
            </a:r>
            <a:r>
              <a:rPr lang="en-US" dirty="0">
                <a:highlight>
                  <a:srgbClr val="FFFF00"/>
                </a:highlight>
              </a:rPr>
              <a:t>more significant similarity</a:t>
            </a:r>
            <a:r>
              <a:rPr lang="en-US" dirty="0"/>
              <a:t> between the generated text and the reference, suggesting that the model produces outputs closely aligned with the expected content.</a:t>
            </a:r>
          </a:p>
          <a:p>
            <a:r>
              <a:rPr lang="en-US" dirty="0" err="1"/>
              <a:t>BERTScore</a:t>
            </a:r>
            <a:r>
              <a:rPr lang="en-US" dirty="0"/>
              <a:t> outputs a dictionary with the following values:</a:t>
            </a:r>
          </a:p>
          <a:p>
            <a:pPr lvl="1"/>
            <a:r>
              <a:rPr lang="en-US" dirty="0"/>
              <a:t>precision: The precision for each sentence from the predictions + references lists, which ranges from 0.0 to 1.0.</a:t>
            </a:r>
          </a:p>
          <a:p>
            <a:pPr lvl="1"/>
            <a:r>
              <a:rPr lang="en-US" dirty="0"/>
              <a:t>recall: The recall for each sentence from the predictions + references lists, which ranges from 0.0 to 1.0.</a:t>
            </a:r>
          </a:p>
          <a:p>
            <a:pPr lvl="1"/>
            <a:r>
              <a:rPr lang="en-US" dirty="0"/>
              <a:t>f1: The F1 score for each sentence from the predictions + references lists, which ranges from 0.0 to 1.0</a:t>
            </a:r>
          </a:p>
        </p:txBody>
      </p:sp>
    </p:spTree>
    <p:extLst>
      <p:ext uri="{BB962C8B-B14F-4D97-AF65-F5344CB8AC3E}">
        <p14:creationId xmlns:p14="http://schemas.microsoft.com/office/powerpoint/2010/main" val="3161430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7560" cy="1036955"/>
          </a:xfrm>
        </p:spPr>
        <p:txBody>
          <a:bodyPr>
            <a:normAutofit/>
          </a:bodyPr>
          <a:lstStyle/>
          <a:p>
            <a:r>
              <a:rPr lang="en-US" sz="3200" dirty="0"/>
              <a:t>TF-IDF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320" y="1402080"/>
            <a:ext cx="11267440" cy="4785360"/>
          </a:xfrm>
        </p:spPr>
        <p:txBody>
          <a:bodyPr>
            <a:normAutofit/>
          </a:bodyPr>
          <a:lstStyle/>
          <a:p>
            <a:r>
              <a:rPr lang="en-US" dirty="0"/>
              <a:t>Won’t be able to perform well or even to apply because the </a:t>
            </a:r>
            <a:r>
              <a:rPr lang="en-US" dirty="0">
                <a:highlight>
                  <a:srgbClr val="FFFF00"/>
                </a:highlight>
              </a:rPr>
              <a:t>shortest lengths</a:t>
            </a:r>
            <a:r>
              <a:rPr lang="en-US" dirty="0"/>
              <a:t> of the reference texts and the generated texts.</a:t>
            </a:r>
          </a:p>
        </p:txBody>
      </p:sp>
    </p:spTree>
    <p:extLst>
      <p:ext uri="{BB962C8B-B14F-4D97-AF65-F5344CB8AC3E}">
        <p14:creationId xmlns:p14="http://schemas.microsoft.com/office/powerpoint/2010/main" val="3013496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2B8FB-229C-08F4-1B80-ABAECE155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320" y="365125"/>
            <a:ext cx="11267440" cy="1036955"/>
          </a:xfrm>
        </p:spPr>
        <p:txBody>
          <a:bodyPr>
            <a:normAutofit/>
          </a:bodyPr>
          <a:lstStyle/>
          <a:p>
            <a:r>
              <a:rPr lang="en-US" sz="3200" dirty="0"/>
              <a:t>Cosine Similarity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D6376-E325-EED3-E297-6752143D7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320" y="1402080"/>
            <a:ext cx="11267440" cy="4785360"/>
          </a:xfrm>
        </p:spPr>
        <p:txBody>
          <a:bodyPr>
            <a:normAutofit/>
          </a:bodyPr>
          <a:lstStyle/>
          <a:p>
            <a:r>
              <a:rPr lang="en-US" dirty="0"/>
              <a:t>a measure of similarity between two non-zero vectors in an n-dimensional space.</a:t>
            </a:r>
          </a:p>
          <a:p>
            <a:r>
              <a:rPr lang="en-US" dirty="0"/>
              <a:t>Measuring the cosine of the angle between two vectors.</a:t>
            </a:r>
          </a:p>
        </p:txBody>
      </p:sp>
    </p:spTree>
    <p:extLst>
      <p:ext uri="{BB962C8B-B14F-4D97-AF65-F5344CB8AC3E}">
        <p14:creationId xmlns:p14="http://schemas.microsoft.com/office/powerpoint/2010/main" val="2391682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446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source-serif-pro</vt:lpstr>
      <vt:lpstr>Office Theme</vt:lpstr>
      <vt:lpstr>Comparative Analysis</vt:lpstr>
      <vt:lpstr>BLEU-Bilingual Evaluation Understudy Score </vt:lpstr>
      <vt:lpstr>Bugsplainer explanations – BLEU Score </vt:lpstr>
      <vt:lpstr>Bugsplainer explanations – BLEU Score </vt:lpstr>
      <vt:lpstr>Rouge Score - Recall-Oriented Understudy for Gisting Evaluation. </vt:lpstr>
      <vt:lpstr>Rouge Score N - Recall-Oriented Understudy for Gisting Evaluation. </vt:lpstr>
      <vt:lpstr>Bert Score - CodeBERT</vt:lpstr>
      <vt:lpstr>TF-IDF  </vt:lpstr>
      <vt:lpstr>Cosine Similarity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Analysis</dc:title>
  <dc:creator>Neralla, Harichandana</dc:creator>
  <cp:lastModifiedBy>Neralla, Harichandana</cp:lastModifiedBy>
  <cp:revision>42</cp:revision>
  <dcterms:created xsi:type="dcterms:W3CDTF">2024-04-25T04:07:11Z</dcterms:created>
  <dcterms:modified xsi:type="dcterms:W3CDTF">2024-04-28T20:26:09Z</dcterms:modified>
</cp:coreProperties>
</file>