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handoutMasterIdLst>
    <p:handoutMasterId r:id="rId16"/>
  </p:handoutMasterIdLst>
  <p:sldIdLst>
    <p:sldId id="261" r:id="rId2"/>
    <p:sldId id="271" r:id="rId3"/>
    <p:sldId id="285" r:id="rId4"/>
    <p:sldId id="286" r:id="rId5"/>
    <p:sldId id="289" r:id="rId6"/>
    <p:sldId id="287" r:id="rId7"/>
    <p:sldId id="290" r:id="rId8"/>
    <p:sldId id="292" r:id="rId9"/>
    <p:sldId id="295" r:id="rId10"/>
    <p:sldId id="294" r:id="rId11"/>
    <p:sldId id="296" r:id="rId12"/>
    <p:sldId id="297"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37124" autoAdjust="0"/>
  </p:normalViewPr>
  <p:slideViewPr>
    <p:cSldViewPr snapToGrid="0">
      <p:cViewPr varScale="1">
        <p:scale>
          <a:sx n="79" d="100"/>
          <a:sy n="79" d="100"/>
        </p:scale>
        <p:origin x="773" y="9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8:14:26.854"/>
    </inkml:context>
    <inkml:brush xml:id="br0">
      <inkml:brushProperty name="width" value="0.05" units="cm"/>
      <inkml:brushProperty name="height" value="0.05" units="cm"/>
      <inkml:brushProperty name="color" value="#E71224"/>
    </inkml:brush>
  </inkml:definitions>
  <inkml:trace contextRef="#ctx0" brushRef="#br0">2568 54 24575,'1561'0'0,"-3591"-6"-2482,19-35-1,1925 37 2483,84 3 0,11 0 0,46 1 0,157 6 0,153 16-229,126 15-686,1755 165-1108,-2003-178 1963,257 26-1470,-112-5 1036,-361-42 480,375 52-191,-349-42 1240,-53-13-1025,0 0 1,0 0 0,0 0-1,0 0 1,0 0 0,0 0-1,0 0 1,0 0 0,0 0-1,1 0 1,-1 0 0,0 0-1,0 1 1,0-1 0,0 0-1,0 0 1,0 0 0,0 0-1,0 0 1,0 0-1,0 0 1,0 0 0,0 0-1,1 0 1,-1 0 0,0 0-1,0 1 1,0-1 0,0 0-1,0 0 1,0 0 0,0 0-1,0 0 1,0 0 0,0 0-1,0 0 1,0 1 0,0-1-1,0 0 1,0 0 0,0 0-1,0 0 1,0 0 0,0 0-1,0 0 1,0 0 0,0 0-1,-1 1 1,1-1-1,0 0 1,0 0 0,0 0-1,0 0 1,0 0 0,0 0-1,0 0 1,0 0 0,0 0-1,-11 3 662,-83 2 1979,-533-22 141,271 4-2075,309 12-727,-232-16 233,269 16-81,0 0 0,0-2-1,1 1 1,-1-1 0,-9-4-1,18 7-135,1 0 0,0 0 0,-1 0 0,1-1 0,0 1 0,-1 0 0,1 0 0,0 0 0,-1-1 0,1 1 0,0 0 0,0 0 0,-1-1 0,1 1 0,0 0 0,0 0 0,-1-1 0,1 1 0,0 0 0,0-1 0,0 1 0,0 0 0,-1-1 0,1 1 0,0-1 0,0 1 0,0 0 0,0-1 0,0 1 0,0-1 0,14-8 21,23-2-27,2 2 0,-1 2 0,56-3 0,-63 6 0,1560-98-1433,-1435 98 1841,-96-1-280,-59 3-132,-9 0-5,-34-2-4,-118-6 13,-92-8-310,-86-1-930,-1488-43-324,952 38 782,596 15 627,245 11 384,35 1 230,17 2 205,163 23 2123,-84-16-2294,-13 1 42,202 25-1429,-236-33-5932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8:23:22.17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8:23:22.910"/>
    </inkml:context>
    <inkml:brush xml:id="br0">
      <inkml:brushProperty name="width" value="0.05" units="cm"/>
      <inkml:brushProperty name="height" value="0.05" units="cm"/>
      <inkml:brushProperty name="color" value="#E71224"/>
    </inkml:brush>
  </inkml:definitions>
  <inkml:trace contextRef="#ctx0" brushRef="#br0">1 1 24575,'408'23'0,"-348"-18"0,-43-2 0,-1 0 0,1 1 0,-1 1 0,0 1 0,0 0 0,-1 1 0,0 1 0,26 17 0,-14-9 0,33 15 0,-6-12 0,0-2 0,1-2 0,65 8 0,-113-22 0,-1 0 0,0 1 0,0 0 0,0 0 0,0 0 0,0 1 0,0-1 0,7 6 0,-12-7 0,1 0 0,0 1 0,-1-1 0,0 1 0,1-1 0,-1 1 0,0 0 0,0-1 0,0 1 0,0 0 0,0 0 0,0 0 0,0-1 0,0 1 0,-1 0 0,1 0 0,-1 0 0,0 0 0,1 0 0,-1 0 0,0 1 0,0-1 0,0 0 0,-1 0 0,1 0 0,0 0 0,-1 0 0,1 0 0,-3 3 0,-8 18 0,-1-1 0,0-1 0,-2 0 0,-1 0 0,-33 34 0,2 0 0,33-39 0,-421 569 0,418-561-682,-33 39-1,27-41-6143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8:14:33.487"/>
    </inkml:context>
    <inkml:brush xml:id="br0">
      <inkml:brushProperty name="width" value="0.05" units="cm"/>
      <inkml:brushProperty name="height" value="0.05" units="cm"/>
      <inkml:brushProperty name="color" value="#E71224"/>
    </inkml:brush>
  </inkml:definitions>
  <inkml:trace contextRef="#ctx0" brushRef="#br0">1 1 24575,'12'21'0,"1"0"0,1-1 0,31 35 0,60 48 0,-95-93 0,123 107-342,5-6 0,159 98 0,-102-90-299,243 107 0,-102-83-734,695 192 0,296-69 530,24-115-685,181-82 1138,5-71 2510,-1418 0-1484,-51 3 819,105-7 1367,-152 3-2706,-1 0 1,0-1-1,0-2 0,0 0 1,0-1-1,25-13 0,52-27-114,2 5 0,170-50 0,216-10 0,-308 77 0,169-29 0,-308 45 0,1-2 0,-2-1 0,0-2 0,0-2 0,-1-1 0,49-32 0,204-117 0,-231 135 0,1 2 0,2 3 0,0 3 0,98-23 0,-115 33 0,0-1 0,0-2 0,42-23 0,15-6 0,-84 37-149,-1-1 0,31-21 0,-34 21-769,10-7-5908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8:14:33.822"/>
    </inkml:context>
    <inkml:brush xml:id="br0">
      <inkml:brushProperty name="width" value="0.05" units="cm"/>
      <inkml:brushProperty name="height" value="0.05" units="cm"/>
      <inkml:brushProperty name="color" value="#E71224"/>
    </inkml:brush>
  </inkml:definitions>
  <inkml:trace contextRef="#ctx0" brushRef="#br0">215 84 24575,'-5'0'0,"-5"0"0,-16-5 0,-12-10 0,-9-7 0,-1-1 0,7 5-8191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8:14:34.534"/>
    </inkml:context>
    <inkml:brush xml:id="br0">
      <inkml:brushProperty name="width" value="0.05" units="cm"/>
      <inkml:brushProperty name="height" value="0.05" units="cm"/>
      <inkml:brushProperty name="color" value="#E71224"/>
    </inkml:brush>
  </inkml:definitions>
  <inkml:trace contextRef="#ctx0" brushRef="#br0">1 0 24575,'300'17'0,"-12"-8"0,-89-6 0,-196-4 0,0 2 0,1-1 0,-1 0 0,0 1 0,0-1 0,1 1 0,-1 0 0,0 0 0,0 1 0,0-1 0,0 0 0,0 1 0,0 0 0,-1 0 0,1 0 0,-1 0 0,1 0 0,3 5 0,-3-4 0,-1 1 0,0 0 0,-1-1 0,1 1 0,-1 0 0,1 0 0,-1 0 0,0 1 0,-1-1 0,1 0 0,-1 0 0,0 9 0,-2 9 0,-1-1 0,-2 1 0,0 0 0,-12 32 0,11-35 0,-15 44 0,-2-1 0,-3-1 0,-3-2 0,-64 101 0,-128 131 80,105-144-1525,85-107-5381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4T11:01:41.19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3353 1327,'0'-5,"-9"-5,-17-7,-18 0,-15-1,-16 1,-14 5,-5 4,-14 3,-12 2,-23 3,-13 0,-9 1,-4 0,-4 4,12 6,6 6,3 9,8 10,10 2,10 5,12 9,6 4,13 2,-1 10,1 7,3 8,8 1,4 3,6 6,6-4,14-8,11-8,13-12,11-8,9-8,0 3,3 6,1 3,2 11,1 7,0 10,2-1,-1 3,0 2,1 3,3-8,7-6,10 2,12 7,3 2,6 4,-5 0,1 2,-1-9,6-7,1-11,-3-13,-3-12,0-3,4-4,-2-9,3-3,2-6,-1-2,1-4,-3-3,5-4,9-2,13 2,13 1,7-1,6 4,5-1,5 0,-7 2,-7-1,-8-1,3-2,-3-3,3-1,5-1,5-1,0-1,8 1,3-5,2-1,-8-5,-12 0,-7-3,-9 2,-7-3,-6 2,-4-2,-6 2,-4-2,5-7,3 0,-3-1,3-6,2-2,-4-1,3 1,6 1,6-4,1 0,-1 0,-4-3,-3 1,-3 1,-6 3,-7 1,-7 2,-4 1,-4 1,-3 1,5-6,-4 0,3-10,6-6,0 0,0 3,-2 1,-2-1,-2-3,-2 2,-1 1,0-7,0 1,-5-4,-1-7,-5-7,-5 5,-4 3,-3 2,-3-1,-5-10,-3-6,-4 0,-10-14,-6-6,-7-5,-8 6,-1 10,3 5,-2 3,-2 5,-4 1,-6-6,0 1,6 5,1 4,-1 5,0-1,-7 2,-3-4,-10-4,-7-4,-9-3,0 2,10 4,-5 0,-8-1,2-3,-3-2,-14-3,-4 4,-11-4,0 6,7 12,3 6,6 14,7 8,10 10,14 9,11 2,10 3,9 4,7 2,4 1,2 2,2 1,0-1,5 5,0 6,0 2,3 7,-1 5,0-2,-4 0,-1 5,3 3,-5 9,-2 12,-2 2,5-4,2-1,4-5,1 0,3-3,4-4,-1-8,1-5,3-1,-2-1,0 1,2 1,2 2,2 0,1 0,2 6,-5 5,-1 3,1-3,1-1,-4-4,0 3,1 0,2-2,2 8,1 1,1 3,1-2,0-4,1-3,-1-4,0-6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1:02:07.650"/>
    </inkml:context>
    <inkml:brush xml:id="br0">
      <inkml:brushProperty name="width" value="0.05" units="cm"/>
      <inkml:brushProperty name="height" value="0.05" units="cm"/>
      <inkml:brushProperty name="color" value="#E71224"/>
    </inkml:brush>
  </inkml:definitions>
  <inkml:trace contextRef="#ctx0" brushRef="#br0">65 2634 24575,'-62'159'0,"59"-137"0,3-22 0,0 0 0,1 1 0,-1-1 0,0 0 0,0 0 0,0 0 0,0 1 0,0-1 0,1 0 0,-1 0 0,0 0 0,0 1 0,0-1 0,0 0 0,1 0 0,-1 0 0,0 0 0,0 0 0,1 1 0,-1-1 0,0 0 0,0 0 0,1 0 0,-1 0 0,0 0 0,0 0 0,1 0 0,-1 0 0,0 0 0,0 0 0,1 0 0,-1 0 0,0 0 0,0 0 0,1 0 0,-1 0 0,0 0 0,26-17 0,-24 15 0,48-40 0,-24 18 0,2 2 0,33-22 0,-51 38 0,0 1 0,1-1 0,0 2 0,0-1 0,0 2 0,0-1 0,1 2 0,-1-1 0,1 2 0,18-2 0,-10 4 0,-14-1 0,0 1 0,-1-1 0,1 0 0,-1 0 0,1-1 0,0 0 0,-1 0 0,1 0 0,-1-1 0,0 1 0,1-1 0,-1 0 0,0-1 0,0 0 0,4-3 0,65-54 0,-4-4 0,72-84 0,-31 31 0,-99 103 0,-1-1 0,-1 0 0,-1-1 0,0 0 0,-1 0 0,0-1 0,9-33 0,-2 8 0,38-83 0,-28 69 0,-2-1 0,22-82 0,-28 62 0,-4-1 0,-3-1 0,-3 0 0,-4-80 0,-6 105 0,-2 1 0,-2 0 0,-2 1 0,-3 0 0,-2 0 0,-40-94 0,-20-34 0,41 95 0,-4 1 0,-66-110 0,88 166 0,12 22 0,0 0 0,0-1 0,-1 1 0,0 0 0,0 1 0,-7-8 0,10 13 0,1-1 0,0 1 0,-1 0 0,1-1 0,-1 1 0,1 0 0,-1-1 0,1 1 0,0 0 0,-1 0 0,1-1 0,-1 1 0,1 0 0,-1 0 0,1 0 0,-1 0 0,0 0 0,1 0 0,-1 0 0,1 0 0,-1 0 0,1 0 0,-1 0 0,1 0 0,-1 0 0,1 0 0,-1 0 0,1 0 0,-2 1 0,-8 14 0,3 24 0,6 178 0,3-108 0,-4-220 0,5-191 0,-3 300 0,-1 0 0,1 0 0,0 0 0,1 1 0,-1-1 0,0 0 0,1 0 0,-1 0 0,1 0 0,-1 0 0,1 0 0,0 1 0,0-1 0,0 0 0,0 1 0,0-1 0,0 0 0,0 1 0,1-1 0,-1 1 0,0 0 0,1-1 0,-1 1 0,1 0 0,0 0 0,-1 0 0,3-1 0,0 2 0,0-1 0,1 1 0,-1 0 0,1 0 0,-1 0 0,0 1 0,1-1 0,-1 1 0,0 0 0,0 1 0,8 2 0,71 31 0,-1 4 0,101 65 0,-128-71 0,260 159 0,-302-181-1365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5:04:29.854"/>
    </inkml:context>
    <inkml:brush xml:id="br0">
      <inkml:brushProperty name="width" value="0.05" units="cm"/>
      <inkml:brushProperty name="height" value="0.05" units="cm"/>
    </inkml:brush>
  </inkml:definitions>
  <inkml:trace contextRef="#ctx0" brushRef="#br0">0 511 24575,'39'2'0,"-1"2"0,0 2 0,67 20 0,-21-5 0,326 48 0,-347-64 0,0-3 0,0-2 0,0-3 0,103-18 0,-6-15 0,-2-7 0,168-69 0,-266 88 0,-1-2 0,85-51 0,-139 74 0,1 0 0,-1-1 0,0 0 0,0 0 0,-1 0 0,1 0 0,-1-1 0,0 1 0,0-1 0,0 0 0,-1 0 0,0-1 0,0 1 0,0-1 0,0 0 0,-1 1 0,0-1 0,0 0 0,-1 0 0,0-1 0,0 1 0,0 0 0,-1 0 0,0 0 0,0-1 0,-1-6 0,1 10-40,-2-19-225,2 1 0,0-1 0,1 1 0,5-23 0,-1 20-6561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5:04:30.757"/>
    </inkml:context>
    <inkml:brush xml:id="br0">
      <inkml:brushProperty name="width" value="0.05" units="cm"/>
      <inkml:brushProperty name="height" value="0.05" units="cm"/>
    </inkml:brush>
  </inkml:definitions>
  <inkml:trace contextRef="#ctx0" brushRef="#br0">1 320 24575,'15'-14'0,"0"1"0,2 0 0,0 2 0,19-11 0,0 0 0,45-27 0,2 3 0,2 4 0,90-31 0,-167 70 0,1 0 0,-1 1 0,1 0 0,-1 0 0,1 1 0,0 0 0,-1 1 0,1 0 0,10 1 0,-13 0 0,0 1 0,0-1 0,1 1 0,-1 1 0,0-1 0,0 1 0,-1 0 0,1 1 0,-1-1 0,1 1 0,-1 0 0,8 8 0,11 14 0,0 1 0,-2 2 0,-1 0 0,-1 1 0,-2 0 0,-1 2 0,13 35 0,-3 1 0,-4 1 0,22 107 0,1 115 0,-41-264-1365,1-8-5461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8:23:21.800"/>
    </inkml:context>
    <inkml:brush xml:id="br0">
      <inkml:brushProperty name="width" value="0.05" units="cm"/>
      <inkml:brushProperty name="height" value="0.05" units="cm"/>
      <inkml:brushProperty name="color" value="#E71224"/>
    </inkml:brush>
  </inkml:definitions>
  <inkml:trace contextRef="#ctx0" brushRef="#br0">0 1825 24575,'113'-182'0,"45"-66"0,-59 113 0,127-132 0,-171 210 0,3 2 0,3 2 0,2 4 0,105-65 0,230-83 14,16 33-184,402-105-1818,-693 235-4059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know that software bugs cost the global economy trillions of dollars and effect billions of people? It’s a significant issue that impacts us all. Today I’ll be delving the world of most trending Neural Program repair , a special type of Automated program repair , cutting-edge technology aimed at tackling these costly software bugs.</a:t>
            </a:r>
          </a:p>
          <a:p>
            <a:endParaRPr lang="en-US" dirty="0"/>
          </a:p>
          <a:p>
            <a:r>
              <a:rPr lang="en-US" b="0" i="0" dirty="0">
                <a:solidFill>
                  <a:srgbClr val="374151"/>
                </a:solidFill>
                <a:effectLst/>
                <a:latin typeface="Söhne"/>
              </a:rPr>
              <a:t>In the world of Automatic Program Repair (APR), we're witnessing a groundbreaking trend known as Neural Program Repair (NPR), powered by deep neural networks. However, comparing existing NPR systems has been a challenge due to vastly different settings.</a:t>
            </a:r>
          </a:p>
          <a:p>
            <a:endParaRPr lang="en-US" b="0" i="0" dirty="0">
              <a:solidFill>
                <a:srgbClr val="374151"/>
              </a:solidFill>
              <a:effectLst/>
              <a:latin typeface="Söhne"/>
            </a:endParaRPr>
          </a:p>
          <a:p>
            <a:r>
              <a:rPr lang="en-US" b="0" i="0" dirty="0">
                <a:solidFill>
                  <a:srgbClr val="374151"/>
                </a:solidFill>
                <a:effectLst/>
                <a:latin typeface="Söhne"/>
              </a:rPr>
              <a:t>To overcome this, the authors of this paper created a benchmark dataset and a comprehensive framework. These tools help level the playing field when evaluating the latest NPR systems, allowing us to assess their repair capabilities, preferences and adaptability in a consistent and reliable way. </a:t>
            </a:r>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588770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know that software bugs cost the global economy trillions of dollars and effect billions of people? It’s a significant issue that impacts us all. Today I’ll be delving the world of most trending Neural Program repair , a special type of Automated program repair , cutting-edge technology aimed at tackling these costly software bugs.</a:t>
            </a:r>
          </a:p>
          <a:p>
            <a:endParaRPr lang="en-US" dirty="0"/>
          </a:p>
          <a:p>
            <a:r>
              <a:rPr lang="en-US" b="0" i="0" dirty="0">
                <a:solidFill>
                  <a:srgbClr val="374151"/>
                </a:solidFill>
                <a:effectLst/>
                <a:latin typeface="Söhne"/>
              </a:rPr>
              <a:t>In the world of Automatic Program Repair (APR), we're witnessing a groundbreaking trend known as Neural Program Repair (NPR), powered by deep neural networks. However, comparing existing NPR systems has been a challenge due to vastly different settings.</a:t>
            </a:r>
          </a:p>
          <a:p>
            <a:endParaRPr lang="en-US" b="0" i="0" dirty="0">
              <a:solidFill>
                <a:srgbClr val="374151"/>
              </a:solidFill>
              <a:effectLst/>
              <a:latin typeface="Söhne"/>
            </a:endParaRPr>
          </a:p>
          <a:p>
            <a:r>
              <a:rPr lang="en-US" b="0" i="0" dirty="0">
                <a:solidFill>
                  <a:srgbClr val="374151"/>
                </a:solidFill>
                <a:effectLst/>
                <a:latin typeface="Söhne"/>
              </a:rPr>
              <a:t>To overcome this, the authors of this paper created a benchmark dataset and a comprehensive framework. These tools help level the playing field when evaluating the latest NPR systems, allowing us to assess their repair capabilities, preferences and adaptability in a consistent and reliable way. </a:t>
            </a:r>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3273094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know that software bugs cost the global economy trillions of dollars and effect billions of people? It’s a significant issue that impacts us all. Today I’ll be delving the world of most trending Neural Program repair , a special type of Automated program repair , cutting-edge technology aimed at tackling these costly software bugs.</a:t>
            </a:r>
          </a:p>
          <a:p>
            <a:endParaRPr lang="en-US" dirty="0"/>
          </a:p>
          <a:p>
            <a:r>
              <a:rPr lang="en-US" b="0" i="0" dirty="0">
                <a:solidFill>
                  <a:srgbClr val="374151"/>
                </a:solidFill>
                <a:effectLst/>
                <a:latin typeface="Söhne"/>
              </a:rPr>
              <a:t>In the world of Automatic Program Repair (APR), we're witnessing a groundbreaking trend known as Neural Program Repair (NPR), powered by deep neural networks. However, comparing existing NPR systems has been a challenge due to vastly different settings.</a:t>
            </a:r>
          </a:p>
          <a:p>
            <a:endParaRPr lang="en-US" b="0" i="0" dirty="0">
              <a:solidFill>
                <a:srgbClr val="374151"/>
              </a:solidFill>
              <a:effectLst/>
              <a:latin typeface="Söhne"/>
            </a:endParaRPr>
          </a:p>
          <a:p>
            <a:r>
              <a:rPr lang="en-US" b="0" i="0" dirty="0">
                <a:solidFill>
                  <a:srgbClr val="374151"/>
                </a:solidFill>
                <a:effectLst/>
                <a:latin typeface="Söhne"/>
              </a:rPr>
              <a:t>To overcome this, the authors of this paper created a benchmark dataset and a comprehensive framework. These tools help level the playing field when evaluating the latest NPR systems, allowing us to assess their repair capabilities, preferences and adaptability in a consistent and reliable way. </a:t>
            </a:r>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3803950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APR or Automated Program Repair , is likely a handy tool for developers. It’s designed to automatically find and fix errors in computer programs without them having to manually go through lines of code. </a:t>
            </a:r>
          </a:p>
          <a:p>
            <a:endParaRPr lang="en-US" dirty="0"/>
          </a:p>
          <a:p>
            <a:r>
              <a:rPr lang="en-US" dirty="0"/>
              <a:t>The main goal of APR is to make software more reliable by finding and fixing the code defects or bugs. </a:t>
            </a:r>
          </a:p>
          <a:p>
            <a:r>
              <a:rPr lang="en-US" dirty="0"/>
              <a:t> So, how does the APR do this? It follows a series of steps. First, it scans the codebase to identify the bugs. Once a bug is detected, an APR works to pinpoint where it is in the code. </a:t>
            </a:r>
          </a:p>
          <a:p>
            <a:pPr algn="l">
              <a:buFont typeface="Arial" panose="020B0604020202020204" pitchFamily="34" charset="0"/>
              <a:buNone/>
            </a:pPr>
            <a:r>
              <a:rPr lang="en-US" dirty="0"/>
              <a:t>After localization, it starts generating the patches or fixes for the identified bugs. </a:t>
            </a:r>
            <a:r>
              <a:rPr lang="en-US" b="0" i="0" dirty="0">
                <a:solidFill>
                  <a:srgbClr val="374151"/>
                </a:solidFill>
                <a:effectLst/>
                <a:latin typeface="Söhne"/>
              </a:rPr>
              <a:t>But it doesn't stop there. These patches need to be validated. They're tested to make sure they solve the problem without causing new issues.</a:t>
            </a:r>
          </a:p>
          <a:p>
            <a:pPr algn="l">
              <a:buFont typeface="Arial" panose="020B0604020202020204" pitchFamily="34" charset="0"/>
              <a:buNone/>
            </a:pPr>
            <a:r>
              <a:rPr lang="en-US" b="0" i="0" dirty="0">
                <a:solidFill>
                  <a:srgbClr val="374151"/>
                </a:solidFill>
                <a:effectLst/>
                <a:latin typeface="Söhne"/>
              </a:rPr>
              <a:t>Of course, there are challenges in this process. Sometimes APR systems struggle with accurately detecting bugs or generating the right fixes. There's always a risk of introducing incorrect fixes too.</a:t>
            </a:r>
          </a:p>
          <a:p>
            <a:endParaRPr lang="en-US" dirty="0"/>
          </a:p>
          <a:p>
            <a:endParaRPr lang="en-US" dirty="0"/>
          </a:p>
          <a:p>
            <a:r>
              <a:rPr lang="en-US" dirty="0"/>
              <a:t>Now let’s talk about Neural Program Repair or NOR. It’s like a smart upgrade to APR because it is powered by deep learning techniques specifically neural networks to repair software bugs automatically. </a:t>
            </a:r>
          </a:p>
          <a:p>
            <a:endParaRPr lang="en-US" dirty="0"/>
          </a:p>
          <a:p>
            <a:r>
              <a:rPr lang="en-US" dirty="0"/>
              <a:t>The best thing about NPR and the cool difference that it has with APR is it treats the code repair as a translation task. It uses neural machine translation models inspired by natural language processing. </a:t>
            </a:r>
          </a:p>
          <a:p>
            <a:endParaRPr lang="en-US" dirty="0"/>
          </a:p>
          <a:p>
            <a:r>
              <a:rPr lang="en-US" dirty="0"/>
              <a:t>It’s like teaching a computer to understand and speak code. </a:t>
            </a:r>
          </a:p>
          <a:p>
            <a:endParaRPr lang="en-US" dirty="0"/>
          </a:p>
          <a:p>
            <a:r>
              <a:rPr lang="en-US" dirty="0"/>
              <a:t>Unlike APR, NPR doesn’t rely heavily on domain-specific knowledge or resources like test suites.  It can handle various types of bugs which makes it unique.</a:t>
            </a:r>
          </a:p>
          <a:p>
            <a:endParaRPr lang="en-US" dirty="0"/>
          </a:p>
          <a:p>
            <a:r>
              <a:rPr lang="en-US" dirty="0"/>
              <a:t>How ever NPR systems need a lot of training data, including both defective and correct code to get good at what they do. </a:t>
            </a:r>
          </a:p>
          <a:p>
            <a:r>
              <a:rPr lang="en-US" dirty="0"/>
              <a:t>Evaluating NPR is all about checking if it can generate the correct patches for known defects.  When an NPR system encounters a bug, it doesn’t just come up with one solution. It generates multiple candidate patches, ranks them, and picks the best one. </a:t>
            </a:r>
          </a:p>
          <a:p>
            <a:endParaRPr lang="en-US" dirty="0"/>
          </a:p>
          <a:p>
            <a:endParaRPr lang="en-US" dirty="0"/>
          </a:p>
          <a:p>
            <a:r>
              <a:rPr lang="en-US" dirty="0"/>
              <a:t>But when comparing few or several comparing systems, we need to be careful. We must consider things like training data, how they evaluate their fixes and how they generate those candidates. </a:t>
            </a:r>
          </a:p>
          <a:p>
            <a:r>
              <a:rPr lang="en-US" dirty="0"/>
              <a:t>It’s a bit like comparing apples and oranges unless you use a consistent scale or setting.</a:t>
            </a:r>
          </a:p>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32962812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3" name="Date Placeholder 62">
            <a:extLst>
              <a:ext uri="{FF2B5EF4-FFF2-40B4-BE49-F238E27FC236}">
                <a16:creationId xmlns:a16="http://schemas.microsoft.com/office/drawing/2014/main" id="{1B63AB1F-F852-09A3-DC17-3066FA58FF8E}"/>
              </a:ext>
            </a:extLst>
          </p:cNvPr>
          <p:cNvSpPr>
            <a:spLocks noGrp="1"/>
          </p:cNvSpPr>
          <p:nvPr>
            <p:ph type="dt" sz="half" idx="11"/>
          </p:nvPr>
        </p:nvSpPr>
        <p:spPr/>
        <p:txBody>
          <a:bodyPr/>
          <a:lstStyle/>
          <a:p>
            <a:fld id="{0E75BC5E-AAEF-4970-A4B2-D67AAD52B0D3}" type="datetime1">
              <a:rPr lang="en-US" smtClean="0"/>
              <a:t>1/21/2024</a:t>
            </a:fld>
            <a:endParaRPr lang="en-US" dirty="0"/>
          </a:p>
        </p:txBody>
      </p:sp>
      <p:sp>
        <p:nvSpPr>
          <p:cNvPr id="64" name="Footer Placeholder 63">
            <a:extLst>
              <a:ext uri="{FF2B5EF4-FFF2-40B4-BE49-F238E27FC236}">
                <a16:creationId xmlns:a16="http://schemas.microsoft.com/office/drawing/2014/main" id="{0BB023D6-2816-94E9-D1A6-C98154EEFF01}"/>
              </a:ext>
            </a:extLst>
          </p:cNvPr>
          <p:cNvSpPr>
            <a:spLocks noGrp="1"/>
          </p:cNvSpPr>
          <p:nvPr>
            <p:ph type="ftr" sz="quarter" idx="12"/>
          </p:nvPr>
        </p:nvSpPr>
        <p:spPr/>
        <p:txBody>
          <a:bodyPr/>
          <a:lstStyle/>
          <a:p>
            <a:r>
              <a:rPr lang="en-US"/>
              <a:t>Add a footer</a:t>
            </a:r>
            <a:endParaRPr lang="en-US" dirty="0"/>
          </a:p>
        </p:txBody>
      </p:sp>
      <p:sp>
        <p:nvSpPr>
          <p:cNvPr id="65" name="Slide Number Placeholder 64">
            <a:extLst>
              <a:ext uri="{FF2B5EF4-FFF2-40B4-BE49-F238E27FC236}">
                <a16:creationId xmlns:a16="http://schemas.microsoft.com/office/drawing/2014/main" id="{B7109CA5-0273-BC34-0EC3-7745D18296C0}"/>
              </a:ext>
            </a:extLst>
          </p:cNvPr>
          <p:cNvSpPr>
            <a:spLocks noGrp="1"/>
          </p:cNvSpPr>
          <p:nvPr>
            <p:ph type="sldNum" sz="quarter" idx="13"/>
          </p:nvPr>
        </p:nvSpPr>
        <p:spPr/>
        <p:txBody>
          <a:bodyPr/>
          <a:lstStyle/>
          <a:p>
            <a:fld id="{E31375A4-56A4-47D6-9801-1991572033F7}" type="slidenum">
              <a:rPr lang="en-US" smtClean="0"/>
              <a:pPr/>
              <a:t>‹#›</a:t>
            </a:fld>
            <a:endParaRPr lang="en-US" dirty="0"/>
          </a:p>
        </p:txBody>
      </p:sp>
      <p:pic>
        <p:nvPicPr>
          <p:cNvPr id="67" name="Picture 66" descr="A logo of a university of texas&#10;&#10;Description automatically generated">
            <a:extLst>
              <a:ext uri="{FF2B5EF4-FFF2-40B4-BE49-F238E27FC236}">
                <a16:creationId xmlns:a16="http://schemas.microsoft.com/office/drawing/2014/main" id="{076000DE-76D3-65A5-BA1D-45D320763637}"/>
              </a:ext>
            </a:extLst>
          </p:cNvPr>
          <p:cNvPicPr>
            <a:picLocks noChangeAspect="1"/>
          </p:cNvPicPr>
          <p:nvPr userDrawn="1"/>
        </p:nvPicPr>
        <p:blipFill>
          <a:blip r:embed="rId2"/>
          <a:stretch>
            <a:fillRect/>
          </a:stretch>
        </p:blipFill>
        <p:spPr>
          <a:xfrm>
            <a:off x="10937612" y="196711"/>
            <a:ext cx="978123" cy="978123"/>
          </a:xfrm>
          <a:prstGeom prst="rect">
            <a:avLst/>
          </a:prstGeom>
          <a:blipFill dpi="0" rotWithShape="1">
            <a:blip r:embed="rId3">
              <a:alphaModFix amt="0"/>
            </a:blip>
            <a:srcRect/>
            <a:tile tx="0" ty="0" sx="100000" sy="100000" flip="none" algn="tl"/>
          </a:blipFill>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A1791D-4C2E-409D-A3B2-C913DB26D52F}" type="datetime1">
              <a:rPr lang="en-US" smtClean="0"/>
              <a:t>1/21/2024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B1B0C13E-D034-4DE9-B333-32342098FD8D}" type="datetime1">
              <a:rPr lang="en-US" smtClean="0"/>
              <a:t>1/21/2024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24BB49B-1348-4727-BA6D-AD4D766562D2}" type="datetime1">
              <a:rPr lang="en-US" smtClean="0"/>
              <a:t>1/21/2024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83438BA-65BE-485B-BDF1-78C5C2775761}" type="datetime1">
              <a:rPr lang="en-US" smtClean="0"/>
              <a:t>1/21/2024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625443C3-DA00-4613-AA2A-3846373E41C5}" type="datetime1">
              <a:rPr lang="en-US" smtClean="0"/>
              <a:t>1/21/2024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4E6B55E1-470A-4210-A800-AE84591CF59E}" type="datetime1">
              <a:rPr lang="en-US" smtClean="0"/>
              <a:t>1/21/2024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7CBF55E3-99FC-4776-AB86-AE145470E410}" type="datetime1">
              <a:rPr lang="en-US" smtClean="0"/>
              <a:t>1/21/2024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0734132-5A6E-4507-ABC8-69F021C127B1}" type="datetime1">
              <a:rPr lang="en-US" smtClean="0"/>
              <a:t>1/21/2024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D2D4949E-BE56-4FBA-90BD-292C1902BADC}" type="datetime1">
              <a:rPr lang="en-US" smtClean="0"/>
              <a:t>1/21/2024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11.xml"/><Relationship Id="rId3" Type="http://schemas.openxmlformats.org/officeDocument/2006/relationships/image" Target="../media/image16.png"/><Relationship Id="rId7" Type="http://schemas.openxmlformats.org/officeDocument/2006/relationships/customXml" Target="../ink/ink8.xml"/><Relationship Id="rId12"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customXml" Target="../ink/ink10.xml"/><Relationship Id="rId5" Type="http://schemas.openxmlformats.org/officeDocument/2006/relationships/customXml" Target="../ink/ink7.xm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customXml" Target="../ink/ink9.xml"/><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customXml" Target="../ink/ink2.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4.xml"/></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customXml" Target="../ink/ink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2547" y="1128409"/>
            <a:ext cx="9604310" cy="2300591"/>
          </a:xfrm>
        </p:spPr>
        <p:txBody>
          <a:bodyPr>
            <a:normAutofit fontScale="90000"/>
          </a:bodyPr>
          <a:lstStyle/>
          <a:p>
            <a:pPr algn="ctr"/>
            <a:r>
              <a:rPr lang="en-US" sz="3600" dirty="0">
                <a:solidFill>
                  <a:schemeClr val="accent1">
                    <a:lumMod val="75000"/>
                  </a:schemeClr>
                </a:solidFill>
              </a:rPr>
              <a:t>Explaining Software Bugs Leveraging Code</a:t>
            </a:r>
            <a:br>
              <a:rPr lang="en-US" sz="3600" dirty="0">
                <a:solidFill>
                  <a:schemeClr val="accent1">
                    <a:lumMod val="75000"/>
                  </a:schemeClr>
                </a:solidFill>
              </a:rPr>
            </a:br>
            <a:r>
              <a:rPr lang="en-US" sz="3600" dirty="0">
                <a:solidFill>
                  <a:schemeClr val="accent1">
                    <a:lumMod val="75000"/>
                  </a:schemeClr>
                </a:solidFill>
              </a:rPr>
              <a:t>Structures in Neural Machine Translation</a:t>
            </a:r>
            <a:br>
              <a:rPr lang="en-US" sz="3600" dirty="0">
                <a:solidFill>
                  <a:schemeClr val="accent1">
                    <a:lumMod val="75000"/>
                  </a:schemeClr>
                </a:solidFill>
              </a:rPr>
            </a:br>
            <a:r>
              <a:rPr lang="en-US" sz="3600" dirty="0">
                <a:solidFill>
                  <a:schemeClr val="accent1">
                    <a:lumMod val="75000"/>
                  </a:schemeClr>
                </a:solidFill>
              </a:rPr>
              <a:t>And</a:t>
            </a:r>
            <a:br>
              <a:rPr lang="en-US" sz="3600" dirty="0">
                <a:solidFill>
                  <a:schemeClr val="accent1">
                    <a:lumMod val="75000"/>
                  </a:schemeClr>
                </a:solidFill>
              </a:rPr>
            </a:br>
            <a:r>
              <a:rPr lang="en-US" sz="3600" dirty="0" err="1">
                <a:solidFill>
                  <a:schemeClr val="accent1">
                    <a:lumMod val="75000"/>
                  </a:schemeClr>
                </a:solidFill>
              </a:rPr>
              <a:t>Bugsplainer</a:t>
            </a:r>
            <a:r>
              <a:rPr lang="en-US" sz="3600" dirty="0">
                <a:solidFill>
                  <a:schemeClr val="accent1">
                    <a:lumMod val="75000"/>
                  </a:schemeClr>
                </a:solidFill>
              </a:rPr>
              <a:t>: Leveraging Code Structures to Explain</a:t>
            </a:r>
            <a:br>
              <a:rPr lang="en-US" sz="3600" dirty="0">
                <a:solidFill>
                  <a:schemeClr val="accent1">
                    <a:lumMod val="75000"/>
                  </a:schemeClr>
                </a:solidFill>
              </a:rPr>
            </a:br>
            <a:r>
              <a:rPr lang="en-US" sz="3600" dirty="0">
                <a:solidFill>
                  <a:schemeClr val="accent1">
                    <a:lumMod val="75000"/>
                  </a:schemeClr>
                </a:solidFill>
              </a:rPr>
              <a:t>Software Bugs with Neural Machine Translation</a:t>
            </a:r>
            <a:endParaRPr lang="en-US" sz="3200" dirty="0"/>
          </a:p>
        </p:txBody>
      </p:sp>
      <p:sp>
        <p:nvSpPr>
          <p:cNvPr id="3" name="Subtitle 2"/>
          <p:cNvSpPr>
            <a:spLocks noGrp="1"/>
          </p:cNvSpPr>
          <p:nvPr>
            <p:ph type="subTitle" idx="1"/>
          </p:nvPr>
        </p:nvSpPr>
        <p:spPr>
          <a:xfrm>
            <a:off x="4552950" y="5194654"/>
            <a:ext cx="6509696" cy="1091845"/>
          </a:xfrm>
        </p:spPr>
        <p:txBody>
          <a:bodyPr>
            <a:normAutofit fontScale="92500"/>
          </a:bodyPr>
          <a:lstStyle/>
          <a:p>
            <a:r>
              <a:rPr lang="en-US" dirty="0"/>
              <a:t>						</a:t>
            </a:r>
            <a:r>
              <a:rPr lang="en-US" sz="2100" b="1" dirty="0"/>
              <a:t>                   				         Harichandana Neralla</a:t>
            </a:r>
          </a:p>
          <a:p>
            <a:r>
              <a:rPr lang="en-US" sz="2100" b="1" dirty="0"/>
              <a:t>		</a:t>
            </a:r>
            <a:endParaRPr lang="en-US" sz="1700"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E13CE-8774-93A1-51EC-413EF8CED27C}"/>
              </a:ext>
            </a:extLst>
          </p:cNvPr>
          <p:cNvSpPr>
            <a:spLocks noGrp="1"/>
          </p:cNvSpPr>
          <p:nvPr>
            <p:ph type="title"/>
          </p:nvPr>
        </p:nvSpPr>
        <p:spPr/>
        <p:txBody>
          <a:bodyPr/>
          <a:lstStyle/>
          <a:p>
            <a:r>
              <a:rPr lang="en-US" dirty="0"/>
              <a:t>RQ1 and RQ2 explanations</a:t>
            </a:r>
          </a:p>
        </p:txBody>
      </p:sp>
      <p:pic>
        <p:nvPicPr>
          <p:cNvPr id="7" name="Content Placeholder 6">
            <a:extLst>
              <a:ext uri="{FF2B5EF4-FFF2-40B4-BE49-F238E27FC236}">
                <a16:creationId xmlns:a16="http://schemas.microsoft.com/office/drawing/2014/main" id="{13AA19DD-568B-097D-0AE3-93F7A022C3F6}"/>
              </a:ext>
            </a:extLst>
          </p:cNvPr>
          <p:cNvPicPr>
            <a:picLocks noGrp="1" noChangeAspect="1"/>
          </p:cNvPicPr>
          <p:nvPr>
            <p:ph sz="half" idx="2"/>
          </p:nvPr>
        </p:nvPicPr>
        <p:blipFill>
          <a:blip r:embed="rId2"/>
          <a:stretch>
            <a:fillRect/>
          </a:stretch>
        </p:blipFill>
        <p:spPr>
          <a:xfrm>
            <a:off x="6324600" y="2514068"/>
            <a:ext cx="4572000" cy="1521946"/>
          </a:xfrm>
        </p:spPr>
      </p:pic>
      <p:sp>
        <p:nvSpPr>
          <p:cNvPr id="5" name="Slide Number Placeholder 4">
            <a:extLst>
              <a:ext uri="{FF2B5EF4-FFF2-40B4-BE49-F238E27FC236}">
                <a16:creationId xmlns:a16="http://schemas.microsoft.com/office/drawing/2014/main" id="{168445B1-8936-BC7C-11F8-329654B70205}"/>
              </a:ext>
            </a:extLst>
          </p:cNvPr>
          <p:cNvSpPr>
            <a:spLocks noGrp="1"/>
          </p:cNvSpPr>
          <p:nvPr>
            <p:ph type="sldNum" sz="quarter" idx="12"/>
          </p:nvPr>
        </p:nvSpPr>
        <p:spPr/>
        <p:txBody>
          <a:bodyPr/>
          <a:lstStyle/>
          <a:p>
            <a:fld id="{E31375A4-56A4-47D6-9801-1991572033F7}" type="slidenum">
              <a:rPr lang="en-US" smtClean="0"/>
              <a:t>10</a:t>
            </a:fld>
            <a:endParaRPr lang="en-US"/>
          </a:p>
        </p:txBody>
      </p:sp>
      <p:pic>
        <p:nvPicPr>
          <p:cNvPr id="9" name="Content Placeholder 8">
            <a:extLst>
              <a:ext uri="{FF2B5EF4-FFF2-40B4-BE49-F238E27FC236}">
                <a16:creationId xmlns:a16="http://schemas.microsoft.com/office/drawing/2014/main" id="{5F87ED8C-5E5B-B739-C8A3-180B3A6A2334}"/>
              </a:ext>
            </a:extLst>
          </p:cNvPr>
          <p:cNvPicPr>
            <a:picLocks noGrp="1" noChangeAspect="1"/>
          </p:cNvPicPr>
          <p:nvPr>
            <p:ph sz="half" idx="1"/>
          </p:nvPr>
        </p:nvPicPr>
        <p:blipFill>
          <a:blip r:embed="rId3"/>
          <a:stretch>
            <a:fillRect/>
          </a:stretch>
        </p:blipFill>
        <p:spPr>
          <a:xfrm>
            <a:off x="1202414" y="2166455"/>
            <a:ext cx="4572000" cy="1257113"/>
          </a:xfrm>
        </p:spPr>
      </p:pic>
      <p:pic>
        <p:nvPicPr>
          <p:cNvPr id="10" name="Picture 9">
            <a:extLst>
              <a:ext uri="{FF2B5EF4-FFF2-40B4-BE49-F238E27FC236}">
                <a16:creationId xmlns:a16="http://schemas.microsoft.com/office/drawing/2014/main" id="{2AB4CEF6-7B69-CD6B-3431-5D8A3552E6BC}"/>
              </a:ext>
            </a:extLst>
          </p:cNvPr>
          <p:cNvPicPr>
            <a:picLocks noChangeAspect="1"/>
          </p:cNvPicPr>
          <p:nvPr/>
        </p:nvPicPr>
        <p:blipFill>
          <a:blip r:embed="rId4"/>
          <a:stretch>
            <a:fillRect/>
          </a:stretch>
        </p:blipFill>
        <p:spPr>
          <a:xfrm>
            <a:off x="3147946" y="4115578"/>
            <a:ext cx="5730737" cy="1836579"/>
          </a:xfrm>
          <a:prstGeom prst="rect">
            <a:avLst/>
          </a:prstGeom>
        </p:spPr>
      </p:pic>
      <p:grpSp>
        <p:nvGrpSpPr>
          <p:cNvPr id="13" name="Group 12">
            <a:extLst>
              <a:ext uri="{FF2B5EF4-FFF2-40B4-BE49-F238E27FC236}">
                <a16:creationId xmlns:a16="http://schemas.microsoft.com/office/drawing/2014/main" id="{DD3B7279-8210-9468-7191-DD4F109D3895}"/>
              </a:ext>
            </a:extLst>
          </p:cNvPr>
          <p:cNvGrpSpPr/>
          <p:nvPr/>
        </p:nvGrpSpPr>
        <p:grpSpPr>
          <a:xfrm>
            <a:off x="8793927" y="4894399"/>
            <a:ext cx="1094400" cy="407880"/>
            <a:chOff x="8793927" y="4894399"/>
            <a:chExt cx="1094400" cy="407880"/>
          </a:xfrm>
        </p:grpSpPr>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2383812E-2A5D-5247-3E74-37B0B2E7E4E3}"/>
                    </a:ext>
                  </a:extLst>
                </p14:cNvPr>
                <p14:cNvContentPartPr/>
                <p14:nvPr/>
              </p14:nvContentPartPr>
              <p14:xfrm>
                <a:off x="8793927" y="5069359"/>
                <a:ext cx="765000" cy="232920"/>
              </p14:xfrm>
            </p:contentPart>
          </mc:Choice>
          <mc:Fallback>
            <p:pic>
              <p:nvPicPr>
                <p:cNvPr id="11" name="Ink 10">
                  <a:extLst>
                    <a:ext uri="{FF2B5EF4-FFF2-40B4-BE49-F238E27FC236}">
                      <a16:creationId xmlns:a16="http://schemas.microsoft.com/office/drawing/2014/main" id="{2383812E-2A5D-5247-3E74-37B0B2E7E4E3}"/>
                    </a:ext>
                  </a:extLst>
                </p:cNvPr>
                <p:cNvPicPr/>
                <p:nvPr/>
              </p:nvPicPr>
              <p:blipFill>
                <a:blip r:embed="rId6"/>
                <a:stretch>
                  <a:fillRect/>
                </a:stretch>
              </p:blipFill>
              <p:spPr>
                <a:xfrm>
                  <a:off x="8784927" y="5060359"/>
                  <a:ext cx="7826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2521D9FE-4538-F830-4965-48384C5949E4}"/>
                    </a:ext>
                  </a:extLst>
                </p14:cNvPr>
                <p14:cNvContentPartPr/>
                <p14:nvPr/>
              </p14:nvContentPartPr>
              <p14:xfrm>
                <a:off x="9503847" y="4894399"/>
                <a:ext cx="384480" cy="347760"/>
              </p14:xfrm>
            </p:contentPart>
          </mc:Choice>
          <mc:Fallback>
            <p:pic>
              <p:nvPicPr>
                <p:cNvPr id="12" name="Ink 11">
                  <a:extLst>
                    <a:ext uri="{FF2B5EF4-FFF2-40B4-BE49-F238E27FC236}">
                      <a16:creationId xmlns:a16="http://schemas.microsoft.com/office/drawing/2014/main" id="{2521D9FE-4538-F830-4965-48384C5949E4}"/>
                    </a:ext>
                  </a:extLst>
                </p:cNvPr>
                <p:cNvPicPr/>
                <p:nvPr/>
              </p:nvPicPr>
              <p:blipFill>
                <a:blip r:embed="rId8"/>
                <a:stretch>
                  <a:fillRect/>
                </a:stretch>
              </p:blipFill>
              <p:spPr>
                <a:xfrm>
                  <a:off x="9495207" y="4885759"/>
                  <a:ext cx="402120" cy="365400"/>
                </a:xfrm>
                <a:prstGeom prst="rect">
                  <a:avLst/>
                </a:prstGeom>
              </p:spPr>
            </p:pic>
          </mc:Fallback>
        </mc:AlternateContent>
      </p:grpSp>
      <p:sp>
        <p:nvSpPr>
          <p:cNvPr id="15" name="TextBox 14">
            <a:extLst>
              <a:ext uri="{FF2B5EF4-FFF2-40B4-BE49-F238E27FC236}">
                <a16:creationId xmlns:a16="http://schemas.microsoft.com/office/drawing/2014/main" id="{91D9412A-959D-CC1D-7A63-74D4E776C342}"/>
              </a:ext>
            </a:extLst>
          </p:cNvPr>
          <p:cNvSpPr txBox="1"/>
          <p:nvPr/>
        </p:nvSpPr>
        <p:spPr>
          <a:xfrm>
            <a:off x="9888327" y="4000032"/>
            <a:ext cx="2815348" cy="1754326"/>
          </a:xfrm>
          <a:prstGeom prst="rect">
            <a:avLst/>
          </a:prstGeom>
          <a:noFill/>
        </p:spPr>
        <p:txBody>
          <a:bodyPr wrap="square">
            <a:spAutoFit/>
          </a:bodyPr>
          <a:lstStyle/>
          <a:p>
            <a:r>
              <a:rPr lang="en-US" dirty="0"/>
              <a:t>In the pre- train dataset, we keep the commit diff as is, while in the ﬁne- tuning dataset, we remove the added lines (i.e., bug-free lines) from the commit diff</a:t>
            </a:r>
          </a:p>
        </p:txBody>
      </p:sp>
      <p:grpSp>
        <p:nvGrpSpPr>
          <p:cNvPr id="19" name="Group 18">
            <a:extLst>
              <a:ext uri="{FF2B5EF4-FFF2-40B4-BE49-F238E27FC236}">
                <a16:creationId xmlns:a16="http://schemas.microsoft.com/office/drawing/2014/main" id="{015BA95D-21C3-6963-32F5-198D8FEBFEBD}"/>
              </a:ext>
            </a:extLst>
          </p:cNvPr>
          <p:cNvGrpSpPr/>
          <p:nvPr/>
        </p:nvGrpSpPr>
        <p:grpSpPr>
          <a:xfrm>
            <a:off x="8395047" y="1672759"/>
            <a:ext cx="1209240" cy="847080"/>
            <a:chOff x="8395047" y="1672759"/>
            <a:chExt cx="1209240" cy="847080"/>
          </a:xfrm>
        </p:grpSpPr>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C6C28D08-6E56-E2C3-6C81-C2D74DD8F019}"/>
                    </a:ext>
                  </a:extLst>
                </p14:cNvPr>
                <p14:cNvContentPartPr/>
                <p14:nvPr/>
              </p14:nvContentPartPr>
              <p14:xfrm>
                <a:off x="8395047" y="1862479"/>
                <a:ext cx="991080" cy="657360"/>
              </p14:xfrm>
            </p:contentPart>
          </mc:Choice>
          <mc:Fallback>
            <p:pic>
              <p:nvPicPr>
                <p:cNvPr id="16" name="Ink 15">
                  <a:extLst>
                    <a:ext uri="{FF2B5EF4-FFF2-40B4-BE49-F238E27FC236}">
                      <a16:creationId xmlns:a16="http://schemas.microsoft.com/office/drawing/2014/main" id="{C6C28D08-6E56-E2C3-6C81-C2D74DD8F019}"/>
                    </a:ext>
                  </a:extLst>
                </p:cNvPr>
                <p:cNvPicPr/>
                <p:nvPr/>
              </p:nvPicPr>
              <p:blipFill>
                <a:blip r:embed="rId10"/>
                <a:stretch>
                  <a:fillRect/>
                </a:stretch>
              </p:blipFill>
              <p:spPr>
                <a:xfrm>
                  <a:off x="8386047" y="1853839"/>
                  <a:ext cx="1008720" cy="675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D7CD7A48-3C7E-A5C0-F797-3CBAF1569636}"/>
                    </a:ext>
                  </a:extLst>
                </p14:cNvPr>
                <p14:cNvContentPartPr/>
                <p14:nvPr/>
              </p14:nvContentPartPr>
              <p14:xfrm>
                <a:off x="9211887" y="1672759"/>
                <a:ext cx="360" cy="360"/>
              </p14:xfrm>
            </p:contentPart>
          </mc:Choice>
          <mc:Fallback>
            <p:pic>
              <p:nvPicPr>
                <p:cNvPr id="17" name="Ink 16">
                  <a:extLst>
                    <a:ext uri="{FF2B5EF4-FFF2-40B4-BE49-F238E27FC236}">
                      <a16:creationId xmlns:a16="http://schemas.microsoft.com/office/drawing/2014/main" id="{D7CD7A48-3C7E-A5C0-F797-3CBAF1569636}"/>
                    </a:ext>
                  </a:extLst>
                </p:cNvPr>
                <p:cNvPicPr/>
                <p:nvPr/>
              </p:nvPicPr>
              <p:blipFill>
                <a:blip r:embed="rId12"/>
                <a:stretch>
                  <a:fillRect/>
                </a:stretch>
              </p:blipFill>
              <p:spPr>
                <a:xfrm>
                  <a:off x="9203247" y="166411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Ink 17">
                  <a:extLst>
                    <a:ext uri="{FF2B5EF4-FFF2-40B4-BE49-F238E27FC236}">
                      <a16:creationId xmlns:a16="http://schemas.microsoft.com/office/drawing/2014/main" id="{61DBC3CE-46B4-79F4-F41F-5B91018E08AF}"/>
                    </a:ext>
                  </a:extLst>
                </p14:cNvPr>
                <p14:cNvContentPartPr/>
                <p14:nvPr/>
              </p14:nvContentPartPr>
              <p14:xfrm>
                <a:off x="9211887" y="1672759"/>
                <a:ext cx="392400" cy="441360"/>
              </p14:xfrm>
            </p:contentPart>
          </mc:Choice>
          <mc:Fallback>
            <p:pic>
              <p:nvPicPr>
                <p:cNvPr id="18" name="Ink 17">
                  <a:extLst>
                    <a:ext uri="{FF2B5EF4-FFF2-40B4-BE49-F238E27FC236}">
                      <a16:creationId xmlns:a16="http://schemas.microsoft.com/office/drawing/2014/main" id="{61DBC3CE-46B4-79F4-F41F-5B91018E08AF}"/>
                    </a:ext>
                  </a:extLst>
                </p:cNvPr>
                <p:cNvPicPr/>
                <p:nvPr/>
              </p:nvPicPr>
              <p:blipFill>
                <a:blip r:embed="rId14"/>
                <a:stretch>
                  <a:fillRect/>
                </a:stretch>
              </p:blipFill>
              <p:spPr>
                <a:xfrm>
                  <a:off x="9203247" y="1664119"/>
                  <a:ext cx="410040" cy="459000"/>
                </a:xfrm>
                <a:prstGeom prst="rect">
                  <a:avLst/>
                </a:prstGeom>
              </p:spPr>
            </p:pic>
          </mc:Fallback>
        </mc:AlternateContent>
      </p:grpSp>
      <p:sp>
        <p:nvSpPr>
          <p:cNvPr id="21" name="TextBox 20">
            <a:extLst>
              <a:ext uri="{FF2B5EF4-FFF2-40B4-BE49-F238E27FC236}">
                <a16:creationId xmlns:a16="http://schemas.microsoft.com/office/drawing/2014/main" id="{22B26660-D450-1226-8550-7664D4D715AD}"/>
              </a:ext>
            </a:extLst>
          </p:cNvPr>
          <p:cNvSpPr txBox="1"/>
          <p:nvPr/>
        </p:nvSpPr>
        <p:spPr>
          <a:xfrm>
            <a:off x="9696087" y="726893"/>
            <a:ext cx="3375498" cy="1754326"/>
          </a:xfrm>
          <a:prstGeom prst="rect">
            <a:avLst/>
          </a:prstGeom>
          <a:noFill/>
        </p:spPr>
        <p:txBody>
          <a:bodyPr wrap="square">
            <a:spAutoFit/>
          </a:bodyPr>
          <a:lstStyle/>
          <a:p>
            <a:r>
              <a:rPr lang="en-US" dirty="0"/>
              <a:t> This</a:t>
            </a:r>
          </a:p>
          <a:p>
            <a:r>
              <a:rPr lang="en-US" dirty="0"/>
              <a:t>suggests that even with increasing output length, </a:t>
            </a:r>
            <a:r>
              <a:rPr lang="en-US" dirty="0" err="1"/>
              <a:t>Bugsplainer</a:t>
            </a:r>
            <a:endParaRPr lang="en-US" dirty="0"/>
          </a:p>
          <a:p>
            <a:r>
              <a:rPr lang="en-US" dirty="0"/>
              <a:t>can provide explanations that are semantically coherent with</a:t>
            </a:r>
          </a:p>
          <a:p>
            <a:r>
              <a:rPr lang="en-US" dirty="0"/>
              <a:t>the ground truth.</a:t>
            </a:r>
          </a:p>
        </p:txBody>
      </p:sp>
    </p:spTree>
    <p:extLst>
      <p:ext uri="{BB962C8B-B14F-4D97-AF65-F5344CB8AC3E}">
        <p14:creationId xmlns:p14="http://schemas.microsoft.com/office/powerpoint/2010/main" val="306505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E13CE-8774-93A1-51EC-413EF8CED27C}"/>
              </a:ext>
            </a:extLst>
          </p:cNvPr>
          <p:cNvSpPr>
            <a:spLocks noGrp="1"/>
          </p:cNvSpPr>
          <p:nvPr>
            <p:ph type="title"/>
          </p:nvPr>
        </p:nvSpPr>
        <p:spPr/>
        <p:txBody>
          <a:bodyPr/>
          <a:lstStyle/>
          <a:p>
            <a:r>
              <a:rPr lang="en-US" dirty="0"/>
              <a:t>RQ3 and RQ4 explanations</a:t>
            </a:r>
          </a:p>
        </p:txBody>
      </p:sp>
      <p:sp>
        <p:nvSpPr>
          <p:cNvPr id="5" name="Slide Number Placeholder 4">
            <a:extLst>
              <a:ext uri="{FF2B5EF4-FFF2-40B4-BE49-F238E27FC236}">
                <a16:creationId xmlns:a16="http://schemas.microsoft.com/office/drawing/2014/main" id="{168445B1-8936-BC7C-11F8-329654B70205}"/>
              </a:ext>
            </a:extLst>
          </p:cNvPr>
          <p:cNvSpPr>
            <a:spLocks noGrp="1"/>
          </p:cNvSpPr>
          <p:nvPr>
            <p:ph type="sldNum" sz="quarter" idx="12"/>
          </p:nvPr>
        </p:nvSpPr>
        <p:spPr/>
        <p:txBody>
          <a:bodyPr/>
          <a:lstStyle/>
          <a:p>
            <a:fld id="{E31375A4-56A4-47D6-9801-1991572033F7}" type="slidenum">
              <a:rPr lang="en-US" smtClean="0"/>
              <a:t>11</a:t>
            </a:fld>
            <a:endParaRPr lang="en-US"/>
          </a:p>
        </p:txBody>
      </p:sp>
      <p:pic>
        <p:nvPicPr>
          <p:cNvPr id="18" name="Content Placeholder 17">
            <a:extLst>
              <a:ext uri="{FF2B5EF4-FFF2-40B4-BE49-F238E27FC236}">
                <a16:creationId xmlns:a16="http://schemas.microsoft.com/office/drawing/2014/main" id="{E9C2BD37-D13B-8F1B-F6AF-3BA6A77EC5BE}"/>
              </a:ext>
            </a:extLst>
          </p:cNvPr>
          <p:cNvPicPr>
            <a:picLocks noGrp="1" noChangeAspect="1"/>
          </p:cNvPicPr>
          <p:nvPr>
            <p:ph sz="half" idx="2"/>
          </p:nvPr>
        </p:nvPicPr>
        <p:blipFill>
          <a:blip r:embed="rId2"/>
          <a:stretch>
            <a:fillRect/>
          </a:stretch>
        </p:blipFill>
        <p:spPr>
          <a:xfrm>
            <a:off x="378568" y="3320361"/>
            <a:ext cx="4816002" cy="2778881"/>
          </a:xfrm>
        </p:spPr>
      </p:pic>
      <p:pic>
        <p:nvPicPr>
          <p:cNvPr id="16" name="Content Placeholder 15">
            <a:extLst>
              <a:ext uri="{FF2B5EF4-FFF2-40B4-BE49-F238E27FC236}">
                <a16:creationId xmlns:a16="http://schemas.microsoft.com/office/drawing/2014/main" id="{7BAE1A35-F0AE-87FF-4131-FA1322A0B0A4}"/>
              </a:ext>
            </a:extLst>
          </p:cNvPr>
          <p:cNvPicPr>
            <a:picLocks noGrp="1" noChangeAspect="1"/>
          </p:cNvPicPr>
          <p:nvPr>
            <p:ph sz="half" idx="1"/>
          </p:nvPr>
        </p:nvPicPr>
        <p:blipFill>
          <a:blip r:embed="rId3"/>
          <a:stretch>
            <a:fillRect/>
          </a:stretch>
        </p:blipFill>
        <p:spPr>
          <a:xfrm>
            <a:off x="0" y="1646238"/>
            <a:ext cx="5329136" cy="1540234"/>
          </a:xfrm>
        </p:spPr>
      </p:pic>
      <p:pic>
        <p:nvPicPr>
          <p:cNvPr id="20" name="Picture 19">
            <a:extLst>
              <a:ext uri="{FF2B5EF4-FFF2-40B4-BE49-F238E27FC236}">
                <a16:creationId xmlns:a16="http://schemas.microsoft.com/office/drawing/2014/main" id="{8DDA2155-22F4-FA84-6ED2-04D49B6A3E18}"/>
              </a:ext>
            </a:extLst>
          </p:cNvPr>
          <p:cNvPicPr>
            <a:picLocks noChangeAspect="1"/>
          </p:cNvPicPr>
          <p:nvPr/>
        </p:nvPicPr>
        <p:blipFill>
          <a:blip r:embed="rId4"/>
          <a:stretch>
            <a:fillRect/>
          </a:stretch>
        </p:blipFill>
        <p:spPr>
          <a:xfrm>
            <a:off x="6096000" y="1305169"/>
            <a:ext cx="5625830" cy="4656223"/>
          </a:xfrm>
          <a:prstGeom prst="rect">
            <a:avLst/>
          </a:prstGeom>
        </p:spPr>
      </p:pic>
    </p:spTree>
    <p:extLst>
      <p:ext uri="{BB962C8B-B14F-4D97-AF65-F5344CB8AC3E}">
        <p14:creationId xmlns:p14="http://schemas.microsoft.com/office/powerpoint/2010/main" val="11997955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FB17-641C-2541-97D7-CBDD3DE1E2B3}"/>
              </a:ext>
            </a:extLst>
          </p:cNvPr>
          <p:cNvSpPr>
            <a:spLocks noGrp="1"/>
          </p:cNvSpPr>
          <p:nvPr>
            <p:ph type="title"/>
          </p:nvPr>
        </p:nvSpPr>
        <p:spPr/>
        <p:txBody>
          <a:bodyPr/>
          <a:lstStyle/>
          <a:p>
            <a:r>
              <a:rPr lang="en-US" dirty="0"/>
              <a:t>Conclusion and threats to validate</a:t>
            </a:r>
          </a:p>
        </p:txBody>
      </p:sp>
      <p:sp>
        <p:nvSpPr>
          <p:cNvPr id="3" name="Content Placeholder 2">
            <a:extLst>
              <a:ext uri="{FF2B5EF4-FFF2-40B4-BE49-F238E27FC236}">
                <a16:creationId xmlns:a16="http://schemas.microsoft.com/office/drawing/2014/main" id="{50859060-D944-3724-A831-1FD5948E2D25}"/>
              </a:ext>
            </a:extLst>
          </p:cNvPr>
          <p:cNvSpPr>
            <a:spLocks noGrp="1"/>
          </p:cNvSpPr>
          <p:nvPr>
            <p:ph sz="half" idx="1"/>
          </p:nvPr>
        </p:nvSpPr>
        <p:spPr>
          <a:xfrm>
            <a:off x="1295400" y="1981199"/>
            <a:ext cx="10134600" cy="3810001"/>
          </a:xfrm>
        </p:spPr>
        <p:txBody>
          <a:bodyPr/>
          <a:lstStyle/>
          <a:p>
            <a:r>
              <a:rPr lang="en-US" dirty="0"/>
              <a:t>Threats caused by the replication of models used for comparative analysis might be mitigated. </a:t>
            </a:r>
          </a:p>
          <a:p>
            <a:r>
              <a:rPr lang="en-US" dirty="0"/>
              <a:t>The use of metric-based evaluation might also pose threat to the real-world usability.</a:t>
            </a:r>
          </a:p>
          <a:p>
            <a:r>
              <a:rPr lang="en-US" dirty="0"/>
              <a:t>Future work:  investigate how to encode the structural information from source code in a more compact and efﬁcient format and how to better leverage the structural differences between buggy and bug-free code.</a:t>
            </a:r>
          </a:p>
        </p:txBody>
      </p:sp>
      <p:sp>
        <p:nvSpPr>
          <p:cNvPr id="5" name="Slide Number Placeholder 4">
            <a:extLst>
              <a:ext uri="{FF2B5EF4-FFF2-40B4-BE49-F238E27FC236}">
                <a16:creationId xmlns:a16="http://schemas.microsoft.com/office/drawing/2014/main" id="{83A83EB7-C9CE-2E35-D2FC-6DA80ED196C9}"/>
              </a:ext>
            </a:extLst>
          </p:cNvPr>
          <p:cNvSpPr>
            <a:spLocks noGrp="1"/>
          </p:cNvSpPr>
          <p:nvPr>
            <p:ph type="sldNum" sz="quarter" idx="12"/>
          </p:nvPr>
        </p:nvSpPr>
        <p:spPr/>
        <p:txBody>
          <a:bodyPr/>
          <a:lstStyle/>
          <a:p>
            <a:fld id="{E31375A4-56A4-47D6-9801-1991572033F7}" type="slidenum">
              <a:rPr lang="en-US" smtClean="0"/>
              <a:t>12</a:t>
            </a:fld>
            <a:endParaRPr lang="en-US"/>
          </a:p>
        </p:txBody>
      </p:sp>
    </p:spTree>
    <p:extLst>
      <p:ext uri="{BB962C8B-B14F-4D97-AF65-F5344CB8AC3E}">
        <p14:creationId xmlns:p14="http://schemas.microsoft.com/office/powerpoint/2010/main" val="208938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3F9C-293A-C5DB-F897-9D657BBC7D3A}"/>
              </a:ext>
            </a:extLst>
          </p:cNvPr>
          <p:cNvSpPr>
            <a:spLocks noGrp="1"/>
          </p:cNvSpPr>
          <p:nvPr>
            <p:ph type="title"/>
          </p:nvPr>
        </p:nvSpPr>
        <p:spPr>
          <a:xfrm>
            <a:off x="661481" y="418290"/>
            <a:ext cx="9408268" cy="673194"/>
          </a:xfrm>
        </p:spPr>
        <p:txBody>
          <a:bodyPr/>
          <a:lstStyle/>
          <a:p>
            <a:r>
              <a:rPr lang="en-US" dirty="0"/>
              <a:t>User interface of </a:t>
            </a:r>
            <a:r>
              <a:rPr lang="en-US" dirty="0" err="1"/>
              <a:t>Bugsplainer</a:t>
            </a:r>
            <a:endParaRPr lang="en-US" dirty="0"/>
          </a:p>
        </p:txBody>
      </p:sp>
      <p:sp>
        <p:nvSpPr>
          <p:cNvPr id="5" name="Slide Number Placeholder 4">
            <a:extLst>
              <a:ext uri="{FF2B5EF4-FFF2-40B4-BE49-F238E27FC236}">
                <a16:creationId xmlns:a16="http://schemas.microsoft.com/office/drawing/2014/main" id="{A4F08490-5EAE-0437-5F9B-530E788AF699}"/>
              </a:ext>
            </a:extLst>
          </p:cNvPr>
          <p:cNvSpPr>
            <a:spLocks noGrp="1"/>
          </p:cNvSpPr>
          <p:nvPr>
            <p:ph type="sldNum" sz="quarter" idx="12"/>
          </p:nvPr>
        </p:nvSpPr>
        <p:spPr/>
        <p:txBody>
          <a:bodyPr/>
          <a:lstStyle/>
          <a:p>
            <a:fld id="{E31375A4-56A4-47D6-9801-1991572033F7}" type="slidenum">
              <a:rPr lang="en-US" smtClean="0"/>
              <a:t>13</a:t>
            </a:fld>
            <a:endParaRPr lang="en-US"/>
          </a:p>
        </p:txBody>
      </p:sp>
      <p:pic>
        <p:nvPicPr>
          <p:cNvPr id="10" name="Picture 9">
            <a:extLst>
              <a:ext uri="{FF2B5EF4-FFF2-40B4-BE49-F238E27FC236}">
                <a16:creationId xmlns:a16="http://schemas.microsoft.com/office/drawing/2014/main" id="{AFF91754-CD8D-5CA5-6996-CE37DB3786F6}"/>
              </a:ext>
            </a:extLst>
          </p:cNvPr>
          <p:cNvPicPr>
            <a:picLocks noChangeAspect="1"/>
          </p:cNvPicPr>
          <p:nvPr/>
        </p:nvPicPr>
        <p:blipFill>
          <a:blip r:embed="rId3"/>
          <a:stretch>
            <a:fillRect/>
          </a:stretch>
        </p:blipFill>
        <p:spPr>
          <a:xfrm>
            <a:off x="761189" y="1351848"/>
            <a:ext cx="10025603" cy="4134552"/>
          </a:xfrm>
          <a:prstGeom prst="rect">
            <a:avLst/>
          </a:prstGeom>
        </p:spPr>
      </p:pic>
    </p:spTree>
    <p:extLst>
      <p:ext uri="{BB962C8B-B14F-4D97-AF65-F5344CB8AC3E}">
        <p14:creationId xmlns:p14="http://schemas.microsoft.com/office/powerpoint/2010/main" val="180113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F42C-9277-B1FF-04EB-834EBD003E19}"/>
              </a:ext>
            </a:extLst>
          </p:cNvPr>
          <p:cNvSpPr>
            <a:spLocks noGrp="1"/>
          </p:cNvSpPr>
          <p:nvPr>
            <p:ph type="title"/>
          </p:nvPr>
        </p:nvSpPr>
        <p:spPr>
          <a:xfrm>
            <a:off x="883794" y="313545"/>
            <a:ext cx="9040039" cy="690665"/>
          </a:xfrm>
        </p:spPr>
        <p:txBody>
          <a:bodyPr anchor="b">
            <a:normAutofit/>
          </a:bodyPr>
          <a:lstStyle/>
          <a:p>
            <a:r>
              <a:rPr lang="en-US" dirty="0"/>
              <a:t>Motivation behind </a:t>
            </a:r>
            <a:r>
              <a:rPr lang="en-US" dirty="0" err="1"/>
              <a:t>bugsplainer</a:t>
            </a:r>
            <a:endParaRPr lang="en-US" dirty="0"/>
          </a:p>
        </p:txBody>
      </p:sp>
      <p:sp>
        <p:nvSpPr>
          <p:cNvPr id="3" name="Content Placeholder 2">
            <a:extLst>
              <a:ext uri="{FF2B5EF4-FFF2-40B4-BE49-F238E27FC236}">
                <a16:creationId xmlns:a16="http://schemas.microsoft.com/office/drawing/2014/main" id="{9E2F52AB-C163-7689-D225-DA59E64603FE}"/>
              </a:ext>
            </a:extLst>
          </p:cNvPr>
          <p:cNvSpPr>
            <a:spLocks noGrp="1"/>
          </p:cNvSpPr>
          <p:nvPr>
            <p:ph sz="half" idx="2"/>
          </p:nvPr>
        </p:nvSpPr>
        <p:spPr>
          <a:xfrm>
            <a:off x="1214535" y="1925214"/>
            <a:ext cx="10495684" cy="4076751"/>
          </a:xfrm>
        </p:spPr>
        <p:txBody>
          <a:bodyPr>
            <a:normAutofit/>
          </a:bodyPr>
          <a:lstStyle/>
          <a:p>
            <a:r>
              <a:rPr lang="en-US" sz="1700" b="0" i="0" dirty="0" err="1">
                <a:effectLst/>
              </a:rPr>
              <a:t>Bugsplainer</a:t>
            </a:r>
            <a:r>
              <a:rPr lang="en-US" sz="1700" b="0" i="0" dirty="0">
                <a:effectLst/>
              </a:rPr>
              <a:t>, a novel web-based debugging solution that generates natural language explanations for software bugs by learning from a large corpus of bug-   fix commits. </a:t>
            </a:r>
          </a:p>
          <a:p>
            <a:r>
              <a:rPr lang="en-US" sz="1700" b="0" i="0" dirty="0" err="1">
                <a:effectLst/>
              </a:rPr>
              <a:t>Bugsplainer</a:t>
            </a:r>
            <a:r>
              <a:rPr lang="en-US" sz="1700" b="0" i="0" dirty="0">
                <a:effectLst/>
              </a:rPr>
              <a:t> leverages code structures to reason about a bug and employs the     fine-tuned version of a text generation model  CodeT5  to generate the explanations.</a:t>
            </a:r>
          </a:p>
          <a:p>
            <a:r>
              <a:rPr lang="en-US" sz="1700" dirty="0"/>
              <a:t>Unfortunately, the static analysis tools’ utility could be limited due to their high false-positive results and the lack of actionable insights in their explanations. In particular, their explanations are often too generic and unaware of the context due to their pre-deﬁned, templated nature </a:t>
            </a:r>
          </a:p>
        </p:txBody>
      </p:sp>
      <p:sp>
        <p:nvSpPr>
          <p:cNvPr id="4" name="Slide Number Placeholder 3">
            <a:extLst>
              <a:ext uri="{FF2B5EF4-FFF2-40B4-BE49-F238E27FC236}">
                <a16:creationId xmlns:a16="http://schemas.microsoft.com/office/drawing/2014/main" id="{E4CCD36D-6B9F-841A-50A8-D5330E535711}"/>
              </a:ext>
            </a:extLst>
          </p:cNvPr>
          <p:cNvSpPr>
            <a:spLocks noGrp="1"/>
          </p:cNvSpPr>
          <p:nvPr>
            <p:ph type="sldNum" sz="quarter" idx="12"/>
          </p:nvPr>
        </p:nvSpPr>
        <p:spPr/>
        <p:txBody>
          <a:bodyPr/>
          <a:lstStyle/>
          <a:p>
            <a:fld id="{E31375A4-56A4-47D6-9801-1991572033F7}" type="slidenum">
              <a:rPr lang="en-US" smtClean="0"/>
              <a:t>2</a:t>
            </a:fld>
            <a:endParaRPr lang="en-US"/>
          </a:p>
        </p:txBody>
      </p:sp>
    </p:spTree>
    <p:extLst>
      <p:ext uri="{BB962C8B-B14F-4D97-AF65-F5344CB8AC3E}">
        <p14:creationId xmlns:p14="http://schemas.microsoft.com/office/powerpoint/2010/main" val="319909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3B51CE7-25F0-03EB-8D88-BA8DBEE82A4C}"/>
              </a:ext>
            </a:extLst>
          </p:cNvPr>
          <p:cNvPicPr>
            <a:picLocks noGrp="1" noChangeAspect="1"/>
          </p:cNvPicPr>
          <p:nvPr>
            <p:ph sz="half" idx="2"/>
          </p:nvPr>
        </p:nvPicPr>
        <p:blipFill>
          <a:blip r:embed="rId3"/>
          <a:stretch>
            <a:fillRect/>
          </a:stretch>
        </p:blipFill>
        <p:spPr>
          <a:xfrm>
            <a:off x="6096000" y="345885"/>
            <a:ext cx="5515210" cy="5943598"/>
          </a:xfrm>
        </p:spPr>
      </p:pic>
      <p:sp>
        <p:nvSpPr>
          <p:cNvPr id="4" name="Slide Number Placeholder 3">
            <a:extLst>
              <a:ext uri="{FF2B5EF4-FFF2-40B4-BE49-F238E27FC236}">
                <a16:creationId xmlns:a16="http://schemas.microsoft.com/office/drawing/2014/main" id="{E4CCD36D-6B9F-841A-50A8-D5330E535711}"/>
              </a:ext>
            </a:extLst>
          </p:cNvPr>
          <p:cNvSpPr>
            <a:spLocks noGrp="1"/>
          </p:cNvSpPr>
          <p:nvPr>
            <p:ph type="sldNum" sz="quarter" idx="12"/>
          </p:nvPr>
        </p:nvSpPr>
        <p:spPr/>
        <p:txBody>
          <a:bodyPr/>
          <a:lstStyle/>
          <a:p>
            <a:fld id="{E31375A4-56A4-47D6-9801-1991572033F7}" type="slidenum">
              <a:rPr lang="en-US" smtClean="0"/>
              <a:t>3</a:t>
            </a:fld>
            <a:endParaRPr lang="en-US"/>
          </a:p>
        </p:txBody>
      </p:sp>
      <p:pic>
        <p:nvPicPr>
          <p:cNvPr id="8" name="Picture 7">
            <a:extLst>
              <a:ext uri="{FF2B5EF4-FFF2-40B4-BE49-F238E27FC236}">
                <a16:creationId xmlns:a16="http://schemas.microsoft.com/office/drawing/2014/main" id="{A15308E7-5FD8-3956-D24B-FA3567523A7B}"/>
              </a:ext>
            </a:extLst>
          </p:cNvPr>
          <p:cNvPicPr>
            <a:picLocks noChangeAspect="1"/>
          </p:cNvPicPr>
          <p:nvPr/>
        </p:nvPicPr>
        <p:blipFill>
          <a:blip r:embed="rId4"/>
          <a:stretch>
            <a:fillRect/>
          </a:stretch>
        </p:blipFill>
        <p:spPr>
          <a:xfrm>
            <a:off x="-235232" y="457201"/>
            <a:ext cx="5925913" cy="5355664"/>
          </a:xfrm>
          <a:prstGeom prst="rect">
            <a:avLst/>
          </a:prstGeom>
        </p:spPr>
      </p:pic>
    </p:spTree>
    <p:extLst>
      <p:ext uri="{BB962C8B-B14F-4D97-AF65-F5344CB8AC3E}">
        <p14:creationId xmlns:p14="http://schemas.microsoft.com/office/powerpoint/2010/main" val="36585158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F42C-9277-B1FF-04EB-834EBD003E19}"/>
              </a:ext>
            </a:extLst>
          </p:cNvPr>
          <p:cNvSpPr>
            <a:spLocks noGrp="1"/>
          </p:cNvSpPr>
          <p:nvPr>
            <p:ph type="title"/>
          </p:nvPr>
        </p:nvSpPr>
        <p:spPr>
          <a:xfrm>
            <a:off x="883794" y="313545"/>
            <a:ext cx="9040039" cy="690665"/>
          </a:xfrm>
        </p:spPr>
        <p:txBody>
          <a:bodyPr anchor="b">
            <a:normAutofit/>
          </a:bodyPr>
          <a:lstStyle/>
          <a:p>
            <a:r>
              <a:rPr lang="en-US" dirty="0"/>
              <a:t>Paper-1  Extracting buggy nodes for both steps</a:t>
            </a:r>
          </a:p>
        </p:txBody>
      </p:sp>
      <p:sp>
        <p:nvSpPr>
          <p:cNvPr id="3" name="Content Placeholder 2">
            <a:extLst>
              <a:ext uri="{FF2B5EF4-FFF2-40B4-BE49-F238E27FC236}">
                <a16:creationId xmlns:a16="http://schemas.microsoft.com/office/drawing/2014/main" id="{9E2F52AB-C163-7689-D225-DA59E64603FE}"/>
              </a:ext>
            </a:extLst>
          </p:cNvPr>
          <p:cNvSpPr>
            <a:spLocks noGrp="1"/>
          </p:cNvSpPr>
          <p:nvPr>
            <p:ph sz="half" idx="2"/>
          </p:nvPr>
        </p:nvSpPr>
        <p:spPr>
          <a:xfrm>
            <a:off x="1214535" y="1925214"/>
            <a:ext cx="7053976" cy="3853015"/>
          </a:xfrm>
        </p:spPr>
        <p:txBody>
          <a:bodyPr>
            <a:normAutofit/>
          </a:bodyPr>
          <a:lstStyle/>
          <a:p>
            <a:r>
              <a:rPr lang="en-US" sz="1700" dirty="0"/>
              <a:t>In their research, they have use Transformer [17],  [33], the state-of-the-art NMT model along with the attention mechanism, as a part of </a:t>
            </a:r>
            <a:r>
              <a:rPr lang="en-US" sz="1700" dirty="0" err="1"/>
              <a:t>Bugsplainer</a:t>
            </a:r>
            <a:r>
              <a:rPr lang="en-US" sz="1700" dirty="0"/>
              <a:t>, to generate explanations for the buggy source code.</a:t>
            </a:r>
          </a:p>
          <a:p>
            <a:r>
              <a:rPr lang="en-US" sz="1700" dirty="0"/>
              <a:t>How the SBT is used to convert a node of AST to a token sequence?? – study </a:t>
            </a:r>
          </a:p>
          <a:p>
            <a:r>
              <a:rPr lang="en-US" sz="1700" dirty="0"/>
              <a:t>The authors have used the SBT algorithm of Hu et al. to generate the sequence.</a:t>
            </a:r>
          </a:p>
          <a:p>
            <a:r>
              <a:rPr lang="en-US" sz="1700" dirty="0"/>
              <a:t>Explain how we can convert SBT to </a:t>
            </a:r>
            <a:r>
              <a:rPr lang="en-US" sz="1700" dirty="0" err="1"/>
              <a:t>corresponsiding</a:t>
            </a:r>
            <a:r>
              <a:rPr lang="en-US" sz="1700" dirty="0"/>
              <a:t> token sequence (a)-&gt; (b)</a:t>
            </a:r>
          </a:p>
          <a:p>
            <a:r>
              <a:rPr lang="en-US" sz="1700" dirty="0"/>
              <a:t>Authors have used both steps 1. discriminatory pretraining 2. fine tuning</a:t>
            </a:r>
          </a:p>
        </p:txBody>
      </p:sp>
      <p:sp>
        <p:nvSpPr>
          <p:cNvPr id="4" name="Slide Number Placeholder 3">
            <a:extLst>
              <a:ext uri="{FF2B5EF4-FFF2-40B4-BE49-F238E27FC236}">
                <a16:creationId xmlns:a16="http://schemas.microsoft.com/office/drawing/2014/main" id="{E4CCD36D-6B9F-841A-50A8-D5330E535711}"/>
              </a:ext>
            </a:extLst>
          </p:cNvPr>
          <p:cNvSpPr>
            <a:spLocks noGrp="1"/>
          </p:cNvSpPr>
          <p:nvPr>
            <p:ph type="sldNum" sz="quarter" idx="12"/>
          </p:nvPr>
        </p:nvSpPr>
        <p:spPr/>
        <p:txBody>
          <a:bodyPr/>
          <a:lstStyle/>
          <a:p>
            <a:fld id="{E31375A4-56A4-47D6-9801-1991572033F7}" type="slidenum">
              <a:rPr lang="en-US" smtClean="0"/>
              <a:t>4</a:t>
            </a:fld>
            <a:endParaRPr lang="en-US"/>
          </a:p>
        </p:txBody>
      </p:sp>
      <p:pic>
        <p:nvPicPr>
          <p:cNvPr id="6" name="Picture 5">
            <a:extLst>
              <a:ext uri="{FF2B5EF4-FFF2-40B4-BE49-F238E27FC236}">
                <a16:creationId xmlns:a16="http://schemas.microsoft.com/office/drawing/2014/main" id="{C3B8EC76-5BE5-ABEF-C785-9943FFBEECDC}"/>
              </a:ext>
            </a:extLst>
          </p:cNvPr>
          <p:cNvPicPr>
            <a:picLocks noChangeAspect="1"/>
          </p:cNvPicPr>
          <p:nvPr/>
        </p:nvPicPr>
        <p:blipFill>
          <a:blip r:embed="rId3"/>
          <a:stretch>
            <a:fillRect/>
          </a:stretch>
        </p:blipFill>
        <p:spPr>
          <a:xfrm>
            <a:off x="8006492" y="1464712"/>
            <a:ext cx="4517671" cy="2710565"/>
          </a:xfrm>
          <a:prstGeom prst="rect">
            <a:avLst/>
          </a:prstGeom>
        </p:spPr>
      </p:pic>
    </p:spTree>
    <p:extLst>
      <p:ext uri="{BB962C8B-B14F-4D97-AF65-F5344CB8AC3E}">
        <p14:creationId xmlns:p14="http://schemas.microsoft.com/office/powerpoint/2010/main" val="2837068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6E5E-792F-047C-6635-3353D3E25CD0}"/>
              </a:ext>
            </a:extLst>
          </p:cNvPr>
          <p:cNvSpPr>
            <a:spLocks noGrp="1"/>
          </p:cNvSpPr>
          <p:nvPr>
            <p:ph type="title"/>
          </p:nvPr>
        </p:nvSpPr>
        <p:spPr>
          <a:xfrm>
            <a:off x="1295400" y="503853"/>
            <a:ext cx="9601200" cy="1801602"/>
          </a:xfrm>
        </p:spPr>
        <p:txBody>
          <a:bodyPr>
            <a:normAutofit fontScale="90000"/>
          </a:bodyPr>
          <a:lstStyle/>
          <a:p>
            <a:r>
              <a:rPr lang="en-US" dirty="0"/>
              <a:t>if the source code is</a:t>
            </a:r>
            <a:br>
              <a:rPr lang="en-US" dirty="0"/>
            </a:br>
            <a:r>
              <a:rPr lang="en-US" dirty="0"/>
              <a:t>simply considered as a sequence of tokens without the </a:t>
            </a:r>
            <a:r>
              <a:rPr lang="en-US" dirty="0" err="1"/>
              <a:t>struc</a:t>
            </a:r>
            <a:r>
              <a:rPr lang="en-US" dirty="0"/>
              <a:t>-</a:t>
            </a:r>
            <a:br>
              <a:rPr lang="en-US" dirty="0"/>
            </a:br>
            <a:r>
              <a:rPr lang="en-US" dirty="0" err="1"/>
              <a:t>tural</a:t>
            </a:r>
            <a:r>
              <a:rPr lang="en-US" dirty="0"/>
              <a:t> information the bug is really hard to understand.</a:t>
            </a:r>
          </a:p>
        </p:txBody>
      </p:sp>
      <p:sp>
        <p:nvSpPr>
          <p:cNvPr id="5" name="Slide Number Placeholder 4">
            <a:extLst>
              <a:ext uri="{FF2B5EF4-FFF2-40B4-BE49-F238E27FC236}">
                <a16:creationId xmlns:a16="http://schemas.microsoft.com/office/drawing/2014/main" id="{BA8FFE61-7A65-B1FC-A0CD-645A8A995D8E}"/>
              </a:ext>
            </a:extLst>
          </p:cNvPr>
          <p:cNvSpPr>
            <a:spLocks noGrp="1"/>
          </p:cNvSpPr>
          <p:nvPr>
            <p:ph type="sldNum" sz="quarter" idx="12"/>
          </p:nvPr>
        </p:nvSpPr>
        <p:spPr/>
        <p:txBody>
          <a:bodyPr/>
          <a:lstStyle/>
          <a:p>
            <a:fld id="{E31375A4-56A4-47D6-9801-1991572033F7}" type="slidenum">
              <a:rPr lang="en-US" smtClean="0"/>
              <a:t>5</a:t>
            </a:fld>
            <a:endParaRPr lang="en-US"/>
          </a:p>
        </p:txBody>
      </p:sp>
      <p:sp>
        <p:nvSpPr>
          <p:cNvPr id="9" name="TextBox 8">
            <a:extLst>
              <a:ext uri="{FF2B5EF4-FFF2-40B4-BE49-F238E27FC236}">
                <a16:creationId xmlns:a16="http://schemas.microsoft.com/office/drawing/2014/main" id="{B01178E4-F51E-932B-B735-664FF1C9ED43}"/>
              </a:ext>
            </a:extLst>
          </p:cNvPr>
          <p:cNvSpPr txBox="1"/>
          <p:nvPr/>
        </p:nvSpPr>
        <p:spPr>
          <a:xfrm>
            <a:off x="10184860" y="2430579"/>
            <a:ext cx="2648354" cy="3970318"/>
          </a:xfrm>
          <a:prstGeom prst="rect">
            <a:avLst/>
          </a:prstGeom>
          <a:noFill/>
        </p:spPr>
        <p:txBody>
          <a:bodyPr wrap="square">
            <a:spAutoFit/>
          </a:bodyPr>
          <a:lstStyle/>
          <a:p>
            <a:r>
              <a:rPr lang="en-US" dirty="0" err="1"/>
              <a:t>diffSBT</a:t>
            </a:r>
            <a:r>
              <a:rPr lang="en-US" dirty="0"/>
              <a:t> – for structure-preserving sequence generation from commit diff, which is an adaptation of SBT algorithm by Hu et al.</a:t>
            </a:r>
          </a:p>
          <a:p>
            <a:endParaRPr lang="en-US" dirty="0"/>
          </a:p>
          <a:p>
            <a:r>
              <a:rPr lang="en-US" dirty="0"/>
              <a:t> Thus, with the help of </a:t>
            </a:r>
            <a:r>
              <a:rPr lang="en-US" dirty="0" err="1"/>
              <a:t>diffSBT</a:t>
            </a:r>
            <a:r>
              <a:rPr lang="en-US" dirty="0"/>
              <a:t>, </a:t>
            </a:r>
            <a:r>
              <a:rPr lang="en-US" dirty="0" err="1"/>
              <a:t>Bugsplainer</a:t>
            </a:r>
            <a:r>
              <a:rPr lang="en-US" dirty="0"/>
              <a:t> can</a:t>
            </a:r>
          </a:p>
          <a:p>
            <a:r>
              <a:rPr lang="en-US" dirty="0"/>
              <a:t>identify the difference in the structure of code, which could</a:t>
            </a:r>
          </a:p>
          <a:p>
            <a:r>
              <a:rPr lang="en-US" dirty="0"/>
              <a:t>be useful to explain the bug.</a:t>
            </a:r>
          </a:p>
        </p:txBody>
      </p:sp>
      <p:pic>
        <p:nvPicPr>
          <p:cNvPr id="11" name="Picture 10">
            <a:extLst>
              <a:ext uri="{FF2B5EF4-FFF2-40B4-BE49-F238E27FC236}">
                <a16:creationId xmlns:a16="http://schemas.microsoft.com/office/drawing/2014/main" id="{0185E93A-659A-B240-6AB1-7D1C38CCB1DD}"/>
              </a:ext>
            </a:extLst>
          </p:cNvPr>
          <p:cNvPicPr>
            <a:picLocks noChangeAspect="1"/>
          </p:cNvPicPr>
          <p:nvPr/>
        </p:nvPicPr>
        <p:blipFill>
          <a:blip r:embed="rId2"/>
          <a:stretch>
            <a:fillRect/>
          </a:stretch>
        </p:blipFill>
        <p:spPr>
          <a:xfrm>
            <a:off x="-1524815" y="2535550"/>
            <a:ext cx="11370025" cy="2895851"/>
          </a:xfrm>
          <a:prstGeom prst="rect">
            <a:avLst/>
          </a:prstGeom>
        </p:spPr>
      </p:pic>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FA1B2E62-682F-A723-BE48-904A151B9770}"/>
                  </a:ext>
                </a:extLst>
              </p14:cNvPr>
              <p14:cNvContentPartPr/>
              <p14:nvPr/>
            </p14:nvContentPartPr>
            <p14:xfrm>
              <a:off x="4036849" y="5320999"/>
              <a:ext cx="2003040" cy="169200"/>
            </p14:xfrm>
          </p:contentPart>
        </mc:Choice>
        <mc:Fallback>
          <p:pic>
            <p:nvPicPr>
              <p:cNvPr id="12" name="Ink 11">
                <a:extLst>
                  <a:ext uri="{FF2B5EF4-FFF2-40B4-BE49-F238E27FC236}">
                    <a16:creationId xmlns:a16="http://schemas.microsoft.com/office/drawing/2014/main" id="{FA1B2E62-682F-A723-BE48-904A151B9770}"/>
                  </a:ext>
                </a:extLst>
              </p:cNvPr>
              <p:cNvPicPr/>
              <p:nvPr/>
            </p:nvPicPr>
            <p:blipFill>
              <a:blip r:embed="rId4"/>
              <a:stretch>
                <a:fillRect/>
              </a:stretch>
            </p:blipFill>
            <p:spPr>
              <a:xfrm>
                <a:off x="4027849" y="5312359"/>
                <a:ext cx="2020680" cy="186840"/>
              </a:xfrm>
              <a:prstGeom prst="rect">
                <a:avLst/>
              </a:prstGeom>
            </p:spPr>
          </p:pic>
        </mc:Fallback>
      </mc:AlternateContent>
      <p:grpSp>
        <p:nvGrpSpPr>
          <p:cNvPr id="20" name="Group 19">
            <a:extLst>
              <a:ext uri="{FF2B5EF4-FFF2-40B4-BE49-F238E27FC236}">
                <a16:creationId xmlns:a16="http://schemas.microsoft.com/office/drawing/2014/main" id="{3F2E8013-5876-7CAD-B2E7-4585F1B7CFED}"/>
              </a:ext>
            </a:extLst>
          </p:cNvPr>
          <p:cNvGrpSpPr/>
          <p:nvPr/>
        </p:nvGrpSpPr>
        <p:grpSpPr>
          <a:xfrm>
            <a:off x="5408089" y="5379319"/>
            <a:ext cx="4494600" cy="711720"/>
            <a:chOff x="5408089" y="5379319"/>
            <a:chExt cx="4494600" cy="711720"/>
          </a:xfrm>
        </p:grpSpPr>
        <mc:AlternateContent xmlns:mc="http://schemas.openxmlformats.org/markup-compatibility/2006">
          <mc:Choice xmlns:p14="http://schemas.microsoft.com/office/powerpoint/2010/main" Requires="p14">
            <p:contentPart p14:bwMode="auto" r:id="rId5">
              <p14:nvContentPartPr>
                <p14:cNvPr id="17" name="Ink 16">
                  <a:extLst>
                    <a:ext uri="{FF2B5EF4-FFF2-40B4-BE49-F238E27FC236}">
                      <a16:creationId xmlns:a16="http://schemas.microsoft.com/office/drawing/2014/main" id="{249848E4-A54E-5999-A235-B40D4B0C06B3}"/>
                    </a:ext>
                  </a:extLst>
                </p14:cNvPr>
                <p14:cNvContentPartPr/>
                <p14:nvPr/>
              </p14:nvContentPartPr>
              <p14:xfrm>
                <a:off x="5408089" y="5379319"/>
                <a:ext cx="4300200" cy="711720"/>
              </p14:xfrm>
            </p:contentPart>
          </mc:Choice>
          <mc:Fallback>
            <p:pic>
              <p:nvPicPr>
                <p:cNvPr id="17" name="Ink 16">
                  <a:extLst>
                    <a:ext uri="{FF2B5EF4-FFF2-40B4-BE49-F238E27FC236}">
                      <a16:creationId xmlns:a16="http://schemas.microsoft.com/office/drawing/2014/main" id="{249848E4-A54E-5999-A235-B40D4B0C06B3}"/>
                    </a:ext>
                  </a:extLst>
                </p:cNvPr>
                <p:cNvPicPr/>
                <p:nvPr/>
              </p:nvPicPr>
              <p:blipFill>
                <a:blip r:embed="rId6"/>
                <a:stretch>
                  <a:fillRect/>
                </a:stretch>
              </p:blipFill>
              <p:spPr>
                <a:xfrm>
                  <a:off x="5399449" y="5370679"/>
                  <a:ext cx="4317840" cy="729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8" name="Ink 17">
                  <a:extLst>
                    <a:ext uri="{FF2B5EF4-FFF2-40B4-BE49-F238E27FC236}">
                      <a16:creationId xmlns:a16="http://schemas.microsoft.com/office/drawing/2014/main" id="{5FB4DF18-166F-F1E1-26BC-250739C9A3AD}"/>
                    </a:ext>
                  </a:extLst>
                </p14:cNvPr>
                <p14:cNvContentPartPr/>
                <p14:nvPr/>
              </p14:nvContentPartPr>
              <p14:xfrm>
                <a:off x="9621169" y="5670199"/>
                <a:ext cx="77760" cy="30240"/>
              </p14:xfrm>
            </p:contentPart>
          </mc:Choice>
          <mc:Fallback>
            <p:pic>
              <p:nvPicPr>
                <p:cNvPr id="18" name="Ink 17">
                  <a:extLst>
                    <a:ext uri="{FF2B5EF4-FFF2-40B4-BE49-F238E27FC236}">
                      <a16:creationId xmlns:a16="http://schemas.microsoft.com/office/drawing/2014/main" id="{5FB4DF18-166F-F1E1-26BC-250739C9A3AD}"/>
                    </a:ext>
                  </a:extLst>
                </p:cNvPr>
                <p:cNvPicPr/>
                <p:nvPr/>
              </p:nvPicPr>
              <p:blipFill>
                <a:blip r:embed="rId8"/>
                <a:stretch>
                  <a:fillRect/>
                </a:stretch>
              </p:blipFill>
              <p:spPr>
                <a:xfrm>
                  <a:off x="9612169" y="5661559"/>
                  <a:ext cx="954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9" name="Ink 18">
                  <a:extLst>
                    <a:ext uri="{FF2B5EF4-FFF2-40B4-BE49-F238E27FC236}">
                      <a16:creationId xmlns:a16="http://schemas.microsoft.com/office/drawing/2014/main" id="{D389B69F-8AE0-250C-6B5A-66A0925A7BD7}"/>
                    </a:ext>
                  </a:extLst>
                </p14:cNvPr>
                <p14:cNvContentPartPr/>
                <p14:nvPr/>
              </p14:nvContentPartPr>
              <p14:xfrm>
                <a:off x="9591289" y="5661559"/>
                <a:ext cx="311400" cy="417600"/>
              </p14:xfrm>
            </p:contentPart>
          </mc:Choice>
          <mc:Fallback>
            <p:pic>
              <p:nvPicPr>
                <p:cNvPr id="19" name="Ink 18">
                  <a:extLst>
                    <a:ext uri="{FF2B5EF4-FFF2-40B4-BE49-F238E27FC236}">
                      <a16:creationId xmlns:a16="http://schemas.microsoft.com/office/drawing/2014/main" id="{D389B69F-8AE0-250C-6B5A-66A0925A7BD7}"/>
                    </a:ext>
                  </a:extLst>
                </p:cNvPr>
                <p:cNvPicPr/>
                <p:nvPr/>
              </p:nvPicPr>
              <p:blipFill>
                <a:blip r:embed="rId10"/>
                <a:stretch>
                  <a:fillRect/>
                </a:stretch>
              </p:blipFill>
              <p:spPr>
                <a:xfrm>
                  <a:off x="9582649" y="5652559"/>
                  <a:ext cx="329040" cy="435240"/>
                </a:xfrm>
                <a:prstGeom prst="rect">
                  <a:avLst/>
                </a:prstGeom>
              </p:spPr>
            </p:pic>
          </mc:Fallback>
        </mc:AlternateContent>
      </p:grpSp>
    </p:spTree>
    <p:extLst>
      <p:ext uri="{BB962C8B-B14F-4D97-AF65-F5344CB8AC3E}">
        <p14:creationId xmlns:p14="http://schemas.microsoft.com/office/powerpoint/2010/main" val="16646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CD3A3BA-11AF-31E1-470B-2BE0BEC7D3C3}"/>
              </a:ext>
            </a:extLst>
          </p:cNvPr>
          <p:cNvPicPr>
            <a:picLocks noGrp="1" noChangeAspect="1"/>
          </p:cNvPicPr>
          <p:nvPr>
            <p:ph sz="half" idx="1"/>
          </p:nvPr>
        </p:nvPicPr>
        <p:blipFill>
          <a:blip r:embed="rId2"/>
          <a:stretch>
            <a:fillRect/>
          </a:stretch>
        </p:blipFill>
        <p:spPr>
          <a:xfrm>
            <a:off x="479323" y="426938"/>
            <a:ext cx="10842024" cy="3909088"/>
          </a:xfrm>
        </p:spPr>
      </p:pic>
      <p:sp>
        <p:nvSpPr>
          <p:cNvPr id="4" name="Content Placeholder 3">
            <a:extLst>
              <a:ext uri="{FF2B5EF4-FFF2-40B4-BE49-F238E27FC236}">
                <a16:creationId xmlns:a16="http://schemas.microsoft.com/office/drawing/2014/main" id="{2B97DC3A-7584-0349-01D3-7B482F6ED729}"/>
              </a:ext>
            </a:extLst>
          </p:cNvPr>
          <p:cNvSpPr>
            <a:spLocks noGrp="1"/>
          </p:cNvSpPr>
          <p:nvPr>
            <p:ph sz="half" idx="2"/>
          </p:nvPr>
        </p:nvSpPr>
        <p:spPr>
          <a:xfrm>
            <a:off x="3910519" y="4142767"/>
            <a:ext cx="6986081" cy="994737"/>
          </a:xfrm>
        </p:spPr>
        <p:txBody>
          <a:bodyPr>
            <a:normAutofit fontScale="92500" lnSpcReduction="20000"/>
          </a:bodyPr>
          <a:lstStyle/>
          <a:p>
            <a:r>
              <a:rPr lang="en-US" dirty="0"/>
              <a:t>Training </a:t>
            </a:r>
          </a:p>
          <a:p>
            <a:pPr lvl="1"/>
            <a:r>
              <a:rPr lang="en-US" dirty="0"/>
              <a:t>Discriminatory pre-training</a:t>
            </a:r>
          </a:p>
          <a:p>
            <a:pPr lvl="1"/>
            <a:r>
              <a:rPr lang="en-US" dirty="0"/>
              <a:t>Fine tuning </a:t>
            </a:r>
          </a:p>
          <a:p>
            <a:pPr marL="274320" lvl="1" indent="0">
              <a:buNone/>
            </a:pPr>
            <a:endParaRPr lang="en-US" dirty="0"/>
          </a:p>
        </p:txBody>
      </p:sp>
      <p:sp>
        <p:nvSpPr>
          <p:cNvPr id="5" name="Slide Number Placeholder 4">
            <a:extLst>
              <a:ext uri="{FF2B5EF4-FFF2-40B4-BE49-F238E27FC236}">
                <a16:creationId xmlns:a16="http://schemas.microsoft.com/office/drawing/2014/main" id="{E9718956-314E-8F13-B3DD-FE9BCD68D47B}"/>
              </a:ext>
            </a:extLst>
          </p:cNvPr>
          <p:cNvSpPr>
            <a:spLocks noGrp="1"/>
          </p:cNvSpPr>
          <p:nvPr>
            <p:ph type="sldNum" sz="quarter" idx="12"/>
          </p:nvPr>
        </p:nvSpPr>
        <p:spPr/>
        <p:txBody>
          <a:bodyPr/>
          <a:lstStyle/>
          <a:p>
            <a:fld id="{E31375A4-56A4-47D6-9801-1991572033F7}" type="slidenum">
              <a:rPr lang="en-US" smtClean="0"/>
              <a:t>6</a:t>
            </a:fld>
            <a:endParaRPr lang="en-US"/>
          </a:p>
        </p:txBody>
      </p:sp>
      <p:sp>
        <p:nvSpPr>
          <p:cNvPr id="8" name="Content Placeholder 3">
            <a:extLst>
              <a:ext uri="{FF2B5EF4-FFF2-40B4-BE49-F238E27FC236}">
                <a16:creationId xmlns:a16="http://schemas.microsoft.com/office/drawing/2014/main" id="{CCD0BBA5-8FDA-11FB-2655-FD3CDB892E02}"/>
              </a:ext>
            </a:extLst>
          </p:cNvPr>
          <p:cNvSpPr txBox="1">
            <a:spLocks/>
          </p:cNvSpPr>
          <p:nvPr/>
        </p:nvSpPr>
        <p:spPr>
          <a:xfrm>
            <a:off x="3910519" y="5216223"/>
            <a:ext cx="6986081" cy="994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r>
              <a:rPr lang="en-US" dirty="0"/>
              <a:t>Generating Explanation</a:t>
            </a:r>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9" name="Ink 8">
                <a:extLst>
                  <a:ext uri="{FF2B5EF4-FFF2-40B4-BE49-F238E27FC236}">
                    <a16:creationId xmlns:a16="http://schemas.microsoft.com/office/drawing/2014/main" id="{0D17BD7C-F4D1-DFB4-3917-38BD4A0DD20C}"/>
                  </a:ext>
                </a:extLst>
              </p14:cNvPr>
              <p14:cNvContentPartPr/>
              <p14:nvPr/>
            </p14:nvContentPartPr>
            <p14:xfrm>
              <a:off x="9464247" y="534079"/>
              <a:ext cx="1685520" cy="1616400"/>
            </p14:xfrm>
          </p:contentPart>
        </mc:Choice>
        <mc:Fallback>
          <p:pic>
            <p:nvPicPr>
              <p:cNvPr id="9" name="Ink 8">
                <a:extLst>
                  <a:ext uri="{FF2B5EF4-FFF2-40B4-BE49-F238E27FC236}">
                    <a16:creationId xmlns:a16="http://schemas.microsoft.com/office/drawing/2014/main" id="{0D17BD7C-F4D1-DFB4-3917-38BD4A0DD20C}"/>
                  </a:ext>
                </a:extLst>
              </p:cNvPr>
              <p:cNvPicPr/>
              <p:nvPr/>
            </p:nvPicPr>
            <p:blipFill>
              <a:blip r:embed="rId4"/>
              <a:stretch>
                <a:fillRect/>
              </a:stretch>
            </p:blipFill>
            <p:spPr>
              <a:xfrm>
                <a:off x="9446247" y="426079"/>
                <a:ext cx="1721160" cy="1832040"/>
              </a:xfrm>
              <a:prstGeom prst="rect">
                <a:avLst/>
              </a:prstGeom>
            </p:spPr>
          </p:pic>
        </mc:Fallback>
      </mc:AlternateContent>
      <p:sp>
        <p:nvSpPr>
          <p:cNvPr id="11" name="TextBox 10">
            <a:extLst>
              <a:ext uri="{FF2B5EF4-FFF2-40B4-BE49-F238E27FC236}">
                <a16:creationId xmlns:a16="http://schemas.microsoft.com/office/drawing/2014/main" id="{9968F28E-DA79-D252-482F-5A48394B52CC}"/>
              </a:ext>
            </a:extLst>
          </p:cNvPr>
          <p:cNvSpPr txBox="1"/>
          <p:nvPr/>
        </p:nvSpPr>
        <p:spPr>
          <a:xfrm>
            <a:off x="9336121" y="185375"/>
            <a:ext cx="4330183" cy="923330"/>
          </a:xfrm>
          <a:prstGeom prst="rect">
            <a:avLst/>
          </a:prstGeom>
          <a:noFill/>
        </p:spPr>
        <p:txBody>
          <a:bodyPr wrap="square">
            <a:spAutoFit/>
          </a:bodyPr>
          <a:lstStyle/>
          <a:p>
            <a:r>
              <a:rPr lang="en-US" dirty="0"/>
              <a:t> The output of the ﬁne-tuning step is the </a:t>
            </a:r>
            <a:r>
              <a:rPr lang="en-US" dirty="0" err="1"/>
              <a:t>Bugsplainer</a:t>
            </a:r>
            <a:r>
              <a:rPr lang="en-US" dirty="0"/>
              <a:t> model for bug explanation generation.</a:t>
            </a:r>
          </a:p>
        </p:txBody>
      </p:sp>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0CB0EFE3-988F-F5E9-1253-B1CA7308F178}"/>
                  </a:ext>
                </a:extLst>
              </p14:cNvPr>
              <p14:cNvContentPartPr/>
              <p14:nvPr/>
            </p14:nvContentPartPr>
            <p14:xfrm>
              <a:off x="10968694" y="938650"/>
              <a:ext cx="551520" cy="1014840"/>
            </p14:xfrm>
          </p:contentPart>
        </mc:Choice>
        <mc:Fallback>
          <p:pic>
            <p:nvPicPr>
              <p:cNvPr id="12" name="Ink 11">
                <a:extLst>
                  <a:ext uri="{FF2B5EF4-FFF2-40B4-BE49-F238E27FC236}">
                    <a16:creationId xmlns:a16="http://schemas.microsoft.com/office/drawing/2014/main" id="{0CB0EFE3-988F-F5E9-1253-B1CA7308F178}"/>
                  </a:ext>
                </a:extLst>
              </p:cNvPr>
              <p:cNvPicPr/>
              <p:nvPr/>
            </p:nvPicPr>
            <p:blipFill>
              <a:blip r:embed="rId6"/>
              <a:stretch>
                <a:fillRect/>
              </a:stretch>
            </p:blipFill>
            <p:spPr>
              <a:xfrm>
                <a:off x="10959694" y="930010"/>
                <a:ext cx="569160" cy="1032480"/>
              </a:xfrm>
              <a:prstGeom prst="rect">
                <a:avLst/>
              </a:prstGeom>
            </p:spPr>
          </p:pic>
        </mc:Fallback>
      </mc:AlternateContent>
    </p:spTree>
    <p:extLst>
      <p:ext uri="{BB962C8B-B14F-4D97-AF65-F5344CB8AC3E}">
        <p14:creationId xmlns:p14="http://schemas.microsoft.com/office/powerpoint/2010/main" val="372687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9959-B6B3-6E40-79C5-B04C59B3DA4A}"/>
              </a:ext>
            </a:extLst>
          </p:cNvPr>
          <p:cNvSpPr>
            <a:spLocks noGrp="1"/>
          </p:cNvSpPr>
          <p:nvPr>
            <p:ph type="title"/>
          </p:nvPr>
        </p:nvSpPr>
        <p:spPr/>
        <p:txBody>
          <a:bodyPr/>
          <a:lstStyle/>
          <a:p>
            <a:r>
              <a:rPr lang="en-US" dirty="0"/>
              <a:t>Training phase – step I – Discriminatory pre-training</a:t>
            </a:r>
          </a:p>
        </p:txBody>
      </p:sp>
      <p:sp>
        <p:nvSpPr>
          <p:cNvPr id="3" name="Content Placeholder 2">
            <a:extLst>
              <a:ext uri="{FF2B5EF4-FFF2-40B4-BE49-F238E27FC236}">
                <a16:creationId xmlns:a16="http://schemas.microsoft.com/office/drawing/2014/main" id="{08CA4EEC-F12F-9190-D575-608D420EBCF2}"/>
              </a:ext>
            </a:extLst>
          </p:cNvPr>
          <p:cNvSpPr>
            <a:spLocks noGrp="1"/>
          </p:cNvSpPr>
          <p:nvPr>
            <p:ph sz="half" idx="1"/>
          </p:nvPr>
        </p:nvSpPr>
        <p:spPr/>
        <p:txBody>
          <a:bodyPr>
            <a:normAutofit lnSpcReduction="10000"/>
          </a:bodyPr>
          <a:lstStyle/>
          <a:p>
            <a:r>
              <a:rPr lang="en-US" dirty="0" err="1"/>
              <a:t>RoBERTa</a:t>
            </a:r>
            <a:r>
              <a:rPr lang="en-US" dirty="0"/>
              <a:t> tokenizer has common code elements in its vocabulary, which can reduce the length of tokenized code sequence by 30%-45% [26]. </a:t>
            </a:r>
          </a:p>
          <a:p>
            <a:r>
              <a:rPr lang="en-US" dirty="0"/>
              <a:t>We use this tokenizer to tokenize and encode the inputs (e.g., </a:t>
            </a:r>
            <a:r>
              <a:rPr lang="en-US" dirty="0" err="1"/>
              <a:t>diffSBT</a:t>
            </a:r>
            <a:r>
              <a:rPr lang="en-US" dirty="0"/>
              <a:t> sequence) and decode the outputs (e.g., commit message).</a:t>
            </a:r>
          </a:p>
        </p:txBody>
      </p:sp>
      <p:sp>
        <p:nvSpPr>
          <p:cNvPr id="4" name="Content Placeholder 3">
            <a:extLst>
              <a:ext uri="{FF2B5EF4-FFF2-40B4-BE49-F238E27FC236}">
                <a16:creationId xmlns:a16="http://schemas.microsoft.com/office/drawing/2014/main" id="{A23809A3-0B32-5439-993C-F673D9199402}"/>
              </a:ext>
            </a:extLst>
          </p:cNvPr>
          <p:cNvSpPr>
            <a:spLocks noGrp="1"/>
          </p:cNvSpPr>
          <p:nvPr>
            <p:ph sz="half" idx="2"/>
          </p:nvPr>
        </p:nvSpPr>
        <p:spPr/>
        <p:txBody>
          <a:bodyPr>
            <a:normAutofit lnSpcReduction="10000"/>
          </a:bodyPr>
          <a:lstStyle/>
          <a:p>
            <a:r>
              <a:rPr lang="en-US" dirty="0" err="1"/>
              <a:t>Bugsplainer</a:t>
            </a:r>
            <a:r>
              <a:rPr lang="en-US" dirty="0"/>
              <a:t> uses both unsupervised and supervised pre-training to equip the model with a comprehensive understanding of the programming language and its bugs.</a:t>
            </a:r>
          </a:p>
          <a:p>
            <a:r>
              <a:rPr lang="en-US" dirty="0"/>
              <a:t>We use a pre-trained model – CodeT5 [26] – to perform our discriminatory pre-training with buggy and bug-free code</a:t>
            </a:r>
          </a:p>
          <a:p>
            <a:r>
              <a:rPr lang="en-US" dirty="0"/>
              <a:t>We refer to this pre-training step as discriminatory pre-training since </a:t>
            </a:r>
            <a:r>
              <a:rPr lang="en-US" dirty="0" err="1"/>
              <a:t>Bugsplainer</a:t>
            </a:r>
            <a:r>
              <a:rPr lang="en-US" dirty="0"/>
              <a:t> learns to discriminate between buggy and bug-free code.</a:t>
            </a:r>
          </a:p>
        </p:txBody>
      </p:sp>
      <p:sp>
        <p:nvSpPr>
          <p:cNvPr id="5" name="Slide Number Placeholder 4">
            <a:extLst>
              <a:ext uri="{FF2B5EF4-FFF2-40B4-BE49-F238E27FC236}">
                <a16:creationId xmlns:a16="http://schemas.microsoft.com/office/drawing/2014/main" id="{7E7B17B4-64E9-B699-4D22-32D76F890E27}"/>
              </a:ext>
            </a:extLst>
          </p:cNvPr>
          <p:cNvSpPr>
            <a:spLocks noGrp="1"/>
          </p:cNvSpPr>
          <p:nvPr>
            <p:ph type="sldNum" sz="quarter" idx="12"/>
          </p:nvPr>
        </p:nvSpPr>
        <p:spPr/>
        <p:txBody>
          <a:bodyPr/>
          <a:lstStyle/>
          <a:p>
            <a:fld id="{E31375A4-56A4-47D6-9801-1991572033F7}" type="slidenum">
              <a:rPr lang="en-US" smtClean="0"/>
              <a:t>7</a:t>
            </a:fld>
            <a:endParaRPr lang="en-US"/>
          </a:p>
        </p:txBody>
      </p:sp>
    </p:spTree>
    <p:extLst>
      <p:ext uri="{BB962C8B-B14F-4D97-AF65-F5344CB8AC3E}">
        <p14:creationId xmlns:p14="http://schemas.microsoft.com/office/powerpoint/2010/main" val="91685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9959-B6B3-6E40-79C5-B04C59B3DA4A}"/>
              </a:ext>
            </a:extLst>
          </p:cNvPr>
          <p:cNvSpPr>
            <a:spLocks noGrp="1"/>
          </p:cNvSpPr>
          <p:nvPr>
            <p:ph type="title"/>
          </p:nvPr>
        </p:nvSpPr>
        <p:spPr/>
        <p:txBody>
          <a:bodyPr/>
          <a:lstStyle/>
          <a:p>
            <a:r>
              <a:rPr lang="en-US" dirty="0"/>
              <a:t>Training phase – step II – Fine Tuning</a:t>
            </a:r>
          </a:p>
        </p:txBody>
      </p:sp>
      <p:sp>
        <p:nvSpPr>
          <p:cNvPr id="3" name="Content Placeholder 2">
            <a:extLst>
              <a:ext uri="{FF2B5EF4-FFF2-40B4-BE49-F238E27FC236}">
                <a16:creationId xmlns:a16="http://schemas.microsoft.com/office/drawing/2014/main" id="{08CA4EEC-F12F-9190-D575-608D420EBCF2}"/>
              </a:ext>
            </a:extLst>
          </p:cNvPr>
          <p:cNvSpPr>
            <a:spLocks noGrp="1"/>
          </p:cNvSpPr>
          <p:nvPr>
            <p:ph sz="half" idx="1"/>
          </p:nvPr>
        </p:nvSpPr>
        <p:spPr/>
        <p:txBody>
          <a:bodyPr>
            <a:normAutofit lnSpcReduction="10000"/>
          </a:bodyPr>
          <a:lstStyle/>
          <a:p>
            <a:r>
              <a:rPr lang="en-US" dirty="0" err="1"/>
              <a:t>RoBERTa</a:t>
            </a:r>
            <a:r>
              <a:rPr lang="en-US" dirty="0"/>
              <a:t> tokenizer has common code elements in its vocabulary, which can reduce the length of tokenized code sequence by 30%-45% [26]. </a:t>
            </a:r>
          </a:p>
          <a:p>
            <a:r>
              <a:rPr lang="en-US" dirty="0"/>
              <a:t>We use this tokenizer to tokenize and encode the inputs (e.g., </a:t>
            </a:r>
            <a:r>
              <a:rPr lang="en-US" dirty="0" err="1"/>
              <a:t>diffSBT</a:t>
            </a:r>
            <a:r>
              <a:rPr lang="en-US" dirty="0"/>
              <a:t> sequence) and decode the outputs (e.g., commit message).</a:t>
            </a:r>
          </a:p>
        </p:txBody>
      </p:sp>
      <p:sp>
        <p:nvSpPr>
          <p:cNvPr id="4" name="Content Placeholder 3">
            <a:extLst>
              <a:ext uri="{FF2B5EF4-FFF2-40B4-BE49-F238E27FC236}">
                <a16:creationId xmlns:a16="http://schemas.microsoft.com/office/drawing/2014/main" id="{A23809A3-0B32-5439-993C-F673D9199402}"/>
              </a:ext>
            </a:extLst>
          </p:cNvPr>
          <p:cNvSpPr>
            <a:spLocks noGrp="1"/>
          </p:cNvSpPr>
          <p:nvPr>
            <p:ph sz="half" idx="2"/>
          </p:nvPr>
        </p:nvSpPr>
        <p:spPr/>
        <p:txBody>
          <a:bodyPr>
            <a:normAutofit lnSpcReduction="10000"/>
          </a:bodyPr>
          <a:lstStyle/>
          <a:p>
            <a:r>
              <a:rPr lang="en-US" dirty="0" err="1"/>
              <a:t>Bugsplainer</a:t>
            </a:r>
            <a:r>
              <a:rPr lang="en-US" dirty="0"/>
              <a:t> uses both unsupervised and supervised pre-training to equip the model with a comprehensive understanding of the programming language and its bugs.</a:t>
            </a:r>
          </a:p>
          <a:p>
            <a:r>
              <a:rPr lang="en-US" dirty="0"/>
              <a:t>We use a pre-trained model – CodeT5 [26] – to perform our discriminatory pre-training with buggy and bug-free code</a:t>
            </a:r>
          </a:p>
          <a:p>
            <a:r>
              <a:rPr lang="en-US" dirty="0"/>
              <a:t>We refer to this pre-training step as discriminatory pre-training since </a:t>
            </a:r>
            <a:r>
              <a:rPr lang="en-US" dirty="0" err="1"/>
              <a:t>Bugsplainer</a:t>
            </a:r>
            <a:r>
              <a:rPr lang="en-US" dirty="0"/>
              <a:t> learns to discriminate between buggy and bug-free code.</a:t>
            </a:r>
          </a:p>
        </p:txBody>
      </p:sp>
      <p:sp>
        <p:nvSpPr>
          <p:cNvPr id="5" name="Slide Number Placeholder 4">
            <a:extLst>
              <a:ext uri="{FF2B5EF4-FFF2-40B4-BE49-F238E27FC236}">
                <a16:creationId xmlns:a16="http://schemas.microsoft.com/office/drawing/2014/main" id="{7E7B17B4-64E9-B699-4D22-32D76F890E27}"/>
              </a:ext>
            </a:extLst>
          </p:cNvPr>
          <p:cNvSpPr>
            <a:spLocks noGrp="1"/>
          </p:cNvSpPr>
          <p:nvPr>
            <p:ph type="sldNum" sz="quarter" idx="12"/>
          </p:nvPr>
        </p:nvSpPr>
        <p:spPr/>
        <p:txBody>
          <a:bodyPr/>
          <a:lstStyle/>
          <a:p>
            <a:fld id="{E31375A4-56A4-47D6-9801-1991572033F7}" type="slidenum">
              <a:rPr lang="en-US" smtClean="0"/>
              <a:t>8</a:t>
            </a:fld>
            <a:endParaRPr lang="en-US"/>
          </a:p>
        </p:txBody>
      </p:sp>
    </p:spTree>
    <p:extLst>
      <p:ext uri="{BB962C8B-B14F-4D97-AF65-F5344CB8AC3E}">
        <p14:creationId xmlns:p14="http://schemas.microsoft.com/office/powerpoint/2010/main" val="2177687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9959-B6B3-6E40-79C5-B04C59B3DA4A}"/>
              </a:ext>
            </a:extLst>
          </p:cNvPr>
          <p:cNvSpPr>
            <a:spLocks noGrp="1"/>
          </p:cNvSpPr>
          <p:nvPr>
            <p:ph type="title"/>
          </p:nvPr>
        </p:nvSpPr>
        <p:spPr/>
        <p:txBody>
          <a:bodyPr/>
          <a:lstStyle/>
          <a:p>
            <a:r>
              <a:rPr lang="en-US" dirty="0"/>
              <a:t>Experimental Analysis and Evaluation</a:t>
            </a:r>
          </a:p>
        </p:txBody>
      </p:sp>
      <p:pic>
        <p:nvPicPr>
          <p:cNvPr id="7" name="Content Placeholder 6">
            <a:extLst>
              <a:ext uri="{FF2B5EF4-FFF2-40B4-BE49-F238E27FC236}">
                <a16:creationId xmlns:a16="http://schemas.microsoft.com/office/drawing/2014/main" id="{D99CF223-5332-3413-8889-46E40D66AE72}"/>
              </a:ext>
            </a:extLst>
          </p:cNvPr>
          <p:cNvPicPr>
            <a:picLocks noGrp="1" noChangeAspect="1"/>
          </p:cNvPicPr>
          <p:nvPr>
            <p:ph sz="half" idx="1"/>
          </p:nvPr>
        </p:nvPicPr>
        <p:blipFill>
          <a:blip r:embed="rId2"/>
          <a:stretch>
            <a:fillRect/>
          </a:stretch>
        </p:blipFill>
        <p:spPr>
          <a:xfrm>
            <a:off x="1295400" y="1981199"/>
            <a:ext cx="4572000" cy="2968172"/>
          </a:xfrm>
        </p:spPr>
      </p:pic>
      <p:sp>
        <p:nvSpPr>
          <p:cNvPr id="5" name="Slide Number Placeholder 4">
            <a:extLst>
              <a:ext uri="{FF2B5EF4-FFF2-40B4-BE49-F238E27FC236}">
                <a16:creationId xmlns:a16="http://schemas.microsoft.com/office/drawing/2014/main" id="{7E7B17B4-64E9-B699-4D22-32D76F890E27}"/>
              </a:ext>
            </a:extLst>
          </p:cNvPr>
          <p:cNvSpPr>
            <a:spLocks noGrp="1"/>
          </p:cNvSpPr>
          <p:nvPr>
            <p:ph type="sldNum" sz="quarter" idx="12"/>
          </p:nvPr>
        </p:nvSpPr>
        <p:spPr/>
        <p:txBody>
          <a:bodyPr/>
          <a:lstStyle/>
          <a:p>
            <a:fld id="{E31375A4-56A4-47D6-9801-1991572033F7}" type="slidenum">
              <a:rPr lang="en-US" smtClean="0"/>
              <a:t>9</a:t>
            </a:fld>
            <a:endParaRPr lang="en-US"/>
          </a:p>
        </p:txBody>
      </p:sp>
      <p:sp>
        <p:nvSpPr>
          <p:cNvPr id="11" name="Content Placeholder 10">
            <a:extLst>
              <a:ext uri="{FF2B5EF4-FFF2-40B4-BE49-F238E27FC236}">
                <a16:creationId xmlns:a16="http://schemas.microsoft.com/office/drawing/2014/main" id="{255F071F-F0EA-B658-2771-C0CD9F550E6D}"/>
              </a:ext>
            </a:extLst>
          </p:cNvPr>
          <p:cNvSpPr>
            <a:spLocks noGrp="1"/>
          </p:cNvSpPr>
          <p:nvPr>
            <p:ph sz="half" idx="2"/>
          </p:nvPr>
        </p:nvSpPr>
        <p:spPr/>
        <p:txBody>
          <a:bodyPr/>
          <a:lstStyle/>
          <a:p>
            <a:r>
              <a:rPr lang="en-US" dirty="0"/>
              <a:t>we train a 220M parameter variant of </a:t>
            </a:r>
            <a:r>
              <a:rPr lang="en-US" dirty="0" err="1"/>
              <a:t>Bugsplainer</a:t>
            </a:r>
            <a:r>
              <a:rPr lang="en-US" dirty="0"/>
              <a:t> and call it </a:t>
            </a:r>
            <a:r>
              <a:rPr lang="en-US" dirty="0" err="1"/>
              <a:t>Bugsplainer</a:t>
            </a:r>
            <a:r>
              <a:rPr lang="en-US" dirty="0"/>
              <a:t> 220M. Both variants share the same architecture (i.e., T5) but they have different hyperparameters. </a:t>
            </a:r>
          </a:p>
          <a:p>
            <a:r>
              <a:rPr lang="en-US" dirty="0"/>
              <a:t>Because the increase in the model’s size results better performance derived by the recent studies in deep learning.</a:t>
            </a:r>
          </a:p>
        </p:txBody>
      </p:sp>
    </p:spTree>
    <p:extLst>
      <p:ext uri="{BB962C8B-B14F-4D97-AF65-F5344CB8AC3E}">
        <p14:creationId xmlns:p14="http://schemas.microsoft.com/office/powerpoint/2010/main" val="2871526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11112</TotalTime>
  <Words>1707</Words>
  <Application>Microsoft Office PowerPoint</Application>
  <PresentationFormat>Widescreen</PresentationFormat>
  <Paragraphs>104</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Söhne</vt:lpstr>
      <vt:lpstr>Diamond Grid 16x9</vt:lpstr>
      <vt:lpstr>Explaining Software Bugs Leveraging Code Structures in Neural Machine Translation And Bugsplainer: Leveraging Code Structures to Explain Software Bugs with Neural Machine Translation</vt:lpstr>
      <vt:lpstr>Motivation behind bugsplainer</vt:lpstr>
      <vt:lpstr>PowerPoint Presentation</vt:lpstr>
      <vt:lpstr>Paper-1  Extracting buggy nodes for both steps</vt:lpstr>
      <vt:lpstr>if the source code is simply considered as a sequence of tokens without the struc- tural information the bug is really hard to understand.</vt:lpstr>
      <vt:lpstr>PowerPoint Presentation</vt:lpstr>
      <vt:lpstr>Training phase – step I – Discriminatory pre-training</vt:lpstr>
      <vt:lpstr>Training phase – step II – Fine Tuning</vt:lpstr>
      <vt:lpstr>Experimental Analysis and Evaluation</vt:lpstr>
      <vt:lpstr>RQ1 and RQ2 explanations</vt:lpstr>
      <vt:lpstr>RQ3 and RQ4 explanations</vt:lpstr>
      <vt:lpstr>Conclusion and threats to validate</vt:lpstr>
      <vt:lpstr>User interface of Bugsplainer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StandUp4NPR: Standardizing SetUp for Empirically Comparing Neural Program Repair Systems </dc:title>
  <dc:creator>Harichandana Neralla</dc:creator>
  <cp:lastModifiedBy>Neralla, Harichandana</cp:lastModifiedBy>
  <cp:revision>244</cp:revision>
  <dcterms:created xsi:type="dcterms:W3CDTF">2023-09-09T21:56:52Z</dcterms:created>
  <dcterms:modified xsi:type="dcterms:W3CDTF">2024-01-25T19:39:35Z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