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78" r:id="rId2"/>
    <p:sldId id="303" r:id="rId3"/>
    <p:sldId id="315" r:id="rId4"/>
    <p:sldId id="316" r:id="rId5"/>
    <p:sldId id="321" r:id="rId6"/>
    <p:sldId id="322" r:id="rId7"/>
    <p:sldId id="323" r:id="rId8"/>
    <p:sldId id="324" r:id="rId9"/>
    <p:sldId id="314" r:id="rId10"/>
    <p:sldId id="317" r:id="rId11"/>
    <p:sldId id="320" r:id="rId12"/>
    <p:sldId id="318" r:id="rId13"/>
    <p:sldId id="319" r:id="rId14"/>
    <p:sldId id="297" r:id="rId15"/>
    <p:sldId id="311" r:id="rId16"/>
    <p:sldId id="312" r:id="rId17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9">
          <p15:clr>
            <a:srgbClr val="A4A3A4"/>
          </p15:clr>
        </p15:guide>
        <p15:guide id="2" pos="29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14" autoAdjust="0"/>
    <p:restoredTop sz="93653" autoAdjust="0"/>
  </p:normalViewPr>
  <p:slideViewPr>
    <p:cSldViewPr snapToGrid="0" snapToObjects="1">
      <p:cViewPr varScale="1">
        <p:scale>
          <a:sx n="84" d="100"/>
          <a:sy n="84" d="100"/>
        </p:scale>
        <p:origin x="1086" y="96"/>
      </p:cViewPr>
      <p:guideLst>
        <p:guide orient="horz" pos="479"/>
        <p:guide pos="29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39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DD33-B7C3-42CE-91AB-2D239968191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9ADCF-4DE0-419B-98AA-8145E7C5F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93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9ADCF-4DE0-419B-98AA-8145E7C5FB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9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lucer/Desktop/NEW%20Image%20powerpoint%20template/parts%20and%20pieces/powerpoint_title_1.jpg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owerpoint_title_1.jpg" descr="/Users/lucer/Desktop/NEW Image powerpoint template/parts and pieces/powerpoint_title_1.jp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7131" y="356721"/>
            <a:ext cx="4751479" cy="1229783"/>
          </a:xfrm>
          <a:noFill/>
          <a:ln>
            <a:noFill/>
          </a:ln>
        </p:spPr>
        <p:txBody>
          <a:bodyPr/>
          <a:lstStyle>
            <a:lvl1pPr algn="l">
              <a:defRPr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7131" y="1872254"/>
            <a:ext cx="4751479" cy="1289050"/>
          </a:xfrm>
          <a:ln>
            <a:noFill/>
          </a:ln>
        </p:spPr>
        <p:txBody>
          <a:bodyPr/>
          <a:lstStyle>
            <a:lvl1pPr marL="0" indent="0" algn="l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446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400"/>
            <a:ext cx="8229600" cy="6293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45341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791EDC-FF77-409D-99B3-E8FDB6A90B25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40CDBA-C060-284D-8B80-23C6146BC6D1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35356"/>
            <a:ext cx="5331883" cy="6293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1083"/>
            <a:ext cx="5331882" cy="4186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2A5A9-1EB7-4303-8B80-D8AE78437D4C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40CDBA-C060-284D-8B80-23C6146BC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6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858" y="735356"/>
            <a:ext cx="5331883" cy="6293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859" y="1471083"/>
            <a:ext cx="5331882" cy="4186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96E1-1F61-4D79-8DCD-987DAAC1B9B8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‹Nr.›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CDBA-C060-284D-8B80-23C6146BC6D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0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B923BE-093B-4C19-B4D4-1ACAFA2B9393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40CDBA-C060-284D-8B80-23C6146BC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674699" y="614149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536027" y="61151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8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file://localhost/Users/lucer/Desktop/temp/2013%20DESKTOP/Obama%20Powerpoint/design%20elements%20used/GVSU_black_bar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5356"/>
            <a:ext cx="8229600" cy="629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1083"/>
            <a:ext cx="8229600" cy="418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D2A6-BAD6-44F6-9D8B-028B6DA215B9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‹Nr.›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CDBA-C060-284D-8B80-23C6146BC6D1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GVSU_black_bar.jpg" descr="/Users/lucer/Desktop/temp/2013 DESKTOP/Obama Powerpoint/design elements used/GVSU_black_bar.jpg"/>
          <p:cNvPicPr>
            <a:picLocks noChangeAspect="1"/>
          </p:cNvPicPr>
          <p:nvPr userDrawn="1"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5943600"/>
            <a:ext cx="9144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3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5" r:id="rId5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turnpcb.com/pcb_toolkit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aturnpcb.com/pcb_toolki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4B618-E4E0-4B54-8FEC-D6452A9F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5356"/>
            <a:ext cx="8229600" cy="19062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558E"/>
                </a:solidFill>
              </a:rPr>
              <a:t>Altium Tutorial v15.1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FD6AE-2873-448A-BA6D-A4D98CF65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41600"/>
            <a:ext cx="8229600" cy="30164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 </a:t>
            </a:r>
            <a:r>
              <a:rPr lang="en-US" dirty="0"/>
              <a:t>EGR 643 - PCB Design and EMC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30F41EE8-8D59-4D0A-A7CC-F35D609D6E2F}"/>
              </a:ext>
            </a:extLst>
          </p:cNvPr>
          <p:cNvSpPr txBox="1"/>
          <p:nvPr/>
        </p:nvSpPr>
        <p:spPr>
          <a:xfrm>
            <a:off x="3429000" y="4132345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Dimitri Häring</a:t>
            </a:r>
            <a:endParaRPr lang="de-CH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28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69D8F-B802-4F02-8CF4-02D544D5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Snubber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03BC65-21AA-4203-B726-C87CF7D5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EDC-FF77-409D-99B3-E8FDB6A90B25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753442-F473-4600-AE4C-836E1413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A40CDBA-C060-284D-8B80-23C6146BC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DCD5F10-B669-4A9F-A7CA-2B14A734D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350" y="511950"/>
            <a:ext cx="6091623" cy="505065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6B461AC-9FEE-413A-9EC3-9FC3304BB52F}"/>
              </a:ext>
            </a:extLst>
          </p:cNvPr>
          <p:cNvSpPr/>
          <p:nvPr/>
        </p:nvSpPr>
        <p:spPr>
          <a:xfrm>
            <a:off x="6517005" y="3419475"/>
            <a:ext cx="952500" cy="1348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99BC576-5F65-4E39-AF2F-0A3E68566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7" y="1143000"/>
            <a:ext cx="3157538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5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E5C84-C5A1-4B19-AE3B-D400A770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Schematic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ECE80F-CAA8-4602-9028-824E2251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EDC-FF77-409D-99B3-E8FDB6A90B25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CEE3CE-3A76-4727-B1E7-56F5F426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A40CDBA-C060-284D-8B80-23C6146BC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E18A852-1F93-4CB1-9AD8-6D6B060A83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20" t="5857" b="-5857"/>
          <a:stretch/>
        </p:blipFill>
        <p:spPr>
          <a:xfrm>
            <a:off x="571500" y="911943"/>
            <a:ext cx="8439149" cy="5034113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1498086-2E5C-407F-BFDB-FA11EF39B4AD}"/>
              </a:ext>
            </a:extLst>
          </p:cNvPr>
          <p:cNvCxnSpPr>
            <a:cxnSpLocks/>
          </p:cNvCxnSpPr>
          <p:nvPr/>
        </p:nvCxnSpPr>
        <p:spPr>
          <a:xfrm flipV="1">
            <a:off x="5038725" y="4572001"/>
            <a:ext cx="333375" cy="7048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39DDF0D-A715-4EAF-AACD-8ED75CCA6DB1}"/>
              </a:ext>
            </a:extLst>
          </p:cNvPr>
          <p:cNvCxnSpPr>
            <a:cxnSpLocks/>
          </p:cNvCxnSpPr>
          <p:nvPr/>
        </p:nvCxnSpPr>
        <p:spPr>
          <a:xfrm>
            <a:off x="7639050" y="2886076"/>
            <a:ext cx="590550" cy="405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10DB35A-89A7-4AA1-8398-A919E26A6DBF}"/>
              </a:ext>
            </a:extLst>
          </p:cNvPr>
          <p:cNvCxnSpPr>
            <a:cxnSpLocks/>
          </p:cNvCxnSpPr>
          <p:nvPr/>
        </p:nvCxnSpPr>
        <p:spPr>
          <a:xfrm flipV="1">
            <a:off x="7400925" y="4724401"/>
            <a:ext cx="333375" cy="7048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A419422-7E55-4E19-81C6-E1398DB29D9C}"/>
              </a:ext>
            </a:extLst>
          </p:cNvPr>
          <p:cNvCxnSpPr>
            <a:cxnSpLocks/>
          </p:cNvCxnSpPr>
          <p:nvPr/>
        </p:nvCxnSpPr>
        <p:spPr>
          <a:xfrm>
            <a:off x="2009775" y="3205904"/>
            <a:ext cx="0" cy="23376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D32A077-4BFA-4AD9-9E9A-45B9B9CCD4D7}"/>
              </a:ext>
            </a:extLst>
          </p:cNvPr>
          <p:cNvCxnSpPr>
            <a:cxnSpLocks/>
          </p:cNvCxnSpPr>
          <p:nvPr/>
        </p:nvCxnSpPr>
        <p:spPr>
          <a:xfrm>
            <a:off x="2847975" y="2189481"/>
            <a:ext cx="0" cy="23376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ACF6381-5F41-4177-BA3F-430AD6B7D8B7}"/>
              </a:ext>
            </a:extLst>
          </p:cNvPr>
          <p:cNvCxnSpPr>
            <a:cxnSpLocks/>
          </p:cNvCxnSpPr>
          <p:nvPr/>
        </p:nvCxnSpPr>
        <p:spPr>
          <a:xfrm flipH="1">
            <a:off x="2162175" y="4724401"/>
            <a:ext cx="9620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4B3D016C-3F7E-49EA-90B9-96A508FD2561}"/>
              </a:ext>
            </a:extLst>
          </p:cNvPr>
          <p:cNvCxnSpPr>
            <a:cxnSpLocks/>
          </p:cNvCxnSpPr>
          <p:nvPr/>
        </p:nvCxnSpPr>
        <p:spPr>
          <a:xfrm flipH="1">
            <a:off x="1162050" y="3000376"/>
            <a:ext cx="14811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4C814AE-813C-4665-963C-604CAFF36BB1}"/>
              </a:ext>
            </a:extLst>
          </p:cNvPr>
          <p:cNvSpPr/>
          <p:nvPr/>
        </p:nvSpPr>
        <p:spPr>
          <a:xfrm>
            <a:off x="1905000" y="1750148"/>
            <a:ext cx="542925" cy="23162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1B4B0843-A270-443B-88C6-07BC5012511E}"/>
              </a:ext>
            </a:extLst>
          </p:cNvPr>
          <p:cNvSpPr/>
          <p:nvPr/>
        </p:nvSpPr>
        <p:spPr>
          <a:xfrm>
            <a:off x="1466850" y="4649069"/>
            <a:ext cx="542925" cy="23162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FDF8608B-A4D0-4263-9DA0-0B18FC26D0A7}"/>
              </a:ext>
            </a:extLst>
          </p:cNvPr>
          <p:cNvSpPr/>
          <p:nvPr/>
        </p:nvSpPr>
        <p:spPr>
          <a:xfrm>
            <a:off x="3052763" y="3630761"/>
            <a:ext cx="542925" cy="23162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972AC05-A11A-44C5-9CBD-260C91AC130A}"/>
              </a:ext>
            </a:extLst>
          </p:cNvPr>
          <p:cNvCxnSpPr>
            <a:cxnSpLocks/>
          </p:cNvCxnSpPr>
          <p:nvPr/>
        </p:nvCxnSpPr>
        <p:spPr>
          <a:xfrm flipH="1">
            <a:off x="4186238" y="1245870"/>
            <a:ext cx="385762" cy="7214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D465242-BB9C-47DD-8741-3CBFF84D363F}"/>
              </a:ext>
            </a:extLst>
          </p:cNvPr>
          <p:cNvCxnSpPr>
            <a:cxnSpLocks/>
          </p:cNvCxnSpPr>
          <p:nvPr/>
        </p:nvCxnSpPr>
        <p:spPr>
          <a:xfrm flipV="1">
            <a:off x="259557" y="3862389"/>
            <a:ext cx="1150143" cy="3766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8DBC5AC6-3B55-4411-9115-7905171F242E}"/>
              </a:ext>
            </a:extLst>
          </p:cNvPr>
          <p:cNvSpPr txBox="1"/>
          <p:nvPr/>
        </p:nvSpPr>
        <p:spPr>
          <a:xfrm>
            <a:off x="-16668" y="4278094"/>
            <a:ext cx="83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Test Points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139A1A1-3439-495E-AEDD-637A8E809258}"/>
              </a:ext>
            </a:extLst>
          </p:cNvPr>
          <p:cNvSpPr txBox="1"/>
          <p:nvPr/>
        </p:nvSpPr>
        <p:spPr>
          <a:xfrm rot="16200000">
            <a:off x="1407200" y="5055745"/>
            <a:ext cx="83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EA77BC4-D8FB-40A8-9159-809D80A87FB3}"/>
              </a:ext>
            </a:extLst>
          </p:cNvPr>
          <p:cNvSpPr txBox="1"/>
          <p:nvPr/>
        </p:nvSpPr>
        <p:spPr>
          <a:xfrm rot="16200000">
            <a:off x="2245400" y="2200527"/>
            <a:ext cx="83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29D72BD-1E5A-44F7-BF8B-EBF7F1C9BC57}"/>
              </a:ext>
            </a:extLst>
          </p:cNvPr>
          <p:cNvSpPr txBox="1"/>
          <p:nvPr/>
        </p:nvSpPr>
        <p:spPr>
          <a:xfrm>
            <a:off x="1048941" y="2612660"/>
            <a:ext cx="83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rgbClr val="FF0000"/>
                </a:solidFill>
              </a:rPr>
              <a:t>supply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82A92B6A-6ACE-4B03-A042-CA296A813115}"/>
              </a:ext>
            </a:extLst>
          </p:cNvPr>
          <p:cNvSpPr txBox="1"/>
          <p:nvPr/>
        </p:nvSpPr>
        <p:spPr>
          <a:xfrm>
            <a:off x="2430065" y="4687051"/>
            <a:ext cx="962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Ground,</a:t>
            </a:r>
          </a:p>
          <a:p>
            <a:r>
              <a:rPr lang="de-CH" dirty="0">
                <a:solidFill>
                  <a:srgbClr val="FF0000"/>
                </a:solidFill>
              </a:rPr>
              <a:t>NC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566AF15-5913-45C3-BD33-EE9489EB1461}"/>
              </a:ext>
            </a:extLst>
          </p:cNvPr>
          <p:cNvSpPr txBox="1"/>
          <p:nvPr/>
        </p:nvSpPr>
        <p:spPr>
          <a:xfrm>
            <a:off x="4105276" y="5220384"/>
            <a:ext cx="2023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Lines to mark the Snubber circuit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7A503E8-E5B6-4AB5-9DEB-B3A42CE90F6B}"/>
              </a:ext>
            </a:extLst>
          </p:cNvPr>
          <p:cNvSpPr txBox="1"/>
          <p:nvPr/>
        </p:nvSpPr>
        <p:spPr>
          <a:xfrm>
            <a:off x="6440568" y="5445303"/>
            <a:ext cx="224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Notes as Text String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2708F73-F3A1-4DA1-A68B-5D78C960B6F5}"/>
              </a:ext>
            </a:extLst>
          </p:cNvPr>
          <p:cNvSpPr txBox="1"/>
          <p:nvPr/>
        </p:nvSpPr>
        <p:spPr>
          <a:xfrm>
            <a:off x="6984444" y="2219035"/>
            <a:ext cx="224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Local Net,</a:t>
            </a:r>
          </a:p>
          <a:p>
            <a:r>
              <a:rPr lang="en-US" dirty="0">
                <a:solidFill>
                  <a:srgbClr val="FF0000"/>
                </a:solidFill>
              </a:rPr>
              <a:t>shown on PCB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313EC696-E97B-4BDE-B5A4-78306D02BD74}"/>
              </a:ext>
            </a:extLst>
          </p:cNvPr>
          <p:cNvSpPr txBox="1"/>
          <p:nvPr/>
        </p:nvSpPr>
        <p:spPr>
          <a:xfrm>
            <a:off x="4379119" y="553009"/>
            <a:ext cx="224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Global Net,</a:t>
            </a:r>
          </a:p>
          <a:p>
            <a:r>
              <a:rPr lang="en-US" dirty="0">
                <a:solidFill>
                  <a:srgbClr val="FF0000"/>
                </a:solidFill>
              </a:rPr>
              <a:t>shown on PCB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07A4E47-016A-44F3-AA88-7C49E6BED631}"/>
              </a:ext>
            </a:extLst>
          </p:cNvPr>
          <p:cNvSpPr txBox="1"/>
          <p:nvPr/>
        </p:nvSpPr>
        <p:spPr>
          <a:xfrm>
            <a:off x="1686642" y="922704"/>
            <a:ext cx="22462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Local Net,</a:t>
            </a:r>
          </a:p>
          <a:p>
            <a:r>
              <a:rPr lang="en-US" dirty="0">
                <a:solidFill>
                  <a:srgbClr val="00B050"/>
                </a:solidFill>
              </a:rPr>
              <a:t>used multiple times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05669D0-6A68-46F4-B0A0-204A80E62EB7}"/>
              </a:ext>
            </a:extLst>
          </p:cNvPr>
          <p:cNvSpPr txBox="1"/>
          <p:nvPr/>
        </p:nvSpPr>
        <p:spPr>
          <a:xfrm>
            <a:off x="120610" y="5887733"/>
            <a:ext cx="408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IC, pins are numbered counter clock wise in the footprint!</a:t>
            </a:r>
          </a:p>
        </p:txBody>
      </p:sp>
      <p:sp>
        <p:nvSpPr>
          <p:cNvPr id="56" name="Bogen 55">
            <a:extLst>
              <a:ext uri="{FF2B5EF4-FFF2-40B4-BE49-F238E27FC236}">
                <a16:creationId xmlns:a16="http://schemas.microsoft.com/office/drawing/2014/main" id="{245087BC-6192-4FDB-9F28-80F43E9465BC}"/>
              </a:ext>
            </a:extLst>
          </p:cNvPr>
          <p:cNvSpPr/>
          <p:nvPr/>
        </p:nvSpPr>
        <p:spPr>
          <a:xfrm>
            <a:off x="2163438" y="3384327"/>
            <a:ext cx="542922" cy="473297"/>
          </a:xfrm>
          <a:prstGeom prst="arc">
            <a:avLst>
              <a:gd name="adj1" fmla="val 6405949"/>
              <a:gd name="adj2" fmla="val 0"/>
            </a:avLst>
          </a:prstGeom>
          <a:ln w="3810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69D8F-B802-4F02-8CF4-02D544D5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SMPS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03BC65-21AA-4203-B726-C87CF7D5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EDC-FF77-409D-99B3-E8FDB6A90B25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753442-F473-4600-AE4C-836E1413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A40CDBA-C060-284D-8B80-23C6146BC6D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37A32B76-D983-4FFD-AB5E-0C9C98D2D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3502" y="412595"/>
            <a:ext cx="4228854" cy="2557811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22A4229-4B6E-4970-AEC5-4CEA226A37D9}"/>
              </a:ext>
            </a:extLst>
          </p:cNvPr>
          <p:cNvCxnSpPr/>
          <p:nvPr/>
        </p:nvCxnSpPr>
        <p:spPr>
          <a:xfrm flipV="1">
            <a:off x="4693502" y="302400"/>
            <a:ext cx="4228854" cy="253001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6B0D8F5-8672-4568-8D75-EFCE4EDD4CAA}"/>
              </a:ext>
            </a:extLst>
          </p:cNvPr>
          <p:cNvCxnSpPr/>
          <p:nvPr/>
        </p:nvCxnSpPr>
        <p:spPr>
          <a:xfrm>
            <a:off x="4839629" y="302400"/>
            <a:ext cx="4082727" cy="2778201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10AC011C-5618-49C6-97E3-EB0B5CC6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44" y="2157564"/>
            <a:ext cx="5866238" cy="4088591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C80C80F-8DAA-43CA-9244-E824ED59D1C3}"/>
              </a:ext>
            </a:extLst>
          </p:cNvPr>
          <p:cNvCxnSpPr>
            <a:cxnSpLocks/>
          </p:cNvCxnSpPr>
          <p:nvPr/>
        </p:nvCxnSpPr>
        <p:spPr>
          <a:xfrm>
            <a:off x="330200" y="1676400"/>
            <a:ext cx="400050" cy="215265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3254E48-D244-403C-8E16-0F66DE8DF5A7}"/>
              </a:ext>
            </a:extLst>
          </p:cNvPr>
          <p:cNvSpPr txBox="1"/>
          <p:nvPr/>
        </p:nvSpPr>
        <p:spPr>
          <a:xfrm>
            <a:off x="0" y="13221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CHOKE</a:t>
            </a: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F9250A3-4159-49A7-8FA7-F1B8D1C54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882" y="3080601"/>
            <a:ext cx="2277900" cy="2557811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52C96C0D-66DF-46CC-AE1E-2F39AF2BDBF6}"/>
              </a:ext>
            </a:extLst>
          </p:cNvPr>
          <p:cNvSpPr txBox="1"/>
          <p:nvPr/>
        </p:nvSpPr>
        <p:spPr>
          <a:xfrm>
            <a:off x="8368715" y="349269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SIG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5B2A3CC-C6E2-4333-80F0-6A67C03C5A12}"/>
              </a:ext>
            </a:extLst>
          </p:cNvPr>
          <p:cNvSpPr txBox="1"/>
          <p:nvPr/>
        </p:nvSpPr>
        <p:spPr>
          <a:xfrm>
            <a:off x="8336280" y="4854870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GND</a:t>
            </a:r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E97B797-BF8D-4EC8-9C03-29CE38A90C64}"/>
              </a:ext>
            </a:extLst>
          </p:cNvPr>
          <p:cNvSpPr txBox="1"/>
          <p:nvPr/>
        </p:nvSpPr>
        <p:spPr>
          <a:xfrm>
            <a:off x="8336280" y="3946751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GND</a:t>
            </a:r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BFE4377-EA29-453D-85A4-8F3B043D33B3}"/>
              </a:ext>
            </a:extLst>
          </p:cNvPr>
          <p:cNvSpPr txBox="1"/>
          <p:nvPr/>
        </p:nvSpPr>
        <p:spPr>
          <a:xfrm>
            <a:off x="8336280" y="440081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SIG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7CAC172-7AFC-4C40-A836-8D95497630BE}"/>
              </a:ext>
            </a:extLst>
          </p:cNvPr>
          <p:cNvSpPr txBox="1"/>
          <p:nvPr/>
        </p:nvSpPr>
        <p:spPr>
          <a:xfrm>
            <a:off x="6254209" y="354957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highlight>
                  <a:srgbClr val="FF0000"/>
                </a:highlight>
              </a:rPr>
              <a:t>POWER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B61A3BA-DACF-4FB6-B533-4FDE772A4A82}"/>
              </a:ext>
            </a:extLst>
          </p:cNvPr>
          <p:cNvSpPr txBox="1"/>
          <p:nvPr/>
        </p:nvSpPr>
        <p:spPr>
          <a:xfrm>
            <a:off x="6157098" y="4440244"/>
            <a:ext cx="144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highlight>
                  <a:srgbClr val="FFFF00"/>
                </a:highlight>
              </a:rPr>
              <a:t>Feedback and digital </a:t>
            </a:r>
            <a:r>
              <a:rPr lang="de-CH" sz="1400" dirty="0" err="1">
                <a:highlight>
                  <a:srgbClr val="FFFF00"/>
                </a:highlight>
              </a:rPr>
              <a:t>switching</a:t>
            </a:r>
            <a:endParaRPr lang="de-CH" sz="1400" dirty="0">
              <a:highlight>
                <a:srgbClr val="FFFF00"/>
              </a:highlight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37CDE1D-5C47-4672-A77C-463E7D84D2D9}"/>
              </a:ext>
            </a:extLst>
          </p:cNvPr>
          <p:cNvSpPr txBox="1"/>
          <p:nvPr/>
        </p:nvSpPr>
        <p:spPr>
          <a:xfrm>
            <a:off x="5353050" y="149919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bg1"/>
                </a:solidFill>
              </a:rPr>
              <a:t>bulk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86FA3FB-270A-47F0-BB7A-A3CA6E92E708}"/>
              </a:ext>
            </a:extLst>
          </p:cNvPr>
          <p:cNvSpPr txBox="1"/>
          <p:nvPr/>
        </p:nvSpPr>
        <p:spPr>
          <a:xfrm>
            <a:off x="7628420" y="14917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bg1"/>
                </a:solidFill>
              </a:rPr>
              <a:t>bulk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050B330-E2CB-4FAC-B515-94804A53C447}"/>
              </a:ext>
            </a:extLst>
          </p:cNvPr>
          <p:cNvSpPr txBox="1"/>
          <p:nvPr/>
        </p:nvSpPr>
        <p:spPr>
          <a:xfrm>
            <a:off x="2827020" y="238339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shielding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5013044-18C1-4120-89E7-3C4CAC7340FD}"/>
              </a:ext>
            </a:extLst>
          </p:cNvPr>
          <p:cNvSpPr txBox="1"/>
          <p:nvPr/>
        </p:nvSpPr>
        <p:spPr>
          <a:xfrm>
            <a:off x="2349499" y="340527"/>
            <a:ext cx="2100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Switched Mode Power Supply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2449192-03EE-44E3-9E0E-1DD18AB0FA45}"/>
              </a:ext>
            </a:extLst>
          </p:cNvPr>
          <p:cNvSpPr txBox="1"/>
          <p:nvPr/>
        </p:nvSpPr>
        <p:spPr>
          <a:xfrm>
            <a:off x="999364" y="956447"/>
            <a:ext cx="3552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Shielding, Top Paste</a:t>
            </a:r>
          </a:p>
          <a:p>
            <a:pPr marL="285750" indent="-285750">
              <a:buFontTx/>
              <a:buChar char="-"/>
            </a:pPr>
            <a:r>
              <a:rPr lang="en-US" dirty="0"/>
              <a:t>45° degree angel safes space</a:t>
            </a:r>
          </a:p>
          <a:p>
            <a:pPr marL="285750" indent="-285750">
              <a:buFontTx/>
              <a:buChar char="-"/>
            </a:pPr>
            <a:r>
              <a:rPr lang="en-US" dirty="0"/>
              <a:t>Flat packages</a:t>
            </a:r>
          </a:p>
          <a:p>
            <a:pPr marL="285750" indent="-285750">
              <a:buFontTx/>
              <a:buChar char="-"/>
            </a:pPr>
            <a:r>
              <a:rPr lang="de-CH" dirty="0">
                <a:solidFill>
                  <a:srgbClr val="FF0000"/>
                </a:solidFill>
              </a:rPr>
              <a:t>I</a:t>
            </a:r>
            <a:r>
              <a:rPr lang="en-US" dirty="0" err="1">
                <a:solidFill>
                  <a:srgbClr val="FF0000"/>
                </a:solidFill>
              </a:rPr>
              <a:t>mprov</a:t>
            </a:r>
            <a:r>
              <a:rPr lang="en-US" dirty="0">
                <a:solidFill>
                  <a:srgbClr val="FF0000"/>
                </a:solidFill>
              </a:rPr>
              <a:t>: Reverse Bias Protection</a:t>
            </a:r>
          </a:p>
        </p:txBody>
      </p:sp>
    </p:spTree>
    <p:extLst>
      <p:ext uri="{BB962C8B-B14F-4D97-AF65-F5344CB8AC3E}">
        <p14:creationId xmlns:p14="http://schemas.microsoft.com/office/powerpoint/2010/main" val="2888118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69D8F-B802-4F02-8CF4-02D544D5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Bottom Layer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03BC65-21AA-4203-B726-C87CF7D5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EDC-FF77-409D-99B3-E8FDB6A90B25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753442-F473-4600-AE4C-836E1413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A40CDBA-C060-284D-8B80-23C6146BC6D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DFCD68A-A3F5-4FB8-AAFF-1FB38710C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633" y="302400"/>
            <a:ext cx="4449894" cy="2683611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4F9F166-4759-4021-9A30-4BF01BA27DA1}"/>
              </a:ext>
            </a:extLst>
          </p:cNvPr>
          <p:cNvCxnSpPr/>
          <p:nvPr/>
        </p:nvCxnSpPr>
        <p:spPr>
          <a:xfrm flipV="1">
            <a:off x="4432633" y="302400"/>
            <a:ext cx="4365679" cy="259691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6A9DC92-1F14-4A16-BB59-B3AA93A7EE86}"/>
              </a:ext>
            </a:extLst>
          </p:cNvPr>
          <p:cNvCxnSpPr/>
          <p:nvPr/>
        </p:nvCxnSpPr>
        <p:spPr>
          <a:xfrm>
            <a:off x="4432633" y="136525"/>
            <a:ext cx="4532947" cy="304167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0ED90C80-BFEE-4F20-A73C-B3808511D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818888"/>
            <a:ext cx="5854390" cy="4106204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7134C9CD-46F5-467E-8AA0-8B6D28DA7FA1}"/>
              </a:ext>
            </a:extLst>
          </p:cNvPr>
          <p:cNvSpPr/>
          <p:nvPr/>
        </p:nvSpPr>
        <p:spPr>
          <a:xfrm>
            <a:off x="2590800" y="4610100"/>
            <a:ext cx="660400" cy="533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24637BC-D0AF-4855-8855-50BEE111FABC}"/>
              </a:ext>
            </a:extLst>
          </p:cNvPr>
          <p:cNvSpPr txBox="1"/>
          <p:nvPr/>
        </p:nvSpPr>
        <p:spPr>
          <a:xfrm>
            <a:off x="457200" y="931761"/>
            <a:ext cx="3863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bottom overlay can be used for additional information or to safe space on the top layer.</a:t>
            </a:r>
          </a:p>
        </p:txBody>
      </p:sp>
    </p:spTree>
    <p:extLst>
      <p:ext uri="{BB962C8B-B14F-4D97-AF65-F5344CB8AC3E}">
        <p14:creationId xmlns:p14="http://schemas.microsoft.com/office/powerpoint/2010/main" val="162746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CH" dirty="0"/>
              <a:t>Questions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31349"/>
            <a:ext cx="8229600" cy="6293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lang="en-US" sz="30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DCBC46-AC82-4F38-A355-A866A72C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413C-5ED9-4BEB-A7F8-517191D5453E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41E3FC-99B6-483D-BCC0-F79C0017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471275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31349"/>
            <a:ext cx="8229600" cy="629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dirty="0"/>
              <a:t>Thank you for your attention.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E15134-BF6D-4866-87A9-9B59E49B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6D2F-A679-4DA3-BE66-535178D639F6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F58493-FF9B-4808-ADF6-E27D6795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638228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DFA39-180B-4357-AC8F-6687DBC3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C9B2CC-4373-4B0D-AAC8-B96BFE11B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dirty="0"/>
              <a:t>[1]	“File:Overview </a:t>
            </a:r>
            <a:r>
              <a:rPr lang="en-US" sz="1400" dirty="0" err="1"/>
              <a:t>icon.svg</a:t>
            </a:r>
            <a:r>
              <a:rPr lang="en-US" sz="1400" dirty="0"/>
              <a:t> - Wikimedia Commons.” [Online]. Available: https://commons.wikimedia.org/wiki/File:Overview_icon.svg. [Accessed: 10-Apr-2018].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EFA75C-EC23-457D-B668-6D243C4A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3B60-39FC-444E-B7B8-ECA7E0FC23E2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2D21BD-0A89-408C-9EE7-F26B9651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17585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CH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Mechanical drawings</a:t>
            </a:r>
          </a:p>
          <a:p>
            <a:pPr lvl="0"/>
            <a:r>
              <a:rPr lang="en-US" dirty="0"/>
              <a:t>Layer stack up</a:t>
            </a:r>
          </a:p>
          <a:p>
            <a:pPr lvl="0"/>
            <a:r>
              <a:rPr lang="en-US" dirty="0"/>
              <a:t>Cost approximation </a:t>
            </a:r>
          </a:p>
          <a:p>
            <a:pPr lvl="0"/>
            <a:r>
              <a:rPr lang="en-US" dirty="0"/>
              <a:t>Snubber</a:t>
            </a:r>
          </a:p>
          <a:p>
            <a:pPr lvl="0"/>
            <a:r>
              <a:rPr lang="en-US" dirty="0"/>
              <a:t>Schematic</a:t>
            </a:r>
          </a:p>
          <a:p>
            <a:pPr lvl="0"/>
            <a:r>
              <a:rPr lang="de-CH" dirty="0"/>
              <a:t>Layout</a:t>
            </a:r>
            <a:endParaRPr lang="en-US" dirty="0"/>
          </a:p>
          <a:p>
            <a:pPr lvl="0"/>
            <a:r>
              <a:rPr lang="en-US" dirty="0"/>
              <a:t>Q&amp;A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File:Overview icon.svg">
            <a:extLst>
              <a:ext uri="{FF2B5EF4-FFF2-40B4-BE49-F238E27FC236}">
                <a16:creationId xmlns:a16="http://schemas.microsoft.com/office/drawing/2014/main" id="{4D60C57C-404E-4747-9E0B-929A7488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814" y="1123951"/>
            <a:ext cx="3219078" cy="154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0988E11-B3A5-4E7E-B3FA-706149D053F0}"/>
              </a:ext>
            </a:extLst>
          </p:cNvPr>
          <p:cNvSpPr/>
          <p:nvPr/>
        </p:nvSpPr>
        <p:spPr>
          <a:xfrm>
            <a:off x="8440615" y="5203930"/>
            <a:ext cx="492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	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3705337-9EF2-4F11-8AC0-46FE71DF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B179-AAD9-4809-85F2-5045C5C26D7F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268BDE-E8C1-4652-BCB6-3DC9CAC4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C9F034-253F-4874-902A-F481404D16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29" t="9329" r="11046" b="3215"/>
          <a:stretch/>
        </p:blipFill>
        <p:spPr>
          <a:xfrm>
            <a:off x="4036740" y="2664330"/>
            <a:ext cx="4280783" cy="310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B78AE-7BE5-4A3E-A95F-E76FCE91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Mechanical drawings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992FE-400D-40A2-9D79-DDEEB339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EDC-FF77-409D-99B3-E8FDB6A90B25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C4471C-1736-4171-B7D1-F0240AFB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A40CDBA-C060-284D-8B80-23C6146BC6D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59F3B84-299B-4607-96B3-2CAAFC97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1" y="2488812"/>
            <a:ext cx="5595241" cy="337382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82999C0-BEE3-4361-AA5E-BDF00DEE79C2}"/>
              </a:ext>
            </a:extLst>
          </p:cNvPr>
          <p:cNvSpPr txBox="1">
            <a:spLocks/>
          </p:cNvSpPr>
          <p:nvPr/>
        </p:nvSpPr>
        <p:spPr>
          <a:xfrm>
            <a:off x="457200" y="1123951"/>
            <a:ext cx="8229600" cy="4534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Draftsman in Altium v17</a:t>
            </a:r>
          </a:p>
          <a:p>
            <a:r>
              <a:rPr lang="de-CH" dirty="0"/>
              <a:t>D</a:t>
            </a:r>
            <a:r>
              <a:rPr lang="en-US" dirty="0" err="1"/>
              <a:t>rillDrawing</a:t>
            </a:r>
            <a:r>
              <a:rPr lang="en-US" dirty="0"/>
              <a:t> Layer v15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3141C9F-C8F4-4DEC-9B87-149595961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771573" y="1433318"/>
            <a:ext cx="5230202" cy="351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8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B78AE-7BE5-4A3E-A95F-E76FCE91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Layer stack up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992FE-400D-40A2-9D79-DDEEB339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EDC-FF77-409D-99B3-E8FDB6A90B25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C4471C-1736-4171-B7D1-F0240AFB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A40CDBA-C060-284D-8B80-23C6146BC6D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38EEBCA9-7898-45AB-A5B0-7BD83CC08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37" y="1259391"/>
            <a:ext cx="7962900" cy="180975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46717CA-C96C-4407-B001-636422623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330828"/>
            <a:ext cx="2228850" cy="16668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FA54437-6F18-4E13-B999-71FC1D39F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37" y="3471862"/>
            <a:ext cx="8442118" cy="230447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3409E5F-86D8-468A-B5DE-5A6A2B84A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9894" y="3797804"/>
            <a:ext cx="1613205" cy="181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4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B78AE-7BE5-4A3E-A95F-E76FCE91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400"/>
            <a:ext cx="8229600" cy="629361"/>
          </a:xfrm>
        </p:spPr>
        <p:txBody>
          <a:bodyPr>
            <a:normAutofit fontScale="90000"/>
          </a:bodyPr>
          <a:lstStyle/>
          <a:p>
            <a:r>
              <a:rPr lang="en-US" dirty="0"/>
              <a:t>Layer stack up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992FE-400D-40A2-9D79-DDEEB339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EDC-FF77-409D-99B3-E8FDB6A90B25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C4471C-1736-4171-B7D1-F0240AFB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A40CDBA-C060-284D-8B80-23C6146BC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A16F433-B28D-4430-9E28-20410D066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386" y="1167935"/>
            <a:ext cx="8229600" cy="4534120"/>
          </a:xfrm>
        </p:spPr>
        <p:txBody>
          <a:bodyPr/>
          <a:lstStyle/>
          <a:p>
            <a:r>
              <a:rPr lang="en-US" dirty="0"/>
              <a:t>Check </a:t>
            </a:r>
            <a:r>
              <a:rPr lang="en-US" dirty="0" err="1"/>
              <a:t>Gerbers</a:t>
            </a:r>
            <a:r>
              <a:rPr lang="en-US" dirty="0"/>
              <a:t> from Manufacturer</a:t>
            </a:r>
          </a:p>
        </p:txBody>
      </p:sp>
      <p:pic>
        <p:nvPicPr>
          <p:cNvPr id="12" name="Grafik 11" descr="Ein Bild, das Elektronik enthält.&#10;&#10;Mit sehr hoher Zuverlässigkeit generierte Beschreibung">
            <a:extLst>
              <a:ext uri="{FF2B5EF4-FFF2-40B4-BE49-F238E27FC236}">
                <a16:creationId xmlns:a16="http://schemas.microsoft.com/office/drawing/2014/main" id="{06F175BB-8C09-43E4-A610-3B76CC333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6" y="1687363"/>
            <a:ext cx="8017726" cy="4052548"/>
          </a:xfrm>
          <a:prstGeom prst="rect">
            <a:avLst/>
          </a:prstGeom>
        </p:spPr>
      </p:pic>
      <p:pic>
        <p:nvPicPr>
          <p:cNvPr id="14" name="Grafik 13" descr="Ein Bild, das Monitor, Wand, Bildschirm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A90FEBD7-CE07-4F3A-84E2-56D019841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637" y="1687363"/>
            <a:ext cx="6411339" cy="347882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7B85275-BED4-4DA1-ADE4-FEBB6B987A11}"/>
              </a:ext>
            </a:extLst>
          </p:cNvPr>
          <p:cNvSpPr txBox="1"/>
          <p:nvPr/>
        </p:nvSpPr>
        <p:spPr>
          <a:xfrm>
            <a:off x="5692140" y="2148840"/>
            <a:ext cx="146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Wrong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60DA1E9-1F94-4596-BBB9-D0FBA1B78338}"/>
              </a:ext>
            </a:extLst>
          </p:cNvPr>
          <p:cNvSpPr txBox="1"/>
          <p:nvPr/>
        </p:nvSpPr>
        <p:spPr>
          <a:xfrm>
            <a:off x="457200" y="2755285"/>
            <a:ext cx="146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Right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27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B78AE-7BE5-4A3E-A95F-E76FCE91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400"/>
            <a:ext cx="8229600" cy="629361"/>
          </a:xfrm>
        </p:spPr>
        <p:txBody>
          <a:bodyPr>
            <a:normAutofit fontScale="90000"/>
          </a:bodyPr>
          <a:lstStyle/>
          <a:p>
            <a:r>
              <a:rPr lang="en-US" dirty="0"/>
              <a:t>RF Grounded Microstrip or </a:t>
            </a:r>
            <a:br>
              <a:rPr lang="en-US" dirty="0"/>
            </a:br>
            <a:r>
              <a:rPr lang="en-US" dirty="0"/>
              <a:t>Coplanar Waveguide (CW)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992FE-400D-40A2-9D79-DDEEB339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EDC-FF77-409D-99B3-E8FDB6A90B25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C4471C-1736-4171-B7D1-F0240AFB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A40CDBA-C060-284D-8B80-23C6146BC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A16F433-B28D-4430-9E28-20410D066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386" y="1167935"/>
            <a:ext cx="8229600" cy="4534120"/>
          </a:xfrm>
        </p:spPr>
        <p:txBody>
          <a:bodyPr/>
          <a:lstStyle/>
          <a:p>
            <a:r>
              <a:rPr lang="en-US" dirty="0"/>
              <a:t>spacing for impedance control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51C566-35FE-4628-B6C1-0F42E08141D6}"/>
              </a:ext>
            </a:extLst>
          </p:cNvPr>
          <p:cNvSpPr/>
          <p:nvPr/>
        </p:nvSpPr>
        <p:spPr>
          <a:xfrm>
            <a:off x="1066637" y="1938220"/>
            <a:ext cx="6120000" cy="3492000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isometricTopUp"/>
            <a:lightRig rig="threePt" dir="t"/>
          </a:scene3d>
          <a:sp3d>
            <a:bevelT w="0" h="19685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DBF640A-C5FD-4632-AF82-88F77AF5859B}"/>
              </a:ext>
            </a:extLst>
          </p:cNvPr>
          <p:cNvSpPr/>
          <p:nvPr/>
        </p:nvSpPr>
        <p:spPr>
          <a:xfrm>
            <a:off x="1158875" y="3574473"/>
            <a:ext cx="5562600" cy="133350"/>
          </a:xfrm>
          <a:prstGeom prst="rect">
            <a:avLst/>
          </a:prstGeom>
          <a:solidFill>
            <a:srgbClr val="FF0000"/>
          </a:solidFill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C99E5BB-D8E3-4F9A-8295-67D32EE90892}"/>
              </a:ext>
            </a:extLst>
          </p:cNvPr>
          <p:cNvCxnSpPr>
            <a:cxnSpLocks/>
          </p:cNvCxnSpPr>
          <p:nvPr/>
        </p:nvCxnSpPr>
        <p:spPr>
          <a:xfrm flipV="1">
            <a:off x="3464560" y="3425435"/>
            <a:ext cx="0" cy="469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isometricTopUp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86DCDF4-D8B7-454B-9C96-8697EBCDEED7}"/>
              </a:ext>
            </a:extLst>
          </p:cNvPr>
          <p:cNvCxnSpPr>
            <a:cxnSpLocks/>
          </p:cNvCxnSpPr>
          <p:nvPr/>
        </p:nvCxnSpPr>
        <p:spPr>
          <a:xfrm>
            <a:off x="3940175" y="3652838"/>
            <a:ext cx="0" cy="463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isometricTopUp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09E1ABEF-C001-4AB3-9B04-F05A637431E5}"/>
              </a:ext>
            </a:extLst>
          </p:cNvPr>
          <p:cNvSpPr/>
          <p:nvPr/>
        </p:nvSpPr>
        <p:spPr>
          <a:xfrm>
            <a:off x="276226" y="2723905"/>
            <a:ext cx="5695948" cy="1041400"/>
          </a:xfrm>
          <a:prstGeom prst="rect">
            <a:avLst/>
          </a:prstGeom>
          <a:solidFill>
            <a:srgbClr val="FF0000"/>
          </a:solidFill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75094C0-C73F-4779-A505-E3D9BBFF8669}"/>
              </a:ext>
            </a:extLst>
          </p:cNvPr>
          <p:cNvSpPr/>
          <p:nvPr/>
        </p:nvSpPr>
        <p:spPr>
          <a:xfrm>
            <a:off x="1791342" y="3613395"/>
            <a:ext cx="5695948" cy="1041400"/>
          </a:xfrm>
          <a:prstGeom prst="rect">
            <a:avLst/>
          </a:prstGeom>
          <a:solidFill>
            <a:srgbClr val="FF0000"/>
          </a:solidFill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870F80C-DEDE-4FB1-95AF-DF76ECE18D20}"/>
              </a:ext>
            </a:extLst>
          </p:cNvPr>
          <p:cNvCxnSpPr>
            <a:cxnSpLocks/>
          </p:cNvCxnSpPr>
          <p:nvPr/>
        </p:nvCxnSpPr>
        <p:spPr>
          <a:xfrm flipV="1">
            <a:off x="3638465" y="3148599"/>
            <a:ext cx="0" cy="234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isometricTopUp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ED2797C6-FB5E-4C4E-9243-F771F679E670}"/>
              </a:ext>
            </a:extLst>
          </p:cNvPr>
          <p:cNvSpPr/>
          <p:nvPr/>
        </p:nvSpPr>
        <p:spPr>
          <a:xfrm>
            <a:off x="3535596" y="3151975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4353A6A-60B4-45D9-A81C-AEAA3CC46C9B}"/>
              </a:ext>
            </a:extLst>
          </p:cNvPr>
          <p:cNvSpPr/>
          <p:nvPr/>
        </p:nvSpPr>
        <p:spPr>
          <a:xfrm>
            <a:off x="3155948" y="3398724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9A54C2D-0946-4195-B8BB-E9828C1BE3B9}"/>
              </a:ext>
            </a:extLst>
          </p:cNvPr>
          <p:cNvSpPr/>
          <p:nvPr/>
        </p:nvSpPr>
        <p:spPr>
          <a:xfrm>
            <a:off x="3894456" y="2965709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6284B03-C066-4949-B990-9A32C8DBBCE2}"/>
              </a:ext>
            </a:extLst>
          </p:cNvPr>
          <p:cNvSpPr txBox="1"/>
          <p:nvPr/>
        </p:nvSpPr>
        <p:spPr>
          <a:xfrm>
            <a:off x="3638465" y="2942673"/>
            <a:ext cx="466231" cy="369332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1h</a:t>
            </a:r>
            <a:endParaRPr lang="en-US" dirty="0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9E98E38-DC8A-417A-935E-38A55CC80CF5}"/>
              </a:ext>
            </a:extLst>
          </p:cNvPr>
          <p:cNvCxnSpPr>
            <a:cxnSpLocks/>
          </p:cNvCxnSpPr>
          <p:nvPr/>
        </p:nvCxnSpPr>
        <p:spPr>
          <a:xfrm flipV="1">
            <a:off x="3203918" y="3335229"/>
            <a:ext cx="4330532" cy="24758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7564997-EB47-4D92-A21A-552FAA72C72A}"/>
              </a:ext>
            </a:extLst>
          </p:cNvPr>
          <p:cNvCxnSpPr/>
          <p:nvPr/>
        </p:nvCxnSpPr>
        <p:spPr>
          <a:xfrm flipH="1" flipV="1">
            <a:off x="718824" y="4382329"/>
            <a:ext cx="2485094" cy="1428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135D37EE-1846-454E-A0F0-FF55AB20C166}"/>
              </a:ext>
            </a:extLst>
          </p:cNvPr>
          <p:cNvCxnSpPr>
            <a:cxnSpLocks/>
          </p:cNvCxnSpPr>
          <p:nvPr/>
        </p:nvCxnSpPr>
        <p:spPr>
          <a:xfrm>
            <a:off x="7519362" y="3157745"/>
            <a:ext cx="2895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4B0C56AF-3C94-437D-B061-E53872574DD7}"/>
              </a:ext>
            </a:extLst>
          </p:cNvPr>
          <p:cNvCxnSpPr/>
          <p:nvPr/>
        </p:nvCxnSpPr>
        <p:spPr>
          <a:xfrm>
            <a:off x="7534450" y="3306654"/>
            <a:ext cx="27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20371D3-F50A-4258-8467-FE3E443DCA38}"/>
              </a:ext>
            </a:extLst>
          </p:cNvPr>
          <p:cNvCxnSpPr/>
          <p:nvPr/>
        </p:nvCxnSpPr>
        <p:spPr>
          <a:xfrm flipV="1">
            <a:off x="7650956" y="3171641"/>
            <a:ext cx="0" cy="135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D72632D5-3CF2-4A69-B04D-C74C02CC0802}"/>
              </a:ext>
            </a:extLst>
          </p:cNvPr>
          <p:cNvSpPr txBox="1"/>
          <p:nvPr/>
        </p:nvSpPr>
        <p:spPr>
          <a:xfrm>
            <a:off x="7726128" y="30522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</a:t>
            </a:r>
            <a:endParaRPr lang="en-US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A1D227-2DDA-4A7B-9AD6-BEC5394B1CB3}"/>
              </a:ext>
            </a:extLst>
          </p:cNvPr>
          <p:cNvSpPr txBox="1"/>
          <p:nvPr/>
        </p:nvSpPr>
        <p:spPr>
          <a:xfrm>
            <a:off x="3434252" y="2954549"/>
            <a:ext cx="3394117" cy="46166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400" dirty="0"/>
              <a:t>2h (not used for CW)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E32E8C6-510D-4594-BE92-1EEF10958768}"/>
              </a:ext>
            </a:extLst>
          </p:cNvPr>
          <p:cNvCxnSpPr>
            <a:cxnSpLocks/>
          </p:cNvCxnSpPr>
          <p:nvPr/>
        </p:nvCxnSpPr>
        <p:spPr>
          <a:xfrm flipV="1">
            <a:off x="2862103" y="2939891"/>
            <a:ext cx="0" cy="673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isometricTopUp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763EC48C-1772-4A81-A923-51D8166CE89C}"/>
              </a:ext>
            </a:extLst>
          </p:cNvPr>
          <p:cNvSpPr txBox="1"/>
          <p:nvPr/>
        </p:nvSpPr>
        <p:spPr>
          <a:xfrm>
            <a:off x="2822025" y="2920898"/>
            <a:ext cx="553898" cy="46166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3h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DEC6AC9-92D9-4716-A618-9327CA0D8BA7}"/>
              </a:ext>
            </a:extLst>
          </p:cNvPr>
          <p:cNvSpPr txBox="1"/>
          <p:nvPr/>
        </p:nvSpPr>
        <p:spPr>
          <a:xfrm>
            <a:off x="4932388" y="5475204"/>
            <a:ext cx="349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CW </a:t>
            </a:r>
            <a:r>
              <a:rPr lang="de-CH" dirty="0" err="1"/>
              <a:t>Coplanar</a:t>
            </a:r>
            <a:r>
              <a:rPr lang="de-CH" dirty="0"/>
              <a:t> </a:t>
            </a:r>
            <a:r>
              <a:rPr lang="de-CH" dirty="0" err="1"/>
              <a:t>Waveguide</a:t>
            </a:r>
            <a:endParaRPr lang="en-US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61CF70D3-563C-4023-B676-5F3AEE90FA84}"/>
              </a:ext>
            </a:extLst>
          </p:cNvPr>
          <p:cNvSpPr/>
          <p:nvPr/>
        </p:nvSpPr>
        <p:spPr>
          <a:xfrm>
            <a:off x="2799165" y="3595429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A69D4FF-D85F-4F4B-9BAE-6B394A4A864A}"/>
              </a:ext>
            </a:extLst>
          </p:cNvPr>
          <p:cNvSpPr/>
          <p:nvPr/>
        </p:nvSpPr>
        <p:spPr>
          <a:xfrm>
            <a:off x="2474771" y="3785673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EB9AF27-359B-4026-8A1D-F8A8253206C3}"/>
              </a:ext>
            </a:extLst>
          </p:cNvPr>
          <p:cNvCxnSpPr>
            <a:cxnSpLocks/>
          </p:cNvCxnSpPr>
          <p:nvPr/>
        </p:nvCxnSpPr>
        <p:spPr>
          <a:xfrm flipH="1">
            <a:off x="2324527" y="3666709"/>
            <a:ext cx="516872" cy="19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isometricTopUp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2089AB15-F8BA-49E4-BECB-BE40DC653DEE}"/>
              </a:ext>
            </a:extLst>
          </p:cNvPr>
          <p:cNvSpPr txBox="1"/>
          <p:nvPr/>
        </p:nvSpPr>
        <p:spPr>
          <a:xfrm>
            <a:off x="1731308" y="3453387"/>
            <a:ext cx="1094200" cy="46166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~50mil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34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82440-06D0-44F1-9840-9CD2D6BD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Saturn PCB Design Toolkit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A77FA61-9EBA-4C7E-A4C3-A8868478A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698" y="1045705"/>
            <a:ext cx="5039004" cy="420528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A77628-2986-4682-B58C-91ED6D4E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EDC-FF77-409D-99B3-E8FDB6A90B25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65BCF3-5EBD-467C-A295-80A94963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A40CDBA-C060-284D-8B80-23C6146BC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feld 5">
            <a:hlinkClick r:id="rId3"/>
            <a:extLst>
              <a:ext uri="{FF2B5EF4-FFF2-40B4-BE49-F238E27FC236}">
                <a16:creationId xmlns:a16="http://schemas.microsoft.com/office/drawing/2014/main" id="{CE54212A-76CB-47FC-A949-F33C42A6984B}"/>
              </a:ext>
            </a:extLst>
          </p:cNvPr>
          <p:cNvSpPr txBox="1"/>
          <p:nvPr/>
        </p:nvSpPr>
        <p:spPr>
          <a:xfrm>
            <a:off x="457200" y="536493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dirty="0">
                <a:hlinkClick r:id="rId4"/>
              </a:rPr>
              <a:t>Link Saturn PCB Toolkit</a:t>
            </a:r>
            <a:endParaRPr lang="en-US" sz="3200" b="1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C84454C-2BA3-409D-AF7D-90E13E9B23BB}"/>
              </a:ext>
            </a:extLst>
          </p:cNvPr>
          <p:cNvCxnSpPr/>
          <p:nvPr/>
        </p:nvCxnSpPr>
        <p:spPr>
          <a:xfrm>
            <a:off x="5892800" y="2813566"/>
            <a:ext cx="289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ED11D71-9547-4D7C-B34B-6E221455B2A4}"/>
              </a:ext>
            </a:extLst>
          </p:cNvPr>
          <p:cNvSpPr txBox="1"/>
          <p:nvPr/>
        </p:nvSpPr>
        <p:spPr>
          <a:xfrm>
            <a:off x="5791200" y="1045705"/>
            <a:ext cx="3187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microstrip line with 50 Ohm impedance and a dielectric height of 10 mil, fc = 866 MHz, BW = 2 MHz, and 70 um copper, calculate;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9E527CE-A20B-4953-8010-178F3AAD7282}"/>
              </a:ext>
            </a:extLst>
          </p:cNvPr>
          <p:cNvSpPr txBox="1"/>
          <p:nvPr/>
        </p:nvSpPr>
        <p:spPr>
          <a:xfrm>
            <a:off x="5791200" y="2491213"/>
            <a:ext cx="318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Width: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275DE48-1241-46F4-A746-008ABEB6FC53}"/>
              </a:ext>
            </a:extLst>
          </p:cNvPr>
          <p:cNvCxnSpPr/>
          <p:nvPr/>
        </p:nvCxnSpPr>
        <p:spPr>
          <a:xfrm>
            <a:off x="5892800" y="4443740"/>
            <a:ext cx="289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3A36321E-080C-4ACF-8490-5234EB71208D}"/>
              </a:ext>
            </a:extLst>
          </p:cNvPr>
          <p:cNvSpPr txBox="1"/>
          <p:nvPr/>
        </p:nvSpPr>
        <p:spPr>
          <a:xfrm>
            <a:off x="5791200" y="4121387"/>
            <a:ext cx="318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CF81E4F-7F31-42DE-9EAD-694280674045}"/>
              </a:ext>
            </a:extLst>
          </p:cNvPr>
          <p:cNvSpPr txBox="1"/>
          <p:nvPr/>
        </p:nvSpPr>
        <p:spPr>
          <a:xfrm>
            <a:off x="5746750" y="2909440"/>
            <a:ext cx="318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the width and distance of CW for the same properties mentioned above: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40DCDBA-E227-4F7F-B4D8-67A22CD03DB3}"/>
              </a:ext>
            </a:extLst>
          </p:cNvPr>
          <p:cNvCxnSpPr/>
          <p:nvPr/>
        </p:nvCxnSpPr>
        <p:spPr>
          <a:xfrm>
            <a:off x="5892800" y="4988065"/>
            <a:ext cx="289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D70720A-5AE5-4C33-A1A6-5F3C4205BA0F}"/>
              </a:ext>
            </a:extLst>
          </p:cNvPr>
          <p:cNvSpPr txBox="1"/>
          <p:nvPr/>
        </p:nvSpPr>
        <p:spPr>
          <a:xfrm>
            <a:off x="5791200" y="4665712"/>
            <a:ext cx="318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Distance:</a:t>
            </a:r>
          </a:p>
        </p:txBody>
      </p:sp>
    </p:spTree>
    <p:extLst>
      <p:ext uri="{BB962C8B-B14F-4D97-AF65-F5344CB8AC3E}">
        <p14:creationId xmlns:p14="http://schemas.microsoft.com/office/powerpoint/2010/main" val="40507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82440-06D0-44F1-9840-9CD2D6BD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Filter with Microstrip design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A77628-2986-4682-B58C-91ED6D4E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EDC-FF77-409D-99B3-E8FDB6A90B25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65BCF3-5EBD-467C-A295-80A94963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A40CDBA-C060-284D-8B80-23C6146BC6D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41A5F10-3215-4D0C-B892-CB2D19D96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6441"/>
            <a:ext cx="8229600" cy="3508917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5F4BE16-9285-40A4-B07F-64E149A0359D}"/>
              </a:ext>
            </a:extLst>
          </p:cNvPr>
          <p:cNvCxnSpPr/>
          <p:nvPr/>
        </p:nvCxnSpPr>
        <p:spPr>
          <a:xfrm flipV="1">
            <a:off x="2590800" y="2819400"/>
            <a:ext cx="99060" cy="914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B8FB08EE-C666-4E24-8EDB-3D1A23AEE9F3}"/>
              </a:ext>
            </a:extLst>
          </p:cNvPr>
          <p:cNvSpPr txBox="1"/>
          <p:nvPr/>
        </p:nvSpPr>
        <p:spPr>
          <a:xfrm>
            <a:off x="373380" y="975110"/>
            <a:ext cx="8450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between coupled elements is the same as the 2h distance for the microstrip line. In this case, the distance rule of 2h is not valid.</a:t>
            </a:r>
          </a:p>
        </p:txBody>
      </p:sp>
    </p:spTree>
    <p:extLst>
      <p:ext uri="{BB962C8B-B14F-4D97-AF65-F5344CB8AC3E}">
        <p14:creationId xmlns:p14="http://schemas.microsoft.com/office/powerpoint/2010/main" val="387547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69D8F-B802-4F02-8CF4-02D544D5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Cost approximation $62 -&gt; $107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03BC65-21AA-4203-B726-C87CF7D5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EDC-FF77-409D-99B3-E8FDB6A90B25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753442-F473-4600-AE4C-836E1413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A40CDBA-C060-284D-8B80-23C6146BC6D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5563884-4207-491B-A80B-E44A34D30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121" y="1123950"/>
            <a:ext cx="6433758" cy="45339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251F151-51CA-4483-853A-C6E445DD0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6841"/>
            <a:ext cx="9144000" cy="49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3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Bildschirmpräsentation (4:3)</PresentationFormat>
  <Paragraphs>109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Altium Tutorial v15.1</vt:lpstr>
      <vt:lpstr>Overview</vt:lpstr>
      <vt:lpstr>Mechanical drawings</vt:lpstr>
      <vt:lpstr>Layer stack up</vt:lpstr>
      <vt:lpstr>Layer stack up</vt:lpstr>
      <vt:lpstr>RF Grounded Microstrip or  Coplanar Waveguide (CW)</vt:lpstr>
      <vt:lpstr>Saturn PCB Design Toolkit</vt:lpstr>
      <vt:lpstr>Filter with Microstrip design</vt:lpstr>
      <vt:lpstr>Cost approximation $62 -&gt; $107</vt:lpstr>
      <vt:lpstr>Snubber</vt:lpstr>
      <vt:lpstr>Schematic</vt:lpstr>
      <vt:lpstr>SMPS</vt:lpstr>
      <vt:lpstr>Bottom Layer</vt:lpstr>
      <vt:lpstr>Questions</vt:lpstr>
      <vt:lpstr>PowerPoint-Präsentation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Steiner</dc:creator>
  <cp:lastModifiedBy>Dimitri Haering</cp:lastModifiedBy>
  <cp:revision>119</cp:revision>
  <cp:lastPrinted>2018-04-10T20:00:53Z</cp:lastPrinted>
  <dcterms:created xsi:type="dcterms:W3CDTF">2012-08-29T17:26:34Z</dcterms:created>
  <dcterms:modified xsi:type="dcterms:W3CDTF">2018-10-03T18:04:22Z</dcterms:modified>
</cp:coreProperties>
</file>