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2" r:id="rId9"/>
    <p:sldId id="266" r:id="rId10"/>
    <p:sldId id="263" r:id="rId11"/>
    <p:sldId id="265" r:id="rId12"/>
    <p:sldId id="268" r:id="rId13"/>
    <p:sldId id="269" r:id="rId14"/>
    <p:sldId id="270" r:id="rId15"/>
    <p:sldId id="271" r:id="rId16"/>
    <p:sldId id="26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684" y="2041544"/>
            <a:ext cx="7766936" cy="1646302"/>
          </a:xfrm>
        </p:spPr>
        <p:txBody>
          <a:bodyPr/>
          <a:lstStyle/>
          <a:p>
            <a:pPr fontAlgn="base"/>
            <a:r>
              <a:rPr lang="en-US" sz="3600" b="1" dirty="0">
                <a:solidFill>
                  <a:schemeClr val="tx1"/>
                </a:solidFill>
                <a:latin typeface="Arial Rounded MT Bold" panose="020F0704030504030204" pitchFamily="34" charset="0"/>
              </a:rPr>
              <a:t>Rainfall Prediction using GAN</a:t>
            </a:r>
            <a:br>
              <a:rPr lang="en-US" sz="3600" b="1" dirty="0">
                <a:solidFill>
                  <a:schemeClr val="tx1"/>
                </a:solidFill>
                <a:latin typeface="Arial Rounded MT Bold" panose="020F0704030504030204" pitchFamily="34" charset="0"/>
              </a:rPr>
            </a:br>
            <a:br>
              <a:rPr lang="en-US" sz="3600" dirty="0">
                <a:solidFill>
                  <a:schemeClr val="tx1"/>
                </a:solidFill>
                <a:latin typeface="Arial Rounded MT Bold" panose="020F0704030504030204" pitchFamily="34" charset="0"/>
              </a:rPr>
            </a:br>
            <a:endParaRPr lang="en-US" sz="3600" dirty="0">
              <a:solidFill>
                <a:schemeClr val="tx1"/>
              </a:solidFill>
              <a:latin typeface="Arial Rounded MT Bold" panose="020F0704030504030204" pitchFamily="34" charset="0"/>
            </a:endParaRPr>
          </a:p>
        </p:txBody>
      </p:sp>
      <p:sp>
        <p:nvSpPr>
          <p:cNvPr id="3" name="Subtitle 2"/>
          <p:cNvSpPr>
            <a:spLocks noGrp="1"/>
          </p:cNvSpPr>
          <p:nvPr>
            <p:ph type="subTitle" idx="1"/>
          </p:nvPr>
        </p:nvSpPr>
        <p:spPr>
          <a:xfrm>
            <a:off x="1403550" y="3904184"/>
            <a:ext cx="7766936" cy="2065295"/>
          </a:xfrm>
        </p:spPr>
        <p:txBody>
          <a:bodyPr>
            <a:normAutofit/>
          </a:bodyPr>
          <a:lstStyle/>
          <a:p>
            <a:r>
              <a:rPr lang="en-US" dirty="0">
                <a:solidFill>
                  <a:schemeClr val="tx1"/>
                </a:solidFill>
                <a:latin typeface="Arial Rounded MT Bold" panose="020F0704030504030204" pitchFamily="34" charset="0"/>
              </a:rPr>
              <a:t>Created by </a:t>
            </a:r>
          </a:p>
          <a:p>
            <a:r>
              <a:rPr lang="en-US" dirty="0">
                <a:solidFill>
                  <a:schemeClr val="tx1"/>
                </a:solidFill>
                <a:latin typeface="Arial Rounded MT Bold" panose="020F0704030504030204" pitchFamily="34" charset="0"/>
              </a:rPr>
              <a:t>A . Harini</a:t>
            </a:r>
          </a:p>
          <a:p>
            <a:r>
              <a:rPr lang="en-US" dirty="0">
                <a:solidFill>
                  <a:schemeClr val="tx1"/>
                </a:solidFill>
                <a:latin typeface="Arial Rounded MT Bold" panose="020F0704030504030204" pitchFamily="34" charset="0"/>
              </a:rPr>
              <a:t>3</a:t>
            </a:r>
            <a:r>
              <a:rPr lang="en-US" baseline="30000" dirty="0">
                <a:solidFill>
                  <a:schemeClr val="tx1"/>
                </a:solidFill>
                <a:latin typeface="Arial Rounded MT Bold" panose="020F0704030504030204" pitchFamily="34" charset="0"/>
              </a:rPr>
              <a:t>rd</a:t>
            </a:r>
            <a:r>
              <a:rPr lang="en-US" dirty="0">
                <a:solidFill>
                  <a:schemeClr val="tx1"/>
                </a:solidFill>
                <a:latin typeface="Arial Rounded MT Bold" panose="020F0704030504030204" pitchFamily="34" charset="0"/>
              </a:rPr>
              <a:t> year CSE</a:t>
            </a:r>
          </a:p>
          <a:p>
            <a:r>
              <a:rPr lang="en-US" dirty="0">
                <a:solidFill>
                  <a:schemeClr val="tx1"/>
                </a:solidFill>
                <a:latin typeface="Arial Rounded MT Bold" panose="020F0704030504030204" pitchFamily="34" charset="0"/>
              </a:rPr>
              <a:t>Reg no: 912321104008</a:t>
            </a:r>
          </a:p>
          <a:p>
            <a:r>
              <a:rPr lang="en-US" dirty="0">
                <a:solidFill>
                  <a:schemeClr val="tx1"/>
                </a:solidFill>
                <a:latin typeface="Arial Rounded MT Bold" panose="020F0704030504030204" pitchFamily="34" charset="0"/>
              </a:rPr>
              <a:t>SACS MAVMM engineering college </a:t>
            </a:r>
          </a:p>
        </p:txBody>
      </p:sp>
    </p:spTree>
    <p:extLst>
      <p:ext uri="{BB962C8B-B14F-4D97-AF65-F5344CB8AC3E}">
        <p14:creationId xmlns:p14="http://schemas.microsoft.com/office/powerpoint/2010/main" val="2655932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8479" y="1334422"/>
            <a:ext cx="9144001" cy="378565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5.	Deployment and Integration</a:t>
            </a:r>
            <a:r>
              <a:rPr lang="en-US" sz="20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Integrate the trained GAN model into an application or service for real-time or batch prediction of rainfall.</a:t>
            </a:r>
          </a:p>
          <a:p>
            <a:pPr marL="1200150" lvl="2"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 APIs or interfaces for seamless integration with other systems or applications.</a:t>
            </a:r>
          </a:p>
          <a:p>
            <a:pPr marL="1200150" lvl="2"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Ensure scalability and reliability of the deployment infrastructure to handle varying prediction loads.</a:t>
            </a:r>
          </a:p>
          <a:p>
            <a:pPr algn="just"/>
            <a:r>
              <a:rPr lang="en-US" sz="2000" b="1" dirty="0">
                <a:latin typeface="Times New Roman" panose="02020603050405020304" pitchFamily="18" charset="0"/>
                <a:cs typeface="Times New Roman" panose="02020603050405020304" pitchFamily="18" charset="0"/>
              </a:rPr>
              <a:t>6.	Monitoring and Maintenance</a:t>
            </a:r>
            <a:r>
              <a:rPr lang="en-US" sz="2000"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 monitoring mechanisms to track model performance, data drift, and potential issues post-deployment.</a:t>
            </a:r>
          </a:p>
          <a:p>
            <a:pPr marL="1200150" lvl="2"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Regularly update the model with new data and retrain as necessary to maintain its accuracy and relevance.</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78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01" y="219242"/>
            <a:ext cx="8596668" cy="851569"/>
          </a:xfrm>
        </p:spPr>
        <p:txBody>
          <a:bodyPr>
            <a:normAutofit fontScale="90000"/>
          </a:bodyPr>
          <a:lstStyle/>
          <a:p>
            <a:r>
              <a:rPr lang="en-US" sz="4000" b="1" dirty="0">
                <a:solidFill>
                  <a:schemeClr val="tx1"/>
                </a:solidFill>
                <a:latin typeface="Times New Roman" panose="02020603050405020304" pitchFamily="18" charset="0"/>
                <a:cs typeface="Times New Roman" panose="02020603050405020304" pitchFamily="18" charset="0"/>
              </a:rPr>
              <a:t>Algorithm and deployment</a:t>
            </a:r>
            <a:br>
              <a:rPr lang="en-US" dirty="0">
                <a:solidFill>
                  <a:schemeClr val="tx1"/>
                </a:solidFill>
                <a:latin typeface="Arial Rounded MT Bold" panose="020F0704030504030204" pitchFamily="34" charset="0"/>
              </a:rPr>
            </a:br>
            <a:endParaRPr lang="en-US" dirty="0"/>
          </a:p>
        </p:txBody>
      </p:sp>
      <p:sp>
        <p:nvSpPr>
          <p:cNvPr id="3" name="Content Placeholder 2"/>
          <p:cNvSpPr>
            <a:spLocks noGrp="1"/>
          </p:cNvSpPr>
          <p:nvPr>
            <p:ph idx="1"/>
          </p:nvPr>
        </p:nvSpPr>
        <p:spPr>
          <a:xfrm>
            <a:off x="895564" y="1317119"/>
            <a:ext cx="9076572" cy="5169946"/>
          </a:xfrm>
        </p:spPr>
        <p:txBody>
          <a:bodyPr>
            <a:noAutofit/>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Algorithm:</a:t>
            </a:r>
          </a:p>
          <a:p>
            <a:pPr marL="0" indent="0" algn="just">
              <a:buClrTx/>
              <a:buNone/>
            </a:pPr>
            <a:r>
              <a:rPr lang="en-US" sz="2000" b="1" dirty="0">
                <a:solidFill>
                  <a:schemeClr val="tx1"/>
                </a:solidFill>
                <a:latin typeface="Times New Roman" panose="02020603050405020304" pitchFamily="18" charset="0"/>
                <a:cs typeface="Times New Roman" panose="02020603050405020304" pitchFamily="18" charset="0"/>
              </a:rPr>
              <a:t>1.	Data Preparation:</a:t>
            </a:r>
            <a:endParaRPr lang="en-US" sz="2000" dirty="0">
              <a:solidFill>
                <a:schemeClr val="tx1"/>
              </a:solidFill>
              <a:latin typeface="Times New Roman" panose="02020603050405020304" pitchFamily="18" charset="0"/>
              <a:cs typeface="Times New Roman" panose="02020603050405020304" pitchFamily="18" charset="0"/>
            </a:endParaRPr>
          </a:p>
          <a:p>
            <a:pPr marL="1085850" lvl="2" indent="-285750"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Collect historical rainfall data from reliable sources.</a:t>
            </a:r>
          </a:p>
          <a:p>
            <a:pPr lvl="2"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Consider factors such as geographical location, time of year, temperature, humidity, and atmospheric pressure as features.</a:t>
            </a:r>
          </a:p>
          <a:p>
            <a:pPr marL="0" indent="0" algn="just">
              <a:buNone/>
            </a:pPr>
            <a:r>
              <a:rPr lang="en-US" sz="2000" b="1" dirty="0">
                <a:solidFill>
                  <a:srgbClr val="0D0D0D"/>
                </a:solidFill>
                <a:latin typeface="Times New Roman" panose="02020603050405020304" pitchFamily="18" charset="0"/>
                <a:cs typeface="Times New Roman" panose="02020603050405020304" pitchFamily="18" charset="0"/>
              </a:rPr>
              <a:t>2.	GAN Architecture:</a:t>
            </a: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ClrTx/>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Design a GAN architecture suitable for generating realistic rainfall predictions.</a:t>
            </a:r>
          </a:p>
          <a:p>
            <a:pPr marL="1257300" lvl="2" indent="-342900" algn="just">
              <a:buClrTx/>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The generator network takes random noise or conditioning data as input and generates synthetic rainfall data.</a:t>
            </a:r>
          </a:p>
          <a:p>
            <a:pPr marL="1257300" lvl="2" indent="-342900" algn="just">
              <a:buClrTx/>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Consider using convolutional neural networks (CNNs) or recurrent neural networks (RNNs) as building blocks, depending on the nature of your data.</a:t>
            </a:r>
          </a:p>
          <a:p>
            <a:pPr marL="914400" lvl="2" indent="0" algn="just">
              <a:buClrTx/>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16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394202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678" y="955109"/>
            <a:ext cx="9247062" cy="5324535"/>
          </a:xfrm>
          <a:prstGeom prst="rect">
            <a:avLst/>
          </a:prstGeom>
        </p:spPr>
        <p:txBody>
          <a:bodyPr wrap="square">
            <a:spAutoFit/>
          </a:bodyPr>
          <a:lstStyle/>
          <a:p>
            <a:pPr algn="just"/>
            <a:r>
              <a:rPr lang="en-US" sz="2000" b="1" dirty="0">
                <a:solidFill>
                  <a:srgbClr val="0D0D0D"/>
                </a:solidFill>
                <a:latin typeface="Times New Roman" panose="02020603050405020304" pitchFamily="18" charset="0"/>
                <a:cs typeface="Times New Roman" panose="02020603050405020304" pitchFamily="18" charset="0"/>
              </a:rPr>
              <a:t>3 .	Training:</a:t>
            </a: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Train the GAN using historical rainfall data.</a:t>
            </a: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Utilize techniques like mini-batch gradient descent and adaptive learning rate methods.</a:t>
            </a: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Monitor convergence and adjust hyperparameters as necessary to avoid mode collapse or instability.</a:t>
            </a:r>
          </a:p>
          <a:p>
            <a:pPr lvl="2" algn="just"/>
            <a:endParaRPr lang="en-US" sz="2000" dirty="0">
              <a:solidFill>
                <a:srgbClr val="0D0D0D"/>
              </a:solidFill>
              <a:latin typeface="Times New Roman" panose="02020603050405020304" pitchFamily="18" charset="0"/>
              <a:cs typeface="Times New Roman" panose="02020603050405020304" pitchFamily="18" charset="0"/>
            </a:endParaRPr>
          </a:p>
          <a:p>
            <a:pPr algn="just"/>
            <a:r>
              <a:rPr lang="en-US" sz="2000" b="1" dirty="0">
                <a:solidFill>
                  <a:srgbClr val="0D0D0D"/>
                </a:solidFill>
                <a:latin typeface="Times New Roman" panose="02020603050405020304" pitchFamily="18" charset="0"/>
                <a:cs typeface="Times New Roman" panose="02020603050405020304" pitchFamily="18" charset="0"/>
              </a:rPr>
              <a:t>4.	Evaluation:</a:t>
            </a: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Evaluate the trained GAN using metrics such as the Wasserstein distance, Jensen-Shannon divergence, or visual inspection.</a:t>
            </a: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Compare synthetic rainfall predictions with real data to assess the model's accuracy and realism.</a:t>
            </a: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Validate the model's generalization capabilities on unseen data to ensure it can make reliable predictions in real-world scenarios.</a:t>
            </a:r>
          </a:p>
          <a:p>
            <a:pPr marL="1257300" lvl="2" indent="-342900" algn="just">
              <a:buFont typeface="Wingdings" panose="05000000000000000000" pitchFamily="2" charset="2"/>
              <a:buChar char="Ø"/>
            </a:pP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46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6564" y="731807"/>
            <a:ext cx="8596668" cy="692989"/>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Deployment:</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69040" y="1823932"/>
            <a:ext cx="8725458" cy="3955766"/>
          </a:xfrm>
        </p:spPr>
        <p:txBody>
          <a:bodyPr>
            <a:normAutofit/>
          </a:bodyPr>
          <a:lstStyle/>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Model Serialization:</a:t>
            </a:r>
            <a:endParaRPr lang="en-US" sz="2000" dirty="0">
              <a:solidFill>
                <a:schemeClr val="tx1"/>
              </a:solidFill>
              <a:latin typeface="Times New Roman" panose="02020603050405020304" pitchFamily="18" charset="0"/>
              <a:cs typeface="Times New Roman" panose="02020603050405020304" pitchFamily="18" charset="0"/>
            </a:endParaRP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Serialize the trained GAN model to a format suitable for deployment, such as </a:t>
            </a:r>
            <a:r>
              <a:rPr lang="en-US" sz="2000" dirty="0" err="1">
                <a:solidFill>
                  <a:schemeClr val="tx1"/>
                </a:solidFill>
                <a:latin typeface="Times New Roman" panose="02020603050405020304" pitchFamily="18" charset="0"/>
                <a:cs typeface="Times New Roman" panose="02020603050405020304" pitchFamily="18" charset="0"/>
              </a:rPr>
              <a:t>TensorFlow's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SavedModel</a:t>
            </a:r>
            <a:r>
              <a:rPr lang="en-US" sz="2000" dirty="0">
                <a:solidFill>
                  <a:schemeClr val="tx1"/>
                </a:solidFill>
                <a:latin typeface="Times New Roman" panose="02020603050405020304" pitchFamily="18" charset="0"/>
                <a:cs typeface="Times New Roman" panose="02020603050405020304" pitchFamily="18" charset="0"/>
              </a:rPr>
              <a:t> or ONNX.</a:t>
            </a: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Include any preprocessing steps required to transform input data into the format expected by the model.</a:t>
            </a:r>
          </a:p>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Deployment Environment:</a:t>
            </a:r>
            <a:endParaRPr lang="en-US" sz="2000" dirty="0">
              <a:solidFill>
                <a:schemeClr val="tx1"/>
              </a:solidFill>
              <a:latin typeface="Times New Roman" panose="02020603050405020304" pitchFamily="18" charset="0"/>
              <a:cs typeface="Times New Roman" panose="02020603050405020304" pitchFamily="18" charset="0"/>
            </a:endParaRP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Choose a deployment environment based on factors like scalability, latency requirements, and infrastructure availability.</a:t>
            </a: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Options include cloud platforms (e.g., AWS, Azure, Google Cloud), on-premises servers, or edge devices.</a:t>
            </a:r>
          </a:p>
          <a:p>
            <a:pPr algn="just">
              <a:buClrTx/>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00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3915" y="1382286"/>
            <a:ext cx="8927432" cy="4093428"/>
          </a:xfrm>
          <a:prstGeom prst="rect">
            <a:avLst/>
          </a:prstGeom>
        </p:spPr>
        <p:txBody>
          <a:bodyPr wrap="square">
            <a:spAutoFit/>
          </a:bodyPr>
          <a:lstStyle/>
          <a:p>
            <a:pPr algn="just"/>
            <a:r>
              <a:rPr lang="en-US" sz="2000" b="1" dirty="0">
                <a:solidFill>
                  <a:srgbClr val="0D0D0D"/>
                </a:solidFill>
                <a:latin typeface="Times New Roman" panose="02020603050405020304" pitchFamily="18" charset="0"/>
                <a:cs typeface="Times New Roman" panose="02020603050405020304" pitchFamily="18" charset="0"/>
              </a:rPr>
              <a:t>3.	Model Serving:</a:t>
            </a: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Set up a server or cloud function to host the deployed model.</a:t>
            </a: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Ensure scalability and fault tolerance to handle varying levels of incoming traffic.</a:t>
            </a:r>
          </a:p>
          <a:p>
            <a:pPr algn="just"/>
            <a:r>
              <a:rPr lang="en-US" sz="2000" b="1" dirty="0">
                <a:solidFill>
                  <a:srgbClr val="0D0D0D"/>
                </a:solidFill>
                <a:latin typeface="Times New Roman" panose="02020603050405020304" pitchFamily="18" charset="0"/>
                <a:cs typeface="Times New Roman" panose="02020603050405020304" pitchFamily="18" charset="0"/>
              </a:rPr>
              <a:t>4.	Monitoring and Maintenance:</a:t>
            </a: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Implement monitoring tools to track the deployed model's performance, such as request latency, error rates, and resource utilization.</a:t>
            </a: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Establish automated alerts for detecting anomalies or model degradation.</a:t>
            </a:r>
          </a:p>
          <a:p>
            <a:pPr algn="just"/>
            <a:r>
              <a:rPr lang="en-US" sz="2000" b="1" dirty="0">
                <a:solidFill>
                  <a:srgbClr val="0D0D0D"/>
                </a:solidFill>
                <a:latin typeface="Times New Roman" panose="02020603050405020304" pitchFamily="18" charset="0"/>
                <a:cs typeface="Times New Roman" panose="02020603050405020304" pitchFamily="18" charset="0"/>
              </a:rPr>
              <a:t>5.	Security and Compliance:</a:t>
            </a:r>
            <a:endParaRPr lang="en-US" sz="2000" dirty="0">
              <a:solidFill>
                <a:srgbClr val="0D0D0D"/>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Implement security measures to protect sensitive data and prevent unauthorized access to the deployed system.</a:t>
            </a:r>
          </a:p>
          <a:p>
            <a:pPr marL="1257300" lvl="2" indent="-342900" algn="just">
              <a:buFont typeface="Wingdings" panose="05000000000000000000" pitchFamily="2" charset="2"/>
              <a:buChar char="Ø"/>
            </a:pPr>
            <a:r>
              <a:rPr lang="en-US" sz="2000" dirty="0">
                <a:solidFill>
                  <a:srgbClr val="0D0D0D"/>
                </a:solidFill>
                <a:latin typeface="Times New Roman" panose="02020603050405020304" pitchFamily="18" charset="0"/>
                <a:cs typeface="Times New Roman" panose="02020603050405020304" pitchFamily="18" charset="0"/>
              </a:rPr>
              <a:t>Ensure compliance with relevant regulations, such as data privacy laws and industry standards for weather forecasting models.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606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610" y="625643"/>
            <a:ext cx="1740926" cy="646331"/>
          </a:xfrm>
          <a:prstGeom prst="rect">
            <a:avLst/>
          </a:prstGeom>
          <a:noFill/>
        </p:spPr>
        <p:txBody>
          <a:bodyPr wrap="none" rtlCol="0">
            <a:spAutoFit/>
          </a:bodyPr>
          <a:lstStyle/>
          <a:p>
            <a:r>
              <a:rPr lang="en-US" sz="3600" dirty="0">
                <a:latin typeface="Arial Rounded MT Bold" panose="020F0704030504030204" pitchFamily="34" charset="0"/>
              </a:rPr>
              <a:t>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157" y="1780673"/>
            <a:ext cx="8008843" cy="4126832"/>
          </a:xfrm>
          <a:prstGeom prst="rect">
            <a:avLst/>
          </a:prstGeom>
        </p:spPr>
      </p:pic>
    </p:spTree>
    <p:extLst>
      <p:ext uri="{BB962C8B-B14F-4D97-AF65-F5344CB8AC3E}">
        <p14:creationId xmlns:p14="http://schemas.microsoft.com/office/powerpoint/2010/main" val="62908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5190" y="1101305"/>
            <a:ext cx="8596668" cy="762000"/>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255303" y="2190328"/>
            <a:ext cx="8596668" cy="2795740"/>
          </a:xfrm>
        </p:spPr>
        <p:txBody>
          <a:bodyPr/>
          <a:lstStyle/>
          <a:p>
            <a:pPr algn="just"/>
            <a:endParaRPr lang="en-US" b="1" dirty="0">
              <a:solidFill>
                <a:schemeClr val="tx1"/>
              </a:solidFill>
            </a:endParaRPr>
          </a:p>
          <a:p>
            <a:pPr marL="0" indent="0" algn="just">
              <a:buNone/>
            </a:pPr>
            <a:r>
              <a:rPr lang="en-US" dirty="0">
                <a:solidFill>
                  <a:schemeClr val="tx1"/>
                </a:solidFill>
              </a:rPr>
              <a:t>	</a:t>
            </a:r>
            <a:r>
              <a:rPr lang="en-US" sz="2000" dirty="0">
                <a:solidFill>
                  <a:schemeClr val="tx1"/>
                </a:solidFill>
                <a:latin typeface="Times New Roman" panose="02020603050405020304" pitchFamily="18" charset="0"/>
                <a:cs typeface="Times New Roman" panose="02020603050405020304" pitchFamily="18" charset="0"/>
              </a:rPr>
              <a:t>The development of a rainfall prediction system using GANs involves a combination of hardware infrastructure provisioning, software development encompassing data processing, model training, validation, deployment, and ongoing maintenance. Collaborating with domain experts in meteorology and utilizing advanced techniques in deep learning and data science will be key to the success of such a project.</a:t>
            </a:r>
          </a:p>
          <a:p>
            <a:pPr algn="just"/>
            <a:endParaRPr lang="en-US" dirty="0">
              <a:solidFill>
                <a:schemeClr val="tx1"/>
              </a:solidFill>
            </a:endParaRPr>
          </a:p>
        </p:txBody>
      </p:sp>
    </p:spTree>
    <p:extLst>
      <p:ext uri="{BB962C8B-B14F-4D97-AF65-F5344CB8AC3E}">
        <p14:creationId xmlns:p14="http://schemas.microsoft.com/office/powerpoint/2010/main" val="342489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40FB-F487-E250-A8E0-2C1100CAB40B}"/>
              </a:ext>
            </a:extLst>
          </p:cNvPr>
          <p:cNvSpPr>
            <a:spLocks noGrp="1"/>
          </p:cNvSpPr>
          <p:nvPr>
            <p:ph type="title"/>
          </p:nvPr>
        </p:nvSpPr>
        <p:spPr>
          <a:xfrm>
            <a:off x="970632" y="2645434"/>
            <a:ext cx="8596668" cy="1320800"/>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endParaRPr lang="en-IN" sz="6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60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3155"/>
          </a:xfrm>
        </p:spPr>
        <p:txBody>
          <a:bodyPr/>
          <a:lstStyle/>
          <a:p>
            <a:r>
              <a:rPr lang="en-US" b="1" dirty="0">
                <a:solidFill>
                  <a:schemeClr val="tx1"/>
                </a:solidFill>
                <a:latin typeface="Times New Roman" panose="02020603050405020304" pitchFamily="18" charset="0"/>
                <a:cs typeface="Times New Roman" panose="02020603050405020304" pitchFamily="18" charset="0"/>
              </a:rPr>
              <a:t>Project outline:</a:t>
            </a:r>
          </a:p>
        </p:txBody>
      </p:sp>
      <p:sp>
        <p:nvSpPr>
          <p:cNvPr id="3" name="Content Placeholder 2"/>
          <p:cNvSpPr>
            <a:spLocks noGrp="1"/>
          </p:cNvSpPr>
          <p:nvPr>
            <p:ph idx="1"/>
          </p:nvPr>
        </p:nvSpPr>
        <p:spPr>
          <a:xfrm>
            <a:off x="1514096" y="2189193"/>
            <a:ext cx="8596668" cy="3265653"/>
          </a:xfrm>
          <a:ln>
            <a:solidFill>
              <a:schemeClr val="tx1"/>
            </a:solidFill>
          </a:ln>
        </p:spPr>
        <p:txBody>
          <a:bodyPr>
            <a:normAutofit/>
          </a:bodyPr>
          <a:lstStyle/>
          <a:p>
            <a:pPr algn="just">
              <a:buClrTx/>
              <a:buFont typeface="Wingdings 3" panose="05040102010807070707" pitchFamily="18" charset="2"/>
              <a:buChar char=""/>
            </a:pPr>
            <a:r>
              <a:rPr lang="en-US" sz="2400" dirty="0">
                <a:solidFill>
                  <a:schemeClr val="tx1"/>
                </a:solidFill>
                <a:latin typeface="Times New Roman" panose="02020603050405020304" pitchFamily="18" charset="0"/>
                <a:cs typeface="Times New Roman" panose="02020603050405020304" pitchFamily="18" charset="0"/>
              </a:rPr>
              <a:t>Problem statement</a:t>
            </a:r>
          </a:p>
          <a:p>
            <a:pPr algn="just">
              <a:buClrTx/>
              <a:buFont typeface="Wingdings 3" panose="05040102010807070707" pitchFamily="18" charset="2"/>
              <a:buChar char=""/>
            </a:pPr>
            <a:r>
              <a:rPr lang="en-US" sz="2400" dirty="0">
                <a:solidFill>
                  <a:schemeClr val="tx1"/>
                </a:solidFill>
                <a:latin typeface="Times New Roman" panose="02020603050405020304" pitchFamily="18" charset="0"/>
                <a:cs typeface="Times New Roman" panose="02020603050405020304" pitchFamily="18" charset="0"/>
              </a:rPr>
              <a:t>Proposed system/solution</a:t>
            </a:r>
          </a:p>
          <a:p>
            <a:pPr algn="just">
              <a:buClrTx/>
              <a:buFont typeface="Wingdings 3" panose="05040102010807070707" pitchFamily="18" charset="2"/>
              <a:buChar char=""/>
            </a:pPr>
            <a:r>
              <a:rPr lang="en-US" sz="2400" dirty="0">
                <a:solidFill>
                  <a:schemeClr val="tx1"/>
                </a:solidFill>
                <a:latin typeface="Times New Roman" panose="02020603050405020304" pitchFamily="18" charset="0"/>
                <a:cs typeface="Times New Roman" panose="02020603050405020304" pitchFamily="18" charset="0"/>
              </a:rPr>
              <a:t>System development approach</a:t>
            </a:r>
          </a:p>
          <a:p>
            <a:pPr algn="just">
              <a:buClrTx/>
              <a:buFont typeface="Wingdings 3" panose="05040102010807070707" pitchFamily="18" charset="2"/>
              <a:buChar char=""/>
            </a:pPr>
            <a:r>
              <a:rPr lang="en-US" sz="2400" dirty="0">
                <a:solidFill>
                  <a:schemeClr val="tx1"/>
                </a:solidFill>
                <a:latin typeface="Times New Roman" panose="02020603050405020304" pitchFamily="18" charset="0"/>
                <a:cs typeface="Times New Roman" panose="02020603050405020304" pitchFamily="18" charset="0"/>
              </a:rPr>
              <a:t>Algorithm and deployment</a:t>
            </a:r>
          </a:p>
          <a:p>
            <a:pPr algn="just">
              <a:buClrTx/>
              <a:buFont typeface="Wingdings 3" panose="05040102010807070707" pitchFamily="18" charset="2"/>
              <a:buChar char=""/>
            </a:pPr>
            <a:r>
              <a:rPr lang="en-US" sz="2400" dirty="0">
                <a:solidFill>
                  <a:schemeClr val="tx1"/>
                </a:solidFill>
                <a:latin typeface="Times New Roman" panose="02020603050405020304" pitchFamily="18" charset="0"/>
                <a:cs typeface="Times New Roman" panose="02020603050405020304" pitchFamily="18" charset="0"/>
              </a:rPr>
              <a:t>Result </a:t>
            </a:r>
          </a:p>
          <a:p>
            <a:pPr algn="just">
              <a:buClrTx/>
              <a:buFont typeface="Wingdings 3" panose="05040102010807070707" pitchFamily="18" charset="2"/>
              <a:buChar char=""/>
            </a:pPr>
            <a:r>
              <a:rPr lang="en-US" sz="2400" dirty="0">
                <a:solidFill>
                  <a:schemeClr val="tx1"/>
                </a:solidFill>
                <a:latin typeface="Times New Roman" panose="02020603050405020304" pitchFamily="18" charset="0"/>
                <a:cs typeface="Times New Roman" panose="02020603050405020304" pitchFamily="18" charset="0"/>
              </a:rPr>
              <a:t>conclusion</a:t>
            </a:r>
          </a:p>
          <a:p>
            <a:pPr algn="just">
              <a:buClrTx/>
              <a:buFont typeface="Wingdings 3" panose="05040102010807070707" pitchFamily="18" charset="2"/>
              <a:buChar char=""/>
            </a:pPr>
            <a:endParaRPr lang="en-US" sz="2400" dirty="0">
              <a:solidFill>
                <a:schemeClr val="tx1"/>
              </a:solidFill>
              <a:latin typeface="Arial Rounded MT Bold" panose="020F0704030504030204" pitchFamily="34" charset="0"/>
            </a:endParaRPr>
          </a:p>
          <a:p>
            <a:pPr>
              <a:buClrTx/>
            </a:pPr>
            <a:endParaRPr lang="en-US" sz="2400" dirty="0"/>
          </a:p>
        </p:txBody>
      </p:sp>
    </p:spTree>
    <p:extLst>
      <p:ext uri="{BB962C8B-B14F-4D97-AF65-F5344CB8AC3E}">
        <p14:creationId xmlns:p14="http://schemas.microsoft.com/office/powerpoint/2010/main" val="290361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271" y="766011"/>
            <a:ext cx="8596668" cy="1026695"/>
          </a:xfrm>
        </p:spPr>
        <p:txBody>
          <a:bodyPr>
            <a:normAutofit/>
          </a:bodyPr>
          <a:lstStyle/>
          <a:p>
            <a:pPr>
              <a:lnSpc>
                <a:spcPct val="150000"/>
              </a:lnSpc>
            </a:pPr>
            <a:r>
              <a:rPr lang="en-US" b="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244407" y="2200088"/>
            <a:ext cx="8596668" cy="2578945"/>
          </a:xfrm>
        </p:spPr>
        <p:txBody>
          <a:bodyPr>
            <a:normAutofit fontScale="92500"/>
          </a:bodyPr>
          <a:lstStyle/>
          <a:p>
            <a:pPr marL="0" indent="0" algn="just">
              <a:lnSpc>
                <a:spcPct val="150000"/>
              </a:lnSpc>
              <a:buNone/>
            </a:pPr>
            <a:r>
              <a:rPr lang="en-US" dirty="0">
                <a:solidFill>
                  <a:schemeClr val="tx1"/>
                </a:solidFill>
                <a:latin typeface="Arial Rounded MT Bold" panose="020F0704030504030204" pitchFamily="34" charset="0"/>
              </a:rPr>
              <a:t>	</a:t>
            </a:r>
            <a:r>
              <a:rPr lang="en-US" sz="2000" dirty="0">
                <a:solidFill>
                  <a:schemeClr val="tx1"/>
                </a:solidFill>
                <a:latin typeface="Times New Roman" panose="02020603050405020304" pitchFamily="18" charset="0"/>
                <a:cs typeface="Times New Roman" panose="02020603050405020304" pitchFamily="18" charset="0"/>
              </a:rPr>
              <a:t>Develop a Generative Adversarial Network (GAN) model to predict rainfall patterns accurately based on historical weather data. The model should be able to generate realistic future rainfall sequences given past meteorological conditions, aiding in better forecasting and planning for agriculture, water resource management, disaster preparedness, and other sectors dependent on weather patterns.</a:t>
            </a:r>
          </a:p>
        </p:txBody>
      </p:sp>
    </p:spTree>
    <p:extLst>
      <p:ext uri="{BB962C8B-B14F-4D97-AF65-F5344CB8AC3E}">
        <p14:creationId xmlns:p14="http://schemas.microsoft.com/office/powerpoint/2010/main" val="196038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00" y="350581"/>
            <a:ext cx="8596668" cy="736347"/>
          </a:xfrm>
        </p:spPr>
        <p:txBody>
          <a:bodyPr/>
          <a:lstStyle/>
          <a:p>
            <a:r>
              <a:rPr lang="en-US" b="1" dirty="0">
                <a:solidFill>
                  <a:schemeClr val="tx1"/>
                </a:solidFill>
                <a:latin typeface="Times New Roman" panose="02020603050405020304" pitchFamily="18" charset="0"/>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965" y="1440611"/>
            <a:ext cx="8596668" cy="4925683"/>
          </a:xfrm>
        </p:spPr>
        <p:txBody>
          <a:bodyPr>
            <a:noAutofit/>
          </a:bodyPr>
          <a:lstStyle/>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Data Collection:</a:t>
            </a:r>
            <a:r>
              <a:rPr lang="en-US" sz="2000" dirty="0">
                <a:solidFill>
                  <a:schemeClr val="tx1"/>
                </a:solidFill>
                <a:latin typeface="Times New Roman" panose="02020603050405020304" pitchFamily="18" charset="0"/>
                <a:cs typeface="Times New Roman" panose="02020603050405020304" pitchFamily="18" charset="0"/>
              </a:rPr>
              <a:t> </a:t>
            </a: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Gather historical rainfall data from various sources such as weather stations, satellites, or meteorological databases.</a:t>
            </a:r>
          </a:p>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Data Preprocessing:</a:t>
            </a:r>
            <a:r>
              <a:rPr lang="en-US" sz="2000" dirty="0">
                <a:solidFill>
                  <a:schemeClr val="tx1"/>
                </a:solidFill>
                <a:latin typeface="Times New Roman" panose="02020603050405020304" pitchFamily="18" charset="0"/>
                <a:cs typeface="Times New Roman" panose="02020603050405020304" pitchFamily="18" charset="0"/>
              </a:rPr>
              <a:t> </a:t>
            </a: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Clean the data, handle missing values, and preprocess it for compatibility with GAN architecture.</a:t>
            </a:r>
          </a:p>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GAN Architecture: </a:t>
            </a: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Design a GAN architecture suitable for generating realistic rainfall predictions. </a:t>
            </a:r>
          </a:p>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Training:</a:t>
            </a:r>
          </a:p>
          <a:p>
            <a:pPr lvl="1"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Train the GAN using historical rainfall data. </a:t>
            </a:r>
            <a:endParaRPr lang="en-US"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11384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9320" y="1536174"/>
            <a:ext cx="8887325" cy="378565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5.Evaluation: </a:t>
            </a:r>
          </a:p>
          <a:p>
            <a:pPr marL="742950" lvl="1"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Validate the trained GAN using various metrics such as accuracy, precision, recall, or through visual inspection of generated rainfall patterns.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6.Deployment: </a:t>
            </a:r>
          </a:p>
          <a:p>
            <a:pPr marL="742950" lvl="1"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Deploy the trained GAN model to predict future rainfall patterns based on input meteorological conditions such as temperature, humidity, and atmospheric pressure.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7.Continuous Improvement:</a:t>
            </a:r>
          </a:p>
          <a:p>
            <a:pPr marL="742950" lvl="1"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Periodically retrain the GAN using updated data to improve prediction accuracy and adapt to changing weather patterns.</a:t>
            </a:r>
          </a:p>
        </p:txBody>
      </p:sp>
      <p:sp>
        <p:nvSpPr>
          <p:cNvPr id="3" name="TextBox 2">
            <a:extLst>
              <a:ext uri="{FF2B5EF4-FFF2-40B4-BE49-F238E27FC236}">
                <a16:creationId xmlns:a16="http://schemas.microsoft.com/office/drawing/2014/main" id="{35B53802-D52B-55EC-4986-06C7F980657D}"/>
              </a:ext>
            </a:extLst>
          </p:cNvPr>
          <p:cNvSpPr txBox="1"/>
          <p:nvPr/>
        </p:nvSpPr>
        <p:spPr>
          <a:xfrm>
            <a:off x="455043" y="531327"/>
            <a:ext cx="6103188"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Proposed solution(</a:t>
            </a:r>
            <a:r>
              <a:rPr lang="en-US" sz="3600" b="1" dirty="0" err="1">
                <a:latin typeface="Times New Roman" panose="02020603050405020304" pitchFamily="18" charset="0"/>
                <a:cs typeface="Times New Roman" panose="02020603050405020304" pitchFamily="18" charset="0"/>
              </a:rPr>
              <a:t>contd</a:t>
            </a:r>
            <a:r>
              <a:rPr lang="en-US" sz="3600" b="1" dirty="0">
                <a:latin typeface="Times New Roman" panose="02020603050405020304" pitchFamily="18" charset="0"/>
                <a:cs typeface="Times New Roman" panose="02020603050405020304" pitchFamily="18" charset="0"/>
              </a:rPr>
              <a:t>…):</a:t>
            </a:r>
            <a:endParaRPr lang="en-IN" sz="3600" b="1" dirty="0"/>
          </a:p>
        </p:txBody>
      </p:sp>
    </p:spTree>
    <p:extLst>
      <p:ext uri="{BB962C8B-B14F-4D97-AF65-F5344CB8AC3E}">
        <p14:creationId xmlns:p14="http://schemas.microsoft.com/office/powerpoint/2010/main" val="420138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23" y="693822"/>
            <a:ext cx="8596668" cy="1062789"/>
          </a:xfrm>
        </p:spPr>
        <p:txBody>
          <a:bodyPr/>
          <a:lstStyle/>
          <a:p>
            <a:r>
              <a:rPr lang="en-US" b="1" dirty="0">
                <a:ln w="0"/>
                <a:solidFill>
                  <a:schemeClr val="tx1"/>
                </a:solidFill>
                <a:latin typeface="Times New Roman" panose="02020603050405020304" pitchFamily="18" charset="0"/>
                <a:cs typeface="Times New Roman" panose="02020603050405020304" pitchFamily="18" charset="0"/>
              </a:rPr>
              <a:t>System Development Approach: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1334" y="1838687"/>
            <a:ext cx="9056214" cy="4161589"/>
          </a:xfrm>
          <a:ln>
            <a:solidFill>
              <a:schemeClr val="bg1"/>
            </a:solidFill>
          </a:ln>
        </p:spPr>
        <p:txBody>
          <a:bodyPr>
            <a:noAutofit/>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Hardware Requirements:</a:t>
            </a:r>
          </a:p>
          <a:p>
            <a:pPr marL="514350" indent="-514350" algn="just">
              <a:buClrTx/>
              <a:buFont typeface="+mj-lt"/>
              <a:buAutoNum type="arabicPeriod"/>
            </a:pPr>
            <a:endParaRPr lang="en-US" sz="2000" b="1" dirty="0">
              <a:solidFill>
                <a:schemeClr val="tx1"/>
              </a:solidFill>
              <a:latin typeface="Arial Rounded MT Bold" panose="020F0704030504030204" pitchFamily="34" charset="0"/>
            </a:endParaRPr>
          </a:p>
          <a:p>
            <a:pPr marL="0" indent="0" algn="just">
              <a:buClrTx/>
              <a:buNone/>
            </a:pPr>
            <a:r>
              <a:rPr lang="en-US" sz="2000" b="1" dirty="0">
                <a:solidFill>
                  <a:schemeClr val="tx1"/>
                </a:solidFill>
                <a:latin typeface="Times New Roman" panose="02020603050405020304" pitchFamily="18" charset="0"/>
                <a:cs typeface="Times New Roman" panose="02020603050405020304" pitchFamily="18" charset="0"/>
              </a:rPr>
              <a:t>	1.High-performance Computing (HPC) Cluster or GPU Server</a:t>
            </a:r>
            <a:r>
              <a:rPr lang="en-US" sz="2000" dirty="0">
                <a:solidFill>
                  <a:schemeClr val="tx1"/>
                </a:solidFill>
                <a:latin typeface="Times New Roman" panose="02020603050405020304" pitchFamily="18" charset="0"/>
                <a:cs typeface="Times New Roman" panose="02020603050405020304" pitchFamily="18" charset="0"/>
              </a:rPr>
              <a:t>:</a:t>
            </a:r>
          </a:p>
          <a:p>
            <a:pPr lvl="2"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GANs are computationally intensive, especially during training. Therefore, you would require hardware capable of handling large-scale parallel computations efficiently.</a:t>
            </a:r>
          </a:p>
          <a:p>
            <a:pPr lvl="2"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Options include GPU servers equipped with NVIDIA Tesla or AMD Radeon Instinct GPUs, or utilizing cloud-based services like AWS EC2 with GPU instances or Google Cloud Platform's Compute Engine with GPU support.</a:t>
            </a:r>
          </a:p>
          <a:p>
            <a:pPr marL="0" indent="0" algn="just">
              <a:buNone/>
            </a:pPr>
            <a:endParaRPr lang="en-US" sz="2000" dirty="0">
              <a:solidFill>
                <a:schemeClr val="tx1"/>
              </a:solidFill>
            </a:endParaRPr>
          </a:p>
        </p:txBody>
      </p:sp>
    </p:spTree>
    <p:extLst>
      <p:ext uri="{BB962C8B-B14F-4D97-AF65-F5344CB8AC3E}">
        <p14:creationId xmlns:p14="http://schemas.microsoft.com/office/powerpoint/2010/main" val="142859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773" y="1467515"/>
            <a:ext cx="9092242" cy="4401205"/>
          </a:xfrm>
          <a:prstGeom prst="rect">
            <a:avLst/>
          </a:prstGeom>
        </p:spPr>
        <p:txBody>
          <a:bodyPr wrap="square">
            <a:spAutoFit/>
          </a:bodyPr>
          <a:lstStyle/>
          <a:p>
            <a:pPr algn="just">
              <a:buClrTx/>
            </a:pPr>
            <a:r>
              <a:rPr lang="en-US" sz="2000" b="1" dirty="0">
                <a:latin typeface="Times New Roman" panose="02020603050405020304" pitchFamily="18" charset="0"/>
                <a:cs typeface="Times New Roman" panose="02020603050405020304" pitchFamily="18" charset="0"/>
              </a:rPr>
              <a:t>2.	Storage Infrastructure</a:t>
            </a:r>
            <a:r>
              <a:rPr lang="en-US" sz="2000" dirty="0">
                <a:latin typeface="Times New Roman" panose="02020603050405020304" pitchFamily="18" charset="0"/>
                <a:cs typeface="Times New Roman" panose="02020603050405020304" pitchFamily="18" charset="0"/>
              </a:rPr>
              <a:t>:</a:t>
            </a:r>
          </a:p>
          <a:p>
            <a:pPr marL="1257300" lvl="2" indent="-342900" algn="just">
              <a:buClrTx/>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1257300" lvl="2" indent="-342900" algn="just">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Large datasets of historical weather data need to be stored and managed. A scalable storage solution like network-attached storage (NAS) or cloud-based object storage (e.g., Amazon S3, Google Cloud Storage) is necessary.</a:t>
            </a:r>
          </a:p>
          <a:p>
            <a:pPr marL="1257300" lvl="2" indent="-342900" algn="just">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provision for storing generated model checkpoints and intermediate results during training is essential.</a:t>
            </a:r>
          </a:p>
          <a:p>
            <a:pPr lvl="2" algn="just">
              <a:buClrTx/>
            </a:pPr>
            <a:endParaRPr lang="en-US" sz="2000" dirty="0">
              <a:latin typeface="Times New Roman" panose="02020603050405020304" pitchFamily="18" charset="0"/>
              <a:cs typeface="Times New Roman" panose="02020603050405020304" pitchFamily="18" charset="0"/>
            </a:endParaRPr>
          </a:p>
          <a:p>
            <a:pPr algn="just">
              <a:buClrTx/>
            </a:pPr>
            <a:r>
              <a:rPr lang="en-US" sz="2000" b="1" dirty="0">
                <a:latin typeface="Times New Roman" panose="02020603050405020304" pitchFamily="18" charset="0"/>
                <a:cs typeface="Times New Roman" panose="02020603050405020304" pitchFamily="18" charset="0"/>
              </a:rPr>
              <a:t>3.	Networking Infrastructure</a:t>
            </a:r>
            <a:r>
              <a:rPr lang="en-US" sz="2000" dirty="0">
                <a:latin typeface="Times New Roman" panose="02020603050405020304" pitchFamily="18" charset="0"/>
                <a:cs typeface="Times New Roman" panose="02020603050405020304" pitchFamily="18" charset="0"/>
              </a:rPr>
              <a:t>:</a:t>
            </a:r>
          </a:p>
          <a:p>
            <a:pPr marL="1257300" lvl="2" indent="-342900" algn="just">
              <a:buClrTx/>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1257300" lvl="2" indent="-342900" algn="just">
              <a:buClr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Fast networking infrastructure is crucial for data transfer between storage, compute resources, and potentially, for distributed training setups if applicable.</a:t>
            </a:r>
          </a:p>
        </p:txBody>
      </p:sp>
      <p:sp>
        <p:nvSpPr>
          <p:cNvPr id="3" name="TextBox 2">
            <a:extLst>
              <a:ext uri="{FF2B5EF4-FFF2-40B4-BE49-F238E27FC236}">
                <a16:creationId xmlns:a16="http://schemas.microsoft.com/office/drawing/2014/main" id="{27A62F4A-E8C3-EFD4-F42D-1C1A156C3931}"/>
              </a:ext>
            </a:extLst>
          </p:cNvPr>
          <p:cNvSpPr txBox="1"/>
          <p:nvPr/>
        </p:nvSpPr>
        <p:spPr>
          <a:xfrm>
            <a:off x="299768" y="548578"/>
            <a:ext cx="721384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Hardware requirement(</a:t>
            </a: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a:t>
            </a:r>
            <a:endParaRPr lang="en-IN" sz="3200" b="1" dirty="0"/>
          </a:p>
        </p:txBody>
      </p:sp>
    </p:spTree>
    <p:extLst>
      <p:ext uri="{BB962C8B-B14F-4D97-AF65-F5344CB8AC3E}">
        <p14:creationId xmlns:p14="http://schemas.microsoft.com/office/powerpoint/2010/main" val="30237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18" y="320843"/>
            <a:ext cx="8596668" cy="810126"/>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Software Development Approach:</a:t>
            </a:r>
            <a:br>
              <a:rPr lang="en-US" b="1"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5468" y="1588926"/>
            <a:ext cx="9107905" cy="4026870"/>
          </a:xfrm>
        </p:spPr>
        <p:txBody>
          <a:bodyPr>
            <a:noAutofit/>
          </a:bodyPr>
          <a:lstStyle/>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Data Collection and Preprocessing:</a:t>
            </a:r>
          </a:p>
          <a:p>
            <a:pPr lvl="2"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Gather historical rainfall data from various sources such as weather stations, satellites, or meteorological agencies.</a:t>
            </a:r>
          </a:p>
          <a:p>
            <a:pPr lvl="2"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Preprocess the data to handle missing values, outliers, and ensure uniformity in formats.</a:t>
            </a:r>
          </a:p>
          <a:p>
            <a:pPr algn="just">
              <a:buClrTx/>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GAN Model Architecture</a:t>
            </a:r>
            <a:r>
              <a:rPr lang="en-US" sz="2000" dirty="0">
                <a:solidFill>
                  <a:schemeClr val="tx1"/>
                </a:solidFill>
                <a:latin typeface="Times New Roman" panose="02020603050405020304" pitchFamily="18" charset="0"/>
                <a:cs typeface="Times New Roman" panose="02020603050405020304" pitchFamily="18" charset="0"/>
              </a:rPr>
              <a:t>:</a:t>
            </a:r>
          </a:p>
          <a:p>
            <a:pPr lvl="2"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Design the GAN architecture tailored for rainfall prediction. This includes:</a:t>
            </a:r>
          </a:p>
          <a:p>
            <a:pPr lvl="2" algn="just">
              <a:buClr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Explore different GAN variants (e.g., DCGAN, WGAN, etc.) and architectures suitable for the problem domain.</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7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4912" y="1495816"/>
            <a:ext cx="8803105" cy="4401205"/>
          </a:xfrm>
          <a:prstGeom prst="rect">
            <a:avLst/>
          </a:prstGeom>
        </p:spPr>
        <p:txBody>
          <a:bodyPr wrap="square">
            <a:spAutoFit/>
          </a:bodyPr>
          <a:lstStyle/>
          <a:p>
            <a:pPr algn="just">
              <a:buClrTx/>
            </a:pPr>
            <a:r>
              <a:rPr lang="en-US" sz="2000" b="1" dirty="0">
                <a:latin typeface="Times New Roman" panose="02020603050405020304" pitchFamily="18" charset="0"/>
                <a:cs typeface="Times New Roman" panose="02020603050405020304" pitchFamily="18" charset="0"/>
              </a:rPr>
              <a:t>3.	Training Pipeline</a:t>
            </a:r>
            <a:r>
              <a:rPr lang="en-US" sz="2000" dirty="0">
                <a:latin typeface="Times New Roman" panose="02020603050405020304" pitchFamily="18" charset="0"/>
                <a:cs typeface="Times New Roman" panose="02020603050405020304" pitchFamily="18" charset="0"/>
              </a:rPr>
              <a:t>:</a:t>
            </a:r>
          </a:p>
          <a:p>
            <a:pPr marL="1371600" lvl="2"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 a training pipeline to train the GAN model on the collected and preprocessed rainfall data.</a:t>
            </a:r>
          </a:p>
          <a:p>
            <a:pPr marL="1371600" lvl="2"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Utilize frameworks like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for model development and training.</a:t>
            </a:r>
          </a:p>
          <a:p>
            <a:pPr marL="1371600" lvl="2"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Experiment with </a:t>
            </a:r>
            <a:r>
              <a:rPr lang="en-US" sz="2000" dirty="0" err="1">
                <a:latin typeface="Times New Roman" panose="02020603050405020304" pitchFamily="18" charset="0"/>
                <a:cs typeface="Times New Roman" panose="02020603050405020304" pitchFamily="18" charset="0"/>
              </a:rPr>
              <a:t>hyperparameter</a:t>
            </a:r>
            <a:r>
              <a:rPr lang="en-US" sz="2000" dirty="0">
                <a:latin typeface="Times New Roman" panose="02020603050405020304" pitchFamily="18" charset="0"/>
                <a:cs typeface="Times New Roman" panose="02020603050405020304" pitchFamily="18" charset="0"/>
              </a:rPr>
              <a:t> tuning, learning rate schedules, and regularization techniques to enhance model performance and stability.</a:t>
            </a:r>
          </a:p>
          <a:p>
            <a:pPr algn="just"/>
            <a:r>
              <a:rPr lang="en-US" sz="2000" b="1" dirty="0">
                <a:latin typeface="Times New Roman" panose="02020603050405020304" pitchFamily="18" charset="0"/>
                <a:cs typeface="Times New Roman" panose="02020603050405020304" pitchFamily="18" charset="0"/>
              </a:rPr>
              <a:t>4.	Validation and Evaluation</a:t>
            </a:r>
            <a:r>
              <a:rPr lang="en-US" sz="2000" dirty="0">
                <a:latin typeface="Times New Roman" panose="02020603050405020304" pitchFamily="18" charset="0"/>
                <a:cs typeface="Times New Roman" panose="02020603050405020304" pitchFamily="18" charset="0"/>
              </a:rPr>
              <a:t>:</a:t>
            </a:r>
          </a:p>
          <a:p>
            <a:pPr marL="1257300" lvl="2"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Validate the trained GAN model using validation datasets and standard evaluation metrics for rainfall prediction tasks, such as Mean Squared Error (MSE), Root Mean Squared Error (RMSE), or Correlation Coefficient.</a:t>
            </a:r>
          </a:p>
          <a:p>
            <a:pPr marL="1257300" lvl="2"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 thorough testing to assess the model's generalization capability and robustness across different geographical regions and time periods.</a:t>
            </a:r>
          </a:p>
        </p:txBody>
      </p:sp>
      <p:sp>
        <p:nvSpPr>
          <p:cNvPr id="3" name="TextBox 2">
            <a:extLst>
              <a:ext uri="{FF2B5EF4-FFF2-40B4-BE49-F238E27FC236}">
                <a16:creationId xmlns:a16="http://schemas.microsoft.com/office/drawing/2014/main" id="{5EA892CC-21D6-4E8E-3393-DEF998A191C4}"/>
              </a:ext>
            </a:extLst>
          </p:cNvPr>
          <p:cNvSpPr txBox="1"/>
          <p:nvPr/>
        </p:nvSpPr>
        <p:spPr>
          <a:xfrm>
            <a:off x="386033" y="557205"/>
            <a:ext cx="6103188"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Software requirement(</a:t>
            </a: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a:t>
            </a:r>
            <a:endParaRPr lang="en-IN" sz="3200" b="1" dirty="0"/>
          </a:p>
        </p:txBody>
      </p:sp>
    </p:spTree>
    <p:extLst>
      <p:ext uri="{BB962C8B-B14F-4D97-AF65-F5344CB8AC3E}">
        <p14:creationId xmlns:p14="http://schemas.microsoft.com/office/powerpoint/2010/main" val="3731146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129</TotalTime>
  <Words>1201</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Rounded MT Bold</vt:lpstr>
      <vt:lpstr>Times New Roman</vt:lpstr>
      <vt:lpstr>Trebuchet MS</vt:lpstr>
      <vt:lpstr>Wingdings</vt:lpstr>
      <vt:lpstr>Wingdings 3</vt:lpstr>
      <vt:lpstr>Facet</vt:lpstr>
      <vt:lpstr>Rainfall Prediction using GAN  </vt:lpstr>
      <vt:lpstr>Project outline:</vt:lpstr>
      <vt:lpstr>Problem Statement:</vt:lpstr>
      <vt:lpstr>Proposed system/solution:</vt:lpstr>
      <vt:lpstr>PowerPoint Presentation</vt:lpstr>
      <vt:lpstr>System Development Approach:</vt:lpstr>
      <vt:lpstr>PowerPoint Presentation</vt:lpstr>
      <vt:lpstr>Software Development Approach: </vt:lpstr>
      <vt:lpstr>PowerPoint Presentation</vt:lpstr>
      <vt:lpstr>PowerPoint Presentation</vt:lpstr>
      <vt:lpstr>Algorithm and deployment </vt:lpstr>
      <vt:lpstr>PowerPoint Presentation</vt:lpstr>
      <vt:lpstr>Deployment: </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using GAN</dc:title>
  <dc:creator>madheshwaran</dc:creator>
  <cp:lastModifiedBy>Mehana Murugan</cp:lastModifiedBy>
  <cp:revision>12</cp:revision>
  <dcterms:created xsi:type="dcterms:W3CDTF">2024-03-24T15:11:07Z</dcterms:created>
  <dcterms:modified xsi:type="dcterms:W3CDTF">2024-04-04T14:22:22Z</dcterms:modified>
</cp:coreProperties>
</file>