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c44c18d0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ec44c18d0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ec44c18d0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ec44c18d0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c44c18d0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c44c18d0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c44c18d0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ec44c18d0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c44c18d0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c44c18d0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c44c18d0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c44c18d0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c44c18d0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c44c18d0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c44c18d0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c44c18d0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c44c18d0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ec44c18d0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c44c18d0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c44c18d0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c44c18d0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ec44c18d0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c44c18d0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c44c18d0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741B47"/>
                </a:solidFill>
              </a:rPr>
              <a:t>INTEL UNNATI</a:t>
            </a:r>
            <a:endParaRPr>
              <a:solidFill>
                <a:srgbClr val="741B47"/>
              </a:solidFill>
            </a:endParaRPr>
          </a:p>
        </p:txBody>
      </p:sp>
      <p:sp>
        <p:nvSpPr>
          <p:cNvPr id="55" name="Google Shape;55;p13"/>
          <p:cNvSpPr txBox="1"/>
          <p:nvPr>
            <p:ph idx="1" type="subTitle"/>
          </p:nvPr>
        </p:nvSpPr>
        <p:spPr>
          <a:xfrm>
            <a:off x="311700" y="2834125"/>
            <a:ext cx="8520600" cy="1634700"/>
          </a:xfrm>
          <a:prstGeom prst="rect">
            <a:avLst/>
          </a:prstGeom>
        </p:spPr>
        <p:txBody>
          <a:bodyPr anchorCtr="0" anchor="t" bIns="91425" lIns="91425" spcFirstLastPara="1" rIns="91425" wrap="square" tIns="91425">
            <a:normAutofit lnSpcReduction="10000"/>
          </a:bodyPr>
          <a:lstStyle/>
          <a:p>
            <a:pPr indent="0" lvl="0" marL="0" rtl="0" algn="ctr">
              <a:lnSpc>
                <a:spcPct val="115000"/>
              </a:lnSpc>
              <a:spcBef>
                <a:spcPts val="0"/>
              </a:spcBef>
              <a:spcAft>
                <a:spcPts val="0"/>
              </a:spcAft>
              <a:buNone/>
            </a:pPr>
            <a:r>
              <a:rPr lang="en" sz="2400">
                <a:solidFill>
                  <a:schemeClr val="dk1"/>
                </a:solidFill>
              </a:rPr>
              <a:t>Power-Manager-Telemetry</a:t>
            </a:r>
            <a:endParaRPr sz="2400">
              <a:solidFill>
                <a:schemeClr val="dk1"/>
              </a:solidFill>
            </a:endParaRPr>
          </a:p>
          <a:p>
            <a:pPr indent="0" lvl="0" marL="0" rtl="0" algn="ctr">
              <a:lnSpc>
                <a:spcPct val="115000"/>
              </a:lnSpc>
              <a:spcBef>
                <a:spcPts val="0"/>
              </a:spcBef>
              <a:spcAft>
                <a:spcPts val="0"/>
              </a:spcAft>
              <a:buNone/>
            </a:pPr>
            <a:r>
              <a:rPr lang="en" sz="2400">
                <a:solidFill>
                  <a:schemeClr val="dk1"/>
                </a:solidFill>
              </a:rPr>
              <a:t>                                                           </a:t>
            </a:r>
            <a:r>
              <a:rPr lang="en" sz="1800">
                <a:solidFill>
                  <a:schemeClr val="dk1"/>
                </a:solidFill>
              </a:rPr>
              <a:t> -Harini S</a:t>
            </a:r>
            <a:endParaRPr sz="18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 sz="1800">
                <a:solidFill>
                  <a:schemeClr val="dk1"/>
                </a:solidFill>
              </a:rPr>
              <a:t>                                                                                        -URK21AI1051</a:t>
            </a:r>
            <a:endParaRPr sz="1800">
              <a:solidFill>
                <a:schemeClr val="dk1"/>
              </a:solidFil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700">
                <a:solidFill>
                  <a:srgbClr val="741B47"/>
                </a:solidFill>
              </a:rPr>
              <a:t>Architecture Diagram</a:t>
            </a:r>
            <a:endParaRPr b="1">
              <a:solidFill>
                <a:srgbClr val="741B47"/>
              </a:solidFill>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2"/>
          <p:cNvPicPr preferRelativeResize="0"/>
          <p:nvPr/>
        </p:nvPicPr>
        <p:blipFill>
          <a:blip r:embed="rId3">
            <a:alphaModFix/>
          </a:blip>
          <a:stretch>
            <a:fillRect/>
          </a:stretch>
        </p:blipFill>
        <p:spPr>
          <a:xfrm>
            <a:off x="0" y="517208"/>
            <a:ext cx="9144000" cy="41090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41B47"/>
                </a:solidFill>
              </a:rPr>
              <a:t>Technologies Used</a:t>
            </a:r>
            <a:endParaRPr b="1">
              <a:solidFill>
                <a:srgbClr val="741B47"/>
              </a:solidFill>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Python:</a:t>
            </a:r>
            <a:endParaRPr b="1" sz="1700">
              <a:solidFill>
                <a:schemeClr val="dk1"/>
              </a:solidFill>
              <a:latin typeface="Times New Roman"/>
              <a:ea typeface="Times New Roman"/>
              <a:cs typeface="Times New Roman"/>
              <a:sym typeface="Times New Roman"/>
            </a:endParaRPr>
          </a:p>
          <a:p>
            <a:pPr indent="-336550" lvl="0" marL="457200" rtl="0" algn="l">
              <a:spcBef>
                <a:spcPts val="120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Primary language for scripting and execution.</a:t>
            </a:r>
            <a:endParaRPr sz="17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Python Libraries:</a:t>
            </a:r>
            <a:endParaRPr b="1" sz="1700">
              <a:solidFill>
                <a:schemeClr val="dk1"/>
              </a:solidFill>
              <a:latin typeface="Times New Roman"/>
              <a:ea typeface="Times New Roman"/>
              <a:cs typeface="Times New Roman"/>
              <a:sym typeface="Times New Roman"/>
            </a:endParaRPr>
          </a:p>
          <a:p>
            <a:pPr indent="-336550" lvl="0" marL="457200" rtl="0" algn="l">
              <a:spcBef>
                <a:spcPts val="1200"/>
              </a:spcBef>
              <a:spcAft>
                <a:spcPts val="0"/>
              </a:spcAft>
              <a:buClr>
                <a:schemeClr val="dk1"/>
              </a:buClr>
              <a:buSzPts val="1700"/>
              <a:buChar char="●"/>
            </a:pPr>
            <a:r>
              <a:rPr b="1" lang="en" sz="1700">
                <a:solidFill>
                  <a:schemeClr val="dk1"/>
                </a:solidFill>
                <a:latin typeface="Times New Roman"/>
                <a:ea typeface="Times New Roman"/>
                <a:cs typeface="Times New Roman"/>
                <a:sym typeface="Times New Roman"/>
              </a:rPr>
              <a:t>psutil:</a:t>
            </a:r>
            <a:r>
              <a:rPr lang="en" sz="1700">
                <a:solidFill>
                  <a:schemeClr val="dk1"/>
                </a:solidFill>
                <a:latin typeface="Times New Roman"/>
                <a:ea typeface="Times New Roman"/>
                <a:cs typeface="Times New Roman"/>
                <a:sym typeface="Times New Roman"/>
              </a:rPr>
              <a:t> Collects real-time CPU and memory data.</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Char char="●"/>
            </a:pPr>
            <a:r>
              <a:rPr b="1" lang="en" sz="1700">
                <a:solidFill>
                  <a:schemeClr val="dk1"/>
                </a:solidFill>
                <a:latin typeface="Times New Roman"/>
                <a:ea typeface="Times New Roman"/>
                <a:cs typeface="Times New Roman"/>
                <a:sym typeface="Times New Roman"/>
              </a:rPr>
              <a:t>pandas:</a:t>
            </a:r>
            <a:r>
              <a:rPr lang="en" sz="1700">
                <a:solidFill>
                  <a:schemeClr val="dk1"/>
                </a:solidFill>
                <a:latin typeface="Times New Roman"/>
                <a:ea typeface="Times New Roman"/>
                <a:cs typeface="Times New Roman"/>
                <a:sym typeface="Times New Roman"/>
              </a:rPr>
              <a:t> Processes and analyzes data.</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Char char="●"/>
            </a:pPr>
            <a:r>
              <a:rPr b="1" lang="en" sz="1700">
                <a:solidFill>
                  <a:schemeClr val="dk1"/>
                </a:solidFill>
                <a:latin typeface="Times New Roman"/>
                <a:ea typeface="Times New Roman"/>
                <a:cs typeface="Times New Roman"/>
                <a:sym typeface="Times New Roman"/>
              </a:rPr>
              <a:t>matplotlib:</a:t>
            </a:r>
            <a:r>
              <a:rPr lang="en" sz="1700">
                <a:solidFill>
                  <a:schemeClr val="dk1"/>
                </a:solidFill>
                <a:latin typeface="Times New Roman"/>
                <a:ea typeface="Times New Roman"/>
                <a:cs typeface="Times New Roman"/>
                <a:sym typeface="Times New Roman"/>
              </a:rPr>
              <a:t> Creates visualizations like bar plots and line charts.</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Char char="●"/>
            </a:pPr>
            <a:r>
              <a:rPr b="1" lang="en" sz="1700">
                <a:solidFill>
                  <a:schemeClr val="dk1"/>
                </a:solidFill>
                <a:latin typeface="Times New Roman"/>
                <a:ea typeface="Times New Roman"/>
                <a:cs typeface="Times New Roman"/>
                <a:sym typeface="Times New Roman"/>
              </a:rPr>
              <a:t>seaborn:</a:t>
            </a:r>
            <a:r>
              <a:rPr lang="en" sz="1700">
                <a:solidFill>
                  <a:schemeClr val="dk1"/>
                </a:solidFill>
                <a:latin typeface="Times New Roman"/>
                <a:ea typeface="Times New Roman"/>
                <a:cs typeface="Times New Roman"/>
                <a:sym typeface="Times New Roman"/>
              </a:rPr>
              <a:t> Enhances visualizations with statistical graphics.</a:t>
            </a:r>
            <a:endParaRPr sz="17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41B47"/>
                </a:solidFill>
              </a:rPr>
              <a:t>Team members and contribution</a:t>
            </a:r>
            <a:endParaRPr b="1">
              <a:solidFill>
                <a:srgbClr val="741B47"/>
              </a:solidFill>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12700" rtl="0" algn="l">
              <a:lnSpc>
                <a:spcPct val="115000"/>
              </a:lnSpc>
              <a:spcBef>
                <a:spcPts val="0"/>
              </a:spcBef>
              <a:spcAft>
                <a:spcPts val="0"/>
              </a:spcAft>
              <a:buClr>
                <a:schemeClr val="dk1"/>
              </a:buClr>
              <a:buSzPts val="1100"/>
              <a:buFont typeface="Arial"/>
              <a:buNone/>
            </a:pPr>
            <a:r>
              <a:rPr lang="en">
                <a:solidFill>
                  <a:schemeClr val="dk1"/>
                </a:solidFill>
              </a:rPr>
              <a:t>-</a:t>
            </a:r>
            <a:r>
              <a:rPr b="1" lang="en">
                <a:solidFill>
                  <a:schemeClr val="dk1"/>
                </a:solidFill>
              </a:rPr>
              <a:t>This project was entirely executed by myself.</a:t>
            </a:r>
            <a:endParaRPr b="1">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41B47"/>
                </a:solidFill>
              </a:rPr>
              <a:t>Conclusion </a:t>
            </a:r>
            <a:endParaRPr b="1">
              <a:solidFill>
                <a:srgbClr val="741B47"/>
              </a:solidFill>
            </a:endParaRPr>
          </a:p>
        </p:txBody>
      </p:sp>
      <p:sp>
        <p:nvSpPr>
          <p:cNvPr id="128" name="Google Shape;128;p25"/>
          <p:cNvSpPr txBox="1"/>
          <p:nvPr>
            <p:ph idx="1" type="body"/>
          </p:nvPr>
        </p:nvSpPr>
        <p:spPr>
          <a:xfrm>
            <a:off x="311700" y="1152475"/>
            <a:ext cx="8520600" cy="37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50">
                <a:solidFill>
                  <a:schemeClr val="dk1"/>
                </a:solidFill>
                <a:highlight>
                  <a:srgbClr val="FFFFFF"/>
                </a:highlight>
              </a:rPr>
              <a:t>This analysis successfully demonstrates the capability to monitor and analyze CPU usage at various simulated levels on a Windows system using a combination of Python tools and techniques. The project highlights how different CPU usage levels affect system performance, providing valuable insights that can guide optimization efforts.</a:t>
            </a:r>
            <a:endParaRPr sz="1650">
              <a:solidFill>
                <a:schemeClr val="dk1"/>
              </a:solidFill>
              <a:highlight>
                <a:srgbClr val="FFFFFF"/>
              </a:highlight>
            </a:endParaRPr>
          </a:p>
          <a:p>
            <a:pPr indent="0" lvl="0" marL="0" rtl="0" algn="l">
              <a:spcBef>
                <a:spcPts val="1200"/>
              </a:spcBef>
              <a:spcAft>
                <a:spcPts val="0"/>
              </a:spcAft>
              <a:buNone/>
            </a:pPr>
            <a:r>
              <a:t/>
            </a:r>
            <a:endParaRPr sz="1650">
              <a:solidFill>
                <a:schemeClr val="dk1"/>
              </a:solidFill>
              <a:highlight>
                <a:srgbClr val="FFFFFF"/>
              </a:highlight>
            </a:endParaRPr>
          </a:p>
          <a:p>
            <a:pPr indent="0" lvl="0" marL="0" rtl="0" algn="l">
              <a:spcBef>
                <a:spcPts val="1200"/>
              </a:spcBef>
              <a:spcAft>
                <a:spcPts val="0"/>
              </a:spcAft>
              <a:buNone/>
            </a:pPr>
            <a:r>
              <a:rPr lang="en" sz="1650">
                <a:solidFill>
                  <a:schemeClr val="dk1"/>
                </a:solidFill>
                <a:highlight>
                  <a:srgbClr val="FFFFFF"/>
                </a:highlight>
              </a:rPr>
              <a:t>This project offers a versatile solution for optimizing system performance across Windows, macOS, and Linux platforms. By effectively managing CPU and power usage, it enhances laptop longevity, reduces energy consumption, and ensures smooth operation even under high software demands. The user-friendly design simplifies system monitoring and control, promoting both user satisfaction and environmental sustainability through efficient resource utilization.</a:t>
            </a:r>
            <a:endParaRPr sz="1650">
              <a:solidFill>
                <a:schemeClr val="dk1"/>
              </a:solidFill>
              <a:highlight>
                <a:srgbClr val="FFFFFF"/>
              </a:highlight>
            </a:endParaRPr>
          </a:p>
          <a:p>
            <a:pPr indent="0" lvl="0" marL="0" rtl="0" algn="l">
              <a:spcBef>
                <a:spcPts val="0"/>
              </a:spcBef>
              <a:spcAft>
                <a:spcPts val="1200"/>
              </a:spcAft>
              <a:buNone/>
            </a:pPr>
            <a:r>
              <a:t/>
            </a:r>
            <a:endParaRPr sz="1650">
              <a:solidFill>
                <a:schemeClr val="dk1"/>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41B47"/>
                </a:solidFill>
              </a:rPr>
              <a:t>Problem Statement</a:t>
            </a:r>
            <a:endParaRPr b="1">
              <a:solidFill>
                <a:srgbClr val="741B47"/>
              </a:solidFill>
            </a:endParaRPr>
          </a:p>
        </p:txBody>
      </p:sp>
      <p:sp>
        <p:nvSpPr>
          <p:cNvPr id="61" name="Google Shape;61;p14"/>
          <p:cNvSpPr txBox="1"/>
          <p:nvPr>
            <p:ph idx="1" type="body"/>
          </p:nvPr>
        </p:nvSpPr>
        <p:spPr>
          <a:xfrm>
            <a:off x="311700" y="1152475"/>
            <a:ext cx="8520600" cy="3745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750">
                <a:solidFill>
                  <a:schemeClr val="dk1"/>
                </a:solidFill>
                <a:latin typeface="Times New Roman"/>
                <a:ea typeface="Times New Roman"/>
                <a:cs typeface="Times New Roman"/>
                <a:sym typeface="Times New Roman"/>
              </a:rPr>
              <a:t>In the era of 5G and edge computing, the deployment of devices across different locations has increased, leading to a higher power consumption. To address this issue, the government is pushing enterprises and industries to reduce power usage. The goal is to achieve net-zero power consumption. Additionally, the price of electricity is increasing, making it crucial to understand the total power drawn by system.</a:t>
            </a:r>
            <a:endParaRPr sz="1750">
              <a:solidFill>
                <a:schemeClr val="dk1"/>
              </a:solidFill>
              <a:latin typeface="Times New Roman"/>
              <a:ea typeface="Times New Roman"/>
              <a:cs typeface="Times New Roman"/>
              <a:sym typeface="Times New Roman"/>
            </a:endParaRPr>
          </a:p>
          <a:p>
            <a:pPr indent="0" lvl="0" marL="12700" rtl="0" algn="l">
              <a:lnSpc>
                <a:spcPct val="115000"/>
              </a:lnSpc>
              <a:spcBef>
                <a:spcPts val="1200"/>
              </a:spcBef>
              <a:spcAft>
                <a:spcPts val="0"/>
              </a:spcAft>
              <a:buClr>
                <a:schemeClr val="dk1"/>
              </a:buClr>
              <a:buSzPts val="1100"/>
              <a:buFont typeface="Arial"/>
              <a:buNone/>
            </a:pPr>
            <a:r>
              <a:rPr lang="en" sz="1750">
                <a:solidFill>
                  <a:schemeClr val="dk1"/>
                </a:solidFill>
                <a:latin typeface="Times New Roman"/>
                <a:ea typeface="Times New Roman"/>
                <a:cs typeface="Times New Roman"/>
                <a:sym typeface="Times New Roman"/>
              </a:rPr>
              <a:t>1.Researching and identifying open-source tools for power measurement.</a:t>
            </a:r>
            <a:endParaRPr sz="1750">
              <a:solidFill>
                <a:schemeClr val="dk1"/>
              </a:solidFill>
              <a:latin typeface="Times New Roman"/>
              <a:ea typeface="Times New Roman"/>
              <a:cs typeface="Times New Roman"/>
              <a:sym typeface="Times New Roman"/>
            </a:endParaRPr>
          </a:p>
          <a:p>
            <a:pPr indent="0" lvl="0" marL="12700" rtl="0" algn="l">
              <a:lnSpc>
                <a:spcPct val="115000"/>
              </a:lnSpc>
              <a:spcBef>
                <a:spcPts val="0"/>
              </a:spcBef>
              <a:spcAft>
                <a:spcPts val="0"/>
              </a:spcAft>
              <a:buClr>
                <a:schemeClr val="dk1"/>
              </a:buClr>
              <a:buSzPts val="1100"/>
              <a:buFont typeface="Arial"/>
              <a:buNone/>
            </a:pPr>
            <a:r>
              <a:rPr lang="en" sz="1750">
                <a:solidFill>
                  <a:schemeClr val="dk1"/>
                </a:solidFill>
                <a:latin typeface="Times New Roman"/>
                <a:ea typeface="Times New Roman"/>
                <a:cs typeface="Times New Roman"/>
                <a:sym typeface="Times New Roman"/>
              </a:rPr>
              <a:t>2.Identifying and documenting the available knobs in a system to measure power.</a:t>
            </a:r>
            <a:endParaRPr sz="1750">
              <a:solidFill>
                <a:schemeClr val="dk1"/>
              </a:solidFill>
              <a:latin typeface="Times New Roman"/>
              <a:ea typeface="Times New Roman"/>
              <a:cs typeface="Times New Roman"/>
              <a:sym typeface="Times New Roman"/>
            </a:endParaRPr>
          </a:p>
          <a:p>
            <a:pPr indent="0" lvl="0" marL="12700" rtl="0" algn="l">
              <a:lnSpc>
                <a:spcPct val="115000"/>
              </a:lnSpc>
              <a:spcBef>
                <a:spcPts val="0"/>
              </a:spcBef>
              <a:spcAft>
                <a:spcPts val="0"/>
              </a:spcAft>
              <a:buClr>
                <a:schemeClr val="dk1"/>
              </a:buClr>
              <a:buSzPts val="1100"/>
              <a:buFont typeface="Arial"/>
              <a:buNone/>
            </a:pPr>
            <a:r>
              <a:rPr lang="en" sz="1750">
                <a:solidFill>
                  <a:schemeClr val="dk1"/>
                </a:solidFill>
                <a:latin typeface="Times New Roman"/>
                <a:ea typeface="Times New Roman"/>
                <a:cs typeface="Times New Roman"/>
                <a:sym typeface="Times New Roman"/>
              </a:rPr>
              <a:t>3.Collect power telemetry data from CPU, memory, NIC, and TDP etc.</a:t>
            </a:r>
            <a:endParaRPr sz="1750">
              <a:solidFill>
                <a:schemeClr val="dk1"/>
              </a:solidFill>
              <a:latin typeface="Times New Roman"/>
              <a:ea typeface="Times New Roman"/>
              <a:cs typeface="Times New Roman"/>
              <a:sym typeface="Times New Roman"/>
            </a:endParaRPr>
          </a:p>
          <a:p>
            <a:pPr indent="0" lvl="0" marL="12700" rtl="0" algn="l">
              <a:lnSpc>
                <a:spcPct val="115000"/>
              </a:lnSpc>
              <a:spcBef>
                <a:spcPts val="0"/>
              </a:spcBef>
              <a:spcAft>
                <a:spcPts val="0"/>
              </a:spcAft>
              <a:buClr>
                <a:schemeClr val="dk1"/>
              </a:buClr>
              <a:buSzPts val="1100"/>
              <a:buFont typeface="Arial"/>
              <a:buNone/>
            </a:pPr>
            <a:r>
              <a:rPr lang="en" sz="1750">
                <a:solidFill>
                  <a:schemeClr val="dk1"/>
                </a:solidFill>
                <a:latin typeface="Times New Roman"/>
                <a:ea typeface="Times New Roman"/>
                <a:cs typeface="Times New Roman"/>
                <a:sym typeface="Times New Roman"/>
              </a:rPr>
              <a:t>4.Measure and record system power utilization for CPU, NIC, and TDP based on the input parameter of system utilization percentage.</a:t>
            </a:r>
            <a:endParaRPr sz="175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rPr lang="en" sz="1750">
                <a:solidFill>
                  <a:schemeClr val="dk1"/>
                </a:solidFill>
                <a:latin typeface="Times New Roman"/>
                <a:ea typeface="Times New Roman"/>
                <a:cs typeface="Times New Roman"/>
                <a:sym typeface="Times New Roman"/>
              </a:rPr>
              <a:t>Create a report on the power problem, technical approach, and results</a:t>
            </a:r>
            <a:endParaRPr sz="175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41B47"/>
                </a:solidFill>
              </a:rPr>
              <a:t>Project Overview</a:t>
            </a:r>
            <a:endParaRPr b="1">
              <a:solidFill>
                <a:srgbClr val="741B47"/>
              </a:solidFill>
            </a:endParaRPr>
          </a:p>
        </p:txBody>
      </p:sp>
      <p:sp>
        <p:nvSpPr>
          <p:cNvPr id="67" name="Google Shape;67;p15"/>
          <p:cNvSpPr txBox="1"/>
          <p:nvPr>
            <p:ph idx="1" type="body"/>
          </p:nvPr>
        </p:nvSpPr>
        <p:spPr>
          <a:xfrm>
            <a:off x="311700" y="1017725"/>
            <a:ext cx="8520600" cy="402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chemeClr val="dk1"/>
                </a:solidFill>
                <a:latin typeface="Times New Roman"/>
                <a:ea typeface="Times New Roman"/>
                <a:cs typeface="Times New Roman"/>
                <a:sym typeface="Times New Roman"/>
              </a:rPr>
              <a:t>The project focuses on addressing high CPU usage by applications and assessing the effects of applying CPU limits at 70%, 50%, and 30% thresholds.</a:t>
            </a:r>
            <a:endParaRPr sz="17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700">
                <a:solidFill>
                  <a:schemeClr val="dk1"/>
                </a:solidFill>
                <a:latin typeface="Times New Roman"/>
                <a:ea typeface="Times New Roman"/>
                <a:cs typeface="Times New Roman"/>
                <a:sym typeface="Times New Roman"/>
              </a:rPr>
              <a:t>1. Data Collection:</a:t>
            </a:r>
            <a:endParaRPr sz="17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700">
                <a:solidFill>
                  <a:schemeClr val="dk1"/>
                </a:solidFill>
                <a:latin typeface="Times New Roman"/>
                <a:ea typeface="Times New Roman"/>
                <a:cs typeface="Times New Roman"/>
                <a:sym typeface="Times New Roman"/>
              </a:rPr>
              <a:t>Initially, CPU usage data was collected under normal conditions and then under controlled CPU limits of 70%, 50%, and 30% using Python's psutil library.</a:t>
            </a:r>
            <a:endParaRPr sz="17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700">
                <a:solidFill>
                  <a:schemeClr val="dk1"/>
                </a:solidFill>
                <a:latin typeface="Times New Roman"/>
                <a:ea typeface="Times New Roman"/>
                <a:cs typeface="Times New Roman"/>
                <a:sym typeface="Times New Roman"/>
              </a:rPr>
              <a:t>2. Tools Used:</a:t>
            </a:r>
            <a:endParaRPr sz="17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700">
                <a:solidFill>
                  <a:schemeClr val="dk1"/>
                </a:solidFill>
                <a:latin typeface="Times New Roman"/>
                <a:ea typeface="Times New Roman"/>
                <a:cs typeface="Times New Roman"/>
                <a:sym typeface="Times New Roman"/>
              </a:rPr>
              <a:t>The project utilized psutil to monitor and compare CPU usage data across different CPU limit settings, enabling detailed analysis of system performance impacts.</a:t>
            </a:r>
            <a:endParaRPr sz="17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700">
                <a:solidFill>
                  <a:schemeClr val="dk1"/>
                </a:solidFill>
                <a:latin typeface="Times New Roman"/>
                <a:ea typeface="Times New Roman"/>
                <a:cs typeface="Times New Roman"/>
                <a:sym typeface="Times New Roman"/>
              </a:rPr>
              <a:t>3. Visualizations:</a:t>
            </a:r>
            <a:endParaRPr sz="17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700">
                <a:solidFill>
                  <a:schemeClr val="dk1"/>
                </a:solidFill>
                <a:latin typeface="Times New Roman"/>
                <a:ea typeface="Times New Roman"/>
                <a:cs typeface="Times New Roman"/>
                <a:sym typeface="Times New Roman"/>
              </a:rPr>
              <a:t>Visualizations were generated to illustrate overall CPU usage trends and specific impacts on the to</a:t>
            </a:r>
            <a:r>
              <a:rPr lang="en" sz="1700">
                <a:solidFill>
                  <a:schemeClr val="dk1"/>
                </a:solidFill>
                <a:latin typeface="Times New Roman"/>
                <a:ea typeface="Times New Roman"/>
                <a:cs typeface="Times New Roman"/>
                <a:sym typeface="Times New Roman"/>
              </a:rPr>
              <a:t>p 50 applications, providing insights into how CPU limits affect application performance.</a:t>
            </a:r>
            <a:endParaRPr sz="17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flipH="1">
            <a:off x="311625" y="238625"/>
            <a:ext cx="8305500" cy="76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741B47"/>
                </a:solidFill>
              </a:rPr>
              <a:t>Project overview</a:t>
            </a:r>
            <a:endParaRPr b="1">
              <a:solidFill>
                <a:srgbClr val="741B47"/>
              </a:solidFill>
            </a:endParaRPr>
          </a:p>
        </p:txBody>
      </p:sp>
      <p:sp>
        <p:nvSpPr>
          <p:cNvPr id="73" name="Google Shape;73;p16"/>
          <p:cNvSpPr txBox="1"/>
          <p:nvPr>
            <p:ph idx="1" type="body"/>
          </p:nvPr>
        </p:nvSpPr>
        <p:spPr>
          <a:xfrm>
            <a:off x="311700" y="1002175"/>
            <a:ext cx="8520600" cy="41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50">
                <a:solidFill>
                  <a:schemeClr val="dk1"/>
                </a:solidFill>
                <a:latin typeface="Times New Roman"/>
                <a:ea typeface="Times New Roman"/>
                <a:cs typeface="Times New Roman"/>
                <a:sym typeface="Times New Roman"/>
              </a:rPr>
              <a:t>4. Analysis:</a:t>
            </a:r>
            <a:endParaRPr sz="175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750">
                <a:solidFill>
                  <a:schemeClr val="dk1"/>
                </a:solidFill>
                <a:latin typeface="Times New Roman"/>
                <a:ea typeface="Times New Roman"/>
                <a:cs typeface="Times New Roman"/>
                <a:sym typeface="Times New Roman"/>
              </a:rPr>
              <a:t>The analysis highlighted significant contributors to high CPU usage among applications and offered recommendations for optimizing system performance based on observed data under varying CPU limits.</a:t>
            </a:r>
            <a:endParaRPr sz="175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750">
                <a:solidFill>
                  <a:schemeClr val="dk1"/>
                </a:solidFill>
                <a:latin typeface="Times New Roman"/>
                <a:ea typeface="Times New Roman"/>
                <a:cs typeface="Times New Roman"/>
                <a:sym typeface="Times New Roman"/>
              </a:rPr>
              <a:t>5. Approach:</a:t>
            </a:r>
            <a:endParaRPr sz="175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750">
                <a:solidFill>
                  <a:schemeClr val="dk1"/>
                </a:solidFill>
                <a:latin typeface="Times New Roman"/>
                <a:ea typeface="Times New Roman"/>
                <a:cs typeface="Times New Roman"/>
                <a:sym typeface="Times New Roman"/>
              </a:rPr>
              <a:t>The project adopted a systematic approach, starting with problem identification, followed by data collection under different CPU limit scenarios, rigorous evaluation of performance impacts, and concluded with actionable insights for performance optimization.</a:t>
            </a:r>
            <a:endParaRPr sz="175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750">
                <a:solidFill>
                  <a:schemeClr val="dk1"/>
                </a:solidFill>
                <a:latin typeface="Times New Roman"/>
                <a:ea typeface="Times New Roman"/>
                <a:cs typeface="Times New Roman"/>
                <a:sym typeface="Times New Roman"/>
              </a:rPr>
              <a:t>       </a:t>
            </a:r>
            <a:r>
              <a:rPr lang="en" sz="1750">
                <a:solidFill>
                  <a:schemeClr val="dk1"/>
                </a:solidFill>
                <a:latin typeface="Times New Roman"/>
                <a:ea typeface="Times New Roman"/>
                <a:cs typeface="Times New Roman"/>
                <a:sym typeface="Times New Roman"/>
              </a:rPr>
              <a:t>This structured approach aimed to provide a comprehensive understanding of CPU usage dynamics and inform effective strategies for managing and optimizing system resources.</a:t>
            </a:r>
            <a:endParaRPr sz="175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75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41B47"/>
                </a:solidFill>
              </a:rPr>
              <a:t>Features Offered</a:t>
            </a:r>
            <a:endParaRPr b="1">
              <a:solidFill>
                <a:srgbClr val="741B47"/>
              </a:solidFill>
            </a:endParaRPr>
          </a:p>
        </p:txBody>
      </p:sp>
      <p:sp>
        <p:nvSpPr>
          <p:cNvPr id="79" name="Google Shape;79;p17"/>
          <p:cNvSpPr txBox="1"/>
          <p:nvPr>
            <p:ph idx="1" type="body"/>
          </p:nvPr>
        </p:nvSpPr>
        <p:spPr>
          <a:xfrm>
            <a:off x="311700" y="1152475"/>
            <a:ext cx="8520600" cy="387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50">
                <a:solidFill>
                  <a:schemeClr val="dk1"/>
                </a:solidFill>
                <a:latin typeface="Times New Roman"/>
                <a:ea typeface="Times New Roman"/>
                <a:cs typeface="Times New Roman"/>
                <a:sym typeface="Times New Roman"/>
              </a:rPr>
              <a:t>Data Collection:</a:t>
            </a:r>
            <a:endParaRPr b="1" sz="1750">
              <a:solidFill>
                <a:schemeClr val="dk1"/>
              </a:solidFill>
              <a:latin typeface="Times New Roman"/>
              <a:ea typeface="Times New Roman"/>
              <a:cs typeface="Times New Roman"/>
              <a:sym typeface="Times New Roman"/>
            </a:endParaRPr>
          </a:p>
          <a:p>
            <a:pPr indent="-339725" lvl="0" marL="457200" rtl="0" algn="l">
              <a:lnSpc>
                <a:spcPct val="115000"/>
              </a:lnSpc>
              <a:spcBef>
                <a:spcPts val="1200"/>
              </a:spcBef>
              <a:spcAft>
                <a:spcPts val="0"/>
              </a:spcAft>
              <a:buClr>
                <a:schemeClr val="dk1"/>
              </a:buClr>
              <a:buSzPts val="1750"/>
              <a:buFont typeface="Times New Roman"/>
              <a:buChar char="●"/>
            </a:pPr>
            <a:r>
              <a:rPr lang="en" sz="1750">
                <a:solidFill>
                  <a:schemeClr val="dk1"/>
                </a:solidFill>
                <a:latin typeface="Times New Roman"/>
                <a:ea typeface="Times New Roman"/>
                <a:cs typeface="Times New Roman"/>
                <a:sym typeface="Times New Roman"/>
              </a:rPr>
              <a:t>Captures initial CPU usage data under normal operating conditions.</a:t>
            </a:r>
            <a:endParaRPr sz="1750">
              <a:solidFill>
                <a:schemeClr val="dk1"/>
              </a:solidFill>
              <a:latin typeface="Times New Roman"/>
              <a:ea typeface="Times New Roman"/>
              <a:cs typeface="Times New Roman"/>
              <a:sym typeface="Times New Roman"/>
            </a:endParaRPr>
          </a:p>
          <a:p>
            <a:pPr indent="-339725" lvl="0" marL="457200" rtl="0" algn="l">
              <a:lnSpc>
                <a:spcPct val="115000"/>
              </a:lnSpc>
              <a:spcBef>
                <a:spcPts val="0"/>
              </a:spcBef>
              <a:spcAft>
                <a:spcPts val="0"/>
              </a:spcAft>
              <a:buClr>
                <a:schemeClr val="dk1"/>
              </a:buClr>
              <a:buSzPts val="1750"/>
              <a:buFont typeface="Times New Roman"/>
              <a:buChar char="●"/>
            </a:pPr>
            <a:r>
              <a:rPr lang="en" sz="1750">
                <a:solidFill>
                  <a:schemeClr val="dk1"/>
                </a:solidFill>
                <a:latin typeface="Times New Roman"/>
                <a:ea typeface="Times New Roman"/>
                <a:cs typeface="Times New Roman"/>
                <a:sym typeface="Times New Roman"/>
              </a:rPr>
              <a:t>Collects CPU usage metrics under controlled CPU limits (70%, 50%, 30%).</a:t>
            </a:r>
            <a:endParaRPr sz="175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750">
                <a:solidFill>
                  <a:schemeClr val="dk1"/>
                </a:solidFill>
                <a:latin typeface="Times New Roman"/>
                <a:ea typeface="Times New Roman"/>
                <a:cs typeface="Times New Roman"/>
                <a:sym typeface="Times New Roman"/>
              </a:rPr>
              <a:t>Tool Utilization:</a:t>
            </a:r>
            <a:endParaRPr b="1" sz="1750">
              <a:solidFill>
                <a:schemeClr val="dk1"/>
              </a:solidFill>
              <a:latin typeface="Times New Roman"/>
              <a:ea typeface="Times New Roman"/>
              <a:cs typeface="Times New Roman"/>
              <a:sym typeface="Times New Roman"/>
            </a:endParaRPr>
          </a:p>
          <a:p>
            <a:pPr indent="-339725" lvl="0" marL="457200" rtl="0" algn="l">
              <a:lnSpc>
                <a:spcPct val="115000"/>
              </a:lnSpc>
              <a:spcBef>
                <a:spcPts val="1200"/>
              </a:spcBef>
              <a:spcAft>
                <a:spcPts val="0"/>
              </a:spcAft>
              <a:buSzPts val="1750"/>
              <a:buFont typeface="Times New Roman"/>
              <a:buChar char="●"/>
            </a:pPr>
            <a:r>
              <a:rPr lang="en" sz="1750">
                <a:solidFill>
                  <a:schemeClr val="dk1"/>
                </a:solidFill>
                <a:latin typeface="Times New Roman"/>
                <a:ea typeface="Times New Roman"/>
                <a:cs typeface="Times New Roman"/>
                <a:sym typeface="Times New Roman"/>
              </a:rPr>
              <a:t>Utilizes </a:t>
            </a:r>
            <a:r>
              <a:rPr lang="en" sz="1750">
                <a:solidFill>
                  <a:srgbClr val="188038"/>
                </a:solidFill>
                <a:latin typeface="Times New Roman"/>
                <a:ea typeface="Times New Roman"/>
                <a:cs typeface="Times New Roman"/>
                <a:sym typeface="Times New Roman"/>
              </a:rPr>
              <a:t>psutil</a:t>
            </a:r>
            <a:r>
              <a:rPr lang="en" sz="1750">
                <a:solidFill>
                  <a:schemeClr val="dk1"/>
                </a:solidFill>
                <a:latin typeface="Times New Roman"/>
                <a:ea typeface="Times New Roman"/>
                <a:cs typeface="Times New Roman"/>
                <a:sym typeface="Times New Roman"/>
              </a:rPr>
              <a:t> for real-time monitoring and data collection of system and process information.</a:t>
            </a:r>
            <a:endParaRPr sz="175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750">
                <a:solidFill>
                  <a:schemeClr val="dk1"/>
                </a:solidFill>
                <a:latin typeface="Times New Roman"/>
                <a:ea typeface="Times New Roman"/>
                <a:cs typeface="Times New Roman"/>
                <a:sym typeface="Times New Roman"/>
              </a:rPr>
              <a:t>Data Analysis:</a:t>
            </a:r>
            <a:endParaRPr b="1" sz="1750">
              <a:solidFill>
                <a:schemeClr val="dk1"/>
              </a:solidFill>
              <a:latin typeface="Times New Roman"/>
              <a:ea typeface="Times New Roman"/>
              <a:cs typeface="Times New Roman"/>
              <a:sym typeface="Times New Roman"/>
            </a:endParaRPr>
          </a:p>
          <a:p>
            <a:pPr indent="-339725" lvl="0" marL="457200" rtl="0" algn="l">
              <a:lnSpc>
                <a:spcPct val="115000"/>
              </a:lnSpc>
              <a:spcBef>
                <a:spcPts val="1200"/>
              </a:spcBef>
              <a:spcAft>
                <a:spcPts val="0"/>
              </a:spcAft>
              <a:buClr>
                <a:schemeClr val="dk1"/>
              </a:buClr>
              <a:buSzPts val="1750"/>
              <a:buFont typeface="Times New Roman"/>
              <a:buChar char="●"/>
            </a:pPr>
            <a:r>
              <a:rPr lang="en" sz="1750">
                <a:solidFill>
                  <a:schemeClr val="dk1"/>
                </a:solidFill>
                <a:latin typeface="Times New Roman"/>
                <a:ea typeface="Times New Roman"/>
                <a:cs typeface="Times New Roman"/>
                <a:sym typeface="Times New Roman"/>
              </a:rPr>
              <a:t>Calculates average CPU usage per application.</a:t>
            </a:r>
            <a:endParaRPr sz="1750">
              <a:solidFill>
                <a:schemeClr val="dk1"/>
              </a:solidFill>
              <a:latin typeface="Times New Roman"/>
              <a:ea typeface="Times New Roman"/>
              <a:cs typeface="Times New Roman"/>
              <a:sym typeface="Times New Roman"/>
            </a:endParaRPr>
          </a:p>
          <a:p>
            <a:pPr indent="-339725" lvl="0" marL="457200" rtl="0" algn="l">
              <a:lnSpc>
                <a:spcPct val="115000"/>
              </a:lnSpc>
              <a:spcBef>
                <a:spcPts val="0"/>
              </a:spcBef>
              <a:spcAft>
                <a:spcPts val="0"/>
              </a:spcAft>
              <a:buClr>
                <a:schemeClr val="dk1"/>
              </a:buClr>
              <a:buSzPts val="1750"/>
              <a:buFont typeface="Times New Roman"/>
              <a:buChar char="●"/>
            </a:pPr>
            <a:r>
              <a:rPr lang="en" sz="1750">
                <a:solidFill>
                  <a:schemeClr val="dk1"/>
                </a:solidFill>
                <a:latin typeface="Times New Roman"/>
                <a:ea typeface="Times New Roman"/>
                <a:cs typeface="Times New Roman"/>
                <a:sym typeface="Times New Roman"/>
              </a:rPr>
              <a:t>Conducts comparative analysis to assess the impact of CPU limits on performance.</a:t>
            </a:r>
            <a:endParaRPr sz="175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75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41B47"/>
                </a:solidFill>
              </a:rPr>
              <a:t>Features Offered</a:t>
            </a:r>
            <a:endParaRPr b="1">
              <a:solidFill>
                <a:srgbClr val="741B47"/>
              </a:solidFill>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Visualization:</a:t>
            </a:r>
            <a:endParaRPr b="1" sz="1700">
              <a:solidFill>
                <a:schemeClr val="dk1"/>
              </a:solidFill>
              <a:latin typeface="Times New Roman"/>
              <a:ea typeface="Times New Roman"/>
              <a:cs typeface="Times New Roman"/>
              <a:sym typeface="Times New Roman"/>
            </a:endParaRPr>
          </a:p>
          <a:p>
            <a:pPr indent="-336550" lvl="0" marL="457200" rtl="0" algn="l">
              <a:spcBef>
                <a:spcPts val="120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Presents CPU usage comparisons across applications using bar plots.</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Visualizes overall system performance changes with applied CPU limits.</a:t>
            </a:r>
            <a:endParaRPr sz="17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Insights and Recommendations:</a:t>
            </a:r>
            <a:endParaRPr b="1" sz="1700">
              <a:solidFill>
                <a:schemeClr val="dk1"/>
              </a:solidFill>
              <a:latin typeface="Times New Roman"/>
              <a:ea typeface="Times New Roman"/>
              <a:cs typeface="Times New Roman"/>
              <a:sym typeface="Times New Roman"/>
            </a:endParaRPr>
          </a:p>
          <a:p>
            <a:pPr indent="-336550" lvl="0" marL="457200" rtl="0" algn="l">
              <a:spcBef>
                <a:spcPts val="120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Provides insights into application-specific CPU usage patterns.</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Offers recommendations for optimizing system performance based on observed data.</a:t>
            </a:r>
            <a:endParaRPr sz="17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Insight Generation:</a:t>
            </a:r>
            <a:r>
              <a:rPr lang="en" sz="1700">
                <a:solidFill>
                  <a:schemeClr val="dk1"/>
                </a:solidFill>
                <a:latin typeface="Times New Roman"/>
                <a:ea typeface="Times New Roman"/>
                <a:cs typeface="Times New Roman"/>
                <a:sym typeface="Times New Roman"/>
              </a:rPr>
              <a:t> </a:t>
            </a:r>
            <a:endParaRPr sz="1700">
              <a:solidFill>
                <a:schemeClr val="dk1"/>
              </a:solidFill>
              <a:latin typeface="Times New Roman"/>
              <a:ea typeface="Times New Roman"/>
              <a:cs typeface="Times New Roman"/>
              <a:sym typeface="Times New Roman"/>
            </a:endParaRPr>
          </a:p>
          <a:p>
            <a:pPr indent="-336550" lvl="0" marL="457200" rtl="0" algn="l">
              <a:spcBef>
                <a:spcPts val="120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Analyzes application-specific CPU usage, visualizes impacts with bar plots, and provides optimization recommendations for improved system performance.</a:t>
            </a:r>
            <a:endParaRPr sz="17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700">
              <a:latin typeface="Times New Roman"/>
              <a:ea typeface="Times New Roman"/>
              <a:cs typeface="Times New Roman"/>
              <a:sym typeface="Times New Roman"/>
            </a:endParaRPr>
          </a:p>
          <a:p>
            <a:pPr indent="0" lvl="0" marL="0" rtl="0" algn="l">
              <a:spcBef>
                <a:spcPts val="1200"/>
              </a:spcBef>
              <a:spcAft>
                <a:spcPts val="120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41B47"/>
                </a:solidFill>
              </a:rPr>
              <a:t>Process Flow</a:t>
            </a:r>
            <a:endParaRPr b="1">
              <a:solidFill>
                <a:srgbClr val="741B47"/>
              </a:solidFill>
            </a:endParaRPr>
          </a:p>
        </p:txBody>
      </p:sp>
      <p:sp>
        <p:nvSpPr>
          <p:cNvPr id="91" name="Google Shape;91;p19"/>
          <p:cNvSpPr txBox="1"/>
          <p:nvPr>
            <p:ph idx="1" type="body"/>
          </p:nvPr>
        </p:nvSpPr>
        <p:spPr>
          <a:xfrm>
            <a:off x="311700" y="1017725"/>
            <a:ext cx="8520600" cy="401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500">
                <a:solidFill>
                  <a:schemeClr val="dk1"/>
                </a:solidFill>
                <a:latin typeface="Times New Roman"/>
                <a:ea typeface="Times New Roman"/>
                <a:cs typeface="Times New Roman"/>
                <a:sym typeface="Times New Roman"/>
              </a:rPr>
              <a:t>1.Project Start</a:t>
            </a:r>
            <a:endParaRPr b="1" sz="1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500">
                <a:solidFill>
                  <a:schemeClr val="dk1"/>
                </a:solidFill>
                <a:latin typeface="Times New Roman"/>
                <a:ea typeface="Times New Roman"/>
                <a:cs typeface="Times New Roman"/>
                <a:sym typeface="Times New Roman"/>
              </a:rPr>
              <a:t>2.Problem Statement </a:t>
            </a:r>
            <a:r>
              <a:rPr lang="en" sz="1500">
                <a:solidFill>
                  <a:schemeClr val="dk1"/>
                </a:solidFill>
                <a:latin typeface="Times New Roman"/>
                <a:ea typeface="Times New Roman"/>
                <a:cs typeface="Times New Roman"/>
                <a:sym typeface="Times New Roman"/>
              </a:rPr>
              <a:t> Define the issue of high CPU usage by applications.</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500">
                <a:solidFill>
                  <a:schemeClr val="dk1"/>
                </a:solidFill>
                <a:latin typeface="Times New Roman"/>
                <a:ea typeface="Times New Roman"/>
                <a:cs typeface="Times New Roman"/>
                <a:sym typeface="Times New Roman"/>
              </a:rPr>
              <a:t>3.Objectives</a:t>
            </a:r>
            <a:r>
              <a:rPr lang="en" sz="1500">
                <a:solidFill>
                  <a:schemeClr val="dk1"/>
                </a:solidFill>
                <a:latin typeface="Times New Roman"/>
                <a:ea typeface="Times New Roman"/>
                <a:cs typeface="Times New Roman"/>
                <a:sym typeface="Times New Roman"/>
              </a:rPr>
              <a:t> Set goals: Monitor CPU usage, apply varying CPU limits (70%, 50%, 30%), and analyze their impact.</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500">
                <a:solidFill>
                  <a:schemeClr val="dk1"/>
                </a:solidFill>
                <a:latin typeface="Times New Roman"/>
                <a:ea typeface="Times New Roman"/>
                <a:cs typeface="Times New Roman"/>
                <a:sym typeface="Times New Roman"/>
              </a:rPr>
              <a:t>4.Data Collection</a:t>
            </a:r>
            <a:endParaRPr b="1" sz="1500">
              <a:solidFill>
                <a:schemeClr val="dk1"/>
              </a:solidFill>
              <a:latin typeface="Times New Roman"/>
              <a:ea typeface="Times New Roman"/>
              <a:cs typeface="Times New Roman"/>
              <a:sym typeface="Times New Roman"/>
            </a:endParaRPr>
          </a:p>
          <a:p>
            <a:pPr indent="-323850" lvl="0" marL="457200" rtl="0" algn="l">
              <a:lnSpc>
                <a:spcPct val="115000"/>
              </a:lnSpc>
              <a:spcBef>
                <a:spcPts val="1200"/>
              </a:spcBef>
              <a:spcAft>
                <a:spcPts val="0"/>
              </a:spcAft>
              <a:buClr>
                <a:schemeClr val="dk1"/>
              </a:buClr>
              <a:buSzPts val="1500"/>
              <a:buChar char="●"/>
            </a:pPr>
            <a:r>
              <a:rPr b="1" lang="en" sz="1500">
                <a:solidFill>
                  <a:schemeClr val="dk1"/>
                </a:solidFill>
                <a:latin typeface="Times New Roman"/>
                <a:ea typeface="Times New Roman"/>
                <a:cs typeface="Times New Roman"/>
                <a:sym typeface="Times New Roman"/>
              </a:rPr>
              <a:t>Initial Data:</a:t>
            </a:r>
            <a:r>
              <a:rPr lang="en" sz="1500">
                <a:solidFill>
                  <a:schemeClr val="dk1"/>
                </a:solidFill>
                <a:latin typeface="Times New Roman"/>
                <a:ea typeface="Times New Roman"/>
                <a:cs typeface="Times New Roman"/>
                <a:sym typeface="Times New Roman"/>
              </a:rPr>
              <a:t> Gather CPU usage data for all applications under normal conditions.</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latin typeface="Times New Roman"/>
                <a:ea typeface="Times New Roman"/>
                <a:cs typeface="Times New Roman"/>
                <a:sym typeface="Times New Roman"/>
              </a:rPr>
              <a:t>Limited Data:</a:t>
            </a:r>
            <a:r>
              <a:rPr lang="en" sz="1500">
                <a:solidFill>
                  <a:schemeClr val="dk1"/>
                </a:solidFill>
                <a:latin typeface="Times New Roman"/>
                <a:ea typeface="Times New Roman"/>
                <a:cs typeface="Times New Roman"/>
                <a:sym typeface="Times New Roman"/>
              </a:rPr>
              <a:t> Apply CPU limits (70%, 50%, 30%) and collect usage data.</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500">
                <a:solidFill>
                  <a:schemeClr val="dk1"/>
                </a:solidFill>
                <a:latin typeface="Times New Roman"/>
                <a:ea typeface="Times New Roman"/>
                <a:cs typeface="Times New Roman"/>
                <a:sym typeface="Times New Roman"/>
              </a:rPr>
              <a:t>5.Data Processing</a:t>
            </a:r>
            <a:endParaRPr b="1" sz="1500">
              <a:solidFill>
                <a:schemeClr val="dk1"/>
              </a:solidFill>
              <a:latin typeface="Times New Roman"/>
              <a:ea typeface="Times New Roman"/>
              <a:cs typeface="Times New Roman"/>
              <a:sym typeface="Times New Roman"/>
            </a:endParaRPr>
          </a:p>
          <a:p>
            <a:pPr indent="-323850" lvl="0" marL="457200" rtl="0" algn="l">
              <a:lnSpc>
                <a:spcPct val="115000"/>
              </a:lnSpc>
              <a:spcBef>
                <a:spcPts val="1200"/>
              </a:spcBef>
              <a:spcAft>
                <a:spcPts val="0"/>
              </a:spcAft>
              <a:buClr>
                <a:schemeClr val="dk1"/>
              </a:buClr>
              <a:buSzPts val="1500"/>
              <a:buChar char="●"/>
            </a:pPr>
            <a:r>
              <a:rPr b="1" lang="en" sz="1500">
                <a:solidFill>
                  <a:schemeClr val="dk1"/>
                </a:solidFill>
                <a:latin typeface="Times New Roman"/>
                <a:ea typeface="Times New Roman"/>
                <a:cs typeface="Times New Roman"/>
                <a:sym typeface="Times New Roman"/>
              </a:rPr>
              <a:t>Calculate Average CPU Usage:</a:t>
            </a:r>
            <a:r>
              <a:rPr lang="en" sz="1500">
                <a:solidFill>
                  <a:schemeClr val="dk1"/>
                </a:solidFill>
                <a:latin typeface="Times New Roman"/>
                <a:ea typeface="Times New Roman"/>
                <a:cs typeface="Times New Roman"/>
                <a:sym typeface="Times New Roman"/>
              </a:rPr>
              <a:t> Compute average CPU usage for each application across different limits.</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latin typeface="Times New Roman"/>
                <a:ea typeface="Times New Roman"/>
                <a:cs typeface="Times New Roman"/>
                <a:sym typeface="Times New Roman"/>
              </a:rPr>
              <a:t>Group Data by Application:</a:t>
            </a:r>
            <a:r>
              <a:rPr lang="en" sz="1500">
                <a:solidFill>
                  <a:schemeClr val="dk1"/>
                </a:solidFill>
                <a:latin typeface="Times New Roman"/>
                <a:ea typeface="Times New Roman"/>
                <a:cs typeface="Times New Roman"/>
                <a:sym typeface="Times New Roman"/>
              </a:rPr>
              <a:t> Organize data by application name for detailed analysis.</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120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41B47"/>
                </a:solidFill>
              </a:rPr>
              <a:t>Process Flow</a:t>
            </a:r>
            <a:endParaRPr b="1">
              <a:solidFill>
                <a:srgbClr val="741B47"/>
              </a:solidFill>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Comparative Analysis</a:t>
            </a:r>
            <a:endParaRPr b="1" sz="1600">
              <a:solidFill>
                <a:schemeClr val="dk1"/>
              </a:solidFill>
              <a:latin typeface="Times New Roman"/>
              <a:ea typeface="Times New Roman"/>
              <a:cs typeface="Times New Roman"/>
              <a:sym typeface="Times New Roman"/>
            </a:endParaRPr>
          </a:p>
          <a:p>
            <a:pPr indent="-330200" lvl="0" marL="457200" rtl="0" algn="l">
              <a:spcBef>
                <a:spcPts val="1200"/>
              </a:spcBef>
              <a:spcAft>
                <a:spcPts val="0"/>
              </a:spcAft>
              <a:buClr>
                <a:schemeClr val="dk1"/>
              </a:buClr>
              <a:buSzPts val="1600"/>
              <a:buChar char="●"/>
            </a:pPr>
            <a:r>
              <a:rPr b="1" lang="en" sz="1600">
                <a:solidFill>
                  <a:schemeClr val="dk1"/>
                </a:solidFill>
                <a:latin typeface="Times New Roman"/>
                <a:ea typeface="Times New Roman"/>
                <a:cs typeface="Times New Roman"/>
                <a:sym typeface="Times New Roman"/>
              </a:rPr>
              <a:t>Compare CPU Usage:</a:t>
            </a:r>
            <a:r>
              <a:rPr lang="en" sz="1600">
                <a:solidFill>
                  <a:schemeClr val="dk1"/>
                </a:solidFill>
                <a:latin typeface="Times New Roman"/>
                <a:ea typeface="Times New Roman"/>
                <a:cs typeface="Times New Roman"/>
                <a:sym typeface="Times New Roman"/>
              </a:rPr>
              <a:t> Analyze and compare average CPU usage under different CPU limits.</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Char char="●"/>
            </a:pPr>
            <a:r>
              <a:rPr b="1" lang="en" sz="1600">
                <a:solidFill>
                  <a:schemeClr val="dk1"/>
                </a:solidFill>
                <a:latin typeface="Times New Roman"/>
                <a:ea typeface="Times New Roman"/>
                <a:cs typeface="Times New Roman"/>
                <a:sym typeface="Times New Roman"/>
              </a:rPr>
              <a:t>Assess Changes:</a:t>
            </a:r>
            <a:r>
              <a:rPr lang="en" sz="1600">
                <a:solidFill>
                  <a:schemeClr val="dk1"/>
                </a:solidFill>
                <a:latin typeface="Times New Roman"/>
                <a:ea typeface="Times New Roman"/>
                <a:cs typeface="Times New Roman"/>
                <a:sym typeface="Times New Roman"/>
              </a:rPr>
              <a:t> Determine CPU usage variations before and after applying limits.</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Visualization</a:t>
            </a:r>
            <a:endParaRPr b="1" sz="1600">
              <a:solidFill>
                <a:schemeClr val="dk1"/>
              </a:solidFill>
              <a:latin typeface="Times New Roman"/>
              <a:ea typeface="Times New Roman"/>
              <a:cs typeface="Times New Roman"/>
              <a:sym typeface="Times New Roman"/>
            </a:endParaRPr>
          </a:p>
          <a:p>
            <a:pPr indent="-330200" lvl="0" marL="457200" rtl="0" algn="l">
              <a:spcBef>
                <a:spcPts val="1200"/>
              </a:spcBef>
              <a:spcAft>
                <a:spcPts val="0"/>
              </a:spcAft>
              <a:buClr>
                <a:schemeClr val="dk1"/>
              </a:buClr>
              <a:buSzPts val="1600"/>
              <a:buChar char="●"/>
            </a:pPr>
            <a:r>
              <a:rPr b="1" lang="en" sz="1600">
                <a:solidFill>
                  <a:schemeClr val="dk1"/>
                </a:solidFill>
                <a:latin typeface="Times New Roman"/>
                <a:ea typeface="Times New Roman"/>
                <a:cs typeface="Times New Roman"/>
                <a:sym typeface="Times New Roman"/>
              </a:rPr>
              <a:t>Bar Plots:</a:t>
            </a:r>
            <a:r>
              <a:rPr lang="en" sz="1600">
                <a:solidFill>
                  <a:schemeClr val="dk1"/>
                </a:solidFill>
                <a:latin typeface="Times New Roman"/>
                <a:ea typeface="Times New Roman"/>
                <a:cs typeface="Times New Roman"/>
                <a:sym typeface="Times New Roman"/>
              </a:rPr>
              <a:t> Visualize CPU usage of top 50 applications under varying CPU limits.</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Char char="●"/>
            </a:pPr>
            <a:r>
              <a:rPr b="1" lang="en" sz="1600">
                <a:solidFill>
                  <a:schemeClr val="dk1"/>
                </a:solidFill>
                <a:latin typeface="Times New Roman"/>
                <a:ea typeface="Times New Roman"/>
                <a:cs typeface="Times New Roman"/>
                <a:sym typeface="Times New Roman"/>
              </a:rPr>
              <a:t>System Performance:</a:t>
            </a:r>
            <a:r>
              <a:rPr lang="en" sz="1600">
                <a:solidFill>
                  <a:schemeClr val="dk1"/>
                </a:solidFill>
                <a:latin typeface="Times New Roman"/>
                <a:ea typeface="Times New Roman"/>
                <a:cs typeface="Times New Roman"/>
                <a:sym typeface="Times New Roman"/>
              </a:rPr>
              <a:t> Present visual insights into overall system performance with imposed CPU limits.</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b="1" sz="16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41B47"/>
                </a:solidFill>
              </a:rPr>
              <a:t>Process Flow</a:t>
            </a:r>
            <a:endParaRPr b="1">
              <a:solidFill>
                <a:srgbClr val="741B47"/>
              </a:solidFill>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650">
                <a:solidFill>
                  <a:schemeClr val="dk1"/>
                </a:solidFill>
                <a:latin typeface="Times New Roman"/>
                <a:ea typeface="Times New Roman"/>
                <a:cs typeface="Times New Roman"/>
                <a:sym typeface="Times New Roman"/>
              </a:rPr>
              <a:t>I</a:t>
            </a:r>
            <a:r>
              <a:rPr b="1" lang="en" sz="1650">
                <a:solidFill>
                  <a:schemeClr val="dk1"/>
                </a:solidFill>
                <a:latin typeface="Times New Roman"/>
                <a:ea typeface="Times New Roman"/>
                <a:cs typeface="Times New Roman"/>
                <a:sym typeface="Times New Roman"/>
              </a:rPr>
              <a:t>nsights and Recommendations</a:t>
            </a:r>
            <a:endParaRPr b="1" sz="1650">
              <a:solidFill>
                <a:schemeClr val="dk1"/>
              </a:solidFill>
              <a:latin typeface="Times New Roman"/>
              <a:ea typeface="Times New Roman"/>
              <a:cs typeface="Times New Roman"/>
              <a:sym typeface="Times New Roman"/>
            </a:endParaRPr>
          </a:p>
          <a:p>
            <a:pPr indent="-333375" lvl="0" marL="457200" rtl="0" algn="l">
              <a:lnSpc>
                <a:spcPct val="115000"/>
              </a:lnSpc>
              <a:spcBef>
                <a:spcPts val="1200"/>
              </a:spcBef>
              <a:spcAft>
                <a:spcPts val="0"/>
              </a:spcAft>
              <a:buClr>
                <a:schemeClr val="dk1"/>
              </a:buClr>
              <a:buSzPts val="1650"/>
              <a:buChar char="●"/>
            </a:pPr>
            <a:r>
              <a:rPr b="1" lang="en" sz="1650">
                <a:solidFill>
                  <a:schemeClr val="dk1"/>
                </a:solidFill>
                <a:latin typeface="Times New Roman"/>
                <a:ea typeface="Times New Roman"/>
                <a:cs typeface="Times New Roman"/>
                <a:sym typeface="Times New Roman"/>
              </a:rPr>
              <a:t>Identify High Usage Applications:</a:t>
            </a:r>
            <a:r>
              <a:rPr lang="en" sz="1650">
                <a:solidFill>
                  <a:schemeClr val="dk1"/>
                </a:solidFill>
                <a:latin typeface="Times New Roman"/>
                <a:ea typeface="Times New Roman"/>
                <a:cs typeface="Times New Roman"/>
                <a:sym typeface="Times New Roman"/>
              </a:rPr>
              <a:t> Identify applications with significant CPU resource consumption.</a:t>
            </a:r>
            <a:endParaRPr sz="1650">
              <a:solidFill>
                <a:schemeClr val="dk1"/>
              </a:solidFill>
              <a:latin typeface="Times New Roman"/>
              <a:ea typeface="Times New Roman"/>
              <a:cs typeface="Times New Roman"/>
              <a:sym typeface="Times New Roman"/>
            </a:endParaRPr>
          </a:p>
          <a:p>
            <a:pPr indent="-333375" lvl="0" marL="457200" rtl="0" algn="l">
              <a:lnSpc>
                <a:spcPct val="115000"/>
              </a:lnSpc>
              <a:spcBef>
                <a:spcPts val="0"/>
              </a:spcBef>
              <a:spcAft>
                <a:spcPts val="0"/>
              </a:spcAft>
              <a:buClr>
                <a:schemeClr val="dk1"/>
              </a:buClr>
              <a:buSzPts val="1650"/>
              <a:buChar char="●"/>
            </a:pPr>
            <a:r>
              <a:rPr b="1" lang="en" sz="1650">
                <a:solidFill>
                  <a:schemeClr val="dk1"/>
                </a:solidFill>
                <a:latin typeface="Times New Roman"/>
                <a:ea typeface="Times New Roman"/>
                <a:cs typeface="Times New Roman"/>
                <a:sym typeface="Times New Roman"/>
              </a:rPr>
              <a:t>Optimization Suggestions:</a:t>
            </a:r>
            <a:r>
              <a:rPr lang="en" sz="1650">
                <a:solidFill>
                  <a:schemeClr val="dk1"/>
                </a:solidFill>
                <a:latin typeface="Times New Roman"/>
                <a:ea typeface="Times New Roman"/>
                <a:cs typeface="Times New Roman"/>
                <a:sym typeface="Times New Roman"/>
              </a:rPr>
              <a:t> Provide actionable recommendations to optimize CPU usage based on analysis.</a:t>
            </a:r>
            <a:endParaRPr sz="165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 sz="1650">
                <a:solidFill>
                  <a:schemeClr val="dk1"/>
                </a:solidFill>
                <a:latin typeface="Times New Roman"/>
                <a:ea typeface="Times New Roman"/>
                <a:cs typeface="Times New Roman"/>
                <a:sym typeface="Times New Roman"/>
              </a:rPr>
              <a:t>Following this structured approach systematically addresses high CPU usage, evaluates the impacts of CPU limits, and provides actionable insights to optimize system performance.</a:t>
            </a:r>
            <a:endParaRPr sz="165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