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rgbClr val="2D2D2D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rgbClr val="2D2D2D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rgbClr val="2D2D2D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rgbClr val="2D2D2D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rgbClr val="2D2D2D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6664" y="4803647"/>
            <a:ext cx="3938016" cy="134721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47831" y="4803647"/>
            <a:ext cx="2264664" cy="105460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79552" y="5135879"/>
            <a:ext cx="688848" cy="70104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7778496" cy="465734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45552" y="3371088"/>
            <a:ext cx="658368" cy="1014983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570976" y="3038855"/>
            <a:ext cx="2212848" cy="1054608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853928" y="3371088"/>
            <a:ext cx="658368" cy="101498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rgbClr val="2D2D2D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7925" y="743204"/>
            <a:ext cx="16312149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rgbClr val="2D2D2D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28725" y="2619324"/>
            <a:ext cx="12630548" cy="4892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rgbClr val="2D2D2D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366458" y="7620000"/>
            <a:ext cx="679450" cy="650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100" spc="-540">
                <a:solidFill>
                  <a:srgbClr val="2D2D2D"/>
                </a:solidFill>
                <a:latin typeface="Arial MT"/>
                <a:cs typeface="Arial MT"/>
              </a:rPr>
              <a:t>BY:</a:t>
            </a:r>
            <a:endParaRPr sz="41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45758" y="8219860"/>
            <a:ext cx="7290434" cy="1322705"/>
          </a:xfrm>
          <a:prstGeom prst="rect"/>
        </p:spPr>
        <p:txBody>
          <a:bodyPr wrap="square" lIns="0" tIns="558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40"/>
              </a:spcBef>
            </a:pPr>
            <a:r>
              <a:rPr dirty="0" sz="4050" spc="-430"/>
              <a:t>GOKULA</a:t>
            </a:r>
            <a:r>
              <a:rPr dirty="0" sz="4050" spc="204"/>
              <a:t> </a:t>
            </a:r>
            <a:r>
              <a:rPr dirty="0" sz="4050" spc="-509"/>
              <a:t>VARSH</a:t>
            </a:r>
            <a:r>
              <a:rPr dirty="0" sz="4050" spc="-560"/>
              <a:t> </a:t>
            </a:r>
            <a:r>
              <a:rPr dirty="0" sz="4050"/>
              <a:t>iNi</a:t>
            </a:r>
            <a:r>
              <a:rPr dirty="0" sz="4050" spc="-20"/>
              <a:t> </a:t>
            </a:r>
            <a:r>
              <a:rPr dirty="0" sz="4050" spc="-675"/>
              <a:t>K</a:t>
            </a:r>
            <a:r>
              <a:rPr dirty="0" sz="4050" spc="-10"/>
              <a:t> </a:t>
            </a:r>
            <a:r>
              <a:rPr dirty="0" sz="4050"/>
              <a:t>-</a:t>
            </a:r>
            <a:r>
              <a:rPr dirty="0" sz="4050" spc="-180"/>
              <a:t> </a:t>
            </a:r>
            <a:r>
              <a:rPr dirty="0" sz="4050" spc="-200"/>
              <a:t>23CDR048</a:t>
            </a:r>
            <a:endParaRPr sz="4050"/>
          </a:p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dirty="0" sz="3900" spc="-140"/>
              <a:t>HARINI</a:t>
            </a:r>
            <a:r>
              <a:rPr dirty="0" sz="3900" spc="-40"/>
              <a:t> </a:t>
            </a:r>
            <a:r>
              <a:rPr dirty="0" sz="3900" spc="-295"/>
              <a:t>M</a:t>
            </a:r>
            <a:r>
              <a:rPr dirty="0" sz="3900" spc="20"/>
              <a:t> </a:t>
            </a:r>
            <a:r>
              <a:rPr dirty="0" sz="3900"/>
              <a:t>-</a:t>
            </a:r>
            <a:r>
              <a:rPr dirty="0" sz="3900" spc="-220"/>
              <a:t> </a:t>
            </a:r>
            <a:r>
              <a:rPr dirty="0" sz="3900" spc="-60"/>
              <a:t>23CDR052</a:t>
            </a:r>
            <a:endParaRPr sz="3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5792" y="2289048"/>
            <a:ext cx="4974335" cy="7193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93456" y="1907540"/>
            <a:ext cx="3190240" cy="13055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00">
                <a:solidFill>
                  <a:srgbClr val="153869"/>
                </a:solidFill>
              </a:rPr>
              <a:t>VERVIE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096551" y="3751833"/>
            <a:ext cx="14128115" cy="43630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just" marL="12700" marR="5080" indent="814069">
              <a:lnSpc>
                <a:spcPct val="105500"/>
              </a:lnSpc>
              <a:spcBef>
                <a:spcPts val="120"/>
              </a:spcBef>
            </a:pPr>
            <a:r>
              <a:rPr dirty="0" sz="385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3850" spc="-7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850" spc="-85">
                <a:solidFill>
                  <a:srgbClr val="0A0A0A"/>
                </a:solidFill>
                <a:latin typeface="Arial MT"/>
                <a:cs typeface="Arial MT"/>
              </a:rPr>
              <a:t>Budgeting</a:t>
            </a:r>
            <a:r>
              <a:rPr dirty="0" sz="3850" spc="7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850" spc="-95">
                <a:solidFill>
                  <a:srgbClr val="0A0A0A"/>
                </a:solidFill>
                <a:latin typeface="Arial MT"/>
                <a:cs typeface="Arial MT"/>
              </a:rPr>
              <a:t>Application</a:t>
            </a:r>
            <a:r>
              <a:rPr dirty="0" sz="3850" spc="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850">
                <a:solidFill>
                  <a:srgbClr val="0A0A0A"/>
                </a:solidFill>
                <a:latin typeface="Arial MT"/>
                <a:cs typeface="Arial MT"/>
              </a:rPr>
              <a:t>is</a:t>
            </a:r>
            <a:r>
              <a:rPr dirty="0" sz="3850" spc="-1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850">
                <a:solidFill>
                  <a:srgbClr val="0A0A0A"/>
                </a:solidFill>
                <a:latin typeface="Arial MT"/>
                <a:cs typeface="Arial MT"/>
              </a:rPr>
              <a:t>helps</a:t>
            </a:r>
            <a:r>
              <a:rPr dirty="0" sz="3850" spc="-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850" spc="-10">
                <a:solidFill>
                  <a:srgbClr val="0A0A0A"/>
                </a:solidFill>
                <a:latin typeface="Arial MT"/>
                <a:cs typeface="Arial MT"/>
              </a:rPr>
              <a:t>users</a:t>
            </a:r>
            <a:r>
              <a:rPr dirty="0" sz="3850" spc="-1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850">
                <a:solidFill>
                  <a:srgbClr val="0A0A0A"/>
                </a:solidFill>
                <a:latin typeface="Arial MT"/>
                <a:cs typeface="Arial MT"/>
              </a:rPr>
              <a:t>to</a:t>
            </a:r>
            <a:r>
              <a:rPr dirty="0" sz="3850" spc="-11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850" spc="-25">
                <a:solidFill>
                  <a:srgbClr val="0A0A0A"/>
                </a:solidFill>
                <a:latin typeface="Arial MT"/>
                <a:cs typeface="Arial MT"/>
              </a:rPr>
              <a:t>create</a:t>
            </a:r>
            <a:r>
              <a:rPr dirty="0" sz="3850" spc="-4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850">
                <a:solidFill>
                  <a:srgbClr val="0A0A0A"/>
                </a:solidFill>
                <a:latin typeface="Arial MT"/>
                <a:cs typeface="Arial MT"/>
              </a:rPr>
              <a:t>and</a:t>
            </a:r>
            <a:r>
              <a:rPr dirty="0" sz="3850" spc="-8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850" spc="-185">
                <a:solidFill>
                  <a:srgbClr val="0A0A0A"/>
                </a:solidFill>
                <a:latin typeface="Arial MT"/>
                <a:cs typeface="Arial MT"/>
              </a:rPr>
              <a:t>manage </a:t>
            </a:r>
            <a:r>
              <a:rPr dirty="0" sz="3850">
                <a:solidFill>
                  <a:srgbClr val="0A0A0A"/>
                </a:solidFill>
                <a:latin typeface="Arial MT"/>
                <a:cs typeface="Arial MT"/>
              </a:rPr>
              <a:t>monthly</a:t>
            </a:r>
            <a:r>
              <a:rPr dirty="0" sz="3850" spc="37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850">
                <a:solidFill>
                  <a:srgbClr val="0A0A0A"/>
                </a:solidFill>
                <a:latin typeface="Arial MT"/>
                <a:cs typeface="Arial MT"/>
              </a:rPr>
              <a:t>budgets.</a:t>
            </a:r>
            <a:r>
              <a:rPr dirty="0" sz="3850" spc="37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85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3850" spc="30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850">
                <a:solidFill>
                  <a:srgbClr val="0A0A0A"/>
                </a:solidFill>
                <a:latin typeface="Arial MT"/>
                <a:cs typeface="Arial MT"/>
              </a:rPr>
              <a:t>application</a:t>
            </a:r>
            <a:r>
              <a:rPr dirty="0" sz="3850" spc="4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850">
                <a:solidFill>
                  <a:srgbClr val="0A0A0A"/>
                </a:solidFill>
                <a:latin typeface="Arial MT"/>
                <a:cs typeface="Arial MT"/>
              </a:rPr>
              <a:t>allows</a:t>
            </a:r>
            <a:r>
              <a:rPr dirty="0" sz="3850" spc="3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850">
                <a:solidFill>
                  <a:srgbClr val="0A0A0A"/>
                </a:solidFill>
                <a:latin typeface="Arial MT"/>
                <a:cs typeface="Arial MT"/>
              </a:rPr>
              <a:t>users</a:t>
            </a:r>
            <a:r>
              <a:rPr dirty="0" sz="3850" spc="35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850">
                <a:solidFill>
                  <a:srgbClr val="0A0A0A"/>
                </a:solidFill>
                <a:latin typeface="Arial MT"/>
                <a:cs typeface="Arial MT"/>
              </a:rPr>
              <a:t>to</a:t>
            </a:r>
            <a:r>
              <a:rPr dirty="0" sz="3850" spc="27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850">
                <a:solidFill>
                  <a:srgbClr val="0A0A0A"/>
                </a:solidFill>
                <a:latin typeface="Arial MT"/>
                <a:cs typeface="Arial MT"/>
              </a:rPr>
              <a:t>create</a:t>
            </a:r>
            <a:r>
              <a:rPr dirty="0" sz="3850" spc="3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850" spc="-160">
                <a:solidFill>
                  <a:srgbClr val="0A0A0A"/>
                </a:solidFill>
                <a:latin typeface="Arial MT"/>
                <a:cs typeface="Arial MT"/>
              </a:rPr>
              <a:t>monthly </a:t>
            </a:r>
            <a:r>
              <a:rPr dirty="0" sz="3850" spc="-95">
                <a:solidFill>
                  <a:srgbClr val="0A0A0A"/>
                </a:solidFill>
                <a:latin typeface="Arial MT"/>
                <a:cs typeface="Arial MT"/>
              </a:rPr>
              <a:t>budgets</a:t>
            </a:r>
            <a:r>
              <a:rPr dirty="0" sz="3850" spc="-1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850">
                <a:solidFill>
                  <a:srgbClr val="0A0A0A"/>
                </a:solidFill>
                <a:latin typeface="Arial MT"/>
                <a:cs typeface="Arial MT"/>
              </a:rPr>
              <a:t>by</a:t>
            </a:r>
            <a:r>
              <a:rPr dirty="0" sz="3850" spc="-204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850" spc="-70">
                <a:solidFill>
                  <a:srgbClr val="0A0A0A"/>
                </a:solidFill>
                <a:latin typeface="Arial MT"/>
                <a:cs typeface="Arial MT"/>
              </a:rPr>
              <a:t>setting</a:t>
            </a:r>
            <a:r>
              <a:rPr dirty="0" sz="3850" spc="-14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850" spc="-110">
                <a:solidFill>
                  <a:srgbClr val="0A0A0A"/>
                </a:solidFill>
                <a:latin typeface="Arial MT"/>
                <a:cs typeface="Arial MT"/>
              </a:rPr>
              <a:t>spending</a:t>
            </a:r>
            <a:r>
              <a:rPr dirty="0" sz="3850" spc="-9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850" spc="-30">
                <a:solidFill>
                  <a:srgbClr val="0A0A0A"/>
                </a:solidFill>
                <a:latin typeface="Arial MT"/>
                <a:cs typeface="Arial MT"/>
              </a:rPr>
              <a:t>limits</a:t>
            </a:r>
            <a:r>
              <a:rPr dirty="0" sz="3850" spc="-114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850" spc="-65">
                <a:solidFill>
                  <a:srgbClr val="0A0A0A"/>
                </a:solidFill>
                <a:latin typeface="Arial MT"/>
                <a:cs typeface="Arial MT"/>
              </a:rPr>
              <a:t>across</a:t>
            </a:r>
            <a:r>
              <a:rPr dirty="0" sz="3850" spc="-114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850" spc="-80">
                <a:solidFill>
                  <a:srgbClr val="0A0A0A"/>
                </a:solidFill>
                <a:latin typeface="Arial MT"/>
                <a:cs typeface="Arial MT"/>
              </a:rPr>
              <a:t>various</a:t>
            </a:r>
            <a:r>
              <a:rPr dirty="0" sz="3850" spc="-14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850" spc="-105">
                <a:solidFill>
                  <a:srgbClr val="0A0A0A"/>
                </a:solidFill>
                <a:latin typeface="Arial MT"/>
                <a:cs typeface="Arial MT"/>
              </a:rPr>
              <a:t>categories</a:t>
            </a:r>
            <a:r>
              <a:rPr dirty="0" sz="3850" spc="-7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850" spc="-20">
                <a:solidFill>
                  <a:srgbClr val="0A0A0A"/>
                </a:solidFill>
                <a:latin typeface="Arial MT"/>
                <a:cs typeface="Arial MT"/>
              </a:rPr>
              <a:t>such</a:t>
            </a:r>
            <a:r>
              <a:rPr dirty="0" sz="3850" spc="-1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850" spc="-175">
                <a:solidFill>
                  <a:srgbClr val="0A0A0A"/>
                </a:solidFill>
                <a:latin typeface="Arial MT"/>
                <a:cs typeface="Arial MT"/>
              </a:rPr>
              <a:t>as </a:t>
            </a:r>
            <a:r>
              <a:rPr dirty="0" sz="3800" spc="-20">
                <a:solidFill>
                  <a:srgbClr val="0A0A0A"/>
                </a:solidFill>
                <a:latin typeface="Arial MT"/>
                <a:cs typeface="Arial MT"/>
              </a:rPr>
              <a:t>Food,</a:t>
            </a:r>
            <a:r>
              <a:rPr dirty="0" sz="3800" spc="-17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800" spc="-20">
                <a:solidFill>
                  <a:srgbClr val="0A0A0A"/>
                </a:solidFill>
                <a:latin typeface="Arial MT"/>
                <a:cs typeface="Arial MT"/>
              </a:rPr>
              <a:t>Rent,</a:t>
            </a:r>
            <a:r>
              <a:rPr dirty="0" sz="3800" spc="-1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800" spc="-80">
                <a:solidFill>
                  <a:srgbClr val="0A0A0A"/>
                </a:solidFill>
                <a:latin typeface="Arial MT"/>
                <a:cs typeface="Arial MT"/>
              </a:rPr>
              <a:t>Transportation,</a:t>
            </a:r>
            <a:r>
              <a:rPr dirty="0" sz="3800" spc="-15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800">
                <a:solidFill>
                  <a:srgbClr val="0A0A0A"/>
                </a:solidFill>
                <a:latin typeface="Arial MT"/>
                <a:cs typeface="Arial MT"/>
              </a:rPr>
              <a:t>and</a:t>
            </a:r>
            <a:r>
              <a:rPr dirty="0" sz="3800" spc="-16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800" spc="-95">
                <a:solidFill>
                  <a:srgbClr val="0A0A0A"/>
                </a:solidFill>
                <a:latin typeface="Arial MT"/>
                <a:cs typeface="Arial MT"/>
              </a:rPr>
              <a:t>Entertainment.</a:t>
            </a:r>
            <a:r>
              <a:rPr dirty="0" sz="3800" spc="-17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800" spc="-55">
                <a:solidFill>
                  <a:srgbClr val="0A0A0A"/>
                </a:solidFill>
                <a:latin typeface="Arial MT"/>
                <a:cs typeface="Arial MT"/>
              </a:rPr>
              <a:t>Users</a:t>
            </a:r>
            <a:r>
              <a:rPr dirty="0" sz="3800" spc="-5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800">
                <a:solidFill>
                  <a:srgbClr val="0A0A0A"/>
                </a:solidFill>
                <a:latin typeface="Arial MT"/>
                <a:cs typeface="Arial MT"/>
              </a:rPr>
              <a:t>can</a:t>
            </a:r>
            <a:r>
              <a:rPr dirty="0" sz="3800" spc="-1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800">
                <a:solidFill>
                  <a:srgbClr val="0A0A0A"/>
                </a:solidFill>
                <a:latin typeface="Arial MT"/>
                <a:cs typeface="Arial MT"/>
              </a:rPr>
              <a:t>then</a:t>
            </a:r>
            <a:r>
              <a:rPr dirty="0" sz="3800" spc="-12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800" spc="-65">
                <a:solidFill>
                  <a:srgbClr val="0A0A0A"/>
                </a:solidFill>
                <a:latin typeface="Arial MT"/>
                <a:cs typeface="Arial MT"/>
              </a:rPr>
              <a:t>track </a:t>
            </a:r>
            <a:r>
              <a:rPr dirty="0" sz="3900" spc="-110">
                <a:solidFill>
                  <a:srgbClr val="0A0A0A"/>
                </a:solidFill>
                <a:latin typeface="Arial MT"/>
                <a:cs typeface="Arial MT"/>
              </a:rPr>
              <a:t>their</a:t>
            </a:r>
            <a:r>
              <a:rPr dirty="0" sz="3900" spc="114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900" spc="-145">
                <a:solidFill>
                  <a:srgbClr val="0A0A0A"/>
                </a:solidFill>
                <a:latin typeface="Arial MT"/>
                <a:cs typeface="Arial MT"/>
              </a:rPr>
              <a:t>actual</a:t>
            </a:r>
            <a:r>
              <a:rPr dirty="0" sz="3900" spc="5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900" spc="-275">
                <a:solidFill>
                  <a:srgbClr val="0A0A0A"/>
                </a:solidFill>
                <a:latin typeface="Arial MT"/>
                <a:cs typeface="Arial MT"/>
              </a:rPr>
              <a:t>expenses</a:t>
            </a:r>
            <a:r>
              <a:rPr dirty="0" sz="3900" spc="23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900" spc="-265">
                <a:solidFill>
                  <a:srgbClr val="0A0A0A"/>
                </a:solidFill>
                <a:latin typeface="Arial MT"/>
                <a:cs typeface="Arial MT"/>
              </a:rPr>
              <a:t>and</a:t>
            </a:r>
            <a:r>
              <a:rPr dirty="0" sz="3900" spc="2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900" spc="-265">
                <a:solidFill>
                  <a:srgbClr val="0A0A0A"/>
                </a:solidFill>
                <a:latin typeface="Arial MT"/>
                <a:cs typeface="Arial MT"/>
              </a:rPr>
              <a:t>compare</a:t>
            </a:r>
            <a:r>
              <a:rPr dirty="0" sz="3900" spc="13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900" spc="-265">
                <a:solidFill>
                  <a:srgbClr val="0A0A0A"/>
                </a:solidFill>
                <a:latin typeface="Arial MT"/>
                <a:cs typeface="Arial MT"/>
              </a:rPr>
              <a:t>them</a:t>
            </a:r>
            <a:r>
              <a:rPr dirty="0" sz="3900" spc="7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900" spc="-135">
                <a:solidFill>
                  <a:srgbClr val="0A0A0A"/>
                </a:solidFill>
                <a:latin typeface="Arial MT"/>
                <a:cs typeface="Arial MT"/>
              </a:rPr>
              <a:t>with</a:t>
            </a:r>
            <a:r>
              <a:rPr dirty="0" sz="3900" spc="4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900" spc="-125">
                <a:solidFill>
                  <a:srgbClr val="0A0A0A"/>
                </a:solidFill>
                <a:latin typeface="Arial MT"/>
                <a:cs typeface="Arial MT"/>
              </a:rPr>
              <a:t>their</a:t>
            </a:r>
            <a:r>
              <a:rPr dirty="0" sz="3900" spc="8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900" spc="-195">
                <a:solidFill>
                  <a:srgbClr val="0A0A0A"/>
                </a:solidFill>
                <a:latin typeface="Arial MT"/>
                <a:cs typeface="Arial MT"/>
              </a:rPr>
              <a:t>budgeted</a:t>
            </a:r>
            <a:r>
              <a:rPr dirty="0" sz="3900" spc="1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900" spc="-270">
                <a:solidFill>
                  <a:srgbClr val="0A0A0A"/>
                </a:solidFill>
                <a:latin typeface="Arial MT"/>
                <a:cs typeface="Arial MT"/>
              </a:rPr>
              <a:t>amounts </a:t>
            </a:r>
            <a:r>
              <a:rPr dirty="0" sz="3850">
                <a:solidFill>
                  <a:srgbClr val="0A0A0A"/>
                </a:solidFill>
                <a:latin typeface="Arial MT"/>
                <a:cs typeface="Arial MT"/>
              </a:rPr>
              <a:t>and</a:t>
            </a:r>
            <a:r>
              <a:rPr dirty="0" sz="3850" spc="-5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850" spc="-45">
                <a:solidFill>
                  <a:srgbClr val="0A0A0A"/>
                </a:solidFill>
                <a:latin typeface="Arial MT"/>
                <a:cs typeface="Arial MT"/>
              </a:rPr>
              <a:t>calculates</a:t>
            </a:r>
            <a:r>
              <a:rPr dirty="0" sz="3850" spc="4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850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3850" spc="-8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850" spc="-35">
                <a:solidFill>
                  <a:srgbClr val="0A0A0A"/>
                </a:solidFill>
                <a:latin typeface="Arial MT"/>
                <a:cs typeface="Arial MT"/>
              </a:rPr>
              <a:t>variance</a:t>
            </a:r>
            <a:r>
              <a:rPr dirty="0" sz="3850" spc="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850" spc="-40">
                <a:solidFill>
                  <a:srgbClr val="0A0A0A"/>
                </a:solidFill>
                <a:latin typeface="Arial MT"/>
                <a:cs typeface="Arial MT"/>
              </a:rPr>
              <a:t>between</a:t>
            </a:r>
            <a:r>
              <a:rPr dirty="0" sz="3850" spc="-1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850" spc="-20">
                <a:solidFill>
                  <a:srgbClr val="0A0A0A"/>
                </a:solidFill>
                <a:latin typeface="Arial MT"/>
                <a:cs typeface="Arial MT"/>
              </a:rPr>
              <a:t>planned</a:t>
            </a:r>
            <a:r>
              <a:rPr dirty="0" sz="3850" spc="1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850">
                <a:solidFill>
                  <a:srgbClr val="0A0A0A"/>
                </a:solidFill>
                <a:latin typeface="Arial MT"/>
                <a:cs typeface="Arial MT"/>
              </a:rPr>
              <a:t>and</a:t>
            </a:r>
            <a:r>
              <a:rPr dirty="0" sz="3850" spc="-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850">
                <a:solidFill>
                  <a:srgbClr val="0A0A0A"/>
                </a:solidFill>
                <a:latin typeface="Arial MT"/>
                <a:cs typeface="Arial MT"/>
              </a:rPr>
              <a:t>actual</a:t>
            </a:r>
            <a:r>
              <a:rPr dirty="0" sz="3850" spc="-2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850" spc="-145">
                <a:solidFill>
                  <a:srgbClr val="0A0A0A"/>
                </a:solidFill>
                <a:latin typeface="Arial MT"/>
                <a:cs typeface="Arial MT"/>
              </a:rPr>
              <a:t>spending, </a:t>
            </a:r>
            <a:r>
              <a:rPr dirty="0" sz="3850" spc="-155">
                <a:solidFill>
                  <a:srgbClr val="0A0A0A"/>
                </a:solidFill>
                <a:latin typeface="Arial MT"/>
                <a:cs typeface="Arial MT"/>
              </a:rPr>
              <a:t>helping</a:t>
            </a:r>
            <a:r>
              <a:rPr dirty="0" sz="3850" spc="-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850" spc="-170">
                <a:solidFill>
                  <a:srgbClr val="0A0A0A"/>
                </a:solidFill>
                <a:latin typeface="Arial MT"/>
                <a:cs typeface="Arial MT"/>
              </a:rPr>
              <a:t>users</a:t>
            </a:r>
            <a:r>
              <a:rPr dirty="0" sz="3850" spc="-9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850" spc="-135">
                <a:solidFill>
                  <a:srgbClr val="0A0A0A"/>
                </a:solidFill>
                <a:latin typeface="Arial MT"/>
                <a:cs typeface="Arial MT"/>
              </a:rPr>
              <a:t>control</a:t>
            </a:r>
            <a:r>
              <a:rPr dirty="0" sz="3850" spc="-11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850" spc="-120">
                <a:solidFill>
                  <a:srgbClr val="0A0A0A"/>
                </a:solidFill>
                <a:latin typeface="Arial MT"/>
                <a:cs typeface="Arial MT"/>
              </a:rPr>
              <a:t>their</a:t>
            </a:r>
            <a:r>
              <a:rPr dirty="0" sz="3850" spc="-7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850" spc="-155">
                <a:solidFill>
                  <a:srgbClr val="0A0A0A"/>
                </a:solidFill>
                <a:latin typeface="Arial MT"/>
                <a:cs typeface="Arial MT"/>
              </a:rPr>
              <a:t>finances</a:t>
            </a:r>
            <a:r>
              <a:rPr dirty="0" sz="3850" spc="-114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850" spc="-80">
                <a:solidFill>
                  <a:srgbClr val="0A0A0A"/>
                </a:solidFill>
                <a:latin typeface="Arial MT"/>
                <a:cs typeface="Arial MT"/>
              </a:rPr>
              <a:t>effectively.</a:t>
            </a:r>
            <a:endParaRPr sz="3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2664" y="1133855"/>
            <a:ext cx="908303" cy="6979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7670">
              <a:lnSpc>
                <a:spcPct val="100000"/>
              </a:lnSpc>
              <a:spcBef>
                <a:spcPts val="100"/>
              </a:spcBef>
            </a:pPr>
            <a:r>
              <a:rPr dirty="0" sz="8200" spc="-700"/>
              <a:t>FEAT</a:t>
            </a:r>
            <a:r>
              <a:rPr dirty="0" sz="8200" spc="-700"/>
              <a:t>U</a:t>
            </a:r>
            <a:r>
              <a:rPr dirty="0" sz="8200" spc="-700"/>
              <a:t>RE</a:t>
            </a:r>
            <a:endParaRPr sz="8200"/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51460" rIns="0" bIns="0" rtlCol="0" vert="horz">
            <a:spAutoFit/>
          </a:bodyPr>
          <a:lstStyle/>
          <a:p>
            <a:pPr marL="678815" indent="-629920">
              <a:lnSpc>
                <a:spcPct val="100000"/>
              </a:lnSpc>
              <a:spcBef>
                <a:spcPts val="1980"/>
              </a:spcBef>
              <a:buChar char="•"/>
              <a:tabLst>
                <a:tab pos="679450" algn="l"/>
              </a:tabLst>
            </a:pPr>
            <a:r>
              <a:rPr dirty="0" spc="-95"/>
              <a:t>C</a:t>
            </a:r>
            <a:r>
              <a:rPr dirty="0" sz="4850" spc="-95"/>
              <a:t>r</a:t>
            </a:r>
            <a:r>
              <a:rPr dirty="0" sz="4850" spc="-95"/>
              <a:t>eate</a:t>
            </a:r>
            <a:r>
              <a:rPr dirty="0" sz="4850" spc="-695"/>
              <a:t> </a:t>
            </a:r>
            <a:r>
              <a:rPr dirty="0" sz="4850" spc="-170"/>
              <a:t>monthly</a:t>
            </a:r>
            <a:r>
              <a:rPr dirty="0" sz="4850" spc="35"/>
              <a:t> </a:t>
            </a:r>
            <a:r>
              <a:rPr dirty="0" sz="4850" spc="-254"/>
              <a:t>budget</a:t>
            </a:r>
            <a:r>
              <a:rPr dirty="0" sz="4850" spc="190"/>
              <a:t> </a:t>
            </a:r>
            <a:r>
              <a:rPr dirty="0" sz="4850" spc="-160"/>
              <a:t>plans</a:t>
            </a:r>
            <a:r>
              <a:rPr dirty="0" sz="4850"/>
              <a:t> </a:t>
            </a:r>
            <a:r>
              <a:rPr dirty="0" sz="4850" spc="-285"/>
              <a:t>per</a:t>
            </a:r>
            <a:r>
              <a:rPr dirty="0" sz="4850" spc="90"/>
              <a:t> </a:t>
            </a:r>
            <a:r>
              <a:rPr dirty="0" sz="4850" spc="-10"/>
              <a:t>category</a:t>
            </a:r>
            <a:endParaRPr sz="4850"/>
          </a:p>
          <a:p>
            <a:pPr marL="533400" indent="-484505">
              <a:lnSpc>
                <a:spcPct val="100000"/>
              </a:lnSpc>
              <a:spcBef>
                <a:spcPts val="1860"/>
              </a:spcBef>
              <a:buChar char="•"/>
              <a:tabLst>
                <a:tab pos="534035" algn="l"/>
              </a:tabLst>
            </a:pPr>
            <a:r>
              <a:rPr dirty="0" sz="4800" spc="-290"/>
              <a:t>Add</a:t>
            </a:r>
            <a:r>
              <a:rPr dirty="0" sz="4800" spc="-45"/>
              <a:t> </a:t>
            </a:r>
            <a:r>
              <a:rPr dirty="0" sz="4800" spc="-130"/>
              <a:t>and</a:t>
            </a:r>
            <a:r>
              <a:rPr dirty="0" sz="4800" spc="-204"/>
              <a:t> </a:t>
            </a:r>
            <a:r>
              <a:rPr dirty="0" sz="4800" spc="-90"/>
              <a:t>track</a:t>
            </a:r>
            <a:r>
              <a:rPr dirty="0" sz="4800" spc="-245"/>
              <a:t> </a:t>
            </a:r>
            <a:r>
              <a:rPr dirty="0" sz="4800" spc="-114"/>
              <a:t>actual</a:t>
            </a:r>
            <a:r>
              <a:rPr dirty="0" sz="4800" spc="-200"/>
              <a:t> </a:t>
            </a:r>
            <a:r>
              <a:rPr dirty="0" sz="4800" spc="-100"/>
              <a:t>daily</a:t>
            </a:r>
            <a:r>
              <a:rPr dirty="0" sz="4800" spc="-114"/>
              <a:t> </a:t>
            </a:r>
            <a:r>
              <a:rPr dirty="0" sz="4800" spc="-40"/>
              <a:t>expenses</a:t>
            </a:r>
            <a:endParaRPr sz="4800"/>
          </a:p>
          <a:p>
            <a:pPr marL="532765" indent="-483870">
              <a:lnSpc>
                <a:spcPct val="100000"/>
              </a:lnSpc>
              <a:spcBef>
                <a:spcPts val="1870"/>
              </a:spcBef>
              <a:buChar char="•"/>
              <a:tabLst>
                <a:tab pos="533400" algn="l"/>
              </a:tabLst>
            </a:pPr>
            <a:r>
              <a:rPr dirty="0" spc="-295"/>
              <a:t>View</a:t>
            </a:r>
            <a:r>
              <a:rPr dirty="0" spc="-40"/>
              <a:t> </a:t>
            </a:r>
            <a:r>
              <a:rPr dirty="0" spc="-165"/>
              <a:t>variance</a:t>
            </a:r>
            <a:r>
              <a:rPr dirty="0" spc="-175"/>
              <a:t> </a:t>
            </a:r>
            <a:r>
              <a:rPr dirty="0" spc="-130"/>
              <a:t>reports</a:t>
            </a:r>
            <a:r>
              <a:rPr dirty="0" spc="-90"/>
              <a:t> </a:t>
            </a:r>
            <a:r>
              <a:rPr dirty="0" spc="-175"/>
              <a:t>(budget</a:t>
            </a:r>
            <a:r>
              <a:rPr dirty="0" spc="-25"/>
              <a:t> </a:t>
            </a:r>
            <a:r>
              <a:rPr dirty="0" spc="-30"/>
              <a:t>vs</a:t>
            </a:r>
            <a:r>
              <a:rPr dirty="0" spc="-290"/>
              <a:t> </a:t>
            </a:r>
            <a:r>
              <a:rPr dirty="0" spc="-10"/>
              <a:t>actual)</a:t>
            </a:r>
          </a:p>
          <a:p>
            <a:pPr marL="522605" indent="-474345">
              <a:lnSpc>
                <a:spcPct val="100000"/>
              </a:lnSpc>
              <a:spcBef>
                <a:spcPts val="1810"/>
              </a:spcBef>
              <a:buChar char="•"/>
              <a:tabLst>
                <a:tab pos="523240" algn="l"/>
              </a:tabLst>
            </a:pPr>
            <a:r>
              <a:rPr dirty="0" sz="4900" spc="-125"/>
              <a:t>Sto</a:t>
            </a:r>
            <a:r>
              <a:rPr dirty="0" baseline="1133" sz="7350" spc="-187"/>
              <a:t>r</a:t>
            </a:r>
            <a:r>
              <a:rPr dirty="0" sz="4900" spc="-125"/>
              <a:t>e</a:t>
            </a:r>
            <a:r>
              <a:rPr dirty="0" sz="4900" spc="-445"/>
              <a:t> </a:t>
            </a:r>
            <a:r>
              <a:rPr dirty="0" sz="4900" spc="-195"/>
              <a:t>data</a:t>
            </a:r>
            <a:r>
              <a:rPr dirty="0" sz="4900" spc="-150"/>
              <a:t> </a:t>
            </a:r>
            <a:r>
              <a:rPr dirty="0" sz="4900" spc="-180"/>
              <a:t>persistently</a:t>
            </a:r>
            <a:r>
              <a:rPr dirty="0" sz="4900" spc="25"/>
              <a:t> </a:t>
            </a:r>
            <a:r>
              <a:rPr dirty="0" sz="4900" spc="-185"/>
              <a:t>using</a:t>
            </a:r>
            <a:r>
              <a:rPr dirty="0" sz="4900" spc="-155"/>
              <a:t> </a:t>
            </a:r>
            <a:r>
              <a:rPr dirty="0" sz="4900" spc="-10"/>
              <a:t>RDBM</a:t>
            </a:r>
            <a:r>
              <a:rPr dirty="0" sz="4900" spc="-10"/>
              <a:t>S</a:t>
            </a:r>
            <a:endParaRPr sz="4900"/>
          </a:p>
          <a:p>
            <a:pPr marL="519430" indent="-471170">
              <a:lnSpc>
                <a:spcPct val="100000"/>
              </a:lnSpc>
              <a:spcBef>
                <a:spcPts val="1680"/>
              </a:spcBef>
              <a:buChar char="•"/>
              <a:tabLst>
                <a:tab pos="520065" algn="l"/>
              </a:tabLst>
            </a:pPr>
            <a:r>
              <a:rPr dirty="0" sz="4950" spc="-229"/>
              <a:t>Multi-</a:t>
            </a:r>
            <a:r>
              <a:rPr dirty="0" sz="4950" spc="-265"/>
              <a:t>user</a:t>
            </a:r>
            <a:r>
              <a:rPr dirty="0" sz="4950" spc="265"/>
              <a:t> </a:t>
            </a:r>
            <a:r>
              <a:rPr dirty="0" sz="4950" spc="-175"/>
              <a:t>support</a:t>
            </a:r>
            <a:r>
              <a:rPr dirty="0" sz="4950" spc="200"/>
              <a:t> </a:t>
            </a:r>
            <a:r>
              <a:rPr dirty="0" sz="4950" spc="-229"/>
              <a:t>(user-</a:t>
            </a:r>
            <a:r>
              <a:rPr dirty="0" sz="4950" spc="-275"/>
              <a:t>based</a:t>
            </a:r>
            <a:r>
              <a:rPr dirty="0" sz="4950" spc="180"/>
              <a:t> </a:t>
            </a:r>
            <a:r>
              <a:rPr dirty="0" sz="4950" spc="-190"/>
              <a:t>data</a:t>
            </a:r>
            <a:r>
              <a:rPr dirty="0" sz="4950" spc="-114"/>
              <a:t> </a:t>
            </a:r>
            <a:r>
              <a:rPr dirty="0" sz="4950" spc="-265"/>
              <a:t>separation)</a:t>
            </a:r>
            <a:endParaRPr sz="49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9471" y="1133855"/>
            <a:ext cx="905255" cy="6979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400" spc="-730"/>
              <a:t>FEAT</a:t>
            </a:r>
            <a:r>
              <a:rPr dirty="0" sz="8400" spc="-730"/>
              <a:t>U</a:t>
            </a:r>
            <a:r>
              <a:rPr dirty="0" sz="8400" spc="-730"/>
              <a:t>RE</a:t>
            </a:r>
            <a:endParaRPr sz="8400"/>
          </a:p>
        </p:txBody>
      </p:sp>
      <p:sp>
        <p:nvSpPr>
          <p:cNvPr id="4" name="object 4" descr=""/>
          <p:cNvSpPr txBox="1"/>
          <p:nvPr/>
        </p:nvSpPr>
        <p:spPr>
          <a:xfrm>
            <a:off x="1486974" y="2803446"/>
            <a:ext cx="14729460" cy="5838190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395605" indent="-382905">
              <a:lnSpc>
                <a:spcPct val="100000"/>
              </a:lnSpc>
              <a:spcBef>
                <a:spcPts val="465"/>
              </a:spcBef>
              <a:buChar char="•"/>
              <a:tabLst>
                <a:tab pos="395605" algn="l"/>
                <a:tab pos="1809750" algn="l"/>
                <a:tab pos="4903470" algn="l"/>
                <a:tab pos="5607050" algn="l"/>
                <a:tab pos="7395845" algn="l"/>
                <a:tab pos="9237980" algn="l"/>
                <a:tab pos="12515215" algn="l"/>
                <a:tab pos="13276580" algn="l"/>
              </a:tabLst>
            </a:pPr>
            <a:r>
              <a:rPr dirty="0" sz="4050" spc="-20">
                <a:solidFill>
                  <a:srgbClr val="0A0A0A"/>
                </a:solidFill>
                <a:latin typeface="Arial MT"/>
                <a:cs typeface="Arial MT"/>
              </a:rPr>
              <a:t>User</a:t>
            </a:r>
            <a:r>
              <a:rPr dirty="0" sz="4050">
                <a:solidFill>
                  <a:srgbClr val="0A0A0A"/>
                </a:solidFill>
                <a:latin typeface="Arial MT"/>
                <a:cs typeface="Arial MT"/>
              </a:rPr>
              <a:t>	</a:t>
            </a:r>
            <a:r>
              <a:rPr dirty="0" sz="4050" spc="-10">
                <a:solidFill>
                  <a:srgbClr val="0A0A0A"/>
                </a:solidFill>
                <a:latin typeface="Arial MT"/>
                <a:cs typeface="Arial MT"/>
              </a:rPr>
              <a:t>Registration</a:t>
            </a:r>
            <a:r>
              <a:rPr dirty="0" sz="4050">
                <a:solidFill>
                  <a:srgbClr val="0A0A0A"/>
                </a:solidFill>
                <a:latin typeface="Arial MT"/>
                <a:cs typeface="Arial MT"/>
              </a:rPr>
              <a:t>	</a:t>
            </a:r>
            <a:r>
              <a:rPr dirty="0" sz="4050" spc="-50">
                <a:solidFill>
                  <a:srgbClr val="0A0A0A"/>
                </a:solidFill>
                <a:latin typeface="Arial MT"/>
                <a:cs typeface="Arial MT"/>
              </a:rPr>
              <a:t>&amp;</a:t>
            </a:r>
            <a:r>
              <a:rPr dirty="0" sz="4050">
                <a:solidFill>
                  <a:srgbClr val="0A0A0A"/>
                </a:solidFill>
                <a:latin typeface="Arial MT"/>
                <a:cs typeface="Arial MT"/>
              </a:rPr>
              <a:t>	</a:t>
            </a:r>
            <a:r>
              <a:rPr dirty="0" sz="4050" spc="-10">
                <a:solidFill>
                  <a:srgbClr val="0A0A0A"/>
                </a:solidFill>
                <a:latin typeface="Arial MT"/>
                <a:cs typeface="Arial MT"/>
              </a:rPr>
              <a:t>Login:</a:t>
            </a:r>
            <a:r>
              <a:rPr dirty="0" sz="4050">
                <a:solidFill>
                  <a:srgbClr val="0A0A0A"/>
                </a:solidFill>
                <a:latin typeface="Arial MT"/>
                <a:cs typeface="Arial MT"/>
              </a:rPr>
              <a:t>	</a:t>
            </a:r>
            <a:r>
              <a:rPr dirty="0" sz="4050" spc="-275">
                <a:solidFill>
                  <a:srgbClr val="0A0A0A"/>
                </a:solidFill>
                <a:latin typeface="Arial MT"/>
                <a:cs typeface="Arial MT"/>
              </a:rPr>
              <a:t>Secure</a:t>
            </a:r>
            <a:r>
              <a:rPr dirty="0" sz="4050">
                <a:solidFill>
                  <a:srgbClr val="0A0A0A"/>
                </a:solidFill>
                <a:latin typeface="Arial MT"/>
                <a:cs typeface="Arial MT"/>
              </a:rPr>
              <a:t>	</a:t>
            </a:r>
            <a:r>
              <a:rPr dirty="0" sz="4050" spc="-10">
                <a:solidFill>
                  <a:srgbClr val="0A0A0A"/>
                </a:solidFill>
                <a:latin typeface="Arial MT"/>
                <a:cs typeface="Arial MT"/>
              </a:rPr>
              <a:t>authentication</a:t>
            </a:r>
            <a:r>
              <a:rPr dirty="0" sz="4050">
                <a:solidFill>
                  <a:srgbClr val="0A0A0A"/>
                </a:solidFill>
                <a:latin typeface="Arial MT"/>
                <a:cs typeface="Arial MT"/>
              </a:rPr>
              <a:t>	</a:t>
            </a:r>
            <a:r>
              <a:rPr dirty="0" sz="4050" spc="-25">
                <a:solidFill>
                  <a:srgbClr val="0A0A0A"/>
                </a:solidFill>
                <a:latin typeface="Arial MT"/>
                <a:cs typeface="Arial MT"/>
              </a:rPr>
              <a:t>to</a:t>
            </a:r>
            <a:r>
              <a:rPr dirty="0" sz="4050">
                <a:solidFill>
                  <a:srgbClr val="0A0A0A"/>
                </a:solidFill>
                <a:latin typeface="Arial MT"/>
                <a:cs typeface="Arial MT"/>
              </a:rPr>
              <a:t>	</a:t>
            </a:r>
            <a:r>
              <a:rPr dirty="0" sz="4050" spc="-210">
                <a:solidFill>
                  <a:srgbClr val="0A0A0A"/>
                </a:solidFill>
                <a:latin typeface="Arial MT"/>
                <a:cs typeface="Arial MT"/>
              </a:rPr>
              <a:t>access</a:t>
            </a:r>
            <a:endParaRPr sz="4050">
              <a:latin typeface="Arial MT"/>
              <a:cs typeface="Arial MT"/>
            </a:endParaRPr>
          </a:p>
          <a:p>
            <a:pPr marL="400050">
              <a:lnSpc>
                <a:spcPct val="100000"/>
              </a:lnSpc>
              <a:spcBef>
                <a:spcPts val="355"/>
              </a:spcBef>
            </a:pPr>
            <a:r>
              <a:rPr dirty="0" sz="3900" spc="-130">
                <a:solidFill>
                  <a:srgbClr val="0A0A0A"/>
                </a:solidFill>
                <a:latin typeface="Arial MT"/>
                <a:cs typeface="Arial MT"/>
              </a:rPr>
              <a:t>personai</a:t>
            </a:r>
            <a:r>
              <a:rPr dirty="0" sz="3900" spc="-9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900" spc="-130">
                <a:solidFill>
                  <a:srgbClr val="0A0A0A"/>
                </a:solidFill>
                <a:latin typeface="Arial MT"/>
                <a:cs typeface="Arial MT"/>
              </a:rPr>
              <a:t>budget </a:t>
            </a:r>
            <a:r>
              <a:rPr dirty="0" sz="3900" spc="-10">
                <a:solidFill>
                  <a:srgbClr val="0A0A0A"/>
                </a:solidFill>
                <a:latin typeface="Arial MT"/>
                <a:cs typeface="Arial MT"/>
              </a:rPr>
              <a:t>data.</a:t>
            </a:r>
            <a:endParaRPr sz="3900">
              <a:latin typeface="Arial MT"/>
              <a:cs typeface="Arial MT"/>
            </a:endParaRPr>
          </a:p>
          <a:p>
            <a:pPr marL="396240" marR="13970" indent="-383540">
              <a:lnSpc>
                <a:spcPct val="105500"/>
              </a:lnSpc>
              <a:spcBef>
                <a:spcPts val="20"/>
              </a:spcBef>
              <a:buChar char="•"/>
              <a:tabLst>
                <a:tab pos="396240" algn="l"/>
                <a:tab pos="398780" algn="l"/>
                <a:tab pos="2209165" algn="l"/>
                <a:tab pos="4458970" algn="l"/>
                <a:tab pos="5875020" algn="l"/>
                <a:tab pos="6834505" algn="l"/>
                <a:tab pos="8300084" algn="l"/>
                <a:tab pos="9925685" algn="l"/>
                <a:tab pos="12283440" algn="l"/>
                <a:tab pos="13536930" algn="l"/>
              </a:tabLst>
            </a:pPr>
            <a:r>
              <a:rPr dirty="0" sz="4000">
                <a:solidFill>
                  <a:srgbClr val="0A0A0A"/>
                </a:solidFill>
                <a:latin typeface="Arial MT"/>
                <a:cs typeface="Arial MT"/>
              </a:rPr>
              <a:t>	</a:t>
            </a:r>
            <a:r>
              <a:rPr dirty="0" sz="4000" spc="-10">
                <a:solidFill>
                  <a:srgbClr val="0A0A0A"/>
                </a:solidFill>
                <a:latin typeface="Arial MT"/>
                <a:cs typeface="Arial MT"/>
              </a:rPr>
              <a:t>Budget</a:t>
            </a:r>
            <a:r>
              <a:rPr dirty="0" sz="4000">
                <a:solidFill>
                  <a:srgbClr val="0A0A0A"/>
                </a:solidFill>
                <a:latin typeface="Arial MT"/>
                <a:cs typeface="Arial MT"/>
              </a:rPr>
              <a:t>	</a:t>
            </a:r>
            <a:r>
              <a:rPr dirty="0" sz="4000" spc="-10">
                <a:solidFill>
                  <a:srgbClr val="0A0A0A"/>
                </a:solidFill>
                <a:latin typeface="Arial MT"/>
                <a:cs typeface="Arial MT"/>
              </a:rPr>
              <a:t>Creation:</a:t>
            </a:r>
            <a:r>
              <a:rPr dirty="0" sz="4000">
                <a:solidFill>
                  <a:srgbClr val="0A0A0A"/>
                </a:solidFill>
                <a:latin typeface="Arial MT"/>
                <a:cs typeface="Arial MT"/>
              </a:rPr>
              <a:t>	</a:t>
            </a:r>
            <a:r>
              <a:rPr dirty="0" sz="4000" spc="-10">
                <a:solidFill>
                  <a:srgbClr val="0A0A0A"/>
                </a:solidFill>
                <a:latin typeface="Arial MT"/>
                <a:cs typeface="Arial MT"/>
              </a:rPr>
              <a:t>Users</a:t>
            </a:r>
            <a:r>
              <a:rPr dirty="0" sz="4000">
                <a:solidFill>
                  <a:srgbClr val="0A0A0A"/>
                </a:solidFill>
                <a:latin typeface="Arial MT"/>
                <a:cs typeface="Arial MT"/>
              </a:rPr>
              <a:t>	</a:t>
            </a:r>
            <a:r>
              <a:rPr dirty="0" sz="4000" spc="-25">
                <a:solidFill>
                  <a:srgbClr val="0A0A0A"/>
                </a:solidFill>
                <a:latin typeface="Arial MT"/>
                <a:cs typeface="Arial MT"/>
              </a:rPr>
              <a:t>can</a:t>
            </a:r>
            <a:r>
              <a:rPr dirty="0" sz="4000">
                <a:solidFill>
                  <a:srgbClr val="0A0A0A"/>
                </a:solidFill>
                <a:latin typeface="Arial MT"/>
                <a:cs typeface="Arial MT"/>
              </a:rPr>
              <a:t>	</a:t>
            </a:r>
            <a:r>
              <a:rPr dirty="0" sz="4000" spc="-10">
                <a:solidFill>
                  <a:srgbClr val="0A0A0A"/>
                </a:solidFill>
                <a:latin typeface="Arial MT"/>
                <a:cs typeface="Arial MT"/>
              </a:rPr>
              <a:t>define</a:t>
            </a:r>
            <a:r>
              <a:rPr dirty="0" sz="4000">
                <a:solidFill>
                  <a:srgbClr val="0A0A0A"/>
                </a:solidFill>
                <a:latin typeface="Arial MT"/>
                <a:cs typeface="Arial MT"/>
              </a:rPr>
              <a:t>	</a:t>
            </a:r>
            <a:r>
              <a:rPr dirty="0" sz="4000" spc="-10">
                <a:solidFill>
                  <a:srgbClr val="0A0A0A"/>
                </a:solidFill>
                <a:latin typeface="Arial MT"/>
                <a:cs typeface="Arial MT"/>
              </a:rPr>
              <a:t>budget</a:t>
            </a:r>
            <a:r>
              <a:rPr dirty="0" sz="4000">
                <a:solidFill>
                  <a:srgbClr val="0A0A0A"/>
                </a:solidFill>
                <a:latin typeface="Arial MT"/>
                <a:cs typeface="Arial MT"/>
              </a:rPr>
              <a:t>	</a:t>
            </a:r>
            <a:r>
              <a:rPr dirty="0" sz="4000" spc="-10">
                <a:solidFill>
                  <a:srgbClr val="0A0A0A"/>
                </a:solidFill>
                <a:latin typeface="Arial MT"/>
                <a:cs typeface="Arial MT"/>
              </a:rPr>
              <a:t>categories</a:t>
            </a:r>
            <a:r>
              <a:rPr dirty="0" sz="4000">
                <a:solidFill>
                  <a:srgbClr val="0A0A0A"/>
                </a:solidFill>
                <a:latin typeface="Arial MT"/>
                <a:cs typeface="Arial MT"/>
              </a:rPr>
              <a:t>	</a:t>
            </a:r>
            <a:r>
              <a:rPr dirty="0" sz="4000" spc="-10">
                <a:solidFill>
                  <a:srgbClr val="0A0A0A"/>
                </a:solidFill>
                <a:latin typeface="Arial MT"/>
                <a:cs typeface="Arial MT"/>
              </a:rPr>
              <a:t>(e.g.,</a:t>
            </a:r>
            <a:r>
              <a:rPr dirty="0" sz="4000">
                <a:solidFill>
                  <a:srgbClr val="0A0A0A"/>
                </a:solidFill>
                <a:latin typeface="Arial MT"/>
                <a:cs typeface="Arial MT"/>
              </a:rPr>
              <a:t>	</a:t>
            </a:r>
            <a:r>
              <a:rPr dirty="0" sz="4000" spc="-215">
                <a:solidFill>
                  <a:srgbClr val="0A0A0A"/>
                </a:solidFill>
                <a:latin typeface="Arial MT"/>
                <a:cs typeface="Arial MT"/>
              </a:rPr>
              <a:t>Food, </a:t>
            </a:r>
            <a:r>
              <a:rPr dirty="0" sz="4000" spc="-185">
                <a:solidFill>
                  <a:srgbClr val="0A0A0A"/>
                </a:solidFill>
                <a:latin typeface="Arial MT"/>
                <a:cs typeface="Arial MT"/>
              </a:rPr>
              <a:t>Rent,</a:t>
            </a:r>
            <a:r>
              <a:rPr dirty="0" sz="4000" spc="-9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4000" spc="-135">
                <a:solidFill>
                  <a:srgbClr val="0A0A0A"/>
                </a:solidFill>
                <a:latin typeface="Arial MT"/>
                <a:cs typeface="Arial MT"/>
              </a:rPr>
              <a:t>Travei)</a:t>
            </a:r>
            <a:r>
              <a:rPr dirty="0" sz="4000" spc="-14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4000" spc="-175">
                <a:solidFill>
                  <a:srgbClr val="0A0A0A"/>
                </a:solidFill>
                <a:latin typeface="Arial MT"/>
                <a:cs typeface="Arial MT"/>
              </a:rPr>
              <a:t>and</a:t>
            </a:r>
            <a:r>
              <a:rPr dirty="0" sz="4000" spc="-10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4000" spc="-150">
                <a:solidFill>
                  <a:srgbClr val="0A0A0A"/>
                </a:solidFill>
                <a:latin typeface="Arial MT"/>
                <a:cs typeface="Arial MT"/>
              </a:rPr>
              <a:t>Set</a:t>
            </a:r>
            <a:r>
              <a:rPr dirty="0" sz="4000" spc="-114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4000" spc="-190">
                <a:solidFill>
                  <a:srgbClr val="0A0A0A"/>
                </a:solidFill>
                <a:latin typeface="Arial MT"/>
                <a:cs typeface="Arial MT"/>
              </a:rPr>
              <a:t>expected</a:t>
            </a:r>
            <a:r>
              <a:rPr dirty="0" sz="4000" spc="-3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4000" spc="-185">
                <a:solidFill>
                  <a:srgbClr val="0A0A0A"/>
                </a:solidFill>
                <a:latin typeface="Arial MT"/>
                <a:cs typeface="Arial MT"/>
              </a:rPr>
              <a:t>spending</a:t>
            </a:r>
            <a:r>
              <a:rPr dirty="0" sz="4000" spc="-1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4000" spc="-110">
                <a:solidFill>
                  <a:srgbClr val="0A0A0A"/>
                </a:solidFill>
                <a:latin typeface="Arial MT"/>
                <a:cs typeface="Arial MT"/>
              </a:rPr>
              <a:t>for</a:t>
            </a:r>
            <a:r>
              <a:rPr dirty="0" sz="4000" spc="-15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4000" spc="-190">
                <a:solidFill>
                  <a:srgbClr val="0A0A0A"/>
                </a:solidFill>
                <a:latin typeface="Arial MT"/>
                <a:cs typeface="Arial MT"/>
              </a:rPr>
              <a:t>each</a:t>
            </a:r>
            <a:r>
              <a:rPr dirty="0" sz="4000" spc="-9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4000" spc="-170">
                <a:solidFill>
                  <a:srgbClr val="0A0A0A"/>
                </a:solidFill>
                <a:latin typeface="Arial MT"/>
                <a:cs typeface="Arial MT"/>
              </a:rPr>
              <a:t>category</a:t>
            </a:r>
            <a:r>
              <a:rPr dirty="0" sz="4000" spc="-2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4000" spc="-130">
                <a:solidFill>
                  <a:srgbClr val="0A0A0A"/>
                </a:solidFill>
                <a:latin typeface="Arial MT"/>
                <a:cs typeface="Arial MT"/>
              </a:rPr>
              <a:t>and </a:t>
            </a:r>
            <a:r>
              <a:rPr dirty="0" sz="4000" spc="-285">
                <a:solidFill>
                  <a:srgbClr val="0A0A0A"/>
                </a:solidFill>
                <a:latin typeface="Arial MT"/>
                <a:cs typeface="Arial MT"/>
              </a:rPr>
              <a:t>View</a:t>
            </a:r>
            <a:endParaRPr sz="4000">
              <a:latin typeface="Arial MT"/>
              <a:cs typeface="Arial MT"/>
            </a:endParaRPr>
          </a:p>
          <a:p>
            <a:pPr marL="400050">
              <a:lnSpc>
                <a:spcPct val="100000"/>
              </a:lnSpc>
              <a:spcBef>
                <a:spcPts val="390"/>
              </a:spcBef>
            </a:pPr>
            <a:r>
              <a:rPr dirty="0" sz="3900" spc="-100">
                <a:solidFill>
                  <a:srgbClr val="0A0A0A"/>
                </a:solidFill>
                <a:latin typeface="Arial MT"/>
                <a:cs typeface="Arial MT"/>
              </a:rPr>
              <a:t>history</a:t>
            </a:r>
            <a:r>
              <a:rPr dirty="0" sz="3900" spc="-17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900" spc="-10">
                <a:solidFill>
                  <a:srgbClr val="0A0A0A"/>
                </a:solidFill>
                <a:latin typeface="Arial MT"/>
                <a:cs typeface="Arial MT"/>
              </a:rPr>
              <a:t>of</a:t>
            </a:r>
            <a:r>
              <a:rPr dirty="0" sz="3900" spc="-24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900" spc="-55">
                <a:solidFill>
                  <a:srgbClr val="0A0A0A"/>
                </a:solidFill>
                <a:latin typeface="Arial MT"/>
                <a:cs typeface="Arial MT"/>
              </a:rPr>
              <a:t>expenses.</a:t>
            </a:r>
            <a:endParaRPr sz="3900">
              <a:latin typeface="Arial MT"/>
              <a:cs typeface="Arial MT"/>
            </a:endParaRPr>
          </a:p>
          <a:p>
            <a:pPr marL="409575" indent="-396875">
              <a:lnSpc>
                <a:spcPct val="100000"/>
              </a:lnSpc>
              <a:spcBef>
                <a:spcPts val="280"/>
              </a:spcBef>
              <a:buChar char="•"/>
              <a:tabLst>
                <a:tab pos="409575" algn="l"/>
                <a:tab pos="2626360" algn="l"/>
                <a:tab pos="5554980" algn="l"/>
                <a:tab pos="7383780" algn="l"/>
                <a:tab pos="9735820" algn="l"/>
                <a:tab pos="10659745" algn="l"/>
                <a:tab pos="12978765" algn="l"/>
              </a:tabLst>
            </a:pPr>
            <a:r>
              <a:rPr dirty="0" sz="4000" spc="-10">
                <a:solidFill>
                  <a:srgbClr val="0A0A0A"/>
                </a:solidFill>
                <a:latin typeface="Arial MT"/>
                <a:cs typeface="Arial MT"/>
              </a:rPr>
              <a:t>Variance</a:t>
            </a:r>
            <a:r>
              <a:rPr dirty="0" sz="4000">
                <a:solidFill>
                  <a:srgbClr val="0A0A0A"/>
                </a:solidFill>
                <a:latin typeface="Arial MT"/>
                <a:cs typeface="Arial MT"/>
              </a:rPr>
              <a:t>	</a:t>
            </a:r>
            <a:r>
              <a:rPr dirty="0" sz="4000" spc="-10">
                <a:solidFill>
                  <a:srgbClr val="0A0A0A"/>
                </a:solidFill>
                <a:latin typeface="Arial MT"/>
                <a:cs typeface="Arial MT"/>
              </a:rPr>
              <a:t>Calculation:</a:t>
            </a:r>
            <a:r>
              <a:rPr dirty="0" sz="4000">
                <a:solidFill>
                  <a:srgbClr val="0A0A0A"/>
                </a:solidFill>
                <a:latin typeface="Arial MT"/>
                <a:cs typeface="Arial MT"/>
              </a:rPr>
              <a:t>	</a:t>
            </a:r>
            <a:r>
              <a:rPr dirty="0" sz="4000" spc="-10">
                <a:solidFill>
                  <a:srgbClr val="0A0A0A"/>
                </a:solidFill>
                <a:latin typeface="Arial MT"/>
                <a:cs typeface="Arial MT"/>
              </a:rPr>
              <a:t>System</a:t>
            </a:r>
            <a:r>
              <a:rPr dirty="0" sz="4000">
                <a:solidFill>
                  <a:srgbClr val="0A0A0A"/>
                </a:solidFill>
                <a:latin typeface="Arial MT"/>
                <a:cs typeface="Arial MT"/>
              </a:rPr>
              <a:t>	</a:t>
            </a:r>
            <a:r>
              <a:rPr dirty="0" sz="4000" spc="-10">
                <a:solidFill>
                  <a:srgbClr val="0A0A0A"/>
                </a:solidFill>
                <a:latin typeface="Arial MT"/>
                <a:cs typeface="Arial MT"/>
              </a:rPr>
              <a:t>caicuiates</a:t>
            </a:r>
            <a:r>
              <a:rPr dirty="0" sz="4000">
                <a:solidFill>
                  <a:srgbClr val="0A0A0A"/>
                </a:solidFill>
                <a:latin typeface="Arial MT"/>
                <a:cs typeface="Arial MT"/>
              </a:rPr>
              <a:t>	</a:t>
            </a:r>
            <a:r>
              <a:rPr dirty="0" sz="4000" spc="-25">
                <a:solidFill>
                  <a:srgbClr val="0A0A0A"/>
                </a:solidFill>
                <a:latin typeface="Arial MT"/>
                <a:cs typeface="Arial MT"/>
              </a:rPr>
              <a:t>the</a:t>
            </a:r>
            <a:r>
              <a:rPr dirty="0" sz="4000">
                <a:solidFill>
                  <a:srgbClr val="0A0A0A"/>
                </a:solidFill>
                <a:latin typeface="Arial MT"/>
                <a:cs typeface="Arial MT"/>
              </a:rPr>
              <a:t>	</a:t>
            </a:r>
            <a:r>
              <a:rPr dirty="0" sz="4000" spc="-10">
                <a:solidFill>
                  <a:srgbClr val="0A0A0A"/>
                </a:solidFill>
                <a:latin typeface="Arial MT"/>
                <a:cs typeface="Arial MT"/>
              </a:rPr>
              <a:t>difference</a:t>
            </a:r>
            <a:r>
              <a:rPr dirty="0" sz="4000">
                <a:solidFill>
                  <a:srgbClr val="0A0A0A"/>
                </a:solidFill>
                <a:latin typeface="Arial MT"/>
                <a:cs typeface="Arial MT"/>
              </a:rPr>
              <a:t>	</a:t>
            </a:r>
            <a:r>
              <a:rPr dirty="0" sz="4000" spc="-204">
                <a:solidFill>
                  <a:srgbClr val="0A0A0A"/>
                </a:solidFill>
                <a:latin typeface="Arial MT"/>
                <a:cs typeface="Arial MT"/>
              </a:rPr>
              <a:t>between</a:t>
            </a:r>
            <a:endParaRPr sz="4000">
              <a:latin typeface="Arial MT"/>
              <a:cs typeface="Arial MT"/>
            </a:endParaRPr>
          </a:p>
          <a:p>
            <a:pPr marL="400050">
              <a:lnSpc>
                <a:spcPct val="100000"/>
              </a:lnSpc>
              <a:spcBef>
                <a:spcPts val="365"/>
              </a:spcBef>
              <a:tabLst>
                <a:tab pos="9992360" algn="l"/>
                <a:tab pos="12150090" algn="l"/>
              </a:tabLst>
            </a:pPr>
            <a:r>
              <a:rPr dirty="0" sz="3900" spc="-75">
                <a:solidFill>
                  <a:srgbClr val="0A0A0A"/>
                </a:solidFill>
                <a:latin typeface="Arial MT"/>
                <a:cs typeface="Arial MT"/>
              </a:rPr>
              <a:t>actuai</a:t>
            </a:r>
            <a:r>
              <a:rPr dirty="0" sz="3900" spc="-17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900" spc="-120">
                <a:solidFill>
                  <a:srgbClr val="0A0A0A"/>
                </a:solidFill>
                <a:latin typeface="Arial MT"/>
                <a:cs typeface="Arial MT"/>
              </a:rPr>
              <a:t>spending</a:t>
            </a:r>
            <a:r>
              <a:rPr dirty="0" sz="3900" spc="1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900" spc="-30">
                <a:solidFill>
                  <a:srgbClr val="0A0A0A"/>
                </a:solidFill>
                <a:latin typeface="Arial MT"/>
                <a:cs typeface="Arial MT"/>
              </a:rPr>
              <a:t>and</a:t>
            </a:r>
            <a:r>
              <a:rPr dirty="0" sz="3900" spc="-18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900" spc="-130">
                <a:solidFill>
                  <a:srgbClr val="0A0A0A"/>
                </a:solidFill>
                <a:latin typeface="Arial MT"/>
                <a:cs typeface="Arial MT"/>
              </a:rPr>
              <a:t>budgeted</a:t>
            </a:r>
            <a:r>
              <a:rPr dirty="0" sz="3900" spc="-2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900" spc="-10">
                <a:solidFill>
                  <a:srgbClr val="0A0A0A"/>
                </a:solidFill>
                <a:latin typeface="Arial MT"/>
                <a:cs typeface="Arial MT"/>
              </a:rPr>
              <a:t>amount.Visuai</a:t>
            </a:r>
            <a:r>
              <a:rPr dirty="0" sz="3900">
                <a:solidFill>
                  <a:srgbClr val="0A0A0A"/>
                </a:solidFill>
                <a:latin typeface="Arial MT"/>
                <a:cs typeface="Arial MT"/>
              </a:rPr>
              <a:t>	</a:t>
            </a:r>
            <a:r>
              <a:rPr dirty="0" sz="3900" spc="-10">
                <a:solidFill>
                  <a:srgbClr val="0A0A0A"/>
                </a:solidFill>
                <a:latin typeface="Arial MT"/>
                <a:cs typeface="Arial MT"/>
              </a:rPr>
              <a:t>indicators</a:t>
            </a:r>
            <a:r>
              <a:rPr dirty="0" sz="3900">
                <a:solidFill>
                  <a:srgbClr val="0A0A0A"/>
                </a:solidFill>
                <a:latin typeface="Arial MT"/>
                <a:cs typeface="Arial MT"/>
              </a:rPr>
              <a:t>	</a:t>
            </a:r>
            <a:r>
              <a:rPr dirty="0" sz="3900" spc="-65">
                <a:solidFill>
                  <a:srgbClr val="0A0A0A"/>
                </a:solidFill>
                <a:latin typeface="Arial MT"/>
                <a:cs typeface="Arial MT"/>
              </a:rPr>
              <a:t>(e.g.,</a:t>
            </a:r>
            <a:r>
              <a:rPr dirty="0" sz="3900" spc="-14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900" spc="-20">
                <a:solidFill>
                  <a:srgbClr val="0A0A0A"/>
                </a:solidFill>
                <a:latin typeface="Arial MT"/>
                <a:cs typeface="Arial MT"/>
              </a:rPr>
              <a:t>red</a:t>
            </a:r>
            <a:r>
              <a:rPr dirty="0" sz="3900" spc="-16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900" spc="-105">
                <a:solidFill>
                  <a:srgbClr val="0A0A0A"/>
                </a:solidFill>
                <a:latin typeface="Arial MT"/>
                <a:cs typeface="Arial MT"/>
              </a:rPr>
              <a:t>for</a:t>
            </a:r>
            <a:endParaRPr sz="3900">
              <a:latin typeface="Arial MT"/>
              <a:cs typeface="Arial MT"/>
            </a:endParaRPr>
          </a:p>
          <a:p>
            <a:pPr marL="401320">
              <a:lnSpc>
                <a:spcPct val="100000"/>
              </a:lnSpc>
              <a:spcBef>
                <a:spcPts val="360"/>
              </a:spcBef>
            </a:pPr>
            <a:r>
              <a:rPr dirty="0" sz="3950" spc="-75">
                <a:solidFill>
                  <a:srgbClr val="0A0A0A"/>
                </a:solidFill>
                <a:latin typeface="Arial MT"/>
                <a:cs typeface="Arial MT"/>
              </a:rPr>
              <a:t>overspending).</a:t>
            </a:r>
            <a:endParaRPr sz="3950">
              <a:latin typeface="Arial MT"/>
              <a:cs typeface="Arial MT"/>
            </a:endParaRPr>
          </a:p>
          <a:p>
            <a:pPr marL="396240" indent="-382905">
              <a:lnSpc>
                <a:spcPct val="100000"/>
              </a:lnSpc>
              <a:spcBef>
                <a:spcPts val="325"/>
              </a:spcBef>
              <a:buChar char="•"/>
              <a:tabLst>
                <a:tab pos="396240" algn="l"/>
              </a:tabLst>
            </a:pPr>
            <a:r>
              <a:rPr dirty="0" sz="3950">
                <a:solidFill>
                  <a:srgbClr val="0A0A0A"/>
                </a:solidFill>
                <a:latin typeface="Arial MT"/>
                <a:cs typeface="Arial MT"/>
              </a:rPr>
              <a:t>Reports</a:t>
            </a:r>
            <a:r>
              <a:rPr dirty="0" sz="3950" spc="-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950">
                <a:solidFill>
                  <a:srgbClr val="0A0A0A"/>
                </a:solidFill>
                <a:latin typeface="Arial MT"/>
                <a:cs typeface="Arial MT"/>
              </a:rPr>
              <a:t>&amp;</a:t>
            </a:r>
            <a:r>
              <a:rPr dirty="0" sz="3950" spc="-135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950">
                <a:solidFill>
                  <a:srgbClr val="0A0A0A"/>
                </a:solidFill>
                <a:latin typeface="Arial MT"/>
                <a:cs typeface="Arial MT"/>
              </a:rPr>
              <a:t>Analytics: </a:t>
            </a:r>
            <a:r>
              <a:rPr dirty="0" sz="3950" spc="-150">
                <a:solidFill>
                  <a:srgbClr val="0A0A0A"/>
                </a:solidFill>
                <a:latin typeface="Arial MT"/>
                <a:cs typeface="Arial MT"/>
              </a:rPr>
              <a:t>Monthiy</a:t>
            </a:r>
            <a:r>
              <a:rPr dirty="0" sz="3950" spc="1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950" spc="-160">
                <a:solidFill>
                  <a:srgbClr val="0A0A0A"/>
                </a:solidFill>
                <a:latin typeface="Arial MT"/>
                <a:cs typeface="Arial MT"/>
              </a:rPr>
              <a:t>budget</a:t>
            </a:r>
            <a:r>
              <a:rPr dirty="0" sz="3950" spc="6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950" spc="-110">
                <a:solidFill>
                  <a:srgbClr val="0A0A0A"/>
                </a:solidFill>
                <a:latin typeface="Arial MT"/>
                <a:cs typeface="Arial MT"/>
              </a:rPr>
              <a:t>vs.</a:t>
            </a:r>
            <a:r>
              <a:rPr dirty="0" sz="3950" spc="-17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950" spc="-140">
                <a:solidFill>
                  <a:srgbClr val="0A0A0A"/>
                </a:solidFill>
                <a:latin typeface="Arial MT"/>
                <a:cs typeface="Arial MT"/>
              </a:rPr>
              <a:t>actuai</a:t>
            </a:r>
            <a:r>
              <a:rPr dirty="0" sz="3950" spc="-9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dirty="0" sz="3950" spc="-40">
                <a:solidFill>
                  <a:srgbClr val="0A0A0A"/>
                </a:solidFill>
                <a:latin typeface="Arial MT"/>
                <a:cs typeface="Arial MT"/>
              </a:rPr>
              <a:t>comparison.</a:t>
            </a:r>
            <a:endParaRPr sz="3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1344" y="1133855"/>
            <a:ext cx="4806696" cy="6979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2421" y="680211"/>
            <a:ext cx="4184650" cy="1366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5455" algn="l"/>
              </a:tabLst>
            </a:pPr>
            <a:r>
              <a:rPr dirty="0" sz="8800" spc="-459">
                <a:latin typeface="Calibri"/>
                <a:cs typeface="Calibri"/>
              </a:rPr>
              <a:t>TE</a:t>
            </a:r>
            <a:r>
              <a:rPr dirty="0" sz="8800">
                <a:latin typeface="Calibri"/>
                <a:cs typeface="Calibri"/>
              </a:rPr>
              <a:t>	</a:t>
            </a:r>
            <a:r>
              <a:rPr dirty="0" sz="8800" spc="-70">
                <a:latin typeface="Calibri"/>
                <a:cs typeface="Calibri"/>
              </a:rPr>
              <a:t>TA</a:t>
            </a:r>
            <a:endParaRPr sz="8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429158" y="2738642"/>
            <a:ext cx="10098405" cy="4163060"/>
          </a:xfrm>
          <a:prstGeom prst="rect">
            <a:avLst/>
          </a:prstGeom>
        </p:spPr>
        <p:txBody>
          <a:bodyPr wrap="square" lIns="0" tIns="334645" rIns="0" bIns="0" rtlCol="0" vert="horz">
            <a:spAutoFit/>
          </a:bodyPr>
          <a:lstStyle/>
          <a:p>
            <a:pPr marL="440690" indent="-427990">
              <a:lnSpc>
                <a:spcPct val="100000"/>
              </a:lnSpc>
              <a:spcBef>
                <a:spcPts val="2635"/>
              </a:spcBef>
              <a:buChar char="•"/>
              <a:tabLst>
                <a:tab pos="440690" algn="l"/>
              </a:tabLst>
            </a:pPr>
            <a:r>
              <a:rPr dirty="0" sz="4550" spc="-190">
                <a:solidFill>
                  <a:srgbClr val="0A0A0A"/>
                </a:solidFill>
                <a:latin typeface="Calibri"/>
                <a:cs typeface="Calibri"/>
              </a:rPr>
              <a:t>Frontend:</a:t>
            </a:r>
            <a:r>
              <a:rPr dirty="0" sz="4550" spc="30">
                <a:solidFill>
                  <a:srgbClr val="0A0A0A"/>
                </a:solidFill>
                <a:latin typeface="Calibri"/>
                <a:cs typeface="Calibri"/>
              </a:rPr>
              <a:t> </a:t>
            </a:r>
            <a:r>
              <a:rPr dirty="0" sz="4550" spc="-35">
                <a:solidFill>
                  <a:srgbClr val="0A0A0A"/>
                </a:solidFill>
                <a:latin typeface="Calibri"/>
                <a:cs typeface="Calibri"/>
              </a:rPr>
              <a:t>HTML,</a:t>
            </a:r>
            <a:r>
              <a:rPr dirty="0" sz="4550" spc="25">
                <a:solidFill>
                  <a:srgbClr val="0A0A0A"/>
                </a:solidFill>
                <a:latin typeface="Calibri"/>
                <a:cs typeface="Calibri"/>
              </a:rPr>
              <a:t> </a:t>
            </a:r>
            <a:r>
              <a:rPr dirty="0" sz="4550" spc="305">
                <a:solidFill>
                  <a:srgbClr val="0A0A0A"/>
                </a:solidFill>
                <a:latin typeface="Calibri"/>
                <a:cs typeface="Calibri"/>
              </a:rPr>
              <a:t>CSS,</a:t>
            </a:r>
            <a:r>
              <a:rPr dirty="0" sz="4550" spc="-50">
                <a:solidFill>
                  <a:srgbClr val="0A0A0A"/>
                </a:solidFill>
                <a:latin typeface="Calibri"/>
                <a:cs typeface="Calibri"/>
              </a:rPr>
              <a:t> </a:t>
            </a:r>
            <a:r>
              <a:rPr dirty="0" sz="4550" spc="-35">
                <a:solidFill>
                  <a:srgbClr val="0A0A0A"/>
                </a:solidFill>
                <a:latin typeface="Calibri"/>
                <a:cs typeface="Calibri"/>
              </a:rPr>
              <a:t>JavaScript</a:t>
            </a:r>
            <a:r>
              <a:rPr dirty="0" sz="4550" spc="85">
                <a:solidFill>
                  <a:srgbClr val="0A0A0A"/>
                </a:solidFill>
                <a:latin typeface="Calibri"/>
                <a:cs typeface="Calibri"/>
              </a:rPr>
              <a:t> </a:t>
            </a:r>
            <a:r>
              <a:rPr dirty="0" sz="4550" spc="-75">
                <a:solidFill>
                  <a:srgbClr val="0A0A0A"/>
                </a:solidFill>
                <a:latin typeface="Calibri"/>
                <a:cs typeface="Calibri"/>
              </a:rPr>
              <a:t>(React.js)</a:t>
            </a:r>
            <a:endParaRPr sz="4550">
              <a:latin typeface="Calibri"/>
              <a:cs typeface="Calibri"/>
            </a:endParaRPr>
          </a:p>
          <a:p>
            <a:pPr lvl="1" marL="517525" indent="-428625">
              <a:lnSpc>
                <a:spcPct val="100000"/>
              </a:lnSpc>
              <a:spcBef>
                <a:spcPts val="2510"/>
              </a:spcBef>
              <a:buChar char="•"/>
              <a:tabLst>
                <a:tab pos="517525" algn="l"/>
              </a:tabLst>
            </a:pPr>
            <a:r>
              <a:rPr dirty="0" sz="4500" spc="-55">
                <a:solidFill>
                  <a:srgbClr val="0A0A0A"/>
                </a:solidFill>
                <a:latin typeface="Calibri"/>
                <a:cs typeface="Calibri"/>
              </a:rPr>
              <a:t>Backend:</a:t>
            </a:r>
            <a:r>
              <a:rPr dirty="0" sz="4500" spc="-105">
                <a:solidFill>
                  <a:srgbClr val="0A0A0A"/>
                </a:solidFill>
                <a:latin typeface="Calibri"/>
                <a:cs typeface="Calibri"/>
              </a:rPr>
              <a:t> </a:t>
            </a:r>
            <a:r>
              <a:rPr dirty="0" sz="4500" spc="-80">
                <a:solidFill>
                  <a:srgbClr val="0A0A0A"/>
                </a:solidFill>
                <a:latin typeface="Calibri"/>
                <a:cs typeface="Calibri"/>
              </a:rPr>
              <a:t>Node.js</a:t>
            </a:r>
            <a:r>
              <a:rPr dirty="0" sz="4500" spc="-35">
                <a:solidFill>
                  <a:srgbClr val="0A0A0A"/>
                </a:solidFill>
                <a:latin typeface="Calibri"/>
                <a:cs typeface="Calibri"/>
              </a:rPr>
              <a:t> </a:t>
            </a:r>
            <a:r>
              <a:rPr dirty="0" sz="4500" spc="-525">
                <a:solidFill>
                  <a:srgbClr val="0A0A0A"/>
                </a:solidFill>
                <a:latin typeface="Calibri"/>
                <a:cs typeface="Calibri"/>
              </a:rPr>
              <a:t>/</a:t>
            </a:r>
            <a:r>
              <a:rPr dirty="0" sz="4500" spc="30">
                <a:solidFill>
                  <a:srgbClr val="0A0A0A"/>
                </a:solidFill>
                <a:latin typeface="Calibri"/>
                <a:cs typeface="Calibri"/>
              </a:rPr>
              <a:t> </a:t>
            </a:r>
            <a:r>
              <a:rPr dirty="0" sz="4500" spc="114">
                <a:solidFill>
                  <a:srgbClr val="0A0A0A"/>
                </a:solidFill>
                <a:latin typeface="Calibri"/>
                <a:cs typeface="Calibri"/>
              </a:rPr>
              <a:t>Java</a:t>
            </a:r>
            <a:r>
              <a:rPr dirty="0" sz="4500" spc="-245">
                <a:solidFill>
                  <a:srgbClr val="0A0A0A"/>
                </a:solidFill>
                <a:latin typeface="Calibri"/>
                <a:cs typeface="Calibri"/>
              </a:rPr>
              <a:t> </a:t>
            </a:r>
            <a:r>
              <a:rPr dirty="0" sz="4500" spc="-525">
                <a:solidFill>
                  <a:srgbClr val="0A0A0A"/>
                </a:solidFill>
                <a:latin typeface="Calibri"/>
                <a:cs typeface="Calibri"/>
              </a:rPr>
              <a:t>/</a:t>
            </a:r>
            <a:r>
              <a:rPr dirty="0" sz="4500" spc="-90">
                <a:solidFill>
                  <a:srgbClr val="0A0A0A"/>
                </a:solidFill>
                <a:latin typeface="Calibri"/>
                <a:cs typeface="Calibri"/>
              </a:rPr>
              <a:t> </a:t>
            </a:r>
            <a:r>
              <a:rPr dirty="0" sz="4500" spc="-150">
                <a:solidFill>
                  <a:srgbClr val="0A0A0A"/>
                </a:solidFill>
                <a:latin typeface="Calibri"/>
                <a:cs typeface="Calibri"/>
              </a:rPr>
              <a:t>Python</a:t>
            </a:r>
            <a:r>
              <a:rPr dirty="0" sz="4500" spc="30">
                <a:solidFill>
                  <a:srgbClr val="0A0A0A"/>
                </a:solidFill>
                <a:latin typeface="Calibri"/>
                <a:cs typeface="Calibri"/>
              </a:rPr>
              <a:t> </a:t>
            </a:r>
            <a:r>
              <a:rPr dirty="0" sz="4500" spc="-10">
                <a:solidFill>
                  <a:srgbClr val="0A0A0A"/>
                </a:solidFill>
                <a:latin typeface="Calibri"/>
                <a:cs typeface="Calibri"/>
              </a:rPr>
              <a:t>(Flask)</a:t>
            </a:r>
            <a:endParaRPr sz="4500">
              <a:latin typeface="Calibri"/>
              <a:cs typeface="Calibri"/>
            </a:endParaRPr>
          </a:p>
          <a:p>
            <a:pPr lvl="1" marL="516890" indent="-427990">
              <a:lnSpc>
                <a:spcPct val="100000"/>
              </a:lnSpc>
              <a:spcBef>
                <a:spcPts val="2470"/>
              </a:spcBef>
              <a:buChar char="•"/>
              <a:tabLst>
                <a:tab pos="516890" algn="l"/>
              </a:tabLst>
            </a:pPr>
            <a:r>
              <a:rPr dirty="0" sz="4550" spc="-65">
                <a:solidFill>
                  <a:srgbClr val="0A0A0A"/>
                </a:solidFill>
                <a:latin typeface="Calibri"/>
                <a:cs typeface="Calibri"/>
              </a:rPr>
              <a:t>Database</a:t>
            </a:r>
            <a:r>
              <a:rPr dirty="0" sz="4550" spc="-145">
                <a:solidFill>
                  <a:srgbClr val="0A0A0A"/>
                </a:solidFill>
                <a:latin typeface="Calibri"/>
                <a:cs typeface="Calibri"/>
              </a:rPr>
              <a:t> </a:t>
            </a:r>
            <a:r>
              <a:rPr dirty="0" sz="4550">
                <a:solidFill>
                  <a:srgbClr val="0A0A0A"/>
                </a:solidFill>
                <a:latin typeface="Calibri"/>
                <a:cs typeface="Calibri"/>
              </a:rPr>
              <a:t>(RDBMS):</a:t>
            </a:r>
            <a:r>
              <a:rPr dirty="0" sz="4550" spc="-125">
                <a:solidFill>
                  <a:srgbClr val="0A0A0A"/>
                </a:solidFill>
                <a:latin typeface="Calibri"/>
                <a:cs typeface="Calibri"/>
              </a:rPr>
              <a:t> </a:t>
            </a:r>
            <a:r>
              <a:rPr dirty="0" sz="4550" spc="-10">
                <a:solidFill>
                  <a:srgbClr val="0A0A0A"/>
                </a:solidFill>
                <a:latin typeface="Calibri"/>
                <a:cs typeface="Calibri"/>
              </a:rPr>
              <a:t>MySOL</a:t>
            </a:r>
            <a:endParaRPr sz="4550">
              <a:latin typeface="Calibri"/>
              <a:cs typeface="Calibri"/>
            </a:endParaRPr>
          </a:p>
          <a:p>
            <a:pPr lvl="1" marL="524510" indent="-434975">
              <a:lnSpc>
                <a:spcPct val="100000"/>
              </a:lnSpc>
              <a:spcBef>
                <a:spcPts val="3400"/>
              </a:spcBef>
              <a:buChar char="•"/>
              <a:tabLst>
                <a:tab pos="524510" algn="l"/>
              </a:tabLst>
            </a:pPr>
            <a:r>
              <a:rPr dirty="0" sz="4450">
                <a:solidFill>
                  <a:srgbClr val="0A0A0A"/>
                </a:solidFill>
                <a:latin typeface="Calibri"/>
                <a:cs typeface="Calibri"/>
              </a:rPr>
              <a:t>API</a:t>
            </a:r>
            <a:r>
              <a:rPr dirty="0" sz="4450" spc="-95">
                <a:solidFill>
                  <a:srgbClr val="0A0A0A"/>
                </a:solidFill>
                <a:latin typeface="Calibri"/>
                <a:cs typeface="Calibri"/>
              </a:rPr>
              <a:t> </a:t>
            </a:r>
            <a:r>
              <a:rPr dirty="0" sz="4450" spc="-60">
                <a:solidFill>
                  <a:srgbClr val="0A0A0A"/>
                </a:solidFill>
                <a:latin typeface="Calibri"/>
                <a:cs typeface="Calibri"/>
              </a:rPr>
              <a:t>Testing:</a:t>
            </a:r>
            <a:r>
              <a:rPr dirty="0" sz="4450" spc="140">
                <a:solidFill>
                  <a:srgbClr val="0A0A0A"/>
                </a:solidFill>
                <a:latin typeface="Calibri"/>
                <a:cs typeface="Calibri"/>
              </a:rPr>
              <a:t> </a:t>
            </a:r>
            <a:r>
              <a:rPr dirty="0" sz="4450" spc="-10">
                <a:solidFill>
                  <a:srgbClr val="0A0A0A"/>
                </a:solidFill>
                <a:latin typeface="Calibri"/>
                <a:cs typeface="Calibri"/>
              </a:rPr>
              <a:t>Postman</a:t>
            </a:r>
            <a:endParaRPr sz="4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7439" y="807719"/>
            <a:ext cx="6291071" cy="7193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8887" y="477011"/>
            <a:ext cx="1132205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-385"/>
              <a:t>T</a:t>
            </a:r>
            <a:r>
              <a:rPr dirty="0" baseline="-1041" sz="12000" spc="-577"/>
              <a:t>a</a:t>
            </a:r>
            <a:endParaRPr baseline="-1041" sz="12000"/>
          </a:p>
        </p:txBody>
      </p:sp>
      <p:sp>
        <p:nvSpPr>
          <p:cNvPr id="4" name="object 4" descr=""/>
          <p:cNvSpPr txBox="1"/>
          <p:nvPr/>
        </p:nvSpPr>
        <p:spPr>
          <a:xfrm>
            <a:off x="1681764" y="1770044"/>
            <a:ext cx="15648305" cy="7755890"/>
          </a:xfrm>
          <a:prstGeom prst="rect">
            <a:avLst/>
          </a:prstGeom>
        </p:spPr>
        <p:txBody>
          <a:bodyPr wrap="square" lIns="0" tIns="245110" rIns="0" bIns="0" rtlCol="0" vert="horz">
            <a:spAutoFit/>
          </a:bodyPr>
          <a:lstStyle/>
          <a:p>
            <a:pPr marL="559435" indent="-433070">
              <a:lnSpc>
                <a:spcPct val="100000"/>
              </a:lnSpc>
              <a:spcBef>
                <a:spcPts val="1930"/>
              </a:spcBef>
              <a:buAutoNum type="arabicPeriod"/>
              <a:tabLst>
                <a:tab pos="559435" algn="l"/>
                <a:tab pos="2900045" algn="l"/>
              </a:tabLst>
            </a:pPr>
            <a:r>
              <a:rPr dirty="0" sz="3450" spc="-160">
                <a:solidFill>
                  <a:srgbClr val="2D2D2D"/>
                </a:solidFill>
                <a:latin typeface="Arial MT"/>
                <a:cs typeface="Arial MT"/>
              </a:rPr>
              <a:t>Users</a:t>
            </a:r>
            <a:r>
              <a:rPr dirty="0" sz="3450" spc="-7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3450" spc="-10">
                <a:solidFill>
                  <a:srgbClr val="2D2D2D"/>
                </a:solidFill>
                <a:latin typeface="Arial MT"/>
                <a:cs typeface="Arial MT"/>
              </a:rPr>
              <a:t>Table</a:t>
            </a:r>
            <a:r>
              <a:rPr dirty="0" sz="3450">
                <a:solidFill>
                  <a:srgbClr val="2D2D2D"/>
                </a:solidFill>
                <a:latin typeface="Arial MT"/>
                <a:cs typeface="Arial MT"/>
              </a:rPr>
              <a:t>	</a:t>
            </a:r>
            <a:r>
              <a:rPr dirty="0" sz="3450" spc="-180">
                <a:solidFill>
                  <a:srgbClr val="2D2D2D"/>
                </a:solidFill>
                <a:latin typeface="Arial MT"/>
                <a:cs typeface="Arial MT"/>
              </a:rPr>
              <a:t>-</a:t>
            </a:r>
            <a:r>
              <a:rPr dirty="0" sz="3450" spc="-12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3450" spc="-285">
                <a:solidFill>
                  <a:srgbClr val="2D2D2D"/>
                </a:solidFill>
                <a:latin typeface="Arial MT"/>
                <a:cs typeface="Arial MT"/>
              </a:rPr>
              <a:t>To</a:t>
            </a:r>
            <a:r>
              <a:rPr dirty="0" sz="3450" spc="-5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3450" spc="-75">
                <a:solidFill>
                  <a:srgbClr val="2D2D2D"/>
                </a:solidFill>
                <a:latin typeface="Arial MT"/>
                <a:cs typeface="Arial MT"/>
              </a:rPr>
              <a:t>support</a:t>
            </a:r>
            <a:r>
              <a:rPr dirty="0" sz="3450" spc="-13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3450" spc="-100">
                <a:solidFill>
                  <a:srgbClr val="2D2D2D"/>
                </a:solidFill>
                <a:latin typeface="Arial MT"/>
                <a:cs typeface="Arial MT"/>
              </a:rPr>
              <a:t>multiple</a:t>
            </a:r>
            <a:r>
              <a:rPr dirty="0" sz="3450" spc="-7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3450" spc="-90">
                <a:solidFill>
                  <a:srgbClr val="2D2D2D"/>
                </a:solidFill>
                <a:latin typeface="Arial MT"/>
                <a:cs typeface="Arial MT"/>
              </a:rPr>
              <a:t>users</a:t>
            </a:r>
            <a:r>
              <a:rPr dirty="0" sz="3450" spc="-5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3450" spc="-90">
                <a:solidFill>
                  <a:srgbClr val="2D2D2D"/>
                </a:solidFill>
                <a:latin typeface="Arial MT"/>
                <a:cs typeface="Arial MT"/>
              </a:rPr>
              <a:t>with</a:t>
            </a:r>
            <a:r>
              <a:rPr dirty="0" sz="3450" spc="-15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3450" spc="-100">
                <a:solidFill>
                  <a:srgbClr val="2D2D2D"/>
                </a:solidFill>
                <a:latin typeface="Arial MT"/>
                <a:cs typeface="Arial MT"/>
              </a:rPr>
              <a:t>authentication.</a:t>
            </a:r>
            <a:r>
              <a:rPr dirty="0" sz="3450" spc="-25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3450" spc="-215">
                <a:solidFill>
                  <a:srgbClr val="2D2D2D"/>
                </a:solidFill>
                <a:latin typeface="Arial MT"/>
                <a:cs typeface="Arial MT"/>
              </a:rPr>
              <a:t>&amp;</a:t>
            </a:r>
            <a:r>
              <a:rPr dirty="0" sz="3450" spc="-14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3450" spc="-55">
                <a:solidFill>
                  <a:srgbClr val="2D2D2D"/>
                </a:solidFill>
                <a:latin typeface="Arial MT"/>
                <a:cs typeface="Arial MT"/>
              </a:rPr>
              <a:t>Ownership</a:t>
            </a:r>
            <a:endParaRPr sz="3450">
              <a:latin typeface="Arial MT"/>
              <a:cs typeface="Arial MT"/>
            </a:endParaRPr>
          </a:p>
          <a:p>
            <a:pPr lvl="1" marL="1724660" indent="-359410">
              <a:lnSpc>
                <a:spcPct val="100000"/>
              </a:lnSpc>
              <a:spcBef>
                <a:spcPts val="1995"/>
              </a:spcBef>
              <a:buChar char="•"/>
              <a:tabLst>
                <a:tab pos="1724660" algn="l"/>
                <a:tab pos="2426970" algn="l"/>
                <a:tab pos="2920365" algn="l"/>
              </a:tabLst>
            </a:pPr>
            <a:r>
              <a:rPr dirty="0" sz="3750" spc="-25">
                <a:solidFill>
                  <a:srgbClr val="2D2D2D"/>
                </a:solidFill>
                <a:latin typeface="Arial MT"/>
                <a:cs typeface="Arial MT"/>
              </a:rPr>
              <a:t>id</a:t>
            </a:r>
            <a:r>
              <a:rPr dirty="0" sz="3750">
                <a:solidFill>
                  <a:srgbClr val="2D2D2D"/>
                </a:solidFill>
                <a:latin typeface="Arial MT"/>
                <a:cs typeface="Arial MT"/>
              </a:rPr>
              <a:t>	</a:t>
            </a:r>
            <a:r>
              <a:rPr dirty="0" sz="3750" spc="-50">
                <a:solidFill>
                  <a:srgbClr val="2D2D2D"/>
                </a:solidFill>
                <a:latin typeface="Arial MT"/>
                <a:cs typeface="Arial MT"/>
              </a:rPr>
              <a:t>-</a:t>
            </a:r>
            <a:r>
              <a:rPr dirty="0" sz="3750">
                <a:solidFill>
                  <a:srgbClr val="2D2D2D"/>
                </a:solidFill>
                <a:latin typeface="Arial MT"/>
                <a:cs typeface="Arial MT"/>
              </a:rPr>
              <a:t>	</a:t>
            </a:r>
            <a:r>
              <a:rPr dirty="0" sz="3750" spc="-200">
                <a:solidFill>
                  <a:srgbClr val="2D2D2D"/>
                </a:solidFill>
                <a:latin typeface="Arial MT"/>
                <a:cs typeface="Arial MT"/>
              </a:rPr>
              <a:t>Primary</a:t>
            </a:r>
            <a:r>
              <a:rPr dirty="0" sz="3750" spc="-3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3750" spc="-305">
                <a:solidFill>
                  <a:srgbClr val="2D2D2D"/>
                </a:solidFill>
                <a:latin typeface="Arial MT"/>
                <a:cs typeface="Arial MT"/>
              </a:rPr>
              <a:t>Key</a:t>
            </a:r>
            <a:endParaRPr sz="3750">
              <a:latin typeface="Arial MT"/>
              <a:cs typeface="Arial MT"/>
            </a:endParaRPr>
          </a:p>
          <a:p>
            <a:pPr lvl="1" marL="2480945" indent="-1116965">
              <a:lnSpc>
                <a:spcPct val="100000"/>
              </a:lnSpc>
              <a:spcBef>
                <a:spcPts val="55"/>
              </a:spcBef>
              <a:buChar char="•"/>
              <a:tabLst>
                <a:tab pos="2480945" algn="l"/>
              </a:tabLst>
            </a:pPr>
            <a:r>
              <a:rPr dirty="0" sz="3850" spc="-315">
                <a:solidFill>
                  <a:srgbClr val="2D2D2D"/>
                </a:solidFill>
                <a:latin typeface="Arial MT"/>
                <a:cs typeface="Arial MT"/>
              </a:rPr>
              <a:t>username</a:t>
            </a:r>
            <a:endParaRPr sz="3850">
              <a:latin typeface="Arial MT"/>
              <a:cs typeface="Arial MT"/>
            </a:endParaRPr>
          </a:p>
          <a:p>
            <a:pPr lvl="1" marL="2984500" indent="-1620520">
              <a:lnSpc>
                <a:spcPct val="100000"/>
              </a:lnSpc>
              <a:spcBef>
                <a:spcPts val="10"/>
              </a:spcBef>
              <a:buChar char="•"/>
              <a:tabLst>
                <a:tab pos="2984500" algn="l"/>
              </a:tabLst>
            </a:pPr>
            <a:r>
              <a:rPr dirty="0" sz="3900" spc="-315">
                <a:solidFill>
                  <a:srgbClr val="2D2D2D"/>
                </a:solidFill>
                <a:latin typeface="Arial MT"/>
                <a:cs typeface="Arial MT"/>
              </a:rPr>
              <a:t>email</a:t>
            </a:r>
            <a:endParaRPr sz="3900">
              <a:latin typeface="Arial MT"/>
              <a:cs typeface="Arial MT"/>
            </a:endParaRPr>
          </a:p>
          <a:p>
            <a:pPr lvl="1" marL="2569845" indent="-1203960">
              <a:lnSpc>
                <a:spcPct val="100000"/>
              </a:lnSpc>
              <a:spcBef>
                <a:spcPts val="225"/>
              </a:spcBef>
              <a:buChar char="•"/>
              <a:tabLst>
                <a:tab pos="2569845" algn="l"/>
              </a:tabLst>
            </a:pPr>
            <a:r>
              <a:rPr dirty="0" sz="3650" spc="-45">
                <a:solidFill>
                  <a:srgbClr val="2D2D2D"/>
                </a:solidFill>
                <a:latin typeface="Arial MT"/>
                <a:cs typeface="Arial MT"/>
              </a:rPr>
              <a:t>password</a:t>
            </a:r>
            <a:endParaRPr sz="3650">
              <a:latin typeface="Arial MT"/>
              <a:cs typeface="Arial MT"/>
            </a:endParaRPr>
          </a:p>
          <a:p>
            <a:pPr marL="1443355">
              <a:lnSpc>
                <a:spcPct val="100000"/>
              </a:lnSpc>
              <a:spcBef>
                <a:spcPts val="630"/>
              </a:spcBef>
              <a:tabLst>
                <a:tab pos="4515485" algn="l"/>
              </a:tabLst>
            </a:pPr>
            <a:r>
              <a:rPr dirty="0" sz="3850" spc="-80">
                <a:solidFill>
                  <a:srgbClr val="2D2D2D"/>
                </a:solidFill>
                <a:latin typeface="Arial MT"/>
                <a:cs typeface="Arial MT"/>
              </a:rPr>
              <a:t>Relationship</a:t>
            </a:r>
            <a:r>
              <a:rPr dirty="0" sz="3850" spc="-12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3850" spc="-335">
                <a:solidFill>
                  <a:srgbClr val="2D2D2D"/>
                </a:solidFill>
                <a:latin typeface="Arial MT"/>
                <a:cs typeface="Arial MT"/>
              </a:rPr>
              <a:t>-</a:t>
            </a:r>
            <a:r>
              <a:rPr dirty="0" sz="3850">
                <a:solidFill>
                  <a:srgbClr val="2D2D2D"/>
                </a:solidFill>
                <a:latin typeface="Arial MT"/>
                <a:cs typeface="Arial MT"/>
              </a:rPr>
              <a:t>	</a:t>
            </a:r>
            <a:r>
              <a:rPr dirty="0" sz="3850" spc="-320">
                <a:solidFill>
                  <a:srgbClr val="2D2D2D"/>
                </a:solidFill>
                <a:latin typeface="Arial MT"/>
                <a:cs typeface="Arial MT"/>
              </a:rPr>
              <a:t>One</a:t>
            </a:r>
            <a:r>
              <a:rPr dirty="0" sz="3850" spc="-1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3850" spc="-300">
                <a:solidFill>
                  <a:srgbClr val="2D2D2D"/>
                </a:solidFill>
                <a:latin typeface="Arial MT"/>
                <a:cs typeface="Arial MT"/>
              </a:rPr>
              <a:t>user</a:t>
            </a:r>
            <a:r>
              <a:rPr dirty="0" sz="3850" spc="16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3850" spc="-275">
                <a:solidFill>
                  <a:srgbClr val="2D2D2D"/>
                </a:solidFill>
                <a:latin typeface="Arial MT"/>
                <a:cs typeface="Arial MT"/>
              </a:rPr>
              <a:t>can</a:t>
            </a:r>
            <a:r>
              <a:rPr dirty="0" sz="3850" spc="-3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3850" spc="-300">
                <a:solidFill>
                  <a:srgbClr val="2D2D2D"/>
                </a:solidFill>
                <a:latin typeface="Arial MT"/>
                <a:cs typeface="Arial MT"/>
              </a:rPr>
              <a:t>have</a:t>
            </a:r>
            <a:r>
              <a:rPr dirty="0" sz="3850" spc="3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3850" spc="-330">
                <a:solidFill>
                  <a:srgbClr val="2D2D2D"/>
                </a:solidFill>
                <a:latin typeface="Arial MT"/>
                <a:cs typeface="Arial MT"/>
              </a:rPr>
              <a:t>many</a:t>
            </a:r>
            <a:r>
              <a:rPr dirty="0" sz="3850" spc="10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3850" spc="-275">
                <a:solidFill>
                  <a:srgbClr val="2D2D2D"/>
                </a:solidFill>
                <a:latin typeface="Arial MT"/>
                <a:cs typeface="Arial MT"/>
              </a:rPr>
              <a:t>budgets</a:t>
            </a:r>
            <a:r>
              <a:rPr dirty="0" sz="3850" spc="18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3850" spc="-285">
                <a:solidFill>
                  <a:srgbClr val="2D2D2D"/>
                </a:solidFill>
                <a:latin typeface="Arial MT"/>
                <a:cs typeface="Arial MT"/>
              </a:rPr>
              <a:t>and</a:t>
            </a:r>
            <a:r>
              <a:rPr dirty="0" sz="3850" spc="-3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3850" spc="-320">
                <a:solidFill>
                  <a:srgbClr val="2D2D2D"/>
                </a:solidFill>
                <a:latin typeface="Arial MT"/>
                <a:cs typeface="Arial MT"/>
              </a:rPr>
              <a:t>expenses</a:t>
            </a:r>
            <a:endParaRPr sz="38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50"/>
              </a:spcBef>
            </a:pPr>
            <a:endParaRPr sz="3850">
              <a:latin typeface="Arial MT"/>
              <a:cs typeface="Arial MT"/>
            </a:endParaRPr>
          </a:p>
          <a:p>
            <a:pPr marL="659130" indent="-646430">
              <a:lnSpc>
                <a:spcPct val="100000"/>
              </a:lnSpc>
              <a:buAutoNum type="arabicPeriod" startAt="2"/>
              <a:tabLst>
                <a:tab pos="659130" algn="l"/>
                <a:tab pos="2907030" algn="l"/>
              </a:tabLst>
            </a:pPr>
            <a:r>
              <a:rPr dirty="0" sz="3300" spc="-10">
                <a:solidFill>
                  <a:srgbClr val="2D2D2D"/>
                </a:solidFill>
                <a:latin typeface="Arial MT"/>
                <a:cs typeface="Arial MT"/>
              </a:rPr>
              <a:t>Categories</a:t>
            </a:r>
            <a:r>
              <a:rPr dirty="0" sz="3300">
                <a:solidFill>
                  <a:srgbClr val="2D2D2D"/>
                </a:solidFill>
                <a:latin typeface="Arial MT"/>
                <a:cs typeface="Arial MT"/>
              </a:rPr>
              <a:t>	-</a:t>
            </a:r>
            <a:r>
              <a:rPr dirty="0" sz="3300" spc="-18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3300">
                <a:solidFill>
                  <a:srgbClr val="2D2D2D"/>
                </a:solidFill>
                <a:latin typeface="Arial MT"/>
                <a:cs typeface="Arial MT"/>
              </a:rPr>
              <a:t>Stores</a:t>
            </a:r>
            <a:r>
              <a:rPr dirty="0" sz="3300" spc="-11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3300">
                <a:solidFill>
                  <a:srgbClr val="2D2D2D"/>
                </a:solidFill>
                <a:latin typeface="Arial MT"/>
                <a:cs typeface="Arial MT"/>
              </a:rPr>
              <a:t>unique</a:t>
            </a:r>
            <a:r>
              <a:rPr dirty="0" sz="3300" spc="-3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3300">
                <a:solidFill>
                  <a:srgbClr val="2D2D2D"/>
                </a:solidFill>
                <a:latin typeface="Arial MT"/>
                <a:cs typeface="Arial MT"/>
              </a:rPr>
              <a:t>spending</a:t>
            </a:r>
            <a:r>
              <a:rPr dirty="0" sz="3300" spc="-5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3300">
                <a:solidFill>
                  <a:srgbClr val="2D2D2D"/>
                </a:solidFill>
                <a:latin typeface="Arial MT"/>
                <a:cs typeface="Arial MT"/>
              </a:rPr>
              <a:t>categories</a:t>
            </a:r>
            <a:r>
              <a:rPr dirty="0" sz="3300" spc="-1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3300" spc="-30">
                <a:solidFill>
                  <a:srgbClr val="2D2D2D"/>
                </a:solidFill>
                <a:latin typeface="Arial MT"/>
                <a:cs typeface="Arial MT"/>
              </a:rPr>
              <a:t>(e.g.,</a:t>
            </a:r>
            <a:r>
              <a:rPr dirty="0" sz="3300" spc="-15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3300">
                <a:solidFill>
                  <a:srgbClr val="2D2D2D"/>
                </a:solidFill>
                <a:latin typeface="Arial MT"/>
                <a:cs typeface="Arial MT"/>
              </a:rPr>
              <a:t>Food,</a:t>
            </a:r>
            <a:r>
              <a:rPr dirty="0" sz="3300" spc="-15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3300" spc="-40">
                <a:solidFill>
                  <a:srgbClr val="2D2D2D"/>
                </a:solidFill>
                <a:latin typeface="Arial MT"/>
                <a:cs typeface="Arial MT"/>
              </a:rPr>
              <a:t>Rent,</a:t>
            </a:r>
            <a:r>
              <a:rPr dirty="0" sz="3300" spc="-16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3300" spc="-10">
                <a:solidFill>
                  <a:srgbClr val="2D2D2D"/>
                </a:solidFill>
                <a:latin typeface="Arial MT"/>
                <a:cs typeface="Arial MT"/>
              </a:rPr>
              <a:t>Travel)</a:t>
            </a:r>
            <a:endParaRPr sz="3300">
              <a:latin typeface="Arial MT"/>
              <a:cs typeface="Arial MT"/>
            </a:endParaRPr>
          </a:p>
          <a:p>
            <a:pPr lvl="1" marL="2063114" indent="-565150">
              <a:lnSpc>
                <a:spcPts val="4430"/>
              </a:lnSpc>
              <a:spcBef>
                <a:spcPts val="3125"/>
              </a:spcBef>
              <a:buChar char="•"/>
              <a:tabLst>
                <a:tab pos="2063114" algn="l"/>
                <a:tab pos="2764155" algn="l"/>
                <a:tab pos="3255010" algn="l"/>
              </a:tabLst>
            </a:pPr>
            <a:r>
              <a:rPr dirty="0" sz="3750" spc="-25">
                <a:solidFill>
                  <a:srgbClr val="2D2D2D"/>
                </a:solidFill>
                <a:latin typeface="Calibri"/>
                <a:cs typeface="Calibri"/>
              </a:rPr>
              <a:t>id</a:t>
            </a:r>
            <a:r>
              <a:rPr dirty="0" sz="3750">
                <a:solidFill>
                  <a:srgbClr val="2D2D2D"/>
                </a:solidFill>
                <a:latin typeface="Calibri"/>
                <a:cs typeface="Calibri"/>
              </a:rPr>
              <a:t>	</a:t>
            </a:r>
            <a:r>
              <a:rPr dirty="0" sz="3750" spc="-50">
                <a:solidFill>
                  <a:srgbClr val="2D2D2D"/>
                </a:solidFill>
                <a:latin typeface="Calibri"/>
                <a:cs typeface="Calibri"/>
              </a:rPr>
              <a:t>-</a:t>
            </a:r>
            <a:r>
              <a:rPr dirty="0" sz="3750">
                <a:solidFill>
                  <a:srgbClr val="2D2D2D"/>
                </a:solidFill>
                <a:latin typeface="Calibri"/>
                <a:cs typeface="Calibri"/>
              </a:rPr>
              <a:t>	Primay</a:t>
            </a:r>
            <a:r>
              <a:rPr dirty="0" sz="3750" spc="-165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3750" spc="60">
                <a:solidFill>
                  <a:srgbClr val="2D2D2D"/>
                </a:solidFill>
                <a:latin typeface="Calibri"/>
                <a:cs typeface="Calibri"/>
              </a:rPr>
              <a:t>Key</a:t>
            </a:r>
            <a:endParaRPr sz="3750">
              <a:latin typeface="Calibri"/>
              <a:cs typeface="Calibri"/>
            </a:endParaRPr>
          </a:p>
          <a:p>
            <a:pPr lvl="1" marL="3208655" indent="-1713864">
              <a:lnSpc>
                <a:spcPts val="4730"/>
              </a:lnSpc>
              <a:buChar char="•"/>
              <a:tabLst>
                <a:tab pos="3208655" algn="l"/>
              </a:tabLst>
            </a:pPr>
            <a:r>
              <a:rPr dirty="0" sz="4000" spc="-20">
                <a:solidFill>
                  <a:srgbClr val="2D2D2D"/>
                </a:solidFill>
                <a:latin typeface="Calibri"/>
                <a:cs typeface="Calibri"/>
              </a:rPr>
              <a:t>name</a:t>
            </a:r>
            <a:endParaRPr sz="4000">
              <a:latin typeface="Calibri"/>
              <a:cs typeface="Calibri"/>
            </a:endParaRPr>
          </a:p>
          <a:p>
            <a:pPr marL="1083945">
              <a:lnSpc>
                <a:spcPct val="100000"/>
              </a:lnSpc>
              <a:spcBef>
                <a:spcPts val="2740"/>
              </a:spcBef>
              <a:tabLst>
                <a:tab pos="4157345" algn="l"/>
              </a:tabLst>
            </a:pPr>
            <a:r>
              <a:rPr dirty="0" sz="3850" spc="-80">
                <a:solidFill>
                  <a:srgbClr val="2D2D2D"/>
                </a:solidFill>
                <a:latin typeface="Arial MT"/>
                <a:cs typeface="Arial MT"/>
              </a:rPr>
              <a:t>Relationship</a:t>
            </a:r>
            <a:r>
              <a:rPr dirty="0" sz="3850" spc="-14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3850" spc="-335">
                <a:solidFill>
                  <a:srgbClr val="2D2D2D"/>
                </a:solidFill>
                <a:latin typeface="Arial MT"/>
                <a:cs typeface="Arial MT"/>
              </a:rPr>
              <a:t>-</a:t>
            </a:r>
            <a:r>
              <a:rPr dirty="0" sz="3850">
                <a:solidFill>
                  <a:srgbClr val="2D2D2D"/>
                </a:solidFill>
                <a:latin typeface="Arial MT"/>
                <a:cs typeface="Arial MT"/>
              </a:rPr>
              <a:t>	</a:t>
            </a:r>
            <a:r>
              <a:rPr dirty="0" sz="3850" spc="-260">
                <a:solidFill>
                  <a:srgbClr val="2D2D2D"/>
                </a:solidFill>
                <a:latin typeface="Arial MT"/>
                <a:cs typeface="Arial MT"/>
              </a:rPr>
              <a:t>Stores</a:t>
            </a:r>
            <a:r>
              <a:rPr dirty="0" sz="3850" spc="1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3850" spc="-275">
                <a:solidFill>
                  <a:srgbClr val="2D2D2D"/>
                </a:solidFill>
                <a:latin typeface="Arial MT"/>
                <a:cs typeface="Arial MT"/>
              </a:rPr>
              <a:t>unique</a:t>
            </a:r>
            <a:r>
              <a:rPr dirty="0" sz="3850" spc="5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3850" spc="-280">
                <a:solidFill>
                  <a:srgbClr val="2D2D2D"/>
                </a:solidFill>
                <a:latin typeface="Arial MT"/>
                <a:cs typeface="Arial MT"/>
              </a:rPr>
              <a:t>spending</a:t>
            </a:r>
            <a:r>
              <a:rPr dirty="0" sz="3850" spc="16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3850" spc="-225">
                <a:solidFill>
                  <a:srgbClr val="2D2D2D"/>
                </a:solidFill>
                <a:latin typeface="Arial MT"/>
                <a:cs typeface="Arial MT"/>
              </a:rPr>
              <a:t>categories</a:t>
            </a:r>
            <a:r>
              <a:rPr dirty="0" sz="3850" spc="22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3850" spc="-220">
                <a:solidFill>
                  <a:srgbClr val="2D2D2D"/>
                </a:solidFill>
                <a:latin typeface="Arial MT"/>
                <a:cs typeface="Arial MT"/>
              </a:rPr>
              <a:t>(e.g.,</a:t>
            </a:r>
            <a:r>
              <a:rPr dirty="0" sz="3850" spc="-5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3850" spc="-260">
                <a:solidFill>
                  <a:srgbClr val="2D2D2D"/>
                </a:solidFill>
                <a:latin typeface="Arial MT"/>
                <a:cs typeface="Arial MT"/>
              </a:rPr>
              <a:t>Food,</a:t>
            </a:r>
            <a:r>
              <a:rPr dirty="0" sz="3850" spc="-1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3850" spc="-265">
                <a:solidFill>
                  <a:srgbClr val="2D2D2D"/>
                </a:solidFill>
                <a:latin typeface="Arial MT"/>
                <a:cs typeface="Arial MT"/>
              </a:rPr>
              <a:t>Rent,</a:t>
            </a:r>
            <a:r>
              <a:rPr dirty="0" sz="385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3850" spc="-290">
                <a:solidFill>
                  <a:srgbClr val="2D2D2D"/>
                </a:solidFill>
                <a:latin typeface="Arial MT"/>
                <a:cs typeface="Arial MT"/>
              </a:rPr>
              <a:t>Travel)</a:t>
            </a:r>
            <a:endParaRPr sz="3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2832" y="5370576"/>
            <a:ext cx="94487" cy="3657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005647" y="326897"/>
            <a:ext cx="8187055" cy="44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8379" algn="l"/>
              </a:tabLst>
            </a:pPr>
            <a:r>
              <a:rPr dirty="0" sz="2750">
                <a:solidFill>
                  <a:srgbClr val="2D2D2D"/>
                </a:solidFill>
                <a:latin typeface="Arial MT"/>
                <a:cs typeface="Arial MT"/>
              </a:rPr>
              <a:t>3.</a:t>
            </a:r>
            <a:r>
              <a:rPr dirty="0" sz="2750" spc="11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2750">
                <a:solidFill>
                  <a:srgbClr val="2D2D2D"/>
                </a:solidFill>
                <a:latin typeface="Arial MT"/>
                <a:cs typeface="Arial MT"/>
              </a:rPr>
              <a:t>Budgetltems</a:t>
            </a:r>
            <a:r>
              <a:rPr dirty="0" sz="2750" spc="35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2750" spc="-10">
                <a:solidFill>
                  <a:srgbClr val="2D2D2D"/>
                </a:solidFill>
                <a:latin typeface="Arial MT"/>
                <a:cs typeface="Arial MT"/>
              </a:rPr>
              <a:t>Table</a:t>
            </a:r>
            <a:r>
              <a:rPr dirty="0" sz="2750">
                <a:solidFill>
                  <a:srgbClr val="2D2D2D"/>
                </a:solidFill>
                <a:latin typeface="Arial MT"/>
                <a:cs typeface="Arial MT"/>
              </a:rPr>
              <a:t>	-</a:t>
            </a:r>
            <a:r>
              <a:rPr dirty="0" sz="2750" spc="3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2750">
                <a:solidFill>
                  <a:srgbClr val="2D2D2D"/>
                </a:solidFill>
                <a:latin typeface="Arial MT"/>
                <a:cs typeface="Arial MT"/>
              </a:rPr>
              <a:t>Store</a:t>
            </a:r>
            <a:r>
              <a:rPr dirty="0" sz="2750" spc="12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2750">
                <a:solidFill>
                  <a:srgbClr val="2D2D2D"/>
                </a:solidFill>
                <a:latin typeface="Arial MT"/>
                <a:cs typeface="Arial MT"/>
              </a:rPr>
              <a:t>Monthly</a:t>
            </a:r>
            <a:r>
              <a:rPr dirty="0" sz="2750" spc="18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2750">
                <a:solidFill>
                  <a:srgbClr val="2D2D2D"/>
                </a:solidFill>
                <a:latin typeface="Arial MT"/>
                <a:cs typeface="Arial MT"/>
              </a:rPr>
              <a:t>Budget</a:t>
            </a:r>
            <a:r>
              <a:rPr dirty="0" sz="2750" spc="27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2750" spc="-10">
                <a:solidFill>
                  <a:srgbClr val="2D2D2D"/>
                </a:solidFill>
                <a:latin typeface="Arial MT"/>
                <a:cs typeface="Arial MT"/>
              </a:rPr>
              <a:t>Plans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629705" y="1342479"/>
            <a:ext cx="160020" cy="205613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420"/>
              </a:spcBef>
            </a:pPr>
            <a:r>
              <a:rPr dirty="0" sz="3000" spc="-50">
                <a:solidFill>
                  <a:srgbClr val="2D2D2D"/>
                </a:solidFill>
                <a:latin typeface="Arial MT"/>
                <a:cs typeface="Arial MT"/>
              </a:rPr>
              <a:t>•</a:t>
            </a: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3100" spc="-50">
                <a:solidFill>
                  <a:srgbClr val="2D2D2D"/>
                </a:solidFill>
                <a:latin typeface="Arial MT"/>
                <a:cs typeface="Arial MT"/>
              </a:rPr>
              <a:t>•</a:t>
            </a:r>
            <a:endParaRPr sz="3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3150" spc="-50">
                <a:solidFill>
                  <a:srgbClr val="2D2D2D"/>
                </a:solidFill>
                <a:latin typeface="Arial MT"/>
                <a:cs typeface="Arial MT"/>
              </a:rPr>
              <a:t>•</a:t>
            </a:r>
            <a:endParaRPr sz="3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3100" spc="-50">
                <a:solidFill>
                  <a:srgbClr val="2D2D2D"/>
                </a:solidFill>
                <a:latin typeface="Arial MT"/>
                <a:cs typeface="Arial MT"/>
              </a:rPr>
              <a:t>•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989079" y="1342479"/>
            <a:ext cx="7662545" cy="205613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algn="ctr" marR="1894205">
              <a:lnSpc>
                <a:spcPct val="100000"/>
              </a:lnSpc>
              <a:spcBef>
                <a:spcPts val="420"/>
              </a:spcBef>
              <a:tabLst>
                <a:tab pos="928369" algn="l"/>
                <a:tab pos="1532890" algn="l"/>
                <a:tab pos="1858010" algn="l"/>
              </a:tabLst>
            </a:pPr>
            <a:r>
              <a:rPr dirty="0" sz="3000" spc="-20">
                <a:solidFill>
                  <a:srgbClr val="2D2D2D"/>
                </a:solidFill>
                <a:latin typeface="Arial MT"/>
                <a:cs typeface="Arial MT"/>
              </a:rPr>
              <a:t>user</a:t>
            </a:r>
            <a:r>
              <a:rPr dirty="0" sz="3000">
                <a:solidFill>
                  <a:srgbClr val="2D2D2D"/>
                </a:solidFill>
                <a:latin typeface="Arial MT"/>
                <a:cs typeface="Arial MT"/>
              </a:rPr>
              <a:t>	</a:t>
            </a:r>
            <a:r>
              <a:rPr dirty="0" sz="3000" spc="-25">
                <a:solidFill>
                  <a:srgbClr val="2D2D2D"/>
                </a:solidFill>
                <a:latin typeface="Arial MT"/>
                <a:cs typeface="Arial MT"/>
              </a:rPr>
              <a:t>id</a:t>
            </a:r>
            <a:r>
              <a:rPr dirty="0" sz="3000">
                <a:solidFill>
                  <a:srgbClr val="2D2D2D"/>
                </a:solidFill>
                <a:latin typeface="Arial MT"/>
                <a:cs typeface="Arial MT"/>
              </a:rPr>
              <a:t>	</a:t>
            </a:r>
            <a:r>
              <a:rPr dirty="0" sz="3000" spc="-50">
                <a:solidFill>
                  <a:srgbClr val="2D2D2D"/>
                </a:solidFill>
                <a:latin typeface="Arial MT"/>
                <a:cs typeface="Arial MT"/>
              </a:rPr>
              <a:t>-</a:t>
            </a:r>
            <a:r>
              <a:rPr dirty="0" sz="3000">
                <a:solidFill>
                  <a:srgbClr val="2D2D2D"/>
                </a:solidFill>
                <a:latin typeface="Arial MT"/>
                <a:cs typeface="Arial MT"/>
              </a:rPr>
              <a:t>	</a:t>
            </a:r>
            <a:r>
              <a:rPr dirty="0" sz="3000" spc="-20">
                <a:solidFill>
                  <a:srgbClr val="2D2D2D"/>
                </a:solidFill>
                <a:latin typeface="Arial MT"/>
                <a:cs typeface="Arial MT"/>
              </a:rPr>
              <a:t>Foreign</a:t>
            </a:r>
            <a:r>
              <a:rPr dirty="0" sz="3000" spc="-13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3000">
                <a:solidFill>
                  <a:srgbClr val="2D2D2D"/>
                </a:solidFill>
                <a:latin typeface="Arial MT"/>
                <a:cs typeface="Arial MT"/>
              </a:rPr>
              <a:t>Key</a:t>
            </a:r>
            <a:r>
              <a:rPr dirty="0" sz="3000" spc="-17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3000" spc="-35">
                <a:solidFill>
                  <a:srgbClr val="2D2D2D"/>
                </a:solidFill>
                <a:latin typeface="Arial MT"/>
                <a:cs typeface="Arial MT"/>
              </a:rPr>
              <a:t>(users(id))]</a:t>
            </a:r>
            <a:endParaRPr sz="3000">
              <a:latin typeface="Arial MT"/>
              <a:cs typeface="Arial MT"/>
            </a:endParaRPr>
          </a:p>
          <a:p>
            <a:pPr algn="ctr" marL="285750">
              <a:lnSpc>
                <a:spcPct val="100000"/>
              </a:lnSpc>
              <a:spcBef>
                <a:spcPts val="330"/>
              </a:spcBef>
              <a:tabLst>
                <a:tab pos="2718435" algn="l"/>
                <a:tab pos="3042920" algn="l"/>
              </a:tabLst>
            </a:pPr>
            <a:r>
              <a:rPr dirty="0" sz="3100" spc="-10">
                <a:solidFill>
                  <a:srgbClr val="2D2D2D"/>
                </a:solidFill>
                <a:latin typeface="Arial MT"/>
                <a:cs typeface="Arial MT"/>
              </a:rPr>
              <a:t>categories_id</a:t>
            </a:r>
            <a:r>
              <a:rPr dirty="0" sz="3100">
                <a:solidFill>
                  <a:srgbClr val="2D2D2D"/>
                </a:solidFill>
                <a:latin typeface="Arial MT"/>
                <a:cs typeface="Arial MT"/>
              </a:rPr>
              <a:t>	</a:t>
            </a:r>
            <a:r>
              <a:rPr dirty="0" sz="3100" spc="-50">
                <a:solidFill>
                  <a:srgbClr val="2D2D2D"/>
                </a:solidFill>
                <a:latin typeface="Arial MT"/>
                <a:cs typeface="Arial MT"/>
              </a:rPr>
              <a:t>-</a:t>
            </a:r>
            <a:r>
              <a:rPr dirty="0" sz="3100">
                <a:solidFill>
                  <a:srgbClr val="2D2D2D"/>
                </a:solidFill>
                <a:latin typeface="Arial MT"/>
                <a:cs typeface="Arial MT"/>
              </a:rPr>
              <a:t>	</a:t>
            </a:r>
            <a:r>
              <a:rPr dirty="0" sz="3100" spc="-95">
                <a:solidFill>
                  <a:srgbClr val="2D2D2D"/>
                </a:solidFill>
                <a:latin typeface="Arial MT"/>
                <a:cs typeface="Arial MT"/>
              </a:rPr>
              <a:t>Foreign </a:t>
            </a:r>
            <a:r>
              <a:rPr dirty="0" sz="3100" spc="-80">
                <a:solidFill>
                  <a:srgbClr val="2D2D2D"/>
                </a:solidFill>
                <a:latin typeface="Arial MT"/>
                <a:cs typeface="Arial MT"/>
              </a:rPr>
              <a:t>Key</a:t>
            </a:r>
            <a:r>
              <a:rPr dirty="0" sz="3100" spc="-13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3100" spc="-70">
                <a:solidFill>
                  <a:srgbClr val="2D2D2D"/>
                </a:solidFill>
                <a:latin typeface="Arial MT"/>
                <a:cs typeface="Arial MT"/>
              </a:rPr>
              <a:t>(categories(id))</a:t>
            </a:r>
            <a:endParaRPr sz="3100">
              <a:latin typeface="Arial MT"/>
              <a:cs typeface="Arial MT"/>
            </a:endParaRPr>
          </a:p>
          <a:p>
            <a:pPr algn="ctr" marL="187960">
              <a:lnSpc>
                <a:spcPct val="100000"/>
              </a:lnSpc>
              <a:spcBef>
                <a:spcPts val="265"/>
              </a:spcBef>
            </a:pPr>
            <a:r>
              <a:rPr dirty="0" sz="3150" spc="-65">
                <a:solidFill>
                  <a:srgbClr val="2D2D2D"/>
                </a:solidFill>
                <a:latin typeface="Arial MT"/>
                <a:cs typeface="Arial MT"/>
              </a:rPr>
              <a:t>budgeted_amount</a:t>
            </a:r>
            <a:endParaRPr sz="3150">
              <a:latin typeface="Arial MT"/>
              <a:cs typeface="Arial MT"/>
            </a:endParaRPr>
          </a:p>
          <a:p>
            <a:pPr algn="ctr" marL="180340">
              <a:lnSpc>
                <a:spcPct val="100000"/>
              </a:lnSpc>
              <a:spcBef>
                <a:spcPts val="254"/>
              </a:spcBef>
            </a:pPr>
            <a:r>
              <a:rPr dirty="0" sz="3100" spc="-10">
                <a:solidFill>
                  <a:srgbClr val="2D2D2D"/>
                </a:solidFill>
                <a:latin typeface="Arial MT"/>
                <a:cs typeface="Arial MT"/>
              </a:rPr>
              <a:t>month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963982" y="3594861"/>
            <a:ext cx="15051405" cy="585851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746250">
              <a:lnSpc>
                <a:spcPct val="100000"/>
              </a:lnSpc>
              <a:spcBef>
                <a:spcPts val="375"/>
              </a:spcBef>
              <a:tabLst>
                <a:tab pos="4269105" algn="l"/>
                <a:tab pos="6273800" algn="l"/>
              </a:tabLst>
            </a:pPr>
            <a:r>
              <a:rPr dirty="0" sz="2950">
                <a:solidFill>
                  <a:srgbClr val="2D2D2D"/>
                </a:solidFill>
                <a:latin typeface="Arial MT"/>
                <a:cs typeface="Arial MT"/>
              </a:rPr>
              <a:t>Relationship</a:t>
            </a:r>
            <a:r>
              <a:rPr dirty="0" sz="2950" spc="31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2950" spc="-50">
                <a:solidFill>
                  <a:srgbClr val="2D2D2D"/>
                </a:solidFill>
                <a:latin typeface="Arial MT"/>
                <a:cs typeface="Arial MT"/>
              </a:rPr>
              <a:t>-</a:t>
            </a:r>
            <a:r>
              <a:rPr dirty="0" sz="2950">
                <a:solidFill>
                  <a:srgbClr val="2D2D2D"/>
                </a:solidFill>
                <a:latin typeface="Arial MT"/>
                <a:cs typeface="Arial MT"/>
              </a:rPr>
              <a:t>	</a:t>
            </a:r>
            <a:r>
              <a:rPr dirty="0" sz="2950" spc="-80">
                <a:solidFill>
                  <a:srgbClr val="2D2D2D"/>
                </a:solidFill>
                <a:latin typeface="Arial MT"/>
                <a:cs typeface="Arial MT"/>
              </a:rPr>
              <a:t>One</a:t>
            </a:r>
            <a:r>
              <a:rPr dirty="0" sz="2950" spc="-12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2950" spc="-20">
                <a:solidFill>
                  <a:srgbClr val="2D2D2D"/>
                </a:solidFill>
                <a:latin typeface="Arial MT"/>
                <a:cs typeface="Arial MT"/>
              </a:rPr>
              <a:t>user</a:t>
            </a:r>
            <a:r>
              <a:rPr dirty="0" sz="2950">
                <a:solidFill>
                  <a:srgbClr val="2D2D2D"/>
                </a:solidFill>
                <a:latin typeface="Arial MT"/>
                <a:cs typeface="Arial MT"/>
              </a:rPr>
              <a:t>	</a:t>
            </a:r>
            <a:r>
              <a:rPr dirty="0" sz="2950" spc="-85">
                <a:solidFill>
                  <a:srgbClr val="2D2D2D"/>
                </a:solidFill>
                <a:latin typeface="Arial MT"/>
                <a:cs typeface="Arial MT"/>
              </a:rPr>
              <a:t>Many</a:t>
            </a:r>
            <a:r>
              <a:rPr dirty="0" sz="2950" spc="-12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2950" spc="-75">
                <a:solidFill>
                  <a:srgbClr val="2D2D2D"/>
                </a:solidFill>
                <a:latin typeface="Arial MT"/>
                <a:cs typeface="Arial MT"/>
              </a:rPr>
              <a:t>budget</a:t>
            </a:r>
            <a:r>
              <a:rPr dirty="0" sz="2950" spc="-11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2950" spc="-10">
                <a:solidFill>
                  <a:srgbClr val="2D2D2D"/>
                </a:solidFill>
                <a:latin typeface="Arial MT"/>
                <a:cs typeface="Arial MT"/>
              </a:rPr>
              <a:t>items</a:t>
            </a:r>
            <a:endParaRPr sz="2950">
              <a:latin typeface="Arial MT"/>
              <a:cs typeface="Arial MT"/>
            </a:endParaRPr>
          </a:p>
          <a:p>
            <a:pPr algn="ctr" marR="305435">
              <a:lnSpc>
                <a:spcPct val="100000"/>
              </a:lnSpc>
              <a:spcBef>
                <a:spcPts val="275"/>
              </a:spcBef>
              <a:tabLst>
                <a:tab pos="2687320" algn="l"/>
              </a:tabLst>
            </a:pPr>
            <a:r>
              <a:rPr dirty="0" sz="2950" spc="-70">
                <a:solidFill>
                  <a:srgbClr val="2D2D2D"/>
                </a:solidFill>
                <a:latin typeface="Arial MT"/>
                <a:cs typeface="Arial MT"/>
              </a:rPr>
              <a:t>One</a:t>
            </a:r>
            <a:r>
              <a:rPr dirty="0" sz="2950" spc="-12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2950" spc="-10">
                <a:solidFill>
                  <a:srgbClr val="2D2D2D"/>
                </a:solidFill>
                <a:latin typeface="Arial MT"/>
                <a:cs typeface="Arial MT"/>
              </a:rPr>
              <a:t>category</a:t>
            </a:r>
            <a:r>
              <a:rPr dirty="0" sz="2950">
                <a:solidFill>
                  <a:srgbClr val="2D2D2D"/>
                </a:solidFill>
                <a:latin typeface="Arial MT"/>
                <a:cs typeface="Arial MT"/>
              </a:rPr>
              <a:t>	</a:t>
            </a:r>
            <a:r>
              <a:rPr dirty="0" sz="2950" spc="-85">
                <a:solidFill>
                  <a:srgbClr val="2D2D2D"/>
                </a:solidFill>
                <a:latin typeface="Arial MT"/>
                <a:cs typeface="Arial MT"/>
              </a:rPr>
              <a:t>Many</a:t>
            </a:r>
            <a:r>
              <a:rPr dirty="0" sz="2950" spc="-12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2950" spc="-75">
                <a:solidFill>
                  <a:srgbClr val="2D2D2D"/>
                </a:solidFill>
                <a:latin typeface="Arial MT"/>
                <a:cs typeface="Arial MT"/>
              </a:rPr>
              <a:t>budget</a:t>
            </a:r>
            <a:r>
              <a:rPr dirty="0" sz="2950" spc="-11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2950" spc="-10">
                <a:solidFill>
                  <a:srgbClr val="2D2D2D"/>
                </a:solidFill>
                <a:latin typeface="Arial MT"/>
                <a:cs typeface="Arial MT"/>
              </a:rPr>
              <a:t>items</a:t>
            </a:r>
            <a:endParaRPr sz="2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75"/>
              </a:spcBef>
            </a:pPr>
            <a:endParaRPr sz="2950">
              <a:latin typeface="Arial MT"/>
              <a:cs typeface="Arial MT"/>
            </a:endParaRPr>
          </a:p>
          <a:p>
            <a:pPr marL="384175" indent="-371475">
              <a:lnSpc>
                <a:spcPct val="100000"/>
              </a:lnSpc>
              <a:buAutoNum type="arabicPeriod" startAt="4"/>
              <a:tabLst>
                <a:tab pos="384175" algn="l"/>
                <a:tab pos="3562985" algn="l"/>
              </a:tabLst>
            </a:pPr>
            <a:r>
              <a:rPr dirty="0" sz="2800">
                <a:solidFill>
                  <a:srgbClr val="2D2D2D"/>
                </a:solidFill>
                <a:latin typeface="Arial MT"/>
                <a:cs typeface="Arial MT"/>
              </a:rPr>
              <a:t>Expenses</a:t>
            </a:r>
            <a:r>
              <a:rPr dirty="0" sz="2800" spc="18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2D2D2D"/>
                </a:solidFill>
                <a:latin typeface="Arial MT"/>
                <a:cs typeface="Arial MT"/>
              </a:rPr>
              <a:t>Table</a:t>
            </a:r>
            <a:r>
              <a:rPr dirty="0" sz="2800">
                <a:solidFill>
                  <a:srgbClr val="2D2D2D"/>
                </a:solidFill>
                <a:latin typeface="Arial MT"/>
                <a:cs typeface="Arial MT"/>
              </a:rPr>
              <a:t>	</a:t>
            </a:r>
            <a:r>
              <a:rPr dirty="0" sz="2800" spc="55">
                <a:solidFill>
                  <a:srgbClr val="2D2D2D"/>
                </a:solidFill>
                <a:latin typeface="Arial MT"/>
                <a:cs typeface="Arial MT"/>
              </a:rPr>
              <a:t>Log</a:t>
            </a:r>
            <a:r>
              <a:rPr dirty="0" sz="2800" spc="2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2800" spc="-20">
                <a:solidFill>
                  <a:srgbClr val="2D2D2D"/>
                </a:solidFill>
                <a:latin typeface="Arial MT"/>
                <a:cs typeface="Arial MT"/>
              </a:rPr>
              <a:t>Real</a:t>
            </a:r>
            <a:r>
              <a:rPr dirty="0" sz="2800" spc="8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D2D2D"/>
                </a:solidFill>
                <a:latin typeface="Arial MT"/>
                <a:cs typeface="Arial MT"/>
              </a:rPr>
              <a:t>Expenses</a:t>
            </a:r>
            <a:r>
              <a:rPr dirty="0" sz="2800" spc="20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D2D2D"/>
                </a:solidFill>
                <a:latin typeface="Arial MT"/>
                <a:cs typeface="Arial MT"/>
              </a:rPr>
              <a:t>(Stores</a:t>
            </a:r>
            <a:r>
              <a:rPr dirty="0" sz="2800" spc="13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D2D2D"/>
                </a:solidFill>
                <a:latin typeface="Arial MT"/>
                <a:cs typeface="Arial MT"/>
              </a:rPr>
              <a:t>each</a:t>
            </a:r>
            <a:r>
              <a:rPr dirty="0" sz="2800" spc="4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D2D2D"/>
                </a:solidFill>
                <a:latin typeface="Arial MT"/>
                <a:cs typeface="Arial MT"/>
              </a:rPr>
              <a:t>transaction/expense</a:t>
            </a:r>
            <a:r>
              <a:rPr dirty="0" sz="2800" spc="-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D2D2D"/>
                </a:solidFill>
                <a:latin typeface="Arial MT"/>
                <a:cs typeface="Arial MT"/>
              </a:rPr>
              <a:t>made</a:t>
            </a:r>
            <a:r>
              <a:rPr dirty="0" sz="2800" spc="10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2800" spc="55">
                <a:solidFill>
                  <a:srgbClr val="2D2D2D"/>
                </a:solidFill>
                <a:latin typeface="Arial MT"/>
                <a:cs typeface="Arial MT"/>
              </a:rPr>
              <a:t>by</a:t>
            </a:r>
            <a:r>
              <a:rPr dirty="0" sz="2800" spc="8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D2D2D"/>
                </a:solidFill>
                <a:latin typeface="Arial MT"/>
                <a:cs typeface="Arial MT"/>
              </a:rPr>
              <a:t>a</a:t>
            </a:r>
            <a:r>
              <a:rPr dirty="0" sz="2800" spc="-1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solidFill>
                  <a:srgbClr val="2D2D2D"/>
                </a:solidFill>
                <a:latin typeface="Arial MT"/>
                <a:cs typeface="Arial MT"/>
              </a:rPr>
              <a:t>user.)</a:t>
            </a:r>
            <a:endParaRPr sz="2800">
              <a:latin typeface="Arial MT"/>
              <a:cs typeface="Arial MT"/>
            </a:endParaRPr>
          </a:p>
          <a:p>
            <a:pPr lvl="1" marL="3230245" indent="-1537970">
              <a:lnSpc>
                <a:spcPct val="100000"/>
              </a:lnSpc>
              <a:spcBef>
                <a:spcPts val="2715"/>
              </a:spcBef>
              <a:buChar char="•"/>
              <a:tabLst>
                <a:tab pos="3230245" algn="l"/>
                <a:tab pos="4204335" algn="l"/>
                <a:tab pos="4733925" algn="l"/>
                <a:tab pos="5072380" algn="l"/>
              </a:tabLst>
            </a:pPr>
            <a:r>
              <a:rPr dirty="0" sz="3300" spc="-20">
                <a:solidFill>
                  <a:srgbClr val="2D2D2D"/>
                </a:solidFill>
                <a:latin typeface="Arial MT"/>
                <a:cs typeface="Arial MT"/>
              </a:rPr>
              <a:t>user</a:t>
            </a:r>
            <a:r>
              <a:rPr dirty="0" sz="3300">
                <a:solidFill>
                  <a:srgbClr val="2D2D2D"/>
                </a:solidFill>
                <a:latin typeface="Arial MT"/>
                <a:cs typeface="Arial MT"/>
              </a:rPr>
              <a:t>	</a:t>
            </a:r>
            <a:r>
              <a:rPr dirty="0" sz="3300" spc="-25">
                <a:solidFill>
                  <a:srgbClr val="2D2D2D"/>
                </a:solidFill>
                <a:latin typeface="Arial MT"/>
                <a:cs typeface="Arial MT"/>
              </a:rPr>
              <a:t>id</a:t>
            </a:r>
            <a:r>
              <a:rPr dirty="0" sz="3300">
                <a:solidFill>
                  <a:srgbClr val="2D2D2D"/>
                </a:solidFill>
                <a:latin typeface="Arial MT"/>
                <a:cs typeface="Arial MT"/>
              </a:rPr>
              <a:t>	</a:t>
            </a:r>
            <a:r>
              <a:rPr dirty="0" sz="3300" spc="-50">
                <a:solidFill>
                  <a:srgbClr val="2D2D2D"/>
                </a:solidFill>
                <a:latin typeface="Arial MT"/>
                <a:cs typeface="Arial MT"/>
              </a:rPr>
              <a:t>-</a:t>
            </a:r>
            <a:r>
              <a:rPr dirty="0" sz="3300">
                <a:solidFill>
                  <a:srgbClr val="2D2D2D"/>
                </a:solidFill>
                <a:latin typeface="Arial MT"/>
                <a:cs typeface="Arial MT"/>
              </a:rPr>
              <a:t>	</a:t>
            </a:r>
            <a:r>
              <a:rPr dirty="0" sz="3300" spc="-130">
                <a:solidFill>
                  <a:srgbClr val="2D2D2D"/>
                </a:solidFill>
                <a:latin typeface="Arial MT"/>
                <a:cs typeface="Arial MT"/>
              </a:rPr>
              <a:t>Foreign</a:t>
            </a:r>
            <a:r>
              <a:rPr dirty="0" sz="3300" spc="-7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3300" spc="-140">
                <a:solidFill>
                  <a:srgbClr val="2D2D2D"/>
                </a:solidFill>
                <a:latin typeface="Arial MT"/>
                <a:cs typeface="Arial MT"/>
              </a:rPr>
              <a:t>Key</a:t>
            </a:r>
            <a:r>
              <a:rPr dirty="0" sz="3300" spc="-8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3300" spc="-35">
                <a:solidFill>
                  <a:srgbClr val="2D2D2D"/>
                </a:solidFill>
                <a:latin typeface="Arial MT"/>
                <a:cs typeface="Arial MT"/>
              </a:rPr>
              <a:t>(user(id))</a:t>
            </a:r>
            <a:endParaRPr sz="3300">
              <a:latin typeface="Arial MT"/>
              <a:cs typeface="Arial MT"/>
            </a:endParaRPr>
          </a:p>
          <a:p>
            <a:pPr lvl="1" marL="2439035" indent="-746125">
              <a:lnSpc>
                <a:spcPct val="100000"/>
              </a:lnSpc>
              <a:spcBef>
                <a:spcPts val="315"/>
              </a:spcBef>
              <a:buChar char="•"/>
              <a:tabLst>
                <a:tab pos="2439035" algn="l"/>
              </a:tabLst>
            </a:pPr>
            <a:r>
              <a:rPr dirty="0" sz="3250" spc="-85">
                <a:solidFill>
                  <a:srgbClr val="2D2D2D"/>
                </a:solidFill>
                <a:latin typeface="Arial MT"/>
                <a:cs typeface="Arial MT"/>
              </a:rPr>
              <a:t>category_id</a:t>
            </a:r>
            <a:r>
              <a:rPr dirty="0" sz="3250" spc="-4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3250">
                <a:solidFill>
                  <a:srgbClr val="2D2D2D"/>
                </a:solidFill>
                <a:latin typeface="Arial MT"/>
                <a:cs typeface="Arial MT"/>
              </a:rPr>
              <a:t>-</a:t>
            </a:r>
            <a:r>
              <a:rPr dirty="0" sz="3250" spc="-22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3250" spc="-95">
                <a:solidFill>
                  <a:srgbClr val="2D2D2D"/>
                </a:solidFill>
                <a:latin typeface="Arial MT"/>
                <a:cs typeface="Arial MT"/>
              </a:rPr>
              <a:t>Foreign</a:t>
            </a:r>
            <a:r>
              <a:rPr dirty="0" sz="3250" spc="-10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3250" spc="-60">
                <a:solidFill>
                  <a:srgbClr val="2D2D2D"/>
                </a:solidFill>
                <a:latin typeface="Arial MT"/>
                <a:cs typeface="Arial MT"/>
              </a:rPr>
              <a:t>Key</a:t>
            </a:r>
            <a:r>
              <a:rPr dirty="0" sz="3250" spc="-16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3250" spc="-20">
                <a:solidFill>
                  <a:srgbClr val="2D2D2D"/>
                </a:solidFill>
                <a:latin typeface="Arial MT"/>
                <a:cs typeface="Arial MT"/>
              </a:rPr>
              <a:t>(categories(id))</a:t>
            </a:r>
            <a:endParaRPr sz="3250">
              <a:latin typeface="Arial MT"/>
              <a:cs typeface="Arial MT"/>
            </a:endParaRPr>
          </a:p>
          <a:p>
            <a:pPr lvl="1" marL="5396230" indent="-3703954">
              <a:lnSpc>
                <a:spcPct val="100000"/>
              </a:lnSpc>
              <a:spcBef>
                <a:spcPts val="225"/>
              </a:spcBef>
              <a:buChar char="•"/>
              <a:tabLst>
                <a:tab pos="5396230" algn="l"/>
              </a:tabLst>
            </a:pPr>
            <a:r>
              <a:rPr dirty="0" sz="3350" spc="-40">
                <a:solidFill>
                  <a:srgbClr val="2D2D2D"/>
                </a:solidFill>
                <a:latin typeface="Arial MT"/>
                <a:cs typeface="Arial MT"/>
              </a:rPr>
              <a:t>amount</a:t>
            </a:r>
            <a:endParaRPr sz="3350">
              <a:latin typeface="Arial MT"/>
              <a:cs typeface="Arial MT"/>
            </a:endParaRPr>
          </a:p>
          <a:p>
            <a:pPr lvl="1" marL="5671820" indent="-3979545">
              <a:lnSpc>
                <a:spcPct val="100000"/>
              </a:lnSpc>
              <a:spcBef>
                <a:spcPts val="225"/>
              </a:spcBef>
              <a:buChar char="•"/>
              <a:tabLst>
                <a:tab pos="5671820" algn="l"/>
              </a:tabLst>
            </a:pPr>
            <a:r>
              <a:rPr dirty="0" sz="3350" spc="-20">
                <a:solidFill>
                  <a:srgbClr val="2D2D2D"/>
                </a:solidFill>
                <a:latin typeface="Arial MT"/>
                <a:cs typeface="Arial MT"/>
              </a:rPr>
              <a:t>date</a:t>
            </a:r>
            <a:endParaRPr sz="3350">
              <a:latin typeface="Arial MT"/>
              <a:cs typeface="Arial MT"/>
            </a:endParaRPr>
          </a:p>
          <a:p>
            <a:pPr marL="1597660">
              <a:lnSpc>
                <a:spcPct val="100000"/>
              </a:lnSpc>
              <a:spcBef>
                <a:spcPts val="2600"/>
              </a:spcBef>
              <a:tabLst>
                <a:tab pos="4567555" algn="l"/>
                <a:tab pos="6927215" algn="l"/>
              </a:tabLst>
            </a:pPr>
            <a:r>
              <a:rPr dirty="0" sz="3500">
                <a:solidFill>
                  <a:srgbClr val="2D2D2D"/>
                </a:solidFill>
                <a:latin typeface="Arial MT"/>
                <a:cs typeface="Arial MT"/>
              </a:rPr>
              <a:t>Relationship</a:t>
            </a:r>
            <a:r>
              <a:rPr dirty="0" sz="3500" spc="6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3500" spc="-50">
                <a:solidFill>
                  <a:srgbClr val="2D2D2D"/>
                </a:solidFill>
                <a:latin typeface="Arial MT"/>
                <a:cs typeface="Arial MT"/>
              </a:rPr>
              <a:t>-</a:t>
            </a:r>
            <a:r>
              <a:rPr dirty="0" sz="3500">
                <a:solidFill>
                  <a:srgbClr val="2D2D2D"/>
                </a:solidFill>
                <a:latin typeface="Arial MT"/>
                <a:cs typeface="Arial MT"/>
              </a:rPr>
              <a:t>	</a:t>
            </a:r>
            <a:r>
              <a:rPr dirty="0" sz="3500" spc="-130">
                <a:solidFill>
                  <a:srgbClr val="2D2D2D"/>
                </a:solidFill>
                <a:latin typeface="Arial MT"/>
                <a:cs typeface="Arial MT"/>
              </a:rPr>
              <a:t>One</a:t>
            </a:r>
            <a:r>
              <a:rPr dirty="0" sz="3500" spc="-10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3500" spc="-20">
                <a:solidFill>
                  <a:srgbClr val="2D2D2D"/>
                </a:solidFill>
                <a:latin typeface="Arial MT"/>
                <a:cs typeface="Arial MT"/>
              </a:rPr>
              <a:t>user</a:t>
            </a:r>
            <a:r>
              <a:rPr dirty="0" sz="3500">
                <a:solidFill>
                  <a:srgbClr val="2D2D2D"/>
                </a:solidFill>
                <a:latin typeface="Arial MT"/>
                <a:cs typeface="Arial MT"/>
              </a:rPr>
              <a:t>	</a:t>
            </a:r>
            <a:r>
              <a:rPr dirty="0" sz="3500" spc="-145">
                <a:solidFill>
                  <a:srgbClr val="2D2D2D"/>
                </a:solidFill>
                <a:latin typeface="Arial MT"/>
                <a:cs typeface="Arial MT"/>
              </a:rPr>
              <a:t>Many</a:t>
            </a:r>
            <a:r>
              <a:rPr dirty="0" sz="3500" spc="-8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3500" spc="-50">
                <a:solidFill>
                  <a:srgbClr val="2D2D2D"/>
                </a:solidFill>
                <a:latin typeface="Arial MT"/>
                <a:cs typeface="Arial MT"/>
              </a:rPr>
              <a:t>expenses</a:t>
            </a:r>
            <a:endParaRPr sz="3500">
              <a:latin typeface="Arial MT"/>
              <a:cs typeface="Arial MT"/>
            </a:endParaRPr>
          </a:p>
          <a:p>
            <a:pPr algn="ctr" marL="752475">
              <a:lnSpc>
                <a:spcPct val="100000"/>
              </a:lnSpc>
              <a:spcBef>
                <a:spcPts val="285"/>
              </a:spcBef>
              <a:tabLst>
                <a:tab pos="3913504" algn="l"/>
              </a:tabLst>
            </a:pPr>
            <a:r>
              <a:rPr dirty="0" sz="3500" spc="-145">
                <a:solidFill>
                  <a:srgbClr val="2D2D2D"/>
                </a:solidFill>
                <a:latin typeface="Arial MT"/>
                <a:cs typeface="Arial MT"/>
              </a:rPr>
              <a:t>One</a:t>
            </a:r>
            <a:r>
              <a:rPr dirty="0" sz="3500" spc="-10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3500" spc="-10">
                <a:solidFill>
                  <a:srgbClr val="2D2D2D"/>
                </a:solidFill>
                <a:latin typeface="Arial MT"/>
                <a:cs typeface="Arial MT"/>
              </a:rPr>
              <a:t>category</a:t>
            </a:r>
            <a:r>
              <a:rPr dirty="0" sz="3500">
                <a:solidFill>
                  <a:srgbClr val="2D2D2D"/>
                </a:solidFill>
                <a:latin typeface="Arial MT"/>
                <a:cs typeface="Arial MT"/>
              </a:rPr>
              <a:t>	</a:t>
            </a:r>
            <a:r>
              <a:rPr dirty="0" sz="3500" spc="-130">
                <a:solidFill>
                  <a:srgbClr val="2D2D2D"/>
                </a:solidFill>
                <a:latin typeface="Arial MT"/>
                <a:cs typeface="Arial MT"/>
              </a:rPr>
              <a:t>Many</a:t>
            </a:r>
            <a:r>
              <a:rPr dirty="0" sz="3500" spc="-114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3500" spc="-50">
                <a:solidFill>
                  <a:srgbClr val="2D2D2D"/>
                </a:solidFill>
                <a:latin typeface="Arial MT"/>
                <a:cs typeface="Arial MT"/>
              </a:rPr>
              <a:t>expenses</a:t>
            </a:r>
            <a:endParaRPr sz="3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6903" y="1027175"/>
            <a:ext cx="8391144" cy="83911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Harini Madhu</dc:creator>
  <cp:keywords>DAGlbXoKMjg,BAGCBaURd3A,0</cp:keywords>
  <dc:title>Budgeting Application</dc:title>
  <dcterms:created xsi:type="dcterms:W3CDTF">2025-05-14T04:18:29Z</dcterms:created>
  <dcterms:modified xsi:type="dcterms:W3CDTF">2025-05-14T04:18:29Z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2025-04-24T00:00:00Z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2025-04-24T00:00:00Z</vt:filetime>
  </property>
</Properties>
</file>