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7" r:id="rId13"/>
    <p:sldId id="268" r:id="rId14"/>
    <p:sldId id="269" r:id="rId15"/>
    <p:sldId id="270" r:id="rId16"/>
    <p:sldId id="264" r:id="rId17"/>
    <p:sldId id="265" r:id="rId18"/>
    <p:sldId id="266" r:id="rId19"/>
  </p:sldIdLst>
  <p:sldSz cx="12192000" cy="6858000"/>
  <p:notesSz cx="7772400" cy="100584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p:restoredTop sz="93627"/>
  </p:normalViewPr>
  <p:slideViewPr>
    <p:cSldViewPr showGuides="1">
      <p:cViewPr varScale="1">
        <p:scale>
          <a:sx n="66" d="100"/>
          <a:sy n="66" d="100"/>
        </p:scale>
        <p:origin x="90" y="114"/>
      </p:cViewPr>
      <p:guideLst>
        <p:guide orient="horz" pos="2160"/>
        <p:guide pos="3838"/>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ectangle 1"/>
          <p:cNvSpPr>
            <a:spLocks noGrp="1" noRot="1" noChangeAspect="1"/>
          </p:cNvSpPr>
          <p:nvPr>
            <p:ph type="sldImg"/>
          </p:nvPr>
        </p:nvSpPr>
        <p:spPr>
          <a:xfrm>
            <a:off x="533400" y="763588"/>
            <a:ext cx="6702425" cy="3770312"/>
          </a:xfrm>
          <a:prstGeom prst="rect">
            <a:avLst/>
          </a:prstGeom>
          <a:noFill/>
          <a:ln w="9525">
            <a:noFill/>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512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5124"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5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765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7652"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969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9700"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717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921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126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331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536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741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945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560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77875" y="4776788"/>
            <a:ext cx="6218238" cy="4525962"/>
          </a:xfrm>
          <a:ln/>
        </p:spPr>
        <p:txBody>
          <a:bodyPr wrap="none" lIns="0" tIns="0" rIns="0" bIns="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1"/>
          <p:cNvSpPr>
            <a:spLocks noGrp="1"/>
          </p:cNvSpPr>
          <p:nvPr>
            <p:ph type="title"/>
          </p:nvPr>
        </p:nvSpPr>
        <p:spPr>
          <a:xfrm>
            <a:off x="914400" y="2130425"/>
            <a:ext cx="10361613" cy="1468438"/>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1028" name="Text Box 3"/>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
        <p:nvSpPr>
          <p:cNvPr id="1030" name="Rectangle 5"/>
          <p:cNvSpPr>
            <a:spLocks noGrp="1"/>
          </p:cNvSpPr>
          <p:nvPr>
            <p:ph type="body" idx="1"/>
          </p:nvPr>
        </p:nvSpPr>
        <p:spPr>
          <a:xfrm>
            <a:off x="609600" y="1604963"/>
            <a:ext cx="10971213" cy="3975100"/>
          </a:xfrm>
          <a:prstGeom prst="rect">
            <a:avLst/>
          </a:prstGeom>
          <a:noFill/>
          <a:ln w="9525">
            <a:noFill/>
          </a:ln>
        </p:spPr>
        <p:txBody>
          <a:bodyPr lIns="0" tIns="69088" rIns="0" bIns="0"/>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Rectangle 1"/>
          <p:cNvSpPr>
            <a:spLocks noGrp="1"/>
          </p:cNvSpPr>
          <p:nvPr>
            <p:ph type="title"/>
          </p:nvPr>
        </p:nvSpPr>
        <p:spPr>
          <a:xfrm>
            <a:off x="609600" y="274638"/>
            <a:ext cx="10971213" cy="1141412"/>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051" name="Rectangle 2"/>
          <p:cNvSpPr>
            <a:spLocks noGrp="1"/>
          </p:cNvSpPr>
          <p:nvPr>
            <p:ph type="body" idx="1"/>
          </p:nvPr>
        </p:nvSpPr>
        <p:spPr>
          <a:xfrm>
            <a:off x="609600" y="1600200"/>
            <a:ext cx="10971213" cy="4524375"/>
          </a:xfrm>
          <a:prstGeom prst="rect">
            <a:avLst/>
          </a:prstGeom>
          <a:noFill/>
          <a:ln w="9525">
            <a:noFill/>
          </a:ln>
        </p:spPr>
        <p:txBody>
          <a:bodyPr/>
          <a:p>
            <a:pPr lvl="0"/>
            <a:r>
              <a:rPr lang="en-GB" altLang="en-US" dirty="0"/>
              <a:t>Click to edit Master text styles</a:t>
            </a:r>
            <a:endParaRPr lang="en-GB" altLang="en-US" dirty="0"/>
          </a:p>
          <a:p>
            <a:pPr lvl="1"/>
            <a:r>
              <a:rPr lang="en-GB" altLang="en-US" dirty="0"/>
              <a:t>Second level</a:t>
            </a:r>
            <a:endParaRPr lang="en-GB" altLang="en-US" dirty="0"/>
          </a:p>
          <a:p>
            <a:pPr lvl="2"/>
            <a:r>
              <a:rPr lang="en-GB" altLang="en-US" dirty="0"/>
              <a:t>Third level</a:t>
            </a:r>
            <a:endParaRPr lang="en-GB" altLang="en-US" dirty="0"/>
          </a:p>
          <a:p>
            <a:pPr lvl="3"/>
            <a:r>
              <a:rPr lang="en-GB" altLang="en-US" dirty="0"/>
              <a:t>Fourth level</a:t>
            </a:r>
            <a:endParaRPr lang="en-GB" altLang="en-US" dirty="0"/>
          </a:p>
          <a:p>
            <a:pPr lvl="4"/>
            <a:r>
              <a:rPr lang="en-GB" altLang="en-US" dirty="0"/>
              <a:t>Fifth level</a:t>
            </a:r>
            <a:endParaRPr lang="en-GB" altLang="en-US" dirty="0"/>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2053" name="Text Box 4"/>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pitchFamily="3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4.xml"/><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
          <p:cNvSpPr>
            <a:spLocks noGrp="1"/>
          </p:cNvSpPr>
          <p:nvPr>
            <p:ph type="subTitle" idx="4294967295"/>
          </p:nvPr>
        </p:nvSpPr>
        <p:spPr>
          <a:xfrm>
            <a:off x="95250" y="5600700"/>
            <a:ext cx="3168650" cy="1057275"/>
          </a:xfrm>
          <a:solidFill>
            <a:srgbClr val="FFFFFF">
              <a:alpha val="100000"/>
            </a:srgbClr>
          </a:solidFill>
          <a:ln/>
        </p:spPr>
        <p:txBody>
          <a:bodyPr vert="horz" wrap="square" lIns="91440" tIns="45720" rIns="91440" bIns="45720" anchor="t" anchorCtr="0"/>
          <a:lstStyle>
            <a:lvl1pPr marL="0" lvl="0" indent="0" algn="ctr">
              <a:buClr>
                <a:srgbClr val="000000"/>
              </a:buClr>
              <a:buSzPct val="100000"/>
              <a:buFont typeface="Times New Roman" panose="02020603050405020304" pitchFamily="18" charset="0"/>
              <a:buNone/>
              <a:defRPr/>
            </a:lvl1pPr>
            <a:lvl2pPr marL="457200" lvl="1" indent="0" algn="ctr">
              <a:buClr>
                <a:srgbClr val="000000"/>
              </a:buClr>
              <a:buSzPct val="100000"/>
              <a:buFont typeface="Times New Roman" panose="02020603050405020304" pitchFamily="18" charset="0"/>
              <a:buNone/>
              <a:defRPr/>
            </a:lvl2pPr>
            <a:lvl3pPr marL="914400" lvl="2" indent="0" algn="ctr">
              <a:buClr>
                <a:srgbClr val="000000"/>
              </a:buClr>
              <a:buSzPct val="100000"/>
              <a:buFont typeface="Times New Roman" panose="02020603050405020304" pitchFamily="18" charset="0"/>
              <a:buNone/>
              <a:defRPr/>
            </a:lvl3pPr>
            <a:lvl4pPr marL="1371600" lvl="3" indent="0" algn="ctr">
              <a:buClr>
                <a:srgbClr val="000000"/>
              </a:buClr>
              <a:buSzPct val="100000"/>
              <a:buFont typeface="Times New Roman" panose="02020603050405020304" pitchFamily="18" charset="0"/>
              <a:buNone/>
              <a:defRPr/>
            </a:lvl4pPr>
            <a:lvl5pPr marL="1828800" lvl="4" indent="0" algn="ctr">
              <a:buClr>
                <a:srgbClr val="000000"/>
              </a:buClr>
              <a:buSzPct val="100000"/>
              <a:buFont typeface="Times New Roman" panose="02020603050405020304" pitchFamily="18" charset="0"/>
              <a:buNone/>
              <a:defRPr/>
            </a:lvl5pPr>
          </a:lstStyle>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PRESENTED</a:t>
            </a:r>
            <a:endParaRPr lang="en-US" altLang="en-US" sz="2400" b="1" dirty="0">
              <a:solidFill>
                <a:schemeClr val="tx1"/>
              </a:solidFill>
              <a:latin typeface="Arial Narrow" panose="020B0606020202030204" pitchFamily="34" charset="0"/>
              <a:cs typeface="Arial" panose="020B0604020202020204" pitchFamily="34"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HARINI M</a:t>
            </a:r>
            <a:endParaRPr lang="en-US" altLang="en-US" sz="2400" b="1" dirty="0">
              <a:solidFill>
                <a:schemeClr val="tx1"/>
              </a:solidFill>
              <a:latin typeface="Arial Narrow" panose="020B0606020202030204" pitchFamily="34" charset="0"/>
              <a:cs typeface="Arial" panose="020B0604020202020204" pitchFamily="34"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2303811710422053</a:t>
            </a:r>
            <a:endParaRPr lang="en-US" altLang="en-US" sz="1800" dirty="0">
              <a:solidFill>
                <a:srgbClr val="8B8B8B"/>
              </a:solidFill>
              <a:latin typeface="Arial" panose="020B0604020202020204" pitchFamily="34" charset="0"/>
              <a:ea typeface="Arial" panose="020B0604020202020204" pitchFamily="34" charset="0"/>
            </a:endParaRPr>
          </a:p>
        </p:txBody>
      </p:sp>
      <p:sp>
        <p:nvSpPr>
          <p:cNvPr id="4099" name="Rectangle 2"/>
          <p:cNvSpPr/>
          <p:nvPr/>
        </p:nvSpPr>
        <p:spPr>
          <a:xfrm>
            <a:off x="1679575" y="-1684337"/>
            <a:ext cx="3543300" cy="3514725"/>
          </a:xfrm>
          <a:prstGeom prst="rect">
            <a:avLst/>
          </a:prstGeom>
          <a:noFill/>
          <a:ln w="9525">
            <a:noFill/>
          </a:ln>
        </p:spPr>
        <p:txBody>
          <a:bodyPr wrap="none" anchor="ctr" anchorCtr="0"/>
          <a:p>
            <a:pPr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pic>
        <p:nvPicPr>
          <p:cNvPr id="4100" name="Picture 3"/>
          <p:cNvPicPr>
            <a:picLocks noChangeAspect="1"/>
          </p:cNvPicPr>
          <p:nvPr/>
        </p:nvPicPr>
        <p:blipFill>
          <a:blip r:embed="rId1"/>
          <a:stretch>
            <a:fillRect/>
          </a:stretch>
        </p:blipFill>
        <p:spPr>
          <a:xfrm>
            <a:off x="187325" y="73025"/>
            <a:ext cx="1066800" cy="1057275"/>
          </a:xfrm>
          <a:prstGeom prst="rect">
            <a:avLst/>
          </a:prstGeom>
          <a:noFill/>
          <a:ln w="9525">
            <a:noFill/>
          </a:ln>
        </p:spPr>
      </p:pic>
      <p:sp>
        <p:nvSpPr>
          <p:cNvPr id="4101" name="Rectangle 4"/>
          <p:cNvSpPr/>
          <p:nvPr/>
        </p:nvSpPr>
        <p:spPr>
          <a:xfrm>
            <a:off x="1382713" y="236538"/>
            <a:ext cx="9424987" cy="952500"/>
          </a:xfrm>
          <a:prstGeom prst="rect">
            <a:avLst/>
          </a:prstGeom>
          <a:noFill/>
          <a:ln w="9525">
            <a:noFill/>
          </a:ln>
        </p:spPr>
        <p:txBody>
          <a:bodyPr lIns="90000" tIns="45000" rIns="90000" bIns="45000">
            <a:spAutoFit/>
          </a:bodyPr>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Arial" panose="020B0604020202020204" pitchFamily="34" charset="0"/>
                <a:cs typeface="Arial" panose="020B0604020202020204" pitchFamily="34" charset="0"/>
              </a:rPr>
              <a:t>K.RAMAKRISHNAN COLLEGE OF TECHNOLOGY</a:t>
            </a:r>
            <a:endParaRPr lang="en-US" altLang="en-US" sz="2800" b="1" dirty="0">
              <a:solidFill>
                <a:srgbClr val="FF0066"/>
              </a:solidFill>
              <a:latin typeface="Arial" panose="020B060402020202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800" b="1" dirty="0">
                <a:solidFill>
                  <a:srgbClr val="FF0066"/>
                </a:solidFill>
                <a:latin typeface="Arial" panose="020B0604020202020204" pitchFamily="34" charset="0"/>
                <a:cs typeface="Arial" panose="020B0604020202020204" pitchFamily="34" charset="0"/>
              </a:rPr>
              <a:t>(AUTONOMOUS), TRICHY.</a:t>
            </a:r>
            <a:endParaRPr lang="en-US" altLang="en-US" sz="2800" b="1" dirty="0">
              <a:solidFill>
                <a:srgbClr val="0000FF"/>
              </a:solidFill>
              <a:latin typeface="Arial" panose="020B0604020202020204" pitchFamily="34" charset="0"/>
              <a:ea typeface="Arial" panose="020B0604020202020204" pitchFamily="34" charset="0"/>
            </a:endParaRPr>
          </a:p>
        </p:txBody>
      </p:sp>
      <p:pic>
        <p:nvPicPr>
          <p:cNvPr id="4102" name="Picture 5"/>
          <p:cNvPicPr>
            <a:picLocks noChangeAspect="1"/>
          </p:cNvPicPr>
          <p:nvPr/>
        </p:nvPicPr>
        <p:blipFill>
          <a:blip r:embed="rId2"/>
          <a:stretch>
            <a:fillRect/>
          </a:stretch>
        </p:blipFill>
        <p:spPr>
          <a:xfrm>
            <a:off x="10866438" y="160338"/>
            <a:ext cx="1154112" cy="1103312"/>
          </a:xfrm>
          <a:prstGeom prst="rect">
            <a:avLst/>
          </a:prstGeom>
          <a:noFill/>
          <a:ln w="9525">
            <a:noFill/>
          </a:ln>
        </p:spPr>
      </p:pic>
      <p:sp>
        <p:nvSpPr>
          <p:cNvPr id="2" name="Rectangle 1"/>
          <p:cNvSpPr txBox="1">
            <a:spLocks noChangeArrowheads="1"/>
          </p:cNvSpPr>
          <p:nvPr/>
        </p:nvSpPr>
        <p:spPr bwMode="auto">
          <a:xfrm>
            <a:off x="8688388" y="5468938"/>
            <a:ext cx="3059113"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a:lstStyle>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rPr>
              <a:t>SUPERVISOR</a:t>
            </a:r>
            <a:endPar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rPr>
              <a:t>Mr. M. Saravanan, M.E.,</a:t>
            </a:r>
            <a:endPar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endParaRPr>
          </a:p>
          <a:p>
            <a:pPr marL="0" marR="0" lvl="0" indent="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2400" b="1" i="0" u="none" strike="noStrike" kern="0" cap="none" spc="0" normalizeH="0" baseline="0" noProof="0" dirty="0">
                <a:ln>
                  <a:noFill/>
                </a:ln>
                <a:solidFill>
                  <a:schemeClr val="tx1"/>
                </a:solidFill>
                <a:effectLst/>
                <a:uLnTx/>
                <a:uFillTx/>
                <a:latin typeface="Arial Narrow" panose="020B0606020202030204" pitchFamily="34" charset="0"/>
                <a:ea typeface="+mn-ea"/>
                <a:cs typeface="Arial" panose="020B0604020202020204" pitchFamily="34" charset="0"/>
              </a:rPr>
              <a:t>AP/CSE.</a:t>
            </a:r>
            <a:endParaRPr kumimoji="0" lang="en-US" altLang="en-US" sz="1800" b="0" i="0" u="none" strike="noStrike" kern="0" cap="none" spc="0" normalizeH="0" baseline="0" noProof="0" dirty="0">
              <a:ln>
                <a:noFill/>
              </a:ln>
              <a:solidFill>
                <a:srgbClr val="8B8B8B"/>
              </a:solidFill>
              <a:effectLst/>
              <a:uLnTx/>
              <a:uFillTx/>
              <a:latin typeface="Arial" panose="020B0604020202020204" pitchFamily="34" charset="0"/>
              <a:ea typeface="+mn-ea"/>
              <a:cs typeface="Arial" panose="020B0604020202020204" pitchFamily="34" charset="0"/>
            </a:endParaRPr>
          </a:p>
        </p:txBody>
      </p:sp>
      <p:sp>
        <p:nvSpPr>
          <p:cNvPr id="4104" name="TextBox 3"/>
          <p:cNvSpPr txBox="1"/>
          <p:nvPr/>
        </p:nvSpPr>
        <p:spPr>
          <a:xfrm>
            <a:off x="3143885" y="2420938"/>
            <a:ext cx="6096000" cy="708025"/>
          </a:xfrm>
          <a:prstGeom prst="rect">
            <a:avLst/>
          </a:prstGeom>
          <a:noFill/>
          <a:ln w="9525">
            <a:noFill/>
          </a:ln>
        </p:spPr>
        <p:txBody>
          <a:bodyPr>
            <a:spAutoFit/>
          </a:bodyPr>
          <a:p>
            <a:pPr algn="ctr" defTabSz="457200" eaLnBrk="1" hangingPunct="1">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b="1" dirty="0">
                <a:ln/>
                <a:solidFill>
                  <a:schemeClr val="tx1"/>
                </a:solidFill>
                <a:effectLst>
                  <a:outerShdw blurRad="38100" dist="19050" dir="2700000" algn="tl" rotWithShape="0">
                    <a:schemeClr val="dk1">
                      <a:alpha val="40000"/>
                    </a:schemeClr>
                  </a:outerShdw>
                </a:effectLst>
                <a:latin typeface="Arial Narrow" panose="020B0606020202030204" pitchFamily="34" charset="0"/>
                <a:cs typeface="Arial" panose="020B0604020202020204" pitchFamily="34" charset="0"/>
              </a:rPr>
              <a:t>SEARCH ENGINE</a:t>
            </a:r>
            <a:endParaRPr lang="en-US" altLang="en-US" sz="4000" b="1" dirty="0">
              <a:ln/>
              <a:solidFill>
                <a:schemeClr val="tx1"/>
              </a:solidFill>
              <a:effectLst>
                <a:outerShdw blurRad="38100" dist="19050" dir="2700000" algn="tl" rotWithShape="0">
                  <a:schemeClr val="dk1">
                    <a:alpha val="40000"/>
                  </a:schemeClr>
                </a:outerShdw>
              </a:effectLst>
              <a:latin typeface="Arial Narrow" panose="020B0606020202030204" pitchFamily="34" charset="0"/>
              <a:ea typeface="Arial" panose="020B0604020202020204" pitchFamily="34" charset="0"/>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638"/>
            <a:ext cx="10971213" cy="1141413"/>
          </a:xfrm>
        </p:spPr>
        <p:txBody>
          <a:bodyPr vert="horz" wrap="square" lIns="91440" tIns="45720" rIns="91440" bIns="45720" numCol="1" anchor="ctr" anchorCtr="0" compatLnSpc="1"/>
          <a:lstStyle/>
          <a:p>
            <a:pPr marL="0" marR="0" lvl="0" indent="0" algn="l" defTabSz="457200" rtl="0" eaLnBrk="0" fontAlgn="base" latinLnBrk="0" hangingPunct="0">
              <a:lnSpc>
                <a:spcPct val="83000"/>
              </a:lnSpc>
              <a:spcBef>
                <a:spcPct val="0"/>
              </a:spcBef>
              <a:spcAft>
                <a:spcPct val="0"/>
              </a:spcAft>
              <a:buClr>
                <a:srgbClr val="000000"/>
              </a:buClr>
              <a:buSzPct val="100000"/>
              <a:buFont typeface="Times New Roman" panose="02020603050405020304" pitchFamily="18" charset="0"/>
              <a:buNone/>
              <a:defRPr/>
            </a:pPr>
            <a:r>
              <a:rPr kumimoji="0" lang="en-IN" sz="4400" b="1" i="0" u="none" strike="noStrike" kern="0" cap="none" spc="-1" normalizeH="0" baseline="0" noProof="0" dirty="0">
                <a:ln>
                  <a:noFill/>
                </a:ln>
                <a:solidFill>
                  <a:srgbClr val="000000"/>
                </a:solidFill>
                <a:effectLst/>
                <a:uLnTx/>
                <a:uFillTx/>
                <a:latin typeface="Arial" panose="020B0604020202020204"/>
                <a:ea typeface="+mj-ea"/>
                <a:cs typeface="+mj-cs"/>
              </a:rPr>
              <a:t>Indexer</a:t>
            </a:r>
            <a:br>
              <a:rPr kumimoji="0" lang="en-IN" sz="4400" b="0" i="0" u="none" strike="noStrike" kern="0" cap="none" spc="-1" normalizeH="0" baseline="0" noProof="0" dirty="0">
                <a:ln>
                  <a:noFill/>
                </a:ln>
                <a:solidFill>
                  <a:srgbClr val="000000"/>
                </a:solidFill>
                <a:effectLst/>
                <a:uLnTx/>
                <a:uFillTx/>
                <a:latin typeface="Arial" panose="020B0604020202020204"/>
                <a:ea typeface="+mj-ea"/>
                <a:cs typeface="+mj-cs"/>
              </a:rPr>
            </a:br>
            <a:endParaRPr kumimoji="0" lang="en-SG" sz="4400" b="0" i="0" u="none" strike="noStrike" kern="0" cap="none" spc="0" normalizeH="0" baseline="0" noProof="0" dirty="0">
              <a:ln>
                <a:noFill/>
              </a:ln>
              <a:solidFill>
                <a:srgbClr val="000000"/>
              </a:solidFill>
              <a:effectLst/>
              <a:uLnTx/>
              <a:uFillTx/>
              <a:latin typeface="+mj-lt"/>
              <a:ea typeface="+mj-ea"/>
              <a:cs typeface="+mj-cs"/>
            </a:endParaRPr>
          </a:p>
        </p:txBody>
      </p:sp>
      <p:sp>
        <p:nvSpPr>
          <p:cNvPr id="3" name="Content Placeholder 2"/>
          <p:cNvSpPr>
            <a:spLocks noGrp="1"/>
          </p:cNvSpPr>
          <p:nvPr>
            <p:ph idx="1"/>
          </p:nvPr>
        </p:nvSpPr>
        <p:spPr>
          <a:xfrm>
            <a:off x="927100" y="1052830"/>
            <a:ext cx="10654030" cy="422719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rPr>
              <a:t>Organizes and categorizes collected data for efficient retrieval.</a:t>
            </a:r>
            <a:endPar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rPr>
              <a:t>Creates a searchable database of web content.</a:t>
            </a:r>
            <a:endPar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3200" b="0" i="0" u="none" strike="noStrike" kern="0" cap="none" spc="-1" normalizeH="0" baseline="0" noProof="0" dirty="0">
                <a:ln>
                  <a:noFill/>
                </a:ln>
                <a:solidFill>
                  <a:srgbClr val="000000"/>
                </a:solidFill>
                <a:effectLst/>
                <a:uLnTx/>
                <a:uFillTx/>
                <a:latin typeface="+mn-lt"/>
                <a:ea typeface="+mn-ea"/>
                <a:cs typeface="+mn-cs"/>
              </a:rPr>
              <a:t>Updates </a:t>
            </a:r>
            <a:r>
              <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rPr>
              <a:t>indexes regularly to reflect new or changed information.</a:t>
            </a:r>
            <a:endPar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rPr>
              <a:t>Facilitates quick access to relevant results based on user queries.</a:t>
            </a:r>
            <a:endPar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endParaRPr kumimoji="0" lang="en-SG" sz="3200" b="0" i="0" u="none" strike="noStrike" kern="0" cap="none" spc="0" normalizeH="0" baseline="0" noProof="0" dirty="0">
              <a:ln>
                <a:noFill/>
              </a:ln>
              <a:solidFill>
                <a:srgbClr val="000000"/>
              </a:solidFill>
              <a:effectLst/>
              <a:uLnTx/>
              <a:uFillTx/>
              <a:latin typeface="+mn-lt"/>
              <a:ea typeface="+mn-ea"/>
              <a:cs typeface="+mn-cs"/>
            </a:endParaRPr>
          </a:p>
        </p:txBody>
      </p:sp>
      <p:sp>
        <p:nvSpPr>
          <p:cNvPr id="4" name="Date Placeholder 3"/>
          <p:cNvSpPr txBox="1">
            <a:spLocks noGrp="1"/>
          </p:cNvSpPr>
          <p:nvPr>
            <p:ph type="dt" sz="half" idx="10"/>
          </p:nvPr>
        </p:nvSpPr>
        <p:spPr bwMode="auto">
          <a:ln/>
        </p:spPr>
        <p:txBody>
          <a:bodyPr vert="horz" wrap="square" lIns="91440" tIns="45720" rIns="91440" bIns="45720" numCol="1" anchor="ctr" anchorCtr="0" compatLnSpc="1"/>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39713"/>
            <a:ext cx="10971213" cy="1141413"/>
          </a:xfrm>
        </p:spPr>
        <p:txBody>
          <a:bodyPr vert="horz" wrap="square" lIns="91440" tIns="45720" rIns="91440" bIns="45720" numCol="1" anchor="ctr" anchorCtr="0" compatLnSpc="1"/>
          <a:lstStyle/>
          <a:p>
            <a:pPr marL="0" marR="0" lvl="0" indent="0" algn="l" defTabSz="457200" rtl="0" eaLnBrk="0" fontAlgn="base" latinLnBrk="0" hangingPunct="0">
              <a:lnSpc>
                <a:spcPct val="83000"/>
              </a:lnSpc>
              <a:spcBef>
                <a:spcPct val="0"/>
              </a:spcBef>
              <a:spcAft>
                <a:spcPct val="0"/>
              </a:spcAft>
              <a:buClr>
                <a:srgbClr val="000000"/>
              </a:buClr>
              <a:buSzPct val="100000"/>
              <a:buFont typeface="Times New Roman" panose="02020603050405020304" pitchFamily="18" charset="0"/>
              <a:buNone/>
              <a:defRPr/>
            </a:pPr>
            <a:r>
              <a:rPr kumimoji="0" lang="en-IN" sz="4400" b="1" i="0" u="none" strike="noStrike" kern="0" cap="none" spc="-1" normalizeH="0" baseline="0" noProof="0" dirty="0">
                <a:ln>
                  <a:noFill/>
                </a:ln>
                <a:solidFill>
                  <a:srgbClr val="000000"/>
                </a:solidFill>
                <a:effectLst/>
                <a:uLnTx/>
                <a:uFillTx/>
                <a:latin typeface="Arial" panose="020B0604020202020204"/>
                <a:ea typeface="+mj-ea"/>
                <a:cs typeface="+mj-cs"/>
              </a:rPr>
              <a:t>Query Processor</a:t>
            </a:r>
            <a:br>
              <a:rPr kumimoji="0" lang="en-IN" sz="4400" b="0" i="0" u="none" strike="noStrike" kern="0" cap="none" spc="-1" normalizeH="0" baseline="0" noProof="0" dirty="0">
                <a:ln>
                  <a:noFill/>
                </a:ln>
                <a:solidFill>
                  <a:srgbClr val="000000"/>
                </a:solidFill>
                <a:effectLst/>
                <a:uLnTx/>
                <a:uFillTx/>
                <a:latin typeface="Arial" panose="020B0604020202020204"/>
                <a:ea typeface="+mj-ea"/>
                <a:cs typeface="+mj-cs"/>
              </a:rPr>
            </a:br>
            <a:endParaRPr kumimoji="0" lang="en-SG" sz="4400" b="0" i="0" u="none" strike="noStrike" kern="0" cap="none" spc="0" normalizeH="0" baseline="0" noProof="0" dirty="0">
              <a:ln>
                <a:noFill/>
              </a:ln>
              <a:solidFill>
                <a:srgbClr val="000000"/>
              </a:solidFill>
              <a:effectLst/>
              <a:uLnTx/>
              <a:uFillTx/>
              <a:latin typeface="+mj-lt"/>
              <a:ea typeface="+mj-ea"/>
              <a:cs typeface="+mj-cs"/>
            </a:endParaRPr>
          </a:p>
        </p:txBody>
      </p:sp>
      <p:sp>
        <p:nvSpPr>
          <p:cNvPr id="3" name="Content Placeholder 2"/>
          <p:cNvSpPr>
            <a:spLocks noGrp="1"/>
          </p:cNvSpPr>
          <p:nvPr>
            <p:ph idx="1"/>
          </p:nvPr>
        </p:nvSpPr>
        <p:spPr>
          <a:xfrm>
            <a:off x="479425" y="1166813"/>
            <a:ext cx="10971213" cy="452437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err="1">
                <a:ln>
                  <a:noFill/>
                </a:ln>
                <a:solidFill>
                  <a:srgbClr val="000000"/>
                </a:solidFill>
                <a:effectLst/>
                <a:uLnTx/>
                <a:uFillTx/>
                <a:latin typeface="Arial" panose="020B0604020202020204"/>
                <a:ea typeface="+mn-ea"/>
                <a:cs typeface="+mn-cs"/>
              </a:rPr>
              <a:t>Analyzes</a:t>
            </a: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 user input to understand intent and context.</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Breaks down queries into keywords and phrases for effective searching.</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Optimizes queries for improved retrieval from the index.</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Applies algorithms to enhance result relevance and ranking</a:t>
            </a:r>
            <a:r>
              <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rPr>
              <a:t>.</a:t>
            </a:r>
            <a:endPar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endParaRPr kumimoji="0" lang="en-IN" sz="32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endParaRPr kumimoji="0" lang="en-SG" sz="3200" b="0" i="0" u="none" strike="noStrike" kern="0" cap="none" spc="0" normalizeH="0" baseline="0" noProof="0" dirty="0">
              <a:ln>
                <a:noFill/>
              </a:ln>
              <a:solidFill>
                <a:srgbClr val="000000"/>
              </a:solidFill>
              <a:effectLst/>
              <a:uLnTx/>
              <a:uFillTx/>
              <a:latin typeface="+mn-lt"/>
              <a:ea typeface="+mn-ea"/>
              <a:cs typeface="+mn-cs"/>
            </a:endParaRPr>
          </a:p>
        </p:txBody>
      </p:sp>
      <p:sp>
        <p:nvSpPr>
          <p:cNvPr id="4" name="Date Placeholder 3"/>
          <p:cNvSpPr txBox="1">
            <a:spLocks noGrp="1"/>
          </p:cNvSpPr>
          <p:nvPr>
            <p:ph type="dt" sz="half" idx="10"/>
          </p:nvPr>
        </p:nvSpPr>
        <p:spPr bwMode="auto">
          <a:ln/>
        </p:spPr>
        <p:txBody>
          <a:bodyPr vert="horz" wrap="square" lIns="91440" tIns="45720" rIns="91440" bIns="45720" numCol="1" anchor="ctr" anchorCtr="0" compatLnSpc="1"/>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638"/>
            <a:ext cx="10971213" cy="1141413"/>
          </a:xfrm>
        </p:spPr>
        <p:txBody>
          <a:bodyPr vert="horz" wrap="square" lIns="91440" tIns="45720" rIns="91440" bIns="45720" numCol="1" anchor="ctr" anchorCtr="0" compatLnSpc="1"/>
          <a:lstStyle/>
          <a:p>
            <a:pPr marL="0" marR="0" lvl="0" indent="0" algn="l" defTabSz="457200" rtl="0" eaLnBrk="0" fontAlgn="base" latinLnBrk="0" hangingPunct="0">
              <a:lnSpc>
                <a:spcPct val="83000"/>
              </a:lnSpc>
              <a:spcBef>
                <a:spcPct val="0"/>
              </a:spcBef>
              <a:spcAft>
                <a:spcPct val="0"/>
              </a:spcAft>
              <a:buClr>
                <a:srgbClr val="000000"/>
              </a:buClr>
              <a:buSzPct val="100000"/>
              <a:buFont typeface="Times New Roman" panose="02020603050405020304" pitchFamily="18" charset="0"/>
              <a:buNone/>
              <a:defRPr/>
            </a:pPr>
            <a:r>
              <a:rPr kumimoji="0" lang="en-IN" sz="4400" b="1" i="0" u="none" strike="noStrike" kern="0" cap="none" spc="-1" normalizeH="0" baseline="0" noProof="0" dirty="0">
                <a:ln>
                  <a:noFill/>
                </a:ln>
                <a:solidFill>
                  <a:srgbClr val="000000"/>
                </a:solidFill>
                <a:effectLst/>
                <a:uLnTx/>
                <a:uFillTx/>
                <a:latin typeface="Arial" panose="020B0604020202020204"/>
                <a:ea typeface="+mj-ea"/>
                <a:cs typeface="+mj-cs"/>
              </a:rPr>
              <a:t>Ranking Algorithm</a:t>
            </a:r>
            <a:br>
              <a:rPr kumimoji="0" lang="en-IN" sz="4400" b="0" i="0" u="none" strike="noStrike" kern="0" cap="none" spc="-1" normalizeH="0" baseline="0" noProof="0" dirty="0">
                <a:ln>
                  <a:noFill/>
                </a:ln>
                <a:solidFill>
                  <a:srgbClr val="000000"/>
                </a:solidFill>
                <a:effectLst/>
                <a:uLnTx/>
                <a:uFillTx/>
                <a:latin typeface="Arial" panose="020B0604020202020204"/>
                <a:ea typeface="+mj-ea"/>
                <a:cs typeface="+mj-cs"/>
              </a:rPr>
            </a:br>
            <a:endParaRPr kumimoji="0" lang="en-SG" sz="4400" b="0" i="0" u="none" strike="noStrike" kern="0" cap="none" spc="0" normalizeH="0" baseline="0" noProof="0" dirty="0">
              <a:ln>
                <a:noFill/>
              </a:ln>
              <a:solidFill>
                <a:srgbClr val="000000"/>
              </a:solidFill>
              <a:effectLst/>
              <a:uLnTx/>
              <a:uFillTx/>
              <a:latin typeface="+mj-lt"/>
              <a:ea typeface="+mj-ea"/>
              <a:cs typeface="+mj-cs"/>
            </a:endParaRPr>
          </a:p>
        </p:txBody>
      </p:sp>
      <p:sp>
        <p:nvSpPr>
          <p:cNvPr id="3" name="Content Placeholder 2"/>
          <p:cNvSpPr>
            <a:spLocks noGrp="1"/>
          </p:cNvSpPr>
          <p:nvPr>
            <p:ph idx="1"/>
          </p:nvPr>
        </p:nvSpPr>
        <p:spPr>
          <a:xfrm>
            <a:off x="609600" y="1166813"/>
            <a:ext cx="11318875" cy="4783138"/>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Evaluates relevance based on keyword matching and context.</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Assesses content quality through factors like authority and trustworthiness.</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Incorporates user engagement metrics, such as click-through rates.</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Adjusts rankings based on freshness and recency of information.</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endParaRPr kumimoji="0" lang="en-SG" sz="2800" b="0" i="0" u="none" strike="noStrike" kern="0" cap="none" spc="0" normalizeH="0" baseline="0" noProof="0" dirty="0">
              <a:ln>
                <a:noFill/>
              </a:ln>
              <a:solidFill>
                <a:srgbClr val="000000"/>
              </a:solidFill>
              <a:effectLst/>
              <a:uLnTx/>
              <a:uFillTx/>
              <a:latin typeface="+mn-lt"/>
              <a:ea typeface="+mn-ea"/>
              <a:cs typeface="+mn-cs"/>
            </a:endParaRPr>
          </a:p>
        </p:txBody>
      </p:sp>
      <p:sp>
        <p:nvSpPr>
          <p:cNvPr id="4" name="Date Placeholder 3"/>
          <p:cNvSpPr txBox="1">
            <a:spLocks noGrp="1"/>
          </p:cNvSpPr>
          <p:nvPr>
            <p:ph type="dt" sz="half" idx="10"/>
          </p:nvPr>
        </p:nvSpPr>
        <p:spPr bwMode="auto">
          <a:ln/>
        </p:spPr>
        <p:txBody>
          <a:bodyPr vert="horz" wrap="square" lIns="91440" tIns="45720" rIns="91440" bIns="45720" numCol="1" anchor="ctr" anchorCtr="0" compatLnSpc="1"/>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t>MERITS</a:t>
            </a:r>
            <a:endParaRPr lang="en-US" altLang="en-US" sz="3200" b="1" dirty="0">
              <a:ea typeface="Arial" panose="020B0604020202020204" pitchFamily="34" charset="0"/>
            </a:endParaRPr>
          </a:p>
        </p:txBody>
      </p:sp>
      <p:sp>
        <p:nvSpPr>
          <p:cNvPr id="24579" name="Text Box 2"/>
          <p:cNvSpPr txBox="1"/>
          <p:nvPr/>
        </p:nvSpPr>
        <p:spPr>
          <a:xfrm>
            <a:off x="768350" y="4365625"/>
            <a:ext cx="10264775" cy="13255625"/>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24580"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24581"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
        <p:nvSpPr>
          <p:cNvPr id="24582" name="Rectangle 6"/>
          <p:cNvSpPr/>
          <p:nvPr/>
        </p:nvSpPr>
        <p:spPr>
          <a:xfrm>
            <a:off x="766763" y="1438593"/>
            <a:ext cx="10514012" cy="5107940"/>
          </a:xfrm>
          <a:prstGeom prst="rect">
            <a:avLst/>
          </a:prstGeom>
          <a:noFill/>
          <a:ln w="9525">
            <a:noFill/>
          </a:ln>
        </p:spPr>
        <p:txBody>
          <a:bodyPr anchor="ctr" anchorCtr="0">
            <a:spAutoFit/>
          </a:bodyPr>
          <a:p>
            <a:endParaRPr lang="en-GB" altLang="en-US" dirty="0">
              <a:latin typeface="Arial" panose="020B0604020202020204" pitchFamily="34" charset="0"/>
            </a:endParaRPr>
          </a:p>
          <a:p>
            <a:pPr>
              <a:lnSpc>
                <a:spcPct val="100000"/>
              </a:lnSpc>
              <a:buChar char="•"/>
            </a:pPr>
            <a:r>
              <a:rPr lang="en-GB" altLang="en-US" sz="2800" b="1" dirty="0">
                <a:latin typeface="Arial" panose="020B0604020202020204" pitchFamily="34" charset="0"/>
              </a:rPr>
              <a:t>Quick Information Retrieval</a:t>
            </a:r>
            <a:r>
              <a:rPr lang="en-GB" altLang="en-US" sz="2800" dirty="0">
                <a:latin typeface="Arial" panose="020B0604020202020204" pitchFamily="34" charset="0"/>
              </a:rPr>
              <a:t>: Enables fast access to a vast range of information on almost any topic within seconds. </a:t>
            </a:r>
            <a:endParaRPr lang="en-GB" altLang="en-US" sz="2800" dirty="0">
              <a:latin typeface="Arial" panose="020B0604020202020204" pitchFamily="34" charset="0"/>
            </a:endParaRPr>
          </a:p>
          <a:p>
            <a:pPr>
              <a:lnSpc>
                <a:spcPct val="100000"/>
              </a:lnSpc>
              <a:buChar char="•"/>
            </a:pPr>
            <a:r>
              <a:rPr lang="en-GB" altLang="en-US" sz="2800" b="1" dirty="0">
                <a:latin typeface="Arial" panose="020B0604020202020204" pitchFamily="34" charset="0"/>
              </a:rPr>
              <a:t>User-Friendly Interface</a:t>
            </a:r>
            <a:r>
              <a:rPr lang="en-GB" altLang="en-US" sz="2800" dirty="0">
                <a:latin typeface="Arial" panose="020B0604020202020204" pitchFamily="34" charset="0"/>
              </a:rPr>
              <a:t>: Simplifies the process of finding relevant content with easy-to-use search bars and filters. </a:t>
            </a:r>
            <a:endParaRPr lang="en-GB" altLang="en-US" sz="2800" dirty="0">
              <a:latin typeface="Arial" panose="020B0604020202020204" pitchFamily="34" charset="0"/>
            </a:endParaRPr>
          </a:p>
          <a:p>
            <a:pPr>
              <a:lnSpc>
                <a:spcPct val="100000"/>
              </a:lnSpc>
              <a:buChar char="•"/>
            </a:pPr>
            <a:r>
              <a:rPr lang="en-GB" altLang="en-US" sz="2800" b="1" dirty="0">
                <a:latin typeface="Arial" panose="020B0604020202020204" pitchFamily="34" charset="0"/>
              </a:rPr>
              <a:t>Rel</a:t>
            </a:r>
            <a:r>
              <a:rPr lang="en-IN" altLang="en-GB" sz="2800" b="1" dirty="0">
                <a:latin typeface="Arial" panose="020B0604020202020204" pitchFamily="34" charset="0"/>
              </a:rPr>
              <a:t>e</a:t>
            </a:r>
            <a:r>
              <a:rPr lang="en-GB" altLang="en-US" sz="2800" b="1" dirty="0">
                <a:latin typeface="Arial" panose="020B0604020202020204" pitchFamily="34" charset="0"/>
              </a:rPr>
              <a:t>vant and Accurate Results</a:t>
            </a:r>
            <a:r>
              <a:rPr lang="en-GB" altLang="en-US" sz="2800" dirty="0">
                <a:latin typeface="Arial" panose="020B0604020202020204" pitchFamily="34" charset="0"/>
              </a:rPr>
              <a:t>: Algorithms rank content based on relevance, delivering precise and reliable search results. </a:t>
            </a:r>
            <a:endParaRPr lang="en-GB" altLang="en-US" sz="2800" dirty="0">
              <a:latin typeface="Arial" panose="020B0604020202020204" pitchFamily="34" charset="0"/>
            </a:endParaRPr>
          </a:p>
          <a:p>
            <a:pPr>
              <a:lnSpc>
                <a:spcPct val="100000"/>
              </a:lnSpc>
              <a:buChar char="•"/>
            </a:pPr>
            <a:r>
              <a:rPr lang="en-GB" altLang="en-US" sz="2800" b="1" dirty="0">
                <a:latin typeface="Arial" panose="020B0604020202020204" pitchFamily="34" charset="0"/>
              </a:rPr>
              <a:t>Wide Range of Content</a:t>
            </a:r>
            <a:r>
              <a:rPr lang="en-GB" altLang="en-US" sz="2800" dirty="0">
                <a:latin typeface="Arial" panose="020B0604020202020204" pitchFamily="34" charset="0"/>
              </a:rPr>
              <a:t>: Searches across text, images, videos, news, and other formats, offering diverse types of media. </a:t>
            </a:r>
            <a:endParaRPr lang="en-GB" altLang="en-US" sz="2800" dirty="0">
              <a:latin typeface="Arial" panose="020B0604020202020204" pitchFamily="34" charset="0"/>
            </a:endParaRPr>
          </a:p>
          <a:p>
            <a:pPr>
              <a:lnSpc>
                <a:spcPct val="100000"/>
              </a:lnSpc>
              <a:buChar char="•"/>
            </a:pPr>
            <a:r>
              <a:rPr lang="en-GB" altLang="en-US" sz="2800" b="1" dirty="0">
                <a:latin typeface="Arial" panose="020B0604020202020204" pitchFamily="34" charset="0"/>
              </a:rPr>
              <a:t>Global Access</a:t>
            </a:r>
            <a:r>
              <a:rPr lang="en-GB" altLang="en-US" sz="2800" dirty="0">
                <a:latin typeface="Arial" panose="020B0604020202020204" pitchFamily="34" charset="0"/>
              </a:rPr>
              <a:t>: Provides users with access to global information, breaking down geographical barriers. </a:t>
            </a:r>
            <a:endParaRPr lang="en-GB" altLang="en-US" sz="2800" dirty="0">
              <a:latin typeface="Arial" panose="020B0604020202020204" pitchFamily="34" charset="0"/>
            </a:endParaRPr>
          </a:p>
          <a:p>
            <a:pPr>
              <a:lnSpc>
                <a:spcPct val="100000"/>
              </a:lnSpc>
            </a:pPr>
            <a:endParaRPr lang="en-GB" altLang="en-US" sz="28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t>RESULTS AND DISCUSSION</a:t>
            </a:r>
            <a:endParaRPr lang="en-US" altLang="en-US" sz="3200" b="1" dirty="0"/>
          </a:p>
        </p:txBody>
      </p:sp>
      <p:sp>
        <p:nvSpPr>
          <p:cNvPr id="26627"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26628"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26629"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pic>
        <p:nvPicPr>
          <p:cNvPr id="26630" name="Picture 2"/>
          <p:cNvPicPr>
            <a:picLocks noChangeAspect="1"/>
          </p:cNvPicPr>
          <p:nvPr/>
        </p:nvPicPr>
        <p:blipFill>
          <a:blip r:embed="rId3"/>
          <a:stretch>
            <a:fillRect/>
          </a:stretch>
        </p:blipFill>
        <p:spPr>
          <a:xfrm>
            <a:off x="2524125" y="1108075"/>
            <a:ext cx="7686675" cy="56372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1"/>
          <p:cNvSpPr>
            <a:spLocks noGrp="1"/>
          </p:cNvSpPr>
          <p:nvPr>
            <p:ph type="title"/>
          </p:nvPr>
        </p:nvSpPr>
        <p:spPr>
          <a:xfrm>
            <a:off x="1774825" y="2492375"/>
            <a:ext cx="8229600" cy="760413"/>
          </a:xfrm>
          <a:ln/>
        </p:spPr>
        <p:txBody>
          <a:bodyPr vert="horz" wrap="square" lIns="91440" tIns="45720" rIns="91440" bIns="45720" anchor="ctr" anchorCtr="0"/>
          <a:p>
            <a:pPr algn="ctr" eaLnBrk="1" hangingPunct="1">
              <a:lnSpc>
                <a:spcPct val="150000"/>
              </a:lnSpc>
            </a:pPr>
            <a:r>
              <a:rPr lang="en-US" altLang="en-US" sz="4800" b="1" dirty="0"/>
              <a:t>QUERIES ?</a:t>
            </a:r>
            <a:endParaRPr lang="en-US" altLang="en-US" sz="4800" b="1"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1"/>
          <p:cNvSpPr>
            <a:spLocks noGrp="1"/>
          </p:cNvSpPr>
          <p:nvPr>
            <p:ph type="title"/>
          </p:nvPr>
        </p:nvSpPr>
        <p:spPr>
          <a:xfrm>
            <a:off x="1981200" y="190500"/>
            <a:ext cx="8229600" cy="758825"/>
          </a:xfrm>
          <a:ln/>
        </p:spPr>
        <p:txBody>
          <a:bodyPr vert="horz" wrap="square" lIns="91440" tIns="45720" rIns="91440" bIns="45720" anchor="ctr" anchorCtr="0"/>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Arial" panose="020B0604020202020204" pitchFamily="34" charset="0"/>
                <a:cs typeface="Arial" panose="020B0604020202020204" pitchFamily="34" charset="0"/>
              </a:rPr>
              <a:t>PRESENTATION OVERVIEW</a:t>
            </a:r>
            <a:endParaRPr lang="en-US" altLang="en-US" sz="3000" b="1" dirty="0">
              <a:latin typeface="Arial" panose="020B0604020202020204" pitchFamily="34" charset="0"/>
              <a:ea typeface="Arial" panose="020B0604020202020204" pitchFamily="34" charset="0"/>
            </a:endParaRPr>
          </a:p>
        </p:txBody>
      </p:sp>
      <p:sp>
        <p:nvSpPr>
          <p:cNvPr id="6147" name="Text Box 2"/>
          <p:cNvSpPr txBox="1"/>
          <p:nvPr/>
        </p:nvSpPr>
        <p:spPr>
          <a:xfrm>
            <a:off x="623888" y="1412875"/>
            <a:ext cx="11187112" cy="5040313"/>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Objective</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Project Introduction</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Problem Statement</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Methodologies (Programming concepts relevant to problem statement)</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Architecture of the proposed system </a:t>
            </a:r>
            <a:endParaRPr lang="en-US" altLang="en-US" sz="2400" b="1" dirty="0">
              <a:solidFill>
                <a:schemeClr val="tx1"/>
              </a:solidFill>
              <a:latin typeface="Arial" panose="020B0604020202020204" pitchFamily="34"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latin typeface="Arial" panose="020B0604020202020204" pitchFamily="34" charset="0"/>
                <a:cs typeface="Arial" panose="020B0604020202020204" pitchFamily="34" charset="0"/>
              </a:rPr>
              <a:t>List of Modules</a:t>
            </a:r>
            <a:endParaRPr lang="en-US" altLang="en-US" sz="2400" b="1" dirty="0">
              <a:latin typeface="Arial" panose="020B0604020202020204" pitchFamily="34" charset="0"/>
              <a:cs typeface="Arial" panose="020B0604020202020204" pitchFamily="34"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Merits </a:t>
            </a:r>
            <a:endParaRPr lang="en-US" altLang="en-US" sz="2400" b="1" dirty="0">
              <a:solidFill>
                <a:schemeClr val="tx1"/>
              </a:solidFill>
              <a:latin typeface="Arial" panose="020B0604020202020204" pitchFamily="34"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Results and Discussion</a:t>
            </a:r>
            <a:endParaRPr lang="en-US" altLang="en-US" sz="2400" b="1" dirty="0">
              <a:solidFill>
                <a:schemeClr val="tx1"/>
              </a:solidFill>
              <a:latin typeface="Arial" panose="020B0604020202020204" pitchFamily="34" charset="0"/>
            </a:endParaRPr>
          </a:p>
          <a:p>
            <a:pPr marL="457200" lvl="0" indent="-457200" algn="just"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chemeClr val="tx1"/>
                </a:solidFill>
                <a:latin typeface="Arial" panose="020B0604020202020204" pitchFamily="34" charset="0"/>
              </a:rPr>
              <a:t>Queries</a:t>
            </a:r>
            <a:endParaRPr lang="en-US" altLang="en-US" sz="2800" b="1" dirty="0">
              <a:solidFill>
                <a:schemeClr val="tx1"/>
              </a:solidFill>
              <a:latin typeface="Arial" panose="020B0604020202020204" pitchFamily="34" charset="0"/>
            </a:endParaRPr>
          </a:p>
        </p:txBody>
      </p:sp>
      <p:pic>
        <p:nvPicPr>
          <p:cNvPr id="6148"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6149"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OBJECTIVE</a:t>
            </a:r>
            <a:endParaRPr lang="en-US" altLang="en-US" sz="3200" b="1" dirty="0">
              <a:ea typeface="Arial" panose="020B0604020202020204" pitchFamily="34" charset="0"/>
            </a:endParaRPr>
          </a:p>
        </p:txBody>
      </p:sp>
      <p:sp>
        <p:nvSpPr>
          <p:cNvPr id="8195" name="Text Box 2"/>
          <p:cNvSpPr txBox="1"/>
          <p:nvPr/>
        </p:nvSpPr>
        <p:spPr>
          <a:xfrm>
            <a:off x="-3175" y="3422650"/>
            <a:ext cx="12187238" cy="5637213"/>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457200" lvl="0" indent="-457200" algn="ctr" defTabSz="457200" eaLnBrk="1" hangingPunct="1">
              <a:lnSpc>
                <a:spcPct val="150000"/>
              </a:lnSpc>
              <a:spcBef>
                <a:spcPct val="0"/>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8196"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8197"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
        <p:nvSpPr>
          <p:cNvPr id="8198" name="Rectangle 6"/>
          <p:cNvSpPr/>
          <p:nvPr/>
        </p:nvSpPr>
        <p:spPr>
          <a:xfrm>
            <a:off x="334963" y="2751138"/>
            <a:ext cx="10580687" cy="2536825"/>
          </a:xfrm>
          <a:prstGeom prst="rect">
            <a:avLst/>
          </a:prstGeom>
          <a:noFill/>
          <a:ln w="9525">
            <a:noFill/>
          </a:ln>
        </p:spPr>
        <p:txBody>
          <a:bodyPr anchor="ctr" anchorCtr="0">
            <a:spAutoFit/>
          </a:bodyPr>
          <a:p>
            <a:endParaRPr lang="en-GB" altLang="en-US" dirty="0">
              <a:latin typeface="Arial" panose="020B0604020202020204" pitchFamily="34" charset="0"/>
            </a:endParaRPr>
          </a:p>
        </p:txBody>
      </p:sp>
      <p:sp>
        <p:nvSpPr>
          <p:cNvPr id="4" name="Rectangle 8"/>
          <p:cNvSpPr>
            <a:spLocks noChangeArrowheads="1"/>
          </p:cNvSpPr>
          <p:nvPr/>
        </p:nvSpPr>
        <p:spPr bwMode="auto">
          <a:xfrm>
            <a:off x="1276350" y="1521619"/>
            <a:ext cx="10291763" cy="3384550"/>
          </a:xfrm>
          <a:prstGeom prst="rect">
            <a:avLst/>
          </a:prstGeom>
          <a:noFill/>
          <a:ln>
            <a:noFill/>
          </a:ln>
          <a:effectLst/>
        </p:spPr>
        <p:txBody>
          <a:bodyPr anchor="ctr">
            <a:spAutoFit/>
          </a:bodyP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en-GB" altLang="en-US" sz="18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GB" altLang="en-US" sz="28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rPr>
              <a:t>1.</a:t>
            </a:r>
            <a:r>
              <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rPr>
              <a:t>Deliver fast and accurate search results.</a:t>
            </a:r>
            <a:endPar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rPr>
              <a:t>2.Provide reliable and up-to-date content.</a:t>
            </a:r>
            <a:endPar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rPr>
              <a:t>3.Personalize results based on user preferences.</a:t>
            </a:r>
            <a:endPar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IN" sz="2800" b="0" i="0" u="none" strike="noStrike" kern="1200" cap="none" spc="-1" normalizeH="0" baseline="0" noProof="0" dirty="0">
                <a:ln>
                  <a:noFill/>
                </a:ln>
                <a:solidFill>
                  <a:schemeClr val="tx1"/>
                </a:solidFill>
                <a:effectLst/>
                <a:uLnTx/>
                <a:uFillTx/>
                <a:latin typeface="Arial" panose="020B0604020202020204"/>
                <a:ea typeface="WenQuanYi Micro Hei"/>
                <a:cs typeface="WenQuanYi Micro Hei"/>
              </a:rPr>
              <a:t>4.Offer a user-friendly, ad-minimized experience.</a:t>
            </a:r>
            <a:endParaRPr kumimoji="0" lang="en-GB" altLang="en-US" sz="28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WenQuanYi Micro Hei"/>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PROJECT INTRODUCTION</a:t>
            </a:r>
            <a:endParaRPr lang="en-US" altLang="en-US" sz="3200" b="1" dirty="0">
              <a:ea typeface="Arial" panose="020B0604020202020204" pitchFamily="34" charset="0"/>
            </a:endParaRPr>
          </a:p>
        </p:txBody>
      </p:sp>
      <p:sp>
        <p:nvSpPr>
          <p:cNvPr id="10243" name="Text Box 2"/>
          <p:cNvSpPr txBox="1"/>
          <p:nvPr/>
        </p:nvSpPr>
        <p:spPr>
          <a:xfrm>
            <a:off x="168275" y="1412875"/>
            <a:ext cx="11256963" cy="5637213"/>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defTabSz="4572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IN" altLang="en-US" dirty="0">
              <a:latin typeface="Arial" panose="020B0604020202020204" pitchFamily="34" charset="0"/>
              <a:ea typeface="Arial" panose="020B0604020202020204" pitchFamily="34" charset="0"/>
            </a:endParaRPr>
          </a:p>
        </p:txBody>
      </p:sp>
      <p:pic>
        <p:nvPicPr>
          <p:cNvPr id="10244"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0245"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
        <p:nvSpPr>
          <p:cNvPr id="10246" name="Rectangle 6"/>
          <p:cNvSpPr/>
          <p:nvPr/>
        </p:nvSpPr>
        <p:spPr>
          <a:xfrm>
            <a:off x="334963" y="1946275"/>
            <a:ext cx="11090275" cy="3416300"/>
          </a:xfrm>
          <a:prstGeom prst="rect">
            <a:avLst/>
          </a:prstGeom>
          <a:noFill/>
          <a:ln w="9525">
            <a:noFill/>
          </a:ln>
        </p:spPr>
        <p:txBody>
          <a:bodyPr anchor="ctr" anchorCtr="0">
            <a:spAutoFit/>
          </a:bodyPr>
          <a:p>
            <a:r>
              <a:rPr lang="en-GB" altLang="en-US" sz="2400" dirty="0">
                <a:latin typeface="Arial" panose="020B0604020202020204" pitchFamily="34" charset="0"/>
              </a:rPr>
              <a:t>A search engine is a powerful online tool designed to help users find information quickly and efficiently by indexing vast amounts of content from across the internet. By processing user queries through complex algorithms, search engines rank and display relevant results, making it easier for individuals to discover websites, articles, images, videos, and more. These platforms continually update their databases, prioritize accuracy, and personalize results based on user preferences, location, and search history. With fast performance, robust security measures, and the ability to process various types of content, search engines have become indispensable for navigating the digital world.</a:t>
            </a:r>
            <a:endParaRPr lang="en-GB" altLang="en-US" sz="2400"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PROBLEM STATEMENT</a:t>
            </a:r>
            <a:endParaRPr lang="en-US" altLang="en-US" sz="3200" b="1" dirty="0">
              <a:ea typeface="Arial" panose="020B0604020202020204" pitchFamily="34" charset="0"/>
            </a:endParaRPr>
          </a:p>
        </p:txBody>
      </p:sp>
      <p:sp>
        <p:nvSpPr>
          <p:cNvPr id="12291" name="Text Box 2"/>
          <p:cNvSpPr txBox="1"/>
          <p:nvPr/>
        </p:nvSpPr>
        <p:spPr>
          <a:xfrm>
            <a:off x="0" y="1220788"/>
            <a:ext cx="12187238"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12292"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2293"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
        <p:nvSpPr>
          <p:cNvPr id="12294" name="Rectangle 6"/>
          <p:cNvSpPr/>
          <p:nvPr/>
        </p:nvSpPr>
        <p:spPr>
          <a:xfrm>
            <a:off x="550863" y="990600"/>
            <a:ext cx="10704512" cy="4432300"/>
          </a:xfrm>
          <a:prstGeom prst="rect">
            <a:avLst/>
          </a:prstGeom>
          <a:noFill/>
          <a:ln w="9525">
            <a:noFill/>
          </a:ln>
        </p:spPr>
        <p:txBody>
          <a:bodyPr anchor="ctr" anchorCtr="0">
            <a:spAutoFit/>
          </a:bodyPr>
          <a:p>
            <a:endParaRPr lang="en-GB" altLang="en-US" sz="2400" dirty="0">
              <a:latin typeface="Arial" panose="020B0604020202020204" pitchFamily="34" charset="0"/>
            </a:endParaRPr>
          </a:p>
          <a:p>
            <a:pPr>
              <a:buChar char="•"/>
            </a:pPr>
            <a:r>
              <a:rPr lang="en-GB" altLang="en-US" sz="2400" dirty="0">
                <a:latin typeface="Arial" panose="020B0604020202020204" pitchFamily="34" charset="0"/>
              </a:rPr>
              <a:t>Ensuring the accuracy and relevance of search results and constantly changing content. </a:t>
            </a:r>
            <a:endParaRPr lang="en-GB" altLang="en-US" sz="2400" dirty="0">
              <a:latin typeface="Arial" panose="020B0604020202020204" pitchFamily="34" charset="0"/>
            </a:endParaRPr>
          </a:p>
          <a:p>
            <a:pPr>
              <a:buChar char="•"/>
            </a:pPr>
            <a:r>
              <a:rPr lang="en-GB" altLang="en-US" sz="2400" dirty="0">
                <a:latin typeface="Arial" panose="020B0604020202020204" pitchFamily="34" charset="0"/>
              </a:rPr>
              <a:t>Delivering personalized results while maintaining user privacy and data security. </a:t>
            </a:r>
            <a:endParaRPr lang="en-GB" altLang="en-US" sz="2400" dirty="0">
              <a:latin typeface="Arial" panose="020B0604020202020204" pitchFamily="34" charset="0"/>
            </a:endParaRPr>
          </a:p>
          <a:p>
            <a:pPr>
              <a:buChar char="•"/>
            </a:pPr>
            <a:r>
              <a:rPr lang="en-GB" altLang="en-US" sz="2400" dirty="0">
                <a:latin typeface="Arial" panose="020B0604020202020204" pitchFamily="34" charset="0"/>
              </a:rPr>
              <a:t>Optimizing search algorithms to minimize spam and low-quality content in search results. </a:t>
            </a:r>
            <a:endParaRPr lang="en-GB" altLang="en-US" sz="2400" dirty="0">
              <a:latin typeface="Arial" panose="020B0604020202020204" pitchFamily="34" charset="0"/>
            </a:endParaRPr>
          </a:p>
          <a:p>
            <a:pPr>
              <a:buChar char="•"/>
            </a:pPr>
            <a:r>
              <a:rPr lang="en-GB" altLang="en-US" sz="2400" dirty="0">
                <a:latin typeface="Arial" panose="020B0604020202020204" pitchFamily="34" charset="0"/>
              </a:rPr>
              <a:t>Providing fast and responsive search experiences even with large-scale data. </a:t>
            </a:r>
            <a:endParaRPr lang="en-GB" altLang="en-US" sz="2400" dirty="0">
              <a:latin typeface="Arial" panose="020B0604020202020204" pitchFamily="34" charset="0"/>
            </a:endParaRPr>
          </a:p>
          <a:p>
            <a:pPr>
              <a:buChar char="•"/>
            </a:pPr>
            <a:r>
              <a:rPr lang="en-GB" altLang="en-US" sz="2400" dirty="0">
                <a:latin typeface="Arial" panose="020B0604020202020204" pitchFamily="34" charset="0"/>
              </a:rPr>
              <a:t>Improving search result diversity to cater to different user needs and preferences. </a:t>
            </a:r>
            <a:endParaRPr lang="en-GB" altLang="en-US" sz="2400" dirty="0">
              <a:latin typeface="Arial" panose="020B0604020202020204" pitchFamily="34" charset="0"/>
            </a:endParaRPr>
          </a:p>
          <a:p>
            <a:endParaRPr lang="en-GB" altLang="en-US"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METHODOLOGIES</a:t>
            </a:r>
            <a:endParaRPr lang="en-US" altLang="en-US" sz="3200" b="1" dirty="0">
              <a:ea typeface="Arial" panose="020B0604020202020204" pitchFamily="34" charset="0"/>
            </a:endParaRPr>
          </a:p>
        </p:txBody>
      </p:sp>
      <p:sp>
        <p:nvSpPr>
          <p:cNvPr id="14339" name="Text Box 2"/>
          <p:cNvSpPr txBox="1"/>
          <p:nvPr/>
        </p:nvSpPr>
        <p:spPr>
          <a:xfrm>
            <a:off x="168275" y="2565400"/>
            <a:ext cx="12187238" cy="5637213"/>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14340" name="Picture 3"/>
          <p:cNvPicPr>
            <a:picLocks noChangeAspect="1"/>
          </p:cNvPicPr>
          <p:nvPr/>
        </p:nvPicPr>
        <p:blipFill>
          <a:blip r:embed="rId1"/>
          <a:stretch>
            <a:fillRect/>
          </a:stretch>
        </p:blipFill>
        <p:spPr>
          <a:xfrm>
            <a:off x="92075" y="41275"/>
            <a:ext cx="1066800" cy="1057275"/>
          </a:xfrm>
          <a:prstGeom prst="rect">
            <a:avLst/>
          </a:prstGeom>
          <a:noFill/>
          <a:ln w="9525">
            <a:noFill/>
          </a:ln>
        </p:spPr>
      </p:pic>
      <p:pic>
        <p:nvPicPr>
          <p:cNvPr id="14341"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
        <p:nvSpPr>
          <p:cNvPr id="14342" name="Rectangle 6"/>
          <p:cNvSpPr/>
          <p:nvPr/>
        </p:nvSpPr>
        <p:spPr>
          <a:xfrm>
            <a:off x="955675" y="1943100"/>
            <a:ext cx="11399838" cy="4340225"/>
          </a:xfrm>
          <a:prstGeom prst="rect">
            <a:avLst/>
          </a:prstGeom>
          <a:noFill/>
          <a:ln w="9525">
            <a:noFill/>
          </a:ln>
        </p:spPr>
        <p:txBody>
          <a:bodyPr anchor="ctr" anchorCtr="0">
            <a:spAutoFit/>
          </a:bodyPr>
          <a:p>
            <a:endParaRPr lang="en-GB" altLang="en-US" dirty="0">
              <a:latin typeface="Arial" panose="020B0604020202020204" pitchFamily="34" charset="0"/>
            </a:endParaRPr>
          </a:p>
          <a:p>
            <a:pPr>
              <a:buChar char="•"/>
            </a:pPr>
            <a:r>
              <a:rPr lang="en-GB" altLang="en-US" sz="2400" b="1" dirty="0">
                <a:latin typeface="Arial" panose="020B0604020202020204" pitchFamily="34" charset="0"/>
              </a:rPr>
              <a:t>Crawling</a:t>
            </a:r>
            <a:r>
              <a:rPr lang="en-GB" altLang="en-US" sz="2400" dirty="0">
                <a:latin typeface="Arial" panose="020B0604020202020204" pitchFamily="34" charset="0"/>
              </a:rPr>
              <a:t>: Scanning web pages to index their content.</a:t>
            </a:r>
            <a:endParaRPr lang="en-GB" altLang="en-US" sz="2400" dirty="0">
              <a:latin typeface="Arial" panose="020B0604020202020204" pitchFamily="34" charset="0"/>
            </a:endParaRPr>
          </a:p>
          <a:p>
            <a:pPr>
              <a:buChar char="•"/>
            </a:pPr>
            <a:r>
              <a:rPr lang="en-GB" altLang="en-US" sz="2400" b="1" dirty="0">
                <a:latin typeface="Arial" panose="020B0604020202020204" pitchFamily="34" charset="0"/>
              </a:rPr>
              <a:t>Indexing</a:t>
            </a:r>
            <a:r>
              <a:rPr lang="en-GB" altLang="en-US" sz="2400" dirty="0">
                <a:latin typeface="Arial" panose="020B0604020202020204" pitchFamily="34" charset="0"/>
              </a:rPr>
              <a:t>: Organizing and storing web page data for quick retrieval.</a:t>
            </a:r>
            <a:endParaRPr lang="en-GB" altLang="en-US" sz="2400" dirty="0">
              <a:latin typeface="Arial" panose="020B0604020202020204" pitchFamily="34" charset="0"/>
            </a:endParaRPr>
          </a:p>
          <a:p>
            <a:pPr>
              <a:buChar char="•"/>
            </a:pPr>
            <a:r>
              <a:rPr lang="en-GB" altLang="en-US" sz="2400" b="1" dirty="0">
                <a:latin typeface="Arial" panose="020B0604020202020204" pitchFamily="34" charset="0"/>
              </a:rPr>
              <a:t>Ranking</a:t>
            </a:r>
            <a:r>
              <a:rPr lang="en-GB" altLang="en-US" sz="2400" dirty="0">
                <a:latin typeface="Arial" panose="020B0604020202020204" pitchFamily="34" charset="0"/>
              </a:rPr>
              <a:t>: Ordering search results based on relevance and quality. </a:t>
            </a:r>
            <a:endParaRPr lang="en-GB" altLang="en-US" sz="2400" dirty="0">
              <a:latin typeface="Arial" panose="020B0604020202020204" pitchFamily="34" charset="0"/>
            </a:endParaRPr>
          </a:p>
          <a:p>
            <a:pPr>
              <a:buChar char="•"/>
            </a:pPr>
            <a:r>
              <a:rPr lang="en-GB" altLang="en-US" sz="2400" b="1" dirty="0">
                <a:latin typeface="Arial" panose="020B0604020202020204" pitchFamily="34" charset="0"/>
              </a:rPr>
              <a:t>Query Understanding</a:t>
            </a:r>
            <a:r>
              <a:rPr lang="en-GB" altLang="en-US" sz="2400" dirty="0">
                <a:latin typeface="Arial" panose="020B0604020202020204" pitchFamily="34" charset="0"/>
              </a:rPr>
              <a:t>: Interpreting user intent behind search queries. </a:t>
            </a:r>
            <a:endParaRPr lang="en-GB" altLang="en-US" sz="2400" dirty="0">
              <a:latin typeface="Arial" panose="020B0604020202020204" pitchFamily="34" charset="0"/>
            </a:endParaRPr>
          </a:p>
          <a:p>
            <a:pPr>
              <a:buChar char="•"/>
            </a:pPr>
            <a:r>
              <a:rPr lang="en-GB" altLang="en-US" sz="2400" b="1" dirty="0">
                <a:latin typeface="Arial" panose="020B0604020202020204" pitchFamily="34" charset="0"/>
              </a:rPr>
              <a:t>Keyword Analysis</a:t>
            </a:r>
            <a:r>
              <a:rPr lang="en-GB" altLang="en-US" sz="2400" dirty="0">
                <a:latin typeface="Arial" panose="020B0604020202020204" pitchFamily="34" charset="0"/>
              </a:rPr>
              <a:t>: Identifying important search terms for optimization. </a:t>
            </a:r>
            <a:endParaRPr lang="en-GB" altLang="en-US" sz="2400" dirty="0">
              <a:latin typeface="Arial" panose="020B0604020202020204" pitchFamily="34" charset="0"/>
            </a:endParaRPr>
          </a:p>
          <a:p>
            <a:pPr>
              <a:buChar char="•"/>
            </a:pPr>
            <a:r>
              <a:rPr lang="en-GB" altLang="en-US" sz="2400" b="1" dirty="0">
                <a:latin typeface="Arial" panose="020B0604020202020204" pitchFamily="34" charset="0"/>
              </a:rPr>
              <a:t>Content Optimization</a:t>
            </a:r>
            <a:r>
              <a:rPr lang="en-GB" altLang="en-US" sz="2400" dirty="0">
                <a:latin typeface="Arial" panose="020B0604020202020204" pitchFamily="34" charset="0"/>
              </a:rPr>
              <a:t>: Improving on-page content for better ranking. </a:t>
            </a:r>
            <a:endParaRPr lang="en-GB" altLang="en-US" sz="2400" dirty="0">
              <a:latin typeface="Arial" panose="020B0604020202020204" pitchFamily="34" charset="0"/>
            </a:endParaRPr>
          </a:p>
          <a:p>
            <a:pPr>
              <a:buChar char="•"/>
            </a:pPr>
            <a:r>
              <a:rPr lang="en-GB" altLang="en-US" sz="2400" b="1" dirty="0">
                <a:latin typeface="Arial" panose="020B0604020202020204" pitchFamily="34" charset="0"/>
              </a:rPr>
              <a:t>Link Analysis</a:t>
            </a:r>
            <a:r>
              <a:rPr lang="en-GB" altLang="en-US" sz="2400" dirty="0">
                <a:latin typeface="Arial" panose="020B0604020202020204" pitchFamily="34" charset="0"/>
              </a:rPr>
              <a:t>: Evaluating inbound and outbound links for credibility. </a:t>
            </a:r>
            <a:endParaRPr lang="en-GB" altLang="en-US" sz="2400" dirty="0">
              <a:latin typeface="Arial" panose="020B0604020202020204" pitchFamily="34" charset="0"/>
            </a:endParaRPr>
          </a:p>
          <a:p>
            <a:pPr>
              <a:buChar char="•"/>
            </a:pPr>
            <a:r>
              <a:rPr lang="en-GB" altLang="en-US" sz="2400" b="1" dirty="0">
                <a:latin typeface="Arial" panose="020B0604020202020204" pitchFamily="34" charset="0"/>
              </a:rPr>
              <a:t>Personalization</a:t>
            </a:r>
            <a:r>
              <a:rPr lang="en-GB" altLang="en-US" sz="2400" dirty="0">
                <a:latin typeface="Arial" panose="020B0604020202020204" pitchFamily="34" charset="0"/>
              </a:rPr>
              <a:t>: Customizing search results based on user preferences. </a:t>
            </a:r>
            <a:endParaRPr lang="en-GB" altLang="en-US" sz="2400" dirty="0">
              <a:latin typeface="Arial" panose="020B0604020202020204" pitchFamily="34" charset="0"/>
            </a:endParaRPr>
          </a:p>
          <a:p>
            <a:pPr>
              <a:buChar char="•"/>
            </a:pPr>
            <a:r>
              <a:rPr lang="en-GB" altLang="en-US" sz="2400" b="1" dirty="0">
                <a:latin typeface="Arial" panose="020B0604020202020204" pitchFamily="34" charset="0"/>
              </a:rPr>
              <a:t>Algorithm Refinement</a:t>
            </a:r>
            <a:r>
              <a:rPr lang="en-GB" altLang="en-US" sz="2400" dirty="0">
                <a:latin typeface="Arial" panose="020B0604020202020204" pitchFamily="34" charset="0"/>
              </a:rPr>
              <a:t>: Continuously improving ranking algorithms for accuracy. </a:t>
            </a:r>
            <a:endParaRPr lang="en-GB" altLang="en-US" sz="2400" dirty="0">
              <a:latin typeface="Arial" panose="020B0604020202020204" pitchFamily="34" charset="0"/>
            </a:endParaRPr>
          </a:p>
          <a:p>
            <a:pPr>
              <a:buChar char="•"/>
            </a:pPr>
            <a:r>
              <a:rPr lang="en-GB" altLang="en-US" sz="2400" b="1" dirty="0">
                <a:latin typeface="Arial" panose="020B0604020202020204" pitchFamily="34" charset="0"/>
              </a:rPr>
              <a:t>Local Search Optimization</a:t>
            </a:r>
            <a:r>
              <a:rPr lang="en-GB" altLang="en-US" sz="2400" dirty="0">
                <a:latin typeface="Arial" panose="020B0604020202020204" pitchFamily="34" charset="0"/>
              </a:rPr>
              <a:t>: Tailoring results for specific geographic regions. </a:t>
            </a:r>
            <a:endParaRPr lang="en-GB" altLang="en-US" sz="2400" dirty="0">
              <a:latin typeface="Arial" panose="020B0604020202020204" pitchFamily="34" charset="0"/>
            </a:endParaRPr>
          </a:p>
          <a:p>
            <a:endParaRPr lang="en-GB" altLang="en-US"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t>ARCHITECTURE OF THE PROPOSED SYSTEM </a:t>
            </a:r>
            <a:endParaRPr lang="en-US" altLang="en-US" sz="3200" b="1" dirty="0"/>
          </a:p>
        </p:txBody>
      </p:sp>
      <p:sp>
        <p:nvSpPr>
          <p:cNvPr id="16387" name="Text Box 2"/>
          <p:cNvSpPr txBox="1"/>
          <p:nvPr/>
        </p:nvSpPr>
        <p:spPr>
          <a:xfrm>
            <a:off x="550863" y="1773238"/>
            <a:ext cx="12187237" cy="5637212"/>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0" lvl="0" indent="0" algn="ctr" defTabSz="457200" eaLnBrk="1" hangingPunct="1">
              <a:lnSpc>
                <a:spcPct val="150000"/>
              </a:lnSpc>
              <a:spcBef>
                <a:spcPct val="0"/>
              </a:spcBef>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000" b="1" dirty="0">
              <a:solidFill>
                <a:schemeClr val="tx1"/>
              </a:solidFill>
              <a:latin typeface="Arial" panose="020B0604020202020204" pitchFamily="34" charset="0"/>
            </a:endParaRPr>
          </a:p>
        </p:txBody>
      </p:sp>
      <p:pic>
        <p:nvPicPr>
          <p:cNvPr id="16388"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6389"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pic>
        <p:nvPicPr>
          <p:cNvPr id="16390" name="Picture 5"/>
          <p:cNvPicPr/>
          <p:nvPr/>
        </p:nvPicPr>
        <p:blipFill>
          <a:blip r:embed="rId3"/>
          <a:stretch>
            <a:fillRect/>
          </a:stretch>
        </p:blipFill>
        <p:spPr>
          <a:xfrm>
            <a:off x="1828800" y="985838"/>
            <a:ext cx="8588375" cy="5681662"/>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1"/>
          <p:cNvSpPr>
            <a:spLocks noGrp="1"/>
          </p:cNvSpPr>
          <p:nvPr>
            <p:ph type="title"/>
          </p:nvPr>
        </p:nvSpPr>
        <p:spPr>
          <a:xfrm>
            <a:off x="1981200" y="190500"/>
            <a:ext cx="8229600" cy="758825"/>
          </a:xfrm>
          <a:ln/>
        </p:spPr>
        <p:txBody>
          <a:bodyPr vert="horz" wrap="square" lIns="91440" tIns="45720" rIns="91440" bIns="45720" anchor="ctr" anchorCtr="0"/>
          <a:p>
            <a:pPr algn="ctr" eaLnBrk="1" hangingPunct="1">
              <a:lnSpc>
                <a:spcPct val="150000"/>
              </a:lnSpc>
            </a:pPr>
            <a:r>
              <a:rPr lang="en-US" altLang="en-US" sz="3200" b="1" dirty="0">
                <a:cs typeface="Arial" panose="020B0604020202020204" pitchFamily="34" charset="0"/>
              </a:rPr>
              <a:t>LIST OF MODULES</a:t>
            </a:r>
            <a:endParaRPr lang="en-US" altLang="en-US" sz="3200" b="1" dirty="0">
              <a:ea typeface="Arial" panose="020B0604020202020204" pitchFamily="34" charset="0"/>
            </a:endParaRPr>
          </a:p>
        </p:txBody>
      </p:sp>
      <p:sp>
        <p:nvSpPr>
          <p:cNvPr id="18435" name="Text Box 2"/>
          <p:cNvSpPr txBox="1">
            <a:spLocks noChangeArrowheads="1"/>
          </p:cNvSpPr>
          <p:nvPr/>
        </p:nvSpPr>
        <p:spPr bwMode="auto">
          <a:xfrm>
            <a:off x="0" y="1114425"/>
            <a:ext cx="12187238" cy="5743575"/>
          </a:xfrm>
          <a:prstGeom prst="rect">
            <a:avLst/>
          </a:prstGeom>
          <a:noFill/>
          <a:ln>
            <a:noFill/>
          </a:ln>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480">
              <a:lnSpc>
                <a:spcPct val="83000"/>
              </a:lnSpc>
              <a:spcBef>
                <a:spcPts val="114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9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90"/>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marL="0" marR="0" lvl="0" indent="0" algn="ctr" defTabSz="457200" rtl="0" eaLnBrk="1" fontAlgn="base" latinLnBrk="0" hangingPunct="1">
              <a:lnSpc>
                <a:spcPct val="150000"/>
              </a:lnSpc>
              <a:spcBef>
                <a:spcPct val="0"/>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3000" b="1" i="0" u="none" strike="noStrike" kern="1200" cap="none" spc="0" normalizeH="0" baseline="0" noProof="0" dirty="0">
                <a:ln>
                  <a:noFill/>
                </a:ln>
                <a:solidFill>
                  <a:srgbClr val="000000"/>
                </a:solidFill>
                <a:effectLst/>
                <a:uLnTx/>
                <a:uFillTx/>
                <a:latin typeface="Arial" panose="020B0604020202020204" pitchFamily="34" charset="0"/>
                <a:ea typeface="WenQuanYi Micro Hei"/>
                <a:cs typeface="Arial" panose="020B0604020202020204" pitchFamily="34" charset="0"/>
              </a:rPr>
              <a:t>MODULE DESCRIPTON</a:t>
            </a:r>
            <a:endParaRPr kumimoji="0" lang="en-US" altLang="en-US" sz="3000" b="1"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endParaRPr>
          </a:p>
          <a:p>
            <a:pPr marL="0" marR="0" lvl="0" indent="0" algn="ctr" defTabSz="457200" rtl="0" eaLnBrk="1" fontAlgn="base" latinLnBrk="0" hangingPunct="1">
              <a:lnSpc>
                <a:spcPct val="150000"/>
              </a:lnSpc>
              <a:spcBef>
                <a:spcPct val="0"/>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kumimoji="0" lang="en-US" altLang="en-US" sz="3000" b="1"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endParaRPr>
          </a:p>
          <a:p>
            <a:pPr marL="514350" marR="0" lvl="0" indent="-51435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30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rPr>
              <a:t>CRAWLER(WEB SCAPER)</a:t>
            </a:r>
            <a:endParaRPr kumimoji="0" lang="en-US" altLang="en-US" sz="30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endParaRPr>
          </a:p>
          <a:p>
            <a:pPr marL="514350" marR="0" lvl="0" indent="-51435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30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rPr>
              <a:t>INDEXER</a:t>
            </a:r>
            <a:endParaRPr kumimoji="0" lang="en-US" altLang="en-US" sz="30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endParaRPr>
          </a:p>
          <a:p>
            <a:pPr marL="514350" marR="0" lvl="0" indent="-51435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30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rPr>
              <a:t>QUERY PROCSSOR</a:t>
            </a:r>
            <a:endParaRPr kumimoji="0" lang="en-US" altLang="en-US" sz="30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endParaRPr>
          </a:p>
          <a:p>
            <a:pPr marL="514350" marR="0" lvl="0" indent="-514350" algn="just"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30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rPr>
              <a:t> RANKING ALGORITHM</a:t>
            </a:r>
            <a:endParaRPr kumimoji="0" lang="en-US" altLang="en-US" sz="3000" b="0" i="0" u="none" strike="noStrike" kern="1200" cap="none" spc="0" normalizeH="0" baseline="0" noProof="0" dirty="0">
              <a:ln>
                <a:noFill/>
              </a:ln>
              <a:solidFill>
                <a:schemeClr val="tx1"/>
              </a:solidFill>
              <a:effectLst/>
              <a:uLnTx/>
              <a:uFillTx/>
              <a:latin typeface="Arial" panose="020B0604020202020204" pitchFamily="34" charset="0"/>
              <a:ea typeface="WenQuanYi Micro Hei"/>
              <a:cs typeface="Arial" panose="020B0604020202020204" pitchFamily="34" charset="0"/>
            </a:endParaRPr>
          </a:p>
        </p:txBody>
      </p:sp>
      <p:pic>
        <p:nvPicPr>
          <p:cNvPr id="18436" name="Picture 3"/>
          <p:cNvPicPr>
            <a:picLocks noChangeAspect="1"/>
          </p:cNvPicPr>
          <p:nvPr/>
        </p:nvPicPr>
        <p:blipFill>
          <a:blip r:embed="rId1"/>
          <a:stretch>
            <a:fillRect/>
          </a:stretch>
        </p:blipFill>
        <p:spPr>
          <a:xfrm>
            <a:off x="168275" y="57150"/>
            <a:ext cx="1066800" cy="1057275"/>
          </a:xfrm>
          <a:prstGeom prst="rect">
            <a:avLst/>
          </a:prstGeom>
          <a:noFill/>
          <a:ln w="9525">
            <a:noFill/>
          </a:ln>
        </p:spPr>
      </p:pic>
      <p:pic>
        <p:nvPicPr>
          <p:cNvPr id="18437" name="Picture 5"/>
          <p:cNvPicPr>
            <a:picLocks noChangeAspect="1"/>
          </p:cNvPicPr>
          <p:nvPr/>
        </p:nvPicPr>
        <p:blipFill>
          <a:blip r:embed="rId2"/>
          <a:stretch>
            <a:fillRect/>
          </a:stretch>
        </p:blipFill>
        <p:spPr>
          <a:xfrm>
            <a:off x="11033125" y="117475"/>
            <a:ext cx="1154113" cy="1103313"/>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638"/>
            <a:ext cx="10971213" cy="1141413"/>
          </a:xfrm>
        </p:spPr>
        <p:txBody>
          <a:bodyPr vert="horz" wrap="square" lIns="91440" tIns="45720" rIns="91440" bIns="45720" numCol="1" anchor="ctr" anchorCtr="0" compatLnSpc="1"/>
          <a:lstStyle/>
          <a:p>
            <a:pPr marL="0" marR="0" lvl="0" indent="0" algn="l" defTabSz="457200" rtl="0" eaLnBrk="0" fontAlgn="base" latinLnBrk="0" hangingPunct="0">
              <a:lnSpc>
                <a:spcPct val="83000"/>
              </a:lnSpc>
              <a:spcBef>
                <a:spcPct val="0"/>
              </a:spcBef>
              <a:spcAft>
                <a:spcPct val="0"/>
              </a:spcAft>
              <a:buClr>
                <a:srgbClr val="000000"/>
              </a:buClr>
              <a:buSzPct val="100000"/>
              <a:buFont typeface="Times New Roman" panose="02020603050405020304" pitchFamily="18" charset="0"/>
              <a:buNone/>
              <a:defRPr/>
            </a:pPr>
            <a:r>
              <a:rPr kumimoji="0" lang="en-IN" sz="4400" b="1" i="0" u="none" strike="noStrike" kern="0" cap="none" spc="-1" normalizeH="0" baseline="0" noProof="0" dirty="0">
                <a:ln>
                  <a:noFill/>
                </a:ln>
                <a:solidFill>
                  <a:srgbClr val="000000"/>
                </a:solidFill>
                <a:effectLst/>
                <a:uLnTx/>
                <a:uFillTx/>
                <a:latin typeface="Arial" panose="020B0604020202020204"/>
                <a:ea typeface="+mj-ea"/>
                <a:cs typeface="+mj-cs"/>
              </a:rPr>
              <a:t>Crawler (Web Scraper) </a:t>
            </a:r>
            <a:br>
              <a:rPr kumimoji="0" lang="en-IN" sz="4400" b="0" i="0" u="none" strike="noStrike" kern="0" cap="none" spc="-1" normalizeH="0" baseline="0" noProof="0" dirty="0">
                <a:ln>
                  <a:noFill/>
                </a:ln>
                <a:solidFill>
                  <a:srgbClr val="000000"/>
                </a:solidFill>
                <a:effectLst/>
                <a:uLnTx/>
                <a:uFillTx/>
                <a:latin typeface="Arial" panose="020B0604020202020204"/>
                <a:ea typeface="+mj-ea"/>
                <a:cs typeface="+mj-cs"/>
              </a:rPr>
            </a:br>
            <a:endParaRPr kumimoji="0" lang="en-SG" sz="4400" b="0" i="0" u="none" strike="noStrike" kern="0" cap="none" spc="0" normalizeH="0" baseline="0" noProof="0" dirty="0">
              <a:ln>
                <a:noFill/>
              </a:ln>
              <a:solidFill>
                <a:srgbClr val="000000"/>
              </a:solidFill>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Scans and collects data from websites across the internet.</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Follows links to discover new web pages.</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Extracts and stores content for indexing.</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342900" marR="0" lvl="0" indent="-34290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Char char="•"/>
              <a:defRPr/>
            </a:pPr>
            <a:r>
              <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rPr>
              <a:t>Updates existing data to reflect changes on web pages.</a:t>
            </a:r>
            <a:endParaRPr kumimoji="0" lang="en-IN" sz="2800" b="0" i="0" u="none" strike="noStrike" kern="0" cap="none" spc="-1" normalizeH="0" baseline="0" noProof="0" dirty="0">
              <a:ln>
                <a:noFill/>
              </a:ln>
              <a:solidFill>
                <a:srgbClr val="000000"/>
              </a:solidFill>
              <a:effectLst/>
              <a:uLnTx/>
              <a:uFillTx/>
              <a:latin typeface="Arial" panose="020B0604020202020204"/>
              <a:ea typeface="+mn-ea"/>
              <a:cs typeface="+mn-cs"/>
            </a:endParaRPr>
          </a:p>
          <a:p>
            <a:pPr marL="0" marR="0" lvl="0" indent="0" algn="l" defTabSz="457200" rtl="0" eaLnBrk="0" fontAlgn="base" latinLnBrk="0" hangingPunct="0">
              <a:lnSpc>
                <a:spcPct val="100000"/>
              </a:lnSpc>
              <a:spcBef>
                <a:spcPts val="1425"/>
              </a:spcBef>
              <a:spcAft>
                <a:spcPct val="0"/>
              </a:spcAft>
              <a:buClr>
                <a:srgbClr val="000000"/>
              </a:buClr>
              <a:buSzPct val="100000"/>
              <a:buFont typeface="Times New Roman" panose="02020603050405020304" pitchFamily="18" charset="0"/>
              <a:buNone/>
              <a:defRPr/>
            </a:pPr>
            <a:endParaRPr kumimoji="0" lang="en-SG" sz="3200" b="0" i="0" u="none" strike="noStrike" kern="0" cap="none" spc="0" normalizeH="0" baseline="0" noProof="0" dirty="0">
              <a:ln>
                <a:noFill/>
              </a:ln>
              <a:solidFill>
                <a:srgbClr val="000000"/>
              </a:solidFill>
              <a:effectLst/>
              <a:uLnTx/>
              <a:uFillTx/>
              <a:latin typeface="+mn-lt"/>
              <a:ea typeface="+mn-ea"/>
              <a:cs typeface="+mn-cs"/>
            </a:endParaRPr>
          </a:p>
        </p:txBody>
      </p:sp>
      <p:sp>
        <p:nvSpPr>
          <p:cNvPr id="4" name="Date Placeholder 3"/>
          <p:cNvSpPr txBox="1">
            <a:spLocks noGrp="1"/>
          </p:cNvSpPr>
          <p:nvPr>
            <p:ph type="dt" sz="half" idx="10"/>
          </p:nvPr>
        </p:nvSpPr>
        <p:spPr bwMode="auto">
          <a:ln/>
        </p:spPr>
        <p:txBody>
          <a:bodyPr vert="horz" wrap="square" lIns="91440" tIns="45720" rIns="91440" bIns="45720" numCol="1" anchor="ctr" anchorCtr="0" compatLnSpc="1"/>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4175</Words>
  <Application>WPS Presentation</Application>
  <PresentationFormat>Widescreen</PresentationFormat>
  <Paragraphs>128</Paragraphs>
  <Slides>15</Slides>
  <Notes>11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15</vt:i4>
      </vt:variant>
    </vt:vector>
  </HeadingPairs>
  <TitlesOfParts>
    <vt:vector size="31" baseType="lpstr">
      <vt:lpstr>Arial</vt:lpstr>
      <vt:lpstr>SimSun</vt:lpstr>
      <vt:lpstr>Wingdings</vt:lpstr>
      <vt:lpstr>WenQuanYi Micro Hei</vt:lpstr>
      <vt:lpstr>Segoe Print</vt:lpstr>
      <vt:lpstr>Calibri</vt:lpstr>
      <vt:lpstr>Times New Roman</vt:lpstr>
      <vt:lpstr>DejaVu Sans</vt:lpstr>
      <vt:lpstr>Arial Narrow</vt:lpstr>
      <vt:lpstr>WenQuanYi Micro Hei</vt:lpstr>
      <vt:lpstr>DejaVu Sans</vt:lpstr>
      <vt:lpstr>Arial</vt:lpstr>
      <vt:lpstr>Microsoft YaHei</vt:lpstr>
      <vt:lpstr>Arial Unicode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WPS_1711272180</cp:lastModifiedBy>
  <cp:revision>176</cp:revision>
  <dcterms:created xsi:type="dcterms:W3CDTF">2018-05-03T08:24:28Z</dcterms:created>
  <dcterms:modified xsi:type="dcterms:W3CDTF">2024-12-01T17:18:07Z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15EC10EF200C438D929F101B1DB286D8_13</vt:lpwstr>
  </property>
  <property fmtid="{D5CDD505-2E9C-101B-9397-08002B2CF9AE}" pid="13" name="KSOProductBuildVer">
    <vt:lpwstr>2057-12.2.0.18911</vt:lpwstr>
  </property>
</Properties>
</file>