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Harini GA</a:t>
            </a:r>
          </a:p>
          <a:p>
            <a:pPr marL="12700">
              <a:lnSpc>
                <a:spcPct val="100000"/>
              </a:lnSpc>
              <a:spcBef>
                <a:spcPts val="130"/>
              </a:spcBef>
            </a:pPr>
            <a:r>
              <a:rPr lang="en-US" sz="3200" dirty="0">
                <a:latin typeface="Trebuchet MS"/>
                <a:cs typeface="Trebuchet MS"/>
              </a:rPr>
              <a:t>711721104043</a:t>
            </a:r>
            <a:endParaRPr sz="3200" dirty="0">
              <a:latin typeface="Trebuchet MS"/>
              <a:cs typeface="Trebuchet MS"/>
            </a:endParaRPr>
          </a:p>
        </p:txBody>
      </p:sp>
      <p:sp>
        <p:nvSpPr>
          <p:cNvPr id="8" name="object 8"/>
          <p:cNvSpPr txBox="1"/>
          <p:nvPr/>
        </p:nvSpPr>
        <p:spPr>
          <a:xfrm>
            <a:off x="6396735" y="30372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3474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1025525" y="58926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609F353A-C276-B4BC-671D-2E99C488AA8E}"/>
              </a:ext>
            </a:extLst>
          </p:cNvPr>
          <p:cNvSpPr txBox="1"/>
          <p:nvPr/>
        </p:nvSpPr>
        <p:spPr>
          <a:xfrm>
            <a:off x="830619" y="1715500"/>
            <a:ext cx="8686800" cy="4770537"/>
          </a:xfrm>
          <a:prstGeom prst="rect">
            <a:avLst/>
          </a:prstGeom>
          <a:noFill/>
        </p:spPr>
        <p:txBody>
          <a:bodyPr wrap="square" rtlCol="0">
            <a:spAutoFit/>
          </a:bodyPr>
          <a:lstStyle/>
          <a:p>
            <a:r>
              <a:rPr lang="en-US" sz="1600" b="1" i="0" dirty="0">
                <a:solidFill>
                  <a:schemeClr val="tx1"/>
                </a:solidFill>
                <a:effectLst/>
                <a:highlight>
                  <a:srgbClr val="FFFFFF"/>
                </a:highlight>
                <a:latin typeface="Trebuchet MS" panose="020B0603020202020204" pitchFamily="34" charset="0"/>
              </a:rPr>
              <a:t>Model Evaluation</a:t>
            </a:r>
            <a:r>
              <a:rPr lang="en-US" sz="1600" b="0" i="0" dirty="0">
                <a:solidFill>
                  <a:schemeClr val="tx1"/>
                </a:solidFill>
                <a:effectLst/>
                <a:highlight>
                  <a:srgbClr val="FFFFFF"/>
                </a:highlight>
                <a:latin typeface="Trebuchet MS" panose="020B0603020202020204" pitchFamily="34" charset="0"/>
              </a:rPr>
              <a:t>: Assess the trained model's performance using a distinct validation dataset. Measure key metrics such as accuracy, precision, recall, and F1-score to gauge the model's ability to generalize to unseen data effectively.</a:t>
            </a:r>
            <a:br>
              <a:rPr lang="en-US" sz="1600" dirty="0">
                <a:solidFill>
                  <a:schemeClr val="tx1"/>
                </a:solidFill>
                <a:latin typeface="Trebuchet MS" panose="020B0603020202020204" pitchFamily="34" charset="0"/>
              </a:rPr>
            </a:br>
            <a:br>
              <a:rPr lang="en-US" sz="1600" dirty="0">
                <a:solidFill>
                  <a:schemeClr val="tx1"/>
                </a:solidFill>
                <a:latin typeface="Trebuchet MS" panose="020B0603020202020204" pitchFamily="34" charset="0"/>
              </a:rPr>
            </a:br>
            <a:r>
              <a:rPr lang="en-US" sz="1600" b="1" i="0" dirty="0">
                <a:solidFill>
                  <a:schemeClr val="tx1"/>
                </a:solidFill>
                <a:effectLst/>
                <a:highlight>
                  <a:srgbClr val="FFFFFF"/>
                </a:highlight>
                <a:latin typeface="Trebuchet MS" panose="020B0603020202020204" pitchFamily="34" charset="0"/>
              </a:rPr>
              <a:t>Hyperparameter Tuning</a:t>
            </a:r>
            <a:r>
              <a:rPr lang="en-US" sz="1600" b="0" i="0" dirty="0">
                <a:solidFill>
                  <a:schemeClr val="tx1"/>
                </a:solidFill>
                <a:effectLst/>
                <a:highlight>
                  <a:srgbClr val="FFFFFF"/>
                </a:highlight>
                <a:latin typeface="Trebuchet MS" panose="020B0603020202020204" pitchFamily="34" charset="0"/>
              </a:rPr>
              <a:t>: Fine-tune the model's hyperparameters, including learning rate, batch size, and network architecture, to optimize its performance further. Employ techniques such as grid search or random search to identify the most optimal hyperparameter configuration.</a:t>
            </a:r>
            <a:br>
              <a:rPr lang="en-US" sz="1600" dirty="0">
                <a:solidFill>
                  <a:schemeClr val="tx1"/>
                </a:solidFill>
                <a:latin typeface="Trebuchet MS" panose="020B0603020202020204" pitchFamily="34" charset="0"/>
              </a:rPr>
            </a:br>
            <a:br>
              <a:rPr lang="en-US" sz="1600" dirty="0">
                <a:solidFill>
                  <a:schemeClr val="tx1"/>
                </a:solidFill>
                <a:latin typeface="Trebuchet MS" panose="020B0603020202020204" pitchFamily="34" charset="0"/>
              </a:rPr>
            </a:br>
            <a:r>
              <a:rPr lang="en-US" sz="1600" b="1" i="0" dirty="0">
                <a:solidFill>
                  <a:schemeClr val="tx1"/>
                </a:solidFill>
                <a:effectLst/>
                <a:highlight>
                  <a:srgbClr val="FFFFFF"/>
                </a:highlight>
                <a:latin typeface="Trebuchet MS" panose="020B0603020202020204" pitchFamily="34" charset="0"/>
              </a:rPr>
              <a:t>Deployment</a:t>
            </a:r>
            <a:r>
              <a:rPr lang="en-US" sz="1600" b="0" i="0" dirty="0">
                <a:solidFill>
                  <a:schemeClr val="tx1"/>
                </a:solidFill>
                <a:effectLst/>
                <a:highlight>
                  <a:srgbClr val="FFFFFF"/>
                </a:highlight>
                <a:latin typeface="Trebuchet MS" panose="020B0603020202020204" pitchFamily="34" charset="0"/>
              </a:rPr>
              <a:t>: Integrate the trained model into real-world applications, such as autonomous vehicles or traffic monitoring systems. Ensure seamless integration within the target environment, enabling efficient processing of input images and real-time delivery of accurate predictions.</a:t>
            </a:r>
            <a:br>
              <a:rPr lang="en-US" sz="1600" dirty="0">
                <a:solidFill>
                  <a:schemeClr val="tx1"/>
                </a:solidFill>
                <a:latin typeface="Trebuchet MS" panose="020B0603020202020204" pitchFamily="34" charset="0"/>
              </a:rPr>
            </a:br>
            <a:br>
              <a:rPr lang="en-US" sz="1600" dirty="0">
                <a:solidFill>
                  <a:schemeClr val="tx1"/>
                </a:solidFill>
                <a:latin typeface="Trebuchet MS" panose="020B0603020202020204" pitchFamily="34" charset="0"/>
              </a:rPr>
            </a:br>
            <a:r>
              <a:rPr lang="en-US" sz="1600" b="1" i="0" dirty="0">
                <a:solidFill>
                  <a:schemeClr val="tx1"/>
                </a:solidFill>
                <a:effectLst/>
                <a:highlight>
                  <a:srgbClr val="FFFFFF"/>
                </a:highlight>
                <a:latin typeface="Trebuchet MS" panose="020B0603020202020204" pitchFamily="34" charset="0"/>
              </a:rPr>
              <a:t>Monitoring and Maintenance</a:t>
            </a:r>
            <a:r>
              <a:rPr lang="en-US" sz="1600" b="0" i="0" dirty="0">
                <a:solidFill>
                  <a:schemeClr val="tx1"/>
                </a:solidFill>
                <a:effectLst/>
                <a:highlight>
                  <a:srgbClr val="FFFFFF"/>
                </a:highlight>
                <a:latin typeface="Trebuchet MS" panose="020B0603020202020204" pitchFamily="34" charset="0"/>
              </a:rPr>
              <a:t>: Continuously monitor the deployed model's performance and solicit feedback from end-users. Regularly update the model to accommodate changes in traffic signs, road conditions, or environmental factors, ensuring its sustained efficacy and relevance over time.</a:t>
            </a:r>
            <a:br>
              <a:rPr lang="en-US" sz="1600" dirty="0">
                <a:solidFill>
                  <a:schemeClr val="tx1"/>
                </a:solidFill>
                <a:latin typeface="Trebuchet MS" panose="020B0603020202020204" pitchFamily="34" charset="0"/>
              </a:rPr>
            </a:br>
            <a:endParaRPr lang="en-IN" sz="16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86705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BE5BB05A-F8DC-68F8-F3FE-9DD046B0601B}"/>
              </a:ext>
            </a:extLst>
          </p:cNvPr>
          <p:cNvPicPr>
            <a:picLocks noChangeAspect="1"/>
          </p:cNvPicPr>
          <p:nvPr/>
        </p:nvPicPr>
        <p:blipFill rotWithShape="1">
          <a:blip r:embed="rId3">
            <a:extLst>
              <a:ext uri="{28A0092B-C50C-407E-A947-70E740481C1C}">
                <a14:useLocalDpi xmlns:a14="http://schemas.microsoft.com/office/drawing/2010/main" val="0"/>
              </a:ext>
            </a:extLst>
          </a:blip>
          <a:srcRect l="8750" t="3101" r="28750" b="10001"/>
          <a:stretch/>
        </p:blipFill>
        <p:spPr>
          <a:xfrm>
            <a:off x="1625256" y="1169114"/>
            <a:ext cx="6477000" cy="50655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1869282"/>
            <a:ext cx="9764395" cy="1773241"/>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r>
              <a:rPr lang="en-US" sz="4250" spc="-10" dirty="0"/>
              <a:t> : Traffic signs</a:t>
            </a:r>
            <a:br>
              <a:rPr lang="en-US" sz="4250" spc="-10" dirty="0"/>
            </a:br>
            <a:r>
              <a:rPr lang="en-US" sz="4250" spc="-10" dirty="0"/>
              <a:t>recognition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F333402F-C271-4FE5-DABD-26119BC37034}"/>
              </a:ext>
            </a:extLst>
          </p:cNvPr>
          <p:cNvSpPr txBox="1"/>
          <p:nvPr/>
        </p:nvSpPr>
        <p:spPr>
          <a:xfrm>
            <a:off x="2838450" y="1507806"/>
            <a:ext cx="3562350" cy="2308324"/>
          </a:xfrm>
          <a:prstGeom prst="rect">
            <a:avLst/>
          </a:prstGeom>
          <a:noFill/>
        </p:spPr>
        <p:txBody>
          <a:bodyPr wrap="square" rtlCol="0">
            <a:spAutoFit/>
          </a:bodyPr>
          <a:lstStyle/>
          <a:p>
            <a:pPr marL="342900" indent="-342900">
              <a:buFont typeface="+mj-lt"/>
              <a:buAutoNum type="arabicParenR"/>
            </a:pPr>
            <a:r>
              <a:rPr lang="en-US" dirty="0">
                <a:latin typeface="Trebuchet MS" panose="020B0603020202020204" pitchFamily="34" charset="0"/>
              </a:rPr>
              <a:t>Problem Statement</a:t>
            </a:r>
          </a:p>
          <a:p>
            <a:pPr marL="342900" indent="-342900">
              <a:buFont typeface="+mj-lt"/>
              <a:buAutoNum type="arabicParenR"/>
            </a:pPr>
            <a:r>
              <a:rPr lang="en-US" dirty="0">
                <a:latin typeface="Trebuchet MS" panose="020B0603020202020204" pitchFamily="34" charset="0"/>
              </a:rPr>
              <a:t>Project Overview</a:t>
            </a:r>
          </a:p>
          <a:p>
            <a:pPr marL="342900" indent="-342900">
              <a:buFont typeface="+mj-lt"/>
              <a:buAutoNum type="arabicParenR"/>
            </a:pPr>
            <a:r>
              <a:rPr lang="en-US" dirty="0">
                <a:latin typeface="Trebuchet MS" panose="020B0603020202020204" pitchFamily="34" charset="0"/>
              </a:rPr>
              <a:t>End Users</a:t>
            </a:r>
          </a:p>
          <a:p>
            <a:pPr marL="342900" indent="-342900">
              <a:buFont typeface="+mj-lt"/>
              <a:buAutoNum type="arabicParenR"/>
            </a:pPr>
            <a:r>
              <a:rPr lang="en-US" dirty="0">
                <a:latin typeface="Trebuchet MS" panose="020B0603020202020204" pitchFamily="34" charset="0"/>
              </a:rPr>
              <a:t>Our solution and Proposition</a:t>
            </a:r>
          </a:p>
          <a:p>
            <a:pPr marL="342900" indent="-342900">
              <a:buFont typeface="+mj-lt"/>
              <a:buAutoNum type="arabicParenR"/>
            </a:pPr>
            <a:r>
              <a:rPr lang="en-US" dirty="0">
                <a:latin typeface="Trebuchet MS" panose="020B0603020202020204" pitchFamily="34" charset="0"/>
              </a:rPr>
              <a:t>Key Features</a:t>
            </a:r>
          </a:p>
          <a:p>
            <a:pPr marL="342900" indent="-342900">
              <a:buFont typeface="+mj-lt"/>
              <a:buAutoNum type="arabicParenR"/>
            </a:pPr>
            <a:r>
              <a:rPr lang="en-US" dirty="0">
                <a:latin typeface="Trebuchet MS" panose="020B0603020202020204" pitchFamily="34" charset="0"/>
              </a:rPr>
              <a:t>Modelling Approach</a:t>
            </a:r>
          </a:p>
          <a:p>
            <a:pPr marL="342900" indent="-342900">
              <a:buFont typeface="+mj-lt"/>
              <a:buAutoNum type="arabicParenR"/>
            </a:pPr>
            <a:r>
              <a:rPr lang="en-US" dirty="0">
                <a:latin typeface="Trebuchet MS" panose="020B0603020202020204" pitchFamily="34" charset="0"/>
              </a:rPr>
              <a:t>Results and Evaluation</a:t>
            </a:r>
          </a:p>
          <a:p>
            <a:pPr marL="342900" indent="-342900">
              <a:buFont typeface="+mj-lt"/>
              <a:buAutoNum type="arabicParenR"/>
            </a:pPr>
            <a:r>
              <a:rPr lang="en-US" dirty="0">
                <a:latin typeface="Trebuchet MS" panose="020B0603020202020204" pitchFamily="34" charset="0"/>
              </a:rPr>
              <a:t>Conclusion</a:t>
            </a: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76200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6D35E23-1A29-9655-A8AC-9D367C21C8CE}"/>
              </a:ext>
            </a:extLst>
          </p:cNvPr>
          <p:cNvSpPr txBox="1"/>
          <p:nvPr/>
        </p:nvSpPr>
        <p:spPr>
          <a:xfrm>
            <a:off x="834072" y="2115919"/>
            <a:ext cx="7772400" cy="646331"/>
          </a:xfrm>
          <a:prstGeom prst="rect">
            <a:avLst/>
          </a:prstGeom>
          <a:noFill/>
        </p:spPr>
        <p:txBody>
          <a:bodyPr wrap="square" rtlCol="0">
            <a:spAutoFit/>
          </a:bodyPr>
          <a:lstStyle/>
          <a:p>
            <a:r>
              <a:rPr lang="en-US" dirty="0"/>
              <a:t>Develop a system that can automatically identify and classify traffic signs in images or video feeds.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518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09BEA0F-F835-3DD8-165C-B0D45D61BA2F}"/>
              </a:ext>
            </a:extLst>
          </p:cNvPr>
          <p:cNvSpPr txBox="1"/>
          <p:nvPr/>
        </p:nvSpPr>
        <p:spPr>
          <a:xfrm>
            <a:off x="676275" y="2002482"/>
            <a:ext cx="8480425" cy="3970318"/>
          </a:xfrm>
          <a:prstGeom prst="rect">
            <a:avLst/>
          </a:prstGeom>
          <a:noFill/>
        </p:spPr>
        <p:txBody>
          <a:bodyPr wrap="square" rtlCol="0">
            <a:spAutoFit/>
          </a:bodyPr>
          <a:lstStyle/>
          <a:p>
            <a:r>
              <a:rPr lang="en-US" b="0" i="0" dirty="0">
                <a:solidFill>
                  <a:srgbClr val="222222"/>
                </a:solidFill>
                <a:effectLst/>
                <a:highlight>
                  <a:srgbClr val="FFFFFF"/>
                </a:highlight>
                <a:latin typeface="Arial" panose="020B0604020202020204" pitchFamily="34" charset="0"/>
              </a:rPr>
              <a:t> </a:t>
            </a:r>
            <a:r>
              <a:rPr lang="en-US" dirty="0">
                <a:solidFill>
                  <a:srgbClr val="222222"/>
                </a:solidFill>
                <a:highlight>
                  <a:srgbClr val="FFFFFF"/>
                </a:highlight>
                <a:latin typeface="Trebuchet MS" panose="020B0603020202020204" pitchFamily="34" charset="0"/>
              </a:rPr>
              <a:t>To d</a:t>
            </a:r>
            <a:r>
              <a:rPr lang="en-US" b="0" i="0" dirty="0">
                <a:solidFill>
                  <a:srgbClr val="222222"/>
                </a:solidFill>
                <a:effectLst/>
                <a:highlight>
                  <a:srgbClr val="FFFFFF"/>
                </a:highlight>
                <a:latin typeface="Trebuchet MS" panose="020B0603020202020204" pitchFamily="34" charset="0"/>
              </a:rPr>
              <a:t>evelop a robust traffic sign recognition system using Convolutional Neural Networks (CNNs) and </a:t>
            </a:r>
            <a:r>
              <a:rPr lang="en-US" b="0" i="0" dirty="0" err="1">
                <a:solidFill>
                  <a:srgbClr val="222222"/>
                </a:solidFill>
                <a:effectLst/>
                <a:highlight>
                  <a:srgbClr val="FFFFFF"/>
                </a:highlight>
                <a:latin typeface="Trebuchet MS" panose="020B0603020202020204" pitchFamily="34" charset="0"/>
              </a:rPr>
              <a:t>Keras</a:t>
            </a:r>
            <a:r>
              <a:rPr lang="en-US" b="0" i="0" dirty="0">
                <a:solidFill>
                  <a:srgbClr val="222222"/>
                </a:solidFill>
                <a:effectLst/>
                <a:highlight>
                  <a:srgbClr val="FFFFFF"/>
                </a:highlight>
                <a:latin typeface="Trebuchet MS" panose="020B0603020202020204" pitchFamily="34" charset="0"/>
              </a:rPr>
              <a:t> to enhance road safety and efficiency in transportation systems.</a:t>
            </a:r>
            <a:br>
              <a:rPr lang="en-US" dirty="0">
                <a:latin typeface="Trebuchet MS" panose="020B0603020202020204" pitchFamily="34" charset="0"/>
              </a:rPr>
            </a:br>
            <a:br>
              <a:rPr lang="en-US" dirty="0">
                <a:latin typeface="Trebuchet MS" panose="020B0603020202020204" pitchFamily="34" charset="0"/>
              </a:rPr>
            </a:br>
            <a:r>
              <a:rPr lang="en-US" b="0" i="0" dirty="0">
                <a:solidFill>
                  <a:srgbClr val="222222"/>
                </a:solidFill>
                <a:effectLst/>
                <a:highlight>
                  <a:srgbClr val="FFFFFF"/>
                </a:highlight>
                <a:latin typeface="Trebuchet MS" panose="020B0603020202020204" pitchFamily="34" charset="0"/>
              </a:rPr>
              <a:t>Collect and preprocess a diverse dataset of labeled traffic sign images, design and train a CNN model for accurate detection and classification of traffic signs, and evaluate the model's performance before deploying it into real-world applications.</a:t>
            </a:r>
            <a:br>
              <a:rPr lang="en-US" dirty="0">
                <a:latin typeface="Trebuchet MS" panose="020B0603020202020204" pitchFamily="34" charset="0"/>
              </a:rPr>
            </a:br>
            <a:br>
              <a:rPr lang="en-US" dirty="0">
                <a:latin typeface="Trebuchet MS" panose="020B0603020202020204" pitchFamily="34" charset="0"/>
              </a:rPr>
            </a:br>
            <a:r>
              <a:rPr lang="en-US" dirty="0">
                <a:solidFill>
                  <a:srgbClr val="222222"/>
                </a:solidFill>
                <a:highlight>
                  <a:srgbClr val="FFFFFF"/>
                </a:highlight>
                <a:latin typeface="Trebuchet MS" panose="020B0603020202020204" pitchFamily="34" charset="0"/>
              </a:rPr>
              <a:t>I</a:t>
            </a:r>
            <a:r>
              <a:rPr lang="en-US" b="0" i="0" dirty="0">
                <a:solidFill>
                  <a:srgbClr val="222222"/>
                </a:solidFill>
                <a:effectLst/>
                <a:highlight>
                  <a:srgbClr val="FFFFFF"/>
                </a:highlight>
                <a:latin typeface="Trebuchet MS" panose="020B0603020202020204" pitchFamily="34" charset="0"/>
              </a:rPr>
              <a:t>t is used  to train model into autonomous vehicles, traffic monitoring systems, and other traffic management applications, with continuous monitoring and maintenance to ensure sustained performance and contribute to improved road safety and efficiency.</a:t>
            </a:r>
            <a:br>
              <a:rPr lang="en-US" dirty="0">
                <a:latin typeface="Trebuchet MS" panose="020B0603020202020204" pitchFamily="34" charset="0"/>
              </a:rPr>
            </a:br>
            <a:endParaRPr lang="en-IN"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600" y="15000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DB41674B-D836-8EC8-656E-B5C48C59807F}"/>
              </a:ext>
            </a:extLst>
          </p:cNvPr>
          <p:cNvSpPr txBox="1"/>
          <p:nvPr/>
        </p:nvSpPr>
        <p:spPr>
          <a:xfrm>
            <a:off x="723900" y="2362200"/>
            <a:ext cx="8420100" cy="1200329"/>
          </a:xfrm>
          <a:prstGeom prst="rect">
            <a:avLst/>
          </a:prstGeom>
          <a:noFill/>
        </p:spPr>
        <p:txBody>
          <a:bodyPr wrap="square" rtlCol="0">
            <a:spAutoFit/>
          </a:bodyPr>
          <a:lstStyle/>
          <a:p>
            <a:pPr marL="342900" indent="-342900">
              <a:buFont typeface="+mj-lt"/>
              <a:buAutoNum type="arabicPeriod"/>
            </a:pPr>
            <a:r>
              <a:rPr lang="en-IN" dirty="0">
                <a:latin typeface="Trebuchet MS" panose="020B0603020202020204" pitchFamily="34" charset="0"/>
              </a:rPr>
              <a:t>Drivers and Passengers</a:t>
            </a:r>
          </a:p>
          <a:p>
            <a:pPr marL="342900" indent="-342900">
              <a:buFont typeface="+mj-lt"/>
              <a:buAutoNum type="arabicPeriod"/>
            </a:pPr>
            <a:r>
              <a:rPr lang="en-IN" dirty="0">
                <a:latin typeface="Trebuchet MS" panose="020B0603020202020204" pitchFamily="34" charset="0"/>
              </a:rPr>
              <a:t>Automotive Industry</a:t>
            </a:r>
          </a:p>
          <a:p>
            <a:pPr marL="342900" indent="-342900">
              <a:buFont typeface="+mj-lt"/>
              <a:buAutoNum type="arabicPeriod"/>
            </a:pPr>
            <a:r>
              <a:rPr lang="en-US" dirty="0">
                <a:latin typeface="Trebuchet MS" panose="020B0603020202020204" pitchFamily="34" charset="0"/>
              </a:rPr>
              <a:t>Public Authorities and Traffic Management</a:t>
            </a:r>
          </a:p>
          <a:p>
            <a:pPr marL="342900" indent="-342900">
              <a:buFont typeface="+mj-lt"/>
              <a:buAutoNum type="arabicPeriod"/>
            </a:pPr>
            <a:r>
              <a:rPr lang="en-IN" dirty="0">
                <a:latin typeface="Trebuchet MS" panose="020B0603020202020204" pitchFamily="34" charset="0"/>
              </a:rPr>
              <a:t>Research and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00200"/>
            <a:ext cx="2438400" cy="28194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4807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46E35B98-71DF-1BD8-02A6-5181A3EBBFD4}"/>
              </a:ext>
            </a:extLst>
          </p:cNvPr>
          <p:cNvSpPr txBox="1"/>
          <p:nvPr/>
        </p:nvSpPr>
        <p:spPr>
          <a:xfrm>
            <a:off x="2438400" y="1597807"/>
            <a:ext cx="7801623" cy="4770537"/>
          </a:xfrm>
          <a:prstGeom prst="rect">
            <a:avLst/>
          </a:prstGeom>
          <a:noFill/>
        </p:spPr>
        <p:txBody>
          <a:bodyPr wrap="square" rtlCol="0">
            <a:spAutoFit/>
          </a:bodyPr>
          <a:lstStyle/>
          <a:p>
            <a:r>
              <a:rPr lang="en-US" sz="1600" b="1" dirty="0">
                <a:latin typeface="Trebuchet MS" panose="020B0603020202020204" pitchFamily="34" charset="0"/>
              </a:rPr>
              <a:t>Solution:</a:t>
            </a:r>
            <a:br>
              <a:rPr lang="en-US" sz="1600" dirty="0">
                <a:latin typeface="Trebuchet MS" panose="020B0603020202020204" pitchFamily="34" charset="0"/>
              </a:rPr>
            </a:br>
            <a:r>
              <a:rPr lang="en-US" sz="1600" dirty="0">
                <a:latin typeface="Trebuchet MS" panose="020B0603020202020204" pitchFamily="34" charset="0"/>
              </a:rPr>
              <a:t>Utilizing state-of-the-art Convolutional Neural Networks (CNNs) and the </a:t>
            </a:r>
            <a:r>
              <a:rPr lang="en-US" sz="1600" dirty="0" err="1">
                <a:latin typeface="Trebuchet MS" panose="020B0603020202020204" pitchFamily="34" charset="0"/>
              </a:rPr>
              <a:t>Keras</a:t>
            </a:r>
            <a:r>
              <a:rPr lang="en-US" sz="1600" dirty="0">
                <a:latin typeface="Trebuchet MS" panose="020B0603020202020204" pitchFamily="34" charset="0"/>
              </a:rPr>
              <a:t> framework, our solution offers a robust traffic sign recognition system capable of accurately detecting and classifying various traffic signs in real-time.</a:t>
            </a:r>
          </a:p>
          <a:p>
            <a:br>
              <a:rPr lang="en-US" sz="1600" b="1" dirty="0">
                <a:latin typeface="Trebuchet MS" panose="020B0603020202020204" pitchFamily="34" charset="0"/>
              </a:rPr>
            </a:br>
            <a:r>
              <a:rPr lang="en-US" sz="1600" b="1" dirty="0">
                <a:latin typeface="Trebuchet MS" panose="020B0603020202020204" pitchFamily="34" charset="0"/>
              </a:rPr>
              <a:t>Value Proposition:</a:t>
            </a:r>
          </a:p>
          <a:p>
            <a:br>
              <a:rPr lang="en-US" sz="1600" dirty="0">
                <a:latin typeface="Trebuchet MS" panose="020B0603020202020204" pitchFamily="34" charset="0"/>
              </a:rPr>
            </a:br>
            <a:r>
              <a:rPr lang="en-US" sz="1600" b="1" dirty="0">
                <a:latin typeface="Trebuchet MS" panose="020B0603020202020204" pitchFamily="34" charset="0"/>
              </a:rPr>
              <a:t>Enhanced Road Safety</a:t>
            </a:r>
            <a:r>
              <a:rPr lang="en-US" sz="1600" dirty="0">
                <a:latin typeface="Trebuchet MS" panose="020B0603020202020204" pitchFamily="34" charset="0"/>
              </a:rPr>
              <a:t>: By accurately recognizing and interpreting traffic signs in real-time, our solution contributes to improved road safety by providing timely alerts and guidance to drivers and autonomous vehicles, reducing the risk of accidents and traffic violations.</a:t>
            </a:r>
            <a:br>
              <a:rPr lang="en-US" sz="1600" dirty="0">
                <a:latin typeface="Trebuchet MS" panose="020B0603020202020204" pitchFamily="34" charset="0"/>
              </a:rPr>
            </a:br>
            <a:r>
              <a:rPr lang="en-US" sz="1600" b="1" dirty="0">
                <a:latin typeface="Trebuchet MS" panose="020B0603020202020204" pitchFamily="34" charset="0"/>
              </a:rPr>
              <a:t>Increased Efficiency</a:t>
            </a:r>
            <a:r>
              <a:rPr lang="en-US" sz="1600" dirty="0">
                <a:latin typeface="Trebuchet MS" panose="020B0603020202020204" pitchFamily="34" charset="0"/>
              </a:rPr>
              <a:t>: The real-time processing capability of our system streamlines traffic flow, reduces congestion, and optimizes navigation, resulting in smoother transportation and reduced travel times for commuters and freight operators.</a:t>
            </a:r>
            <a:br>
              <a:rPr lang="en-US" sz="1600" dirty="0">
                <a:latin typeface="Trebuchet MS" panose="020B0603020202020204" pitchFamily="34" charset="0"/>
              </a:rPr>
            </a:br>
            <a:r>
              <a:rPr lang="en-US" sz="1600" b="1" dirty="0">
                <a:latin typeface="Trebuchet MS" panose="020B0603020202020204" pitchFamily="34" charset="0"/>
              </a:rPr>
              <a:t>Cost Savings</a:t>
            </a:r>
            <a:r>
              <a:rPr lang="en-US" sz="1600" dirty="0">
                <a:latin typeface="Trebuchet MS" panose="020B0603020202020204" pitchFamily="34" charset="0"/>
              </a:rPr>
              <a:t>: The implementation of our solution leads to cost savings by minimizing the potential for accidents, traffic delays, and associated expenses such as vehicle damage, medical bills, and productivity losses, benefiting both individuals and organizations.</a:t>
            </a:r>
            <a:endParaRPr lang="en-IN" sz="16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F3984B46-EDCB-930F-548C-0D0EA02213E3}"/>
              </a:ext>
            </a:extLst>
          </p:cNvPr>
          <p:cNvSpPr txBox="1"/>
          <p:nvPr/>
        </p:nvSpPr>
        <p:spPr>
          <a:xfrm>
            <a:off x="2266950" y="1783734"/>
            <a:ext cx="7543800" cy="4770537"/>
          </a:xfrm>
          <a:prstGeom prst="rect">
            <a:avLst/>
          </a:prstGeom>
          <a:noFill/>
        </p:spPr>
        <p:txBody>
          <a:bodyPr wrap="square" rtlCol="0">
            <a:spAutoFit/>
          </a:bodyPr>
          <a:lstStyle/>
          <a:p>
            <a:r>
              <a:rPr lang="en-US" sz="1600" b="1" dirty="0">
                <a:latin typeface="Trebuchet MS" panose="020B0603020202020204" pitchFamily="34" charset="0"/>
              </a:rPr>
              <a:t>Real-time Precision</a:t>
            </a:r>
            <a:r>
              <a:rPr lang="en-US" sz="1600" dirty="0">
                <a:latin typeface="Trebuchet MS" panose="020B0603020202020204" pitchFamily="34" charset="0"/>
              </a:rPr>
              <a:t>: Our system stands out for its real-time processing capability, swiftly detecting and classifying traffic signs with minimal delay, crucial for instantaneous decision-making in dynamic traffic environments.</a:t>
            </a:r>
            <a:br>
              <a:rPr lang="en-US" sz="1600" dirty="0">
                <a:latin typeface="Trebuchet MS" panose="020B0603020202020204" pitchFamily="34" charset="0"/>
              </a:rPr>
            </a:br>
            <a:br>
              <a:rPr lang="en-US" sz="1600" dirty="0">
                <a:latin typeface="Trebuchet MS" panose="020B0603020202020204" pitchFamily="34" charset="0"/>
              </a:rPr>
            </a:br>
            <a:r>
              <a:rPr lang="en-US" sz="1600" b="1" dirty="0">
                <a:latin typeface="Trebuchet MS" panose="020B0603020202020204" pitchFamily="34" charset="0"/>
              </a:rPr>
              <a:t>Pinpoint Accuracy</a:t>
            </a:r>
            <a:r>
              <a:rPr lang="en-US" sz="1600" dirty="0">
                <a:latin typeface="Trebuchet MS" panose="020B0603020202020204" pitchFamily="34" charset="0"/>
              </a:rPr>
              <a:t>: Leveraging state-of-the-art CNN models powered by </a:t>
            </a:r>
            <a:r>
              <a:rPr lang="en-US" sz="1600" dirty="0" err="1">
                <a:latin typeface="Trebuchet MS" panose="020B0603020202020204" pitchFamily="34" charset="0"/>
              </a:rPr>
              <a:t>Keras</a:t>
            </a:r>
            <a:r>
              <a:rPr lang="en-US" sz="1600" dirty="0">
                <a:latin typeface="Trebuchet MS" panose="020B0603020202020204" pitchFamily="34" charset="0"/>
              </a:rPr>
              <a:t>, our solution guarantees precise recognition of traffic signs, minimizing false detections and elevating overall reliability, instilling utmost confidence in users.</a:t>
            </a:r>
            <a:br>
              <a:rPr lang="en-US" sz="1600" dirty="0">
                <a:latin typeface="Trebuchet MS" panose="020B0603020202020204" pitchFamily="34" charset="0"/>
              </a:rPr>
            </a:br>
            <a:br>
              <a:rPr lang="en-US" sz="1600" b="1" dirty="0">
                <a:latin typeface="Trebuchet MS" panose="020B0603020202020204" pitchFamily="34" charset="0"/>
              </a:rPr>
            </a:br>
            <a:r>
              <a:rPr lang="en-US" sz="1600" b="1" dirty="0">
                <a:latin typeface="Trebuchet MS" panose="020B0603020202020204" pitchFamily="34" charset="0"/>
              </a:rPr>
              <a:t>Unwavering Efficiency and Resilience</a:t>
            </a:r>
            <a:r>
              <a:rPr lang="en-US" sz="1600" dirty="0">
                <a:latin typeface="Trebuchet MS" panose="020B0603020202020204" pitchFamily="34" charset="0"/>
              </a:rPr>
              <a:t>: Through meticulous optimization and training, our system maintains peak performance across diverse environmental conditions and traffic scenarios, ensuring consistent and dependable operation, thereby enhancing road safety and traffic management efficacy.</a:t>
            </a:r>
            <a:br>
              <a:rPr lang="en-US" sz="1600" dirty="0">
                <a:latin typeface="Trebuchet MS" panose="020B0603020202020204" pitchFamily="34" charset="0"/>
              </a:rPr>
            </a:br>
            <a:br>
              <a:rPr lang="en-US" sz="1600" dirty="0">
                <a:latin typeface="Trebuchet MS" panose="020B0603020202020204" pitchFamily="34" charset="0"/>
              </a:rPr>
            </a:br>
            <a:r>
              <a:rPr lang="en-US" sz="1600" b="1" dirty="0">
                <a:latin typeface="Trebuchet MS" panose="020B0603020202020204" pitchFamily="34" charset="0"/>
              </a:rPr>
              <a:t>Seamless Scalability and Adaptability</a:t>
            </a:r>
            <a:r>
              <a:rPr lang="en-US" sz="1600" dirty="0">
                <a:latin typeface="Trebuchet MS" panose="020B0603020202020204" pitchFamily="34" charset="0"/>
              </a:rPr>
              <a:t>: Engineered with seamless scalability and adaptability, our solution effortlessly integrates into various platforms and applications, catering to an array of user needs and evolving traffic management systems, ensuring sustained effectiveness and applicability.</a:t>
            </a:r>
            <a:br>
              <a:rPr lang="en-US" sz="1600" b="0" i="0" dirty="0">
                <a:solidFill>
                  <a:srgbClr val="222222"/>
                </a:solidFill>
                <a:effectLst/>
                <a:highlight>
                  <a:srgbClr val="FFFFFF"/>
                </a:highlight>
                <a:latin typeface="Trebuchet MS" panose="020B0603020202020204" pitchFamily="34" charset="0"/>
              </a:rPr>
            </a:br>
            <a:endParaRPr lang="en-IN" sz="16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3474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25525" y="1694342"/>
            <a:ext cx="8328025" cy="4444807"/>
          </a:xfrm>
          <a:prstGeom prst="rect">
            <a:avLst/>
          </a:prstGeom>
        </p:spPr>
        <p:txBody>
          <a:bodyPr vert="horz" wrap="square" lIns="0" tIns="12700" rIns="0" bIns="0" rtlCol="0">
            <a:spAutoFit/>
          </a:bodyPr>
          <a:lstStyle/>
          <a:p>
            <a:pPr marL="12700">
              <a:lnSpc>
                <a:spcPct val="100000"/>
              </a:lnSpc>
              <a:spcBef>
                <a:spcPts val="100"/>
              </a:spcBef>
            </a:pPr>
            <a:r>
              <a:rPr lang="en-US" sz="1600" b="1" dirty="0">
                <a:latin typeface="Trebuchet MS" panose="020B0603020202020204" pitchFamily="34" charset="0"/>
              </a:rPr>
              <a:t>Data Collection</a:t>
            </a:r>
            <a:r>
              <a:rPr lang="en-US" sz="1600" dirty="0">
                <a:latin typeface="Trebuchet MS" panose="020B0603020202020204" pitchFamily="34" charset="0"/>
              </a:rPr>
              <a:t>: Gather a diverse dataset of labeled traffic sign images, encompassing various shapes, colors, sizes, and environmental conditions. This dataset forms the groundwork for training the traffic sign recognition model.</a:t>
            </a:r>
            <a:br>
              <a:rPr lang="en-US" sz="1600" dirty="0">
                <a:latin typeface="Trebuchet MS" panose="020B0603020202020204" pitchFamily="34" charset="0"/>
              </a:rPr>
            </a:br>
            <a:br>
              <a:rPr lang="en-US" sz="1600" dirty="0">
                <a:latin typeface="Trebuchet MS" panose="020B0603020202020204" pitchFamily="34" charset="0"/>
              </a:rPr>
            </a:br>
            <a:r>
              <a:rPr lang="en-US" sz="1600" b="1" dirty="0">
                <a:latin typeface="Trebuchet MS" panose="020B0603020202020204" pitchFamily="34" charset="0"/>
              </a:rPr>
              <a:t>Data Preprocessing</a:t>
            </a:r>
            <a:r>
              <a:rPr lang="en-US" sz="1600" dirty="0">
                <a:latin typeface="Trebuchet MS" panose="020B0603020202020204" pitchFamily="34" charset="0"/>
              </a:rPr>
              <a:t>: Preprocess the dataset by standardizing image sizes, adjusting brightness and contrast, and eliminating noise or extraneous background elements. Augment the dataset using techniques such as rotation, scaling, and cropping to bolster its variability and resilience.</a:t>
            </a:r>
            <a:br>
              <a:rPr lang="en-US" sz="1600" dirty="0">
                <a:latin typeface="Trebuchet MS" panose="020B0603020202020204" pitchFamily="34" charset="0"/>
              </a:rPr>
            </a:br>
            <a:br>
              <a:rPr lang="en-US" sz="1600" dirty="0">
                <a:latin typeface="Trebuchet MS" panose="020B0603020202020204" pitchFamily="34" charset="0"/>
              </a:rPr>
            </a:br>
            <a:r>
              <a:rPr lang="en-US" sz="1600" b="1" dirty="0">
                <a:latin typeface="Trebuchet MS" panose="020B0603020202020204" pitchFamily="34" charset="0"/>
              </a:rPr>
              <a:t>Model Architecture Design</a:t>
            </a:r>
            <a:r>
              <a:rPr lang="en-US" sz="1600" dirty="0">
                <a:latin typeface="Trebuchet MS" panose="020B0603020202020204" pitchFamily="34" charset="0"/>
              </a:rPr>
              <a:t>: Develop a suitable deep learning architecture tailored for traffic sign recognition, predominantly relying on Convolutional Neural Networks (CNNs) for their innate ability to extract hierarchical features from raw image data.</a:t>
            </a:r>
            <a:br>
              <a:rPr lang="en-US" sz="1600" dirty="0">
                <a:latin typeface="Trebuchet MS" panose="020B0603020202020204" pitchFamily="34" charset="0"/>
              </a:rPr>
            </a:br>
            <a:br>
              <a:rPr lang="en-US" sz="1600" dirty="0">
                <a:latin typeface="Trebuchet MS" panose="020B0603020202020204" pitchFamily="34" charset="0"/>
              </a:rPr>
            </a:br>
            <a:r>
              <a:rPr lang="en-US" sz="1600" b="1" dirty="0">
                <a:latin typeface="Trebuchet MS" panose="020B0603020202020204" pitchFamily="34" charset="0"/>
              </a:rPr>
              <a:t>Model Training</a:t>
            </a:r>
            <a:r>
              <a:rPr lang="en-US" sz="1600" dirty="0">
                <a:latin typeface="Trebuchet MS" panose="020B0603020202020204" pitchFamily="34" charset="0"/>
              </a:rPr>
              <a:t>: Train the selected CNN model on the preprocessed dataset utilizing methodologies like stochastic gradient descent. Throughout the training process, the model learns to correlate input images with corresponding traffic sign labels, adjusting its internal parameters accordingly.</a:t>
            </a:r>
            <a:br>
              <a:rPr lang="en-US" sz="1600" dirty="0">
                <a:latin typeface="Trebuchet MS" panose="020B0603020202020204" pitchFamily="34" charset="0"/>
              </a:rPr>
            </a:br>
            <a:endParaRPr sz="1600" dirty="0">
              <a:latin typeface="Trebuchet MS" panose="020B06030202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1025525" y="58926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899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PROJECT TITLE : Traffic signs recognition </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Harini Govindaraj</dc:creator>
  <cp:lastModifiedBy>Harini Govindaraj</cp:lastModifiedBy>
  <cp:revision>1</cp:revision>
  <dcterms:created xsi:type="dcterms:W3CDTF">2024-04-10T04:05:55Z</dcterms:created>
  <dcterms:modified xsi:type="dcterms:W3CDTF">2024-04-10T10:41:41Z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