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282"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E8D422D-7F60-4CA1-9756-52E441186900}" type="datetimeFigureOut">
              <a:rPr lang="en-IN" smtClean="0"/>
              <a:pPr/>
              <a:t>26-03-2024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0FA2087-D08E-4C84-80A4-E07141BDF0B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8D422D-7F60-4CA1-9756-52E441186900}" type="datetimeFigureOut">
              <a:rPr lang="en-IN" smtClean="0"/>
              <a:pPr/>
              <a:t>26-03-2024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FA2087-D08E-4C84-80A4-E07141BDF0B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8D422D-7F60-4CA1-9756-52E441186900}" type="datetimeFigureOut">
              <a:rPr lang="en-IN" smtClean="0"/>
              <a:pPr/>
              <a:t>26-03-2024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FA2087-D08E-4C84-80A4-E07141BDF0B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8D422D-7F60-4CA1-9756-52E441186900}" type="datetimeFigureOut">
              <a:rPr lang="en-IN" smtClean="0"/>
              <a:pPr/>
              <a:t>26-03-2024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FA2087-D08E-4C84-80A4-E07141BDF0B3}"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E8D422D-7F60-4CA1-9756-52E441186900}" type="datetimeFigureOut">
              <a:rPr lang="en-IN" smtClean="0"/>
              <a:pPr/>
              <a:t>26-03-2024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FA2087-D08E-4C84-80A4-E07141BDF0B3}" type="slidenum">
              <a:rPr lang="en-IN" smtClean="0"/>
              <a:pPr/>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E8D422D-7F60-4CA1-9756-52E441186900}" type="datetimeFigureOut">
              <a:rPr lang="en-IN" smtClean="0"/>
              <a:pPr/>
              <a:t>26-03-2024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0FA2087-D08E-4C84-80A4-E07141BDF0B3}"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E8D422D-7F60-4CA1-9756-52E441186900}" type="datetimeFigureOut">
              <a:rPr lang="en-IN" smtClean="0"/>
              <a:pPr/>
              <a:t>26-03-2024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00FA2087-D08E-4C84-80A4-E07141BDF0B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E8D422D-7F60-4CA1-9756-52E441186900}" type="datetimeFigureOut">
              <a:rPr lang="en-IN" smtClean="0"/>
              <a:pPr/>
              <a:t>26-03-2024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00FA2087-D08E-4C84-80A4-E07141BDF0B3}"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E8D422D-7F60-4CA1-9756-52E441186900}" type="datetimeFigureOut">
              <a:rPr lang="en-IN" smtClean="0"/>
              <a:pPr/>
              <a:t>26-03-2024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00FA2087-D08E-4C84-80A4-E07141BDF0B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EE8D422D-7F60-4CA1-9756-52E441186900}" type="datetimeFigureOut">
              <a:rPr lang="en-IN" smtClean="0"/>
              <a:pPr/>
              <a:t>26-03-2024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0FA2087-D08E-4C84-80A4-E07141BDF0B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E8D422D-7F60-4CA1-9756-52E441186900}" type="datetimeFigureOut">
              <a:rPr lang="en-IN" smtClean="0"/>
              <a:pPr/>
              <a:t>26-03-2024</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0FA2087-D08E-4C84-80A4-E07141BDF0B3}" type="slidenum">
              <a:rPr lang="en-IN" smtClean="0"/>
              <a:pPr/>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EE8D422D-7F60-4CA1-9756-52E441186900}" type="datetimeFigureOut">
              <a:rPr lang="en-IN" smtClean="0"/>
              <a:pPr/>
              <a:t>26-03-2024</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00FA2087-D08E-4C84-80A4-E07141BDF0B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C7375E-F821-66AF-BE94-BB4264CD5189}"/>
              </a:ext>
            </a:extLst>
          </p:cNvPr>
          <p:cNvSpPr>
            <a:spLocks noGrp="1"/>
          </p:cNvSpPr>
          <p:nvPr>
            <p:ph type="ctrTitle"/>
          </p:nvPr>
        </p:nvSpPr>
        <p:spPr>
          <a:xfrm>
            <a:off x="1524000" y="550986"/>
            <a:ext cx="9144000" cy="1289538"/>
          </a:xfrm>
        </p:spPr>
        <p:txBody>
          <a:bodyPr>
            <a:normAutofit fontScale="90000"/>
          </a:bodyPr>
          <a:lstStyle/>
          <a:p>
            <a:pPr algn="ctr"/>
            <a:r>
              <a:rPr lang="en-US" sz="4000" b="0" dirty="0">
                <a:solidFill>
                  <a:schemeClr val="tx1">
                    <a:lumMod val="85000"/>
                    <a:lumOff val="15000"/>
                  </a:schemeClr>
                </a:solidFill>
                <a:effectLst/>
                <a:latin typeface="Times New Roman" pitchFamily="18" charset="0"/>
                <a:cs typeface="Times New Roman" pitchFamily="18" charset="0"/>
              </a:rPr>
              <a:t>Loan Eligibility Prediction using </a:t>
            </a:r>
            <a:r>
              <a:rPr lang="en-US" sz="4000" b="0" dirty="0" smtClean="0">
                <a:solidFill>
                  <a:schemeClr val="tx1">
                    <a:lumMod val="85000"/>
                    <a:lumOff val="15000"/>
                  </a:schemeClr>
                </a:solidFill>
                <a:effectLst/>
                <a:latin typeface="Times New Roman" pitchFamily="18" charset="0"/>
                <a:cs typeface="Times New Roman" pitchFamily="18" charset="0"/>
              </a:rPr>
              <a:t>Artificial Neural Network</a:t>
            </a:r>
            <a:endParaRPr lang="en-IN" sz="4000" dirty="0">
              <a:solidFill>
                <a:schemeClr val="tx1">
                  <a:lumMod val="85000"/>
                  <a:lumOff val="15000"/>
                </a:schemeClr>
              </a:solidFill>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E32E2309-F102-99B1-8287-A4509D7197ED}"/>
              </a:ext>
            </a:extLst>
          </p:cNvPr>
          <p:cNvSpPr>
            <a:spLocks noGrp="1"/>
          </p:cNvSpPr>
          <p:nvPr>
            <p:ph type="subTitle" idx="1"/>
          </p:nvPr>
        </p:nvSpPr>
        <p:spPr>
          <a:xfrm>
            <a:off x="1606062" y="2344616"/>
            <a:ext cx="8815753" cy="2625969"/>
          </a:xfrm>
        </p:spPr>
        <p:txBody>
          <a:bodyPr>
            <a:normAutofit fontScale="77500" lnSpcReduction="20000"/>
          </a:bodyPr>
          <a:lstStyle/>
          <a:p>
            <a:pPr algn="l"/>
            <a:r>
              <a:rPr lang="en-IN" dirty="0" smtClean="0">
                <a:solidFill>
                  <a:schemeClr val="tx1">
                    <a:lumMod val="85000"/>
                    <a:lumOff val="15000"/>
                  </a:schemeClr>
                </a:solidFill>
                <a:latin typeface="Times New Roman" pitchFamily="18" charset="0"/>
                <a:cs typeface="Times New Roman" pitchFamily="18" charset="0"/>
              </a:rPr>
              <a:t>Presented </a:t>
            </a:r>
            <a:r>
              <a:rPr lang="en-IN" dirty="0" smtClean="0">
                <a:solidFill>
                  <a:schemeClr val="tx1">
                    <a:lumMod val="85000"/>
                    <a:lumOff val="15000"/>
                  </a:schemeClr>
                </a:solidFill>
                <a:latin typeface="Times New Roman" pitchFamily="18" charset="0"/>
                <a:cs typeface="Times New Roman" pitchFamily="18" charset="0"/>
              </a:rPr>
              <a:t>by:</a:t>
            </a:r>
          </a:p>
          <a:p>
            <a:pPr algn="l"/>
            <a:endParaRPr lang="en-IN" dirty="0" smtClean="0">
              <a:solidFill>
                <a:schemeClr val="tx1">
                  <a:lumMod val="85000"/>
                  <a:lumOff val="15000"/>
                </a:schemeClr>
              </a:solidFill>
              <a:latin typeface="Times New Roman" pitchFamily="18" charset="0"/>
              <a:cs typeface="Times New Roman" pitchFamily="18" charset="0"/>
            </a:endParaRPr>
          </a:p>
          <a:p>
            <a:pPr algn="just"/>
            <a:r>
              <a:rPr lang="en-IN" dirty="0" smtClean="0">
                <a:solidFill>
                  <a:schemeClr val="tx1">
                    <a:lumMod val="85000"/>
                    <a:lumOff val="15000"/>
                  </a:schemeClr>
                </a:solidFill>
                <a:latin typeface="Times New Roman" pitchFamily="18" charset="0"/>
                <a:cs typeface="Times New Roman" pitchFamily="18" charset="0"/>
              </a:rPr>
              <a:t>                HARINI M</a:t>
            </a:r>
          </a:p>
          <a:p>
            <a:pPr algn="just"/>
            <a:r>
              <a:rPr lang="en-IN" dirty="0" smtClean="0">
                <a:solidFill>
                  <a:schemeClr val="tx1">
                    <a:lumMod val="85000"/>
                    <a:lumOff val="15000"/>
                  </a:schemeClr>
                </a:solidFill>
                <a:latin typeface="Times New Roman" pitchFamily="18" charset="0"/>
                <a:cs typeface="Times New Roman" pitchFamily="18" charset="0"/>
              </a:rPr>
              <a:t>                III-year    NM ID: au421221243012</a:t>
            </a:r>
          </a:p>
          <a:p>
            <a:pPr algn="just"/>
            <a:r>
              <a:rPr lang="en-IN" dirty="0" smtClean="0">
                <a:solidFill>
                  <a:schemeClr val="tx1">
                    <a:lumMod val="85000"/>
                    <a:lumOff val="15000"/>
                  </a:schemeClr>
                </a:solidFill>
                <a:latin typeface="Times New Roman" pitchFamily="18" charset="0"/>
                <a:cs typeface="Times New Roman" pitchFamily="18" charset="0"/>
              </a:rPr>
              <a:t>                DEPT</a:t>
            </a:r>
            <a:r>
              <a:rPr lang="en-IN" dirty="0" smtClean="0">
                <a:solidFill>
                  <a:schemeClr val="tx1">
                    <a:lumMod val="85000"/>
                    <a:lumOff val="15000"/>
                  </a:schemeClr>
                </a:solidFill>
                <a:latin typeface="Times New Roman" pitchFamily="18" charset="0"/>
                <a:cs typeface="Times New Roman" pitchFamily="18" charset="0"/>
              </a:rPr>
              <a:t>: AI&amp;DS</a:t>
            </a:r>
            <a:endParaRPr lang="en-IN" dirty="0">
              <a:solidFill>
                <a:schemeClr val="tx1">
                  <a:lumMod val="85000"/>
                  <a:lumOff val="15000"/>
                </a:schemeClr>
              </a:solidFill>
              <a:latin typeface="Times New Roman" pitchFamily="18" charset="0"/>
              <a:cs typeface="Times New Roman" pitchFamily="18" charset="0"/>
            </a:endParaRPr>
          </a:p>
          <a:p>
            <a:pPr algn="just"/>
            <a:r>
              <a:rPr lang="en-IN" dirty="0" smtClean="0">
                <a:solidFill>
                  <a:schemeClr val="tx1">
                    <a:lumMod val="85000"/>
                    <a:lumOff val="15000"/>
                  </a:schemeClr>
                </a:solidFill>
                <a:latin typeface="Times New Roman" pitchFamily="18" charset="0"/>
                <a:cs typeface="Times New Roman" pitchFamily="18" charset="0"/>
              </a:rPr>
              <a:t>               </a:t>
            </a:r>
            <a:r>
              <a:rPr lang="en-IN" dirty="0" smtClean="0">
                <a:solidFill>
                  <a:schemeClr val="tx1">
                    <a:lumMod val="85000"/>
                    <a:lumOff val="15000"/>
                  </a:schemeClr>
                </a:solidFill>
                <a:latin typeface="Times New Roman" pitchFamily="18" charset="0"/>
                <a:cs typeface="Times New Roman" pitchFamily="18" charset="0"/>
              </a:rPr>
              <a:t>COLLEGE</a:t>
            </a:r>
            <a:r>
              <a:rPr lang="en-IN" dirty="0" smtClean="0">
                <a:solidFill>
                  <a:schemeClr val="tx1">
                    <a:lumMod val="85000"/>
                    <a:lumOff val="15000"/>
                  </a:schemeClr>
                </a:solidFill>
                <a:latin typeface="Times New Roman" pitchFamily="18" charset="0"/>
                <a:cs typeface="Times New Roman" pitchFamily="18" charset="0"/>
              </a:rPr>
              <a:t>: </a:t>
            </a:r>
            <a:r>
              <a:rPr lang="en-IN" dirty="0" err="1" smtClean="0">
                <a:solidFill>
                  <a:schemeClr val="tx1">
                    <a:lumMod val="85000"/>
                    <a:lumOff val="15000"/>
                  </a:schemeClr>
                </a:solidFill>
                <a:latin typeface="Times New Roman" pitchFamily="18" charset="0"/>
                <a:cs typeface="Times New Roman" pitchFamily="18" charset="0"/>
              </a:rPr>
              <a:t>Karpaga</a:t>
            </a:r>
            <a:r>
              <a:rPr lang="en-IN" dirty="0" smtClean="0">
                <a:solidFill>
                  <a:schemeClr val="tx1">
                    <a:lumMod val="85000"/>
                    <a:lumOff val="15000"/>
                  </a:schemeClr>
                </a:solidFill>
                <a:latin typeface="Times New Roman" pitchFamily="18" charset="0"/>
                <a:cs typeface="Times New Roman" pitchFamily="18" charset="0"/>
              </a:rPr>
              <a:t> </a:t>
            </a:r>
            <a:r>
              <a:rPr lang="en-IN" dirty="0" err="1" smtClean="0">
                <a:solidFill>
                  <a:schemeClr val="tx1">
                    <a:lumMod val="85000"/>
                    <a:lumOff val="15000"/>
                  </a:schemeClr>
                </a:solidFill>
                <a:latin typeface="Times New Roman" pitchFamily="18" charset="0"/>
                <a:cs typeface="Times New Roman" pitchFamily="18" charset="0"/>
              </a:rPr>
              <a:t>Vinayaga</a:t>
            </a:r>
            <a:r>
              <a:rPr lang="en-IN" dirty="0" smtClean="0">
                <a:solidFill>
                  <a:schemeClr val="tx1">
                    <a:lumMod val="85000"/>
                    <a:lumOff val="15000"/>
                  </a:schemeClr>
                </a:solidFill>
                <a:latin typeface="Times New Roman" pitchFamily="18" charset="0"/>
                <a:cs typeface="Times New Roman" pitchFamily="18" charset="0"/>
              </a:rPr>
              <a:t> </a:t>
            </a:r>
            <a:r>
              <a:rPr lang="en-IN" dirty="0" smtClean="0">
                <a:solidFill>
                  <a:schemeClr val="tx1">
                    <a:lumMod val="85000"/>
                    <a:lumOff val="15000"/>
                  </a:schemeClr>
                </a:solidFill>
                <a:latin typeface="Times New Roman" pitchFamily="18" charset="0"/>
                <a:cs typeface="Times New Roman" pitchFamily="18" charset="0"/>
              </a:rPr>
              <a:t>college of </a:t>
            </a:r>
            <a:r>
              <a:rPr lang="en-IN" dirty="0" smtClean="0">
                <a:solidFill>
                  <a:schemeClr val="tx1">
                    <a:lumMod val="85000"/>
                    <a:lumOff val="15000"/>
                  </a:schemeClr>
                </a:solidFill>
                <a:latin typeface="Times New Roman" pitchFamily="18" charset="0"/>
                <a:cs typeface="Times New Roman" pitchFamily="18" charset="0"/>
              </a:rPr>
              <a:t>Engineering &amp;    Technology </a:t>
            </a:r>
          </a:p>
          <a:p>
            <a:pPr algn="just"/>
            <a:r>
              <a:rPr lang="en-IN" dirty="0">
                <a:solidFill>
                  <a:schemeClr val="tx1">
                    <a:lumMod val="85000"/>
                    <a:lumOff val="15000"/>
                  </a:schemeClr>
                </a:solidFill>
                <a:latin typeface="Times New Roman" pitchFamily="18" charset="0"/>
                <a:cs typeface="Times New Roman" pitchFamily="18" charset="0"/>
              </a:rPr>
              <a:t> </a:t>
            </a:r>
            <a:r>
              <a:rPr lang="en-IN" dirty="0" smtClean="0">
                <a:solidFill>
                  <a:schemeClr val="tx1">
                    <a:lumMod val="85000"/>
                    <a:lumOff val="15000"/>
                  </a:schemeClr>
                </a:solidFill>
                <a:latin typeface="Times New Roman" pitchFamily="18" charset="0"/>
                <a:cs typeface="Times New Roman" pitchFamily="18" charset="0"/>
              </a:rPr>
              <a:t>              E</a:t>
            </a:r>
            <a:r>
              <a:rPr lang="en-IN" dirty="0" smtClean="0">
                <a:solidFill>
                  <a:schemeClr val="tx1">
                    <a:lumMod val="85000"/>
                    <a:lumOff val="15000"/>
                  </a:schemeClr>
                </a:solidFill>
                <a:latin typeface="Times New Roman" pitchFamily="18" charset="0"/>
                <a:cs typeface="Times New Roman" pitchFamily="18" charset="0"/>
              </a:rPr>
              <a:t>MAIL </a:t>
            </a:r>
            <a:r>
              <a:rPr lang="en-IN" dirty="0" smtClean="0">
                <a:solidFill>
                  <a:schemeClr val="tx1">
                    <a:lumMod val="85000"/>
                    <a:lumOff val="15000"/>
                  </a:schemeClr>
                </a:solidFill>
                <a:latin typeface="Times New Roman" pitchFamily="18" charset="0"/>
                <a:cs typeface="Times New Roman" pitchFamily="18" charset="0"/>
              </a:rPr>
              <a:t>ID</a:t>
            </a:r>
            <a:r>
              <a:rPr lang="en-IN" dirty="0" smtClean="0">
                <a:solidFill>
                  <a:schemeClr val="tx1">
                    <a:lumMod val="85000"/>
                    <a:lumOff val="15000"/>
                  </a:schemeClr>
                </a:solidFill>
                <a:latin typeface="Times New Roman" pitchFamily="18" charset="0"/>
                <a:cs typeface="Times New Roman" pitchFamily="18" charset="0"/>
              </a:rPr>
              <a:t>: hayiniharini@gmail.com</a:t>
            </a:r>
            <a:endParaRPr lang="en-IN" dirty="0">
              <a:solidFill>
                <a:schemeClr val="tx1">
                  <a:lumMod val="85000"/>
                  <a:lumOff val="15000"/>
                </a:schemeClr>
              </a:solidFill>
            </a:endParaRPr>
          </a:p>
        </p:txBody>
      </p:sp>
    </p:spTree>
    <p:extLst>
      <p:ext uri="{BB962C8B-B14F-4D97-AF65-F5344CB8AC3E}">
        <p14:creationId xmlns:p14="http://schemas.microsoft.com/office/powerpoint/2010/main" val="2307436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In summary, the project effectively utilized Artificial Neural Network (ANN) models to predict personal loan eligibility.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Through </a:t>
            </a:r>
            <a:r>
              <a:rPr lang="en-US" sz="2400" dirty="0">
                <a:latin typeface="Times New Roman" pitchFamily="18" charset="0"/>
                <a:cs typeface="Times New Roman" pitchFamily="18" charset="0"/>
              </a:rPr>
              <a:t>meticulous data preprocessing and model construction using </a:t>
            </a:r>
            <a:r>
              <a:rPr lang="en-US" sz="2400" dirty="0" err="1">
                <a:latin typeface="Times New Roman" pitchFamily="18" charset="0"/>
                <a:cs typeface="Times New Roman" pitchFamily="18" charset="0"/>
              </a:rPr>
              <a:t>TensorFlow</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Keras</a:t>
            </a:r>
            <a:r>
              <a:rPr lang="en-US" sz="2400" dirty="0">
                <a:latin typeface="Times New Roman" pitchFamily="18" charset="0"/>
                <a:cs typeface="Times New Roman" pitchFamily="18" charset="0"/>
              </a:rPr>
              <a:t>, a robust predictive tool was developed.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model demonstrated high accuracy, precision, recall, and F1 score during evaluation, indicating its effectiveness in identifying eligible customers.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While </a:t>
            </a:r>
            <a:r>
              <a:rPr lang="en-US" sz="2400" dirty="0">
                <a:latin typeface="Times New Roman" pitchFamily="18" charset="0"/>
                <a:cs typeface="Times New Roman" pitchFamily="18" charset="0"/>
              </a:rPr>
              <a:t>acknowledging the challenge of imbalanced datasets, the project underscores the potential of ANN techniques in the banking sector.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Further </a:t>
            </a:r>
            <a:r>
              <a:rPr lang="en-US" sz="2400" dirty="0">
                <a:latin typeface="Times New Roman" pitchFamily="18" charset="0"/>
                <a:cs typeface="Times New Roman" pitchFamily="18" charset="0"/>
              </a:rPr>
              <a:t>refinement and validation are crucial to ensure the model's reliability and applicability in real-world scenarios.</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CONCLUSION:</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9846"/>
            <a:ext cx="10515600" cy="4489940"/>
          </a:xfrm>
        </p:spPr>
        <p:txBody>
          <a:bodyPr>
            <a:normAutofit lnSpcReduction="10000"/>
          </a:bodyPr>
          <a:lstStyle/>
          <a:p>
            <a:r>
              <a:rPr lang="en-US" sz="2400" b="1" dirty="0">
                <a:latin typeface="Times New Roman" pitchFamily="18" charset="0"/>
                <a:cs typeface="Times New Roman" pitchFamily="18" charset="0"/>
              </a:rPr>
              <a:t>Enhanced Customer Targeting</a:t>
            </a:r>
            <a:r>
              <a:rPr lang="en-US" sz="2400" dirty="0">
                <a:latin typeface="Times New Roman" pitchFamily="18" charset="0"/>
                <a:cs typeface="Times New Roman" pitchFamily="18" charset="0"/>
              </a:rPr>
              <a:t>: Implementing this model can help banks accurately target potential loan customers, optimizing marketing efforts and increasing conversion rates.</a:t>
            </a:r>
          </a:p>
          <a:p>
            <a:r>
              <a:rPr lang="en-US" sz="2400" b="1" dirty="0">
                <a:latin typeface="Times New Roman" pitchFamily="18" charset="0"/>
                <a:cs typeface="Times New Roman" pitchFamily="18" charset="0"/>
              </a:rPr>
              <a:t>Risk Management</a:t>
            </a:r>
            <a:r>
              <a:rPr lang="en-US" sz="2400" dirty="0">
                <a:latin typeface="Times New Roman" pitchFamily="18" charset="0"/>
                <a:cs typeface="Times New Roman" pitchFamily="18" charset="0"/>
              </a:rPr>
              <a:t>: Further development of the model could enable banks to assess loan risks more accurately, leading to better decision-making and reduced default rates.</a:t>
            </a:r>
          </a:p>
          <a:p>
            <a:r>
              <a:rPr lang="en-US" sz="2400" b="1" dirty="0">
                <a:latin typeface="Times New Roman" pitchFamily="18" charset="0"/>
                <a:cs typeface="Times New Roman" pitchFamily="18" charset="0"/>
              </a:rPr>
              <a:t>Personalized Financial Services</a:t>
            </a:r>
            <a:r>
              <a:rPr lang="en-US" sz="2400" dirty="0">
                <a:latin typeface="Times New Roman" pitchFamily="18" charset="0"/>
                <a:cs typeface="Times New Roman" pitchFamily="18" charset="0"/>
              </a:rPr>
              <a:t>: By integrating additional customer data sources and refining the model, banks can offer personalized financial products and services tailored to individual needs and preferences.</a:t>
            </a:r>
          </a:p>
          <a:p>
            <a:r>
              <a:rPr lang="en-US" sz="2400" b="1" dirty="0">
                <a:latin typeface="Times New Roman" pitchFamily="18" charset="0"/>
                <a:cs typeface="Times New Roman" pitchFamily="18" charset="0"/>
              </a:rPr>
              <a:t>Automation and Efficiency</a:t>
            </a:r>
            <a:r>
              <a:rPr lang="en-US" sz="2400" dirty="0">
                <a:latin typeface="Times New Roman" pitchFamily="18" charset="0"/>
                <a:cs typeface="Times New Roman" pitchFamily="18" charset="0"/>
              </a:rPr>
              <a:t>: Streamlining loan approval processes through automation can significantly improve operational efficiency, reducing manual efforts and processing time.</a:t>
            </a:r>
          </a:p>
          <a:p>
            <a:pPr algn="just">
              <a:buNone/>
            </a:pPr>
            <a:endParaRPr lang="en-US" sz="2400" dirty="0">
              <a:latin typeface="Times New Roman" pitchFamily="18" charset="0"/>
              <a:cs typeface="Times New Roman" pitchFamily="18" charset="0"/>
            </a:endParaRPr>
          </a:p>
        </p:txBody>
      </p:sp>
      <p:sp>
        <p:nvSpPr>
          <p:cNvPr id="2" name="Title 1"/>
          <p:cNvSpPr>
            <a:spLocks noGrp="1"/>
          </p:cNvSpPr>
          <p:nvPr>
            <p:ph type="title"/>
          </p:nvPr>
        </p:nvSpPr>
        <p:spPr>
          <a:xfrm>
            <a:off x="620751" y="830765"/>
            <a:ext cx="10972800" cy="845635"/>
          </a:xfrm>
        </p:spPr>
        <p:txBody>
          <a:bodyPr>
            <a:normAutofit/>
          </a:bodyPr>
          <a:lstStyle/>
          <a:p>
            <a:r>
              <a:rPr lang="en-IN" sz="3600" b="1" dirty="0" smtClean="0">
                <a:latin typeface="Times New Roman" pitchFamily="18" charset="0"/>
                <a:cs typeface="Times New Roman" pitchFamily="18" charset="0"/>
              </a:rPr>
              <a:t>FUTURE SCOPE:</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Al </a:t>
            </a:r>
            <a:r>
              <a:rPr lang="en-US" sz="2400" dirty="0" err="1">
                <a:latin typeface="Times New Roman" pitchFamily="18" charset="0"/>
                <a:cs typeface="Times New Roman" pitchFamily="18" charset="0"/>
              </a:rPr>
              <a:t>Mamun</a:t>
            </a:r>
            <a:r>
              <a:rPr lang="en-US" sz="2400" dirty="0">
                <a:latin typeface="Times New Roman" pitchFamily="18" charset="0"/>
                <a:cs typeface="Times New Roman" pitchFamily="18" charset="0"/>
              </a:rPr>
              <a:t>, M., </a:t>
            </a:r>
            <a:r>
              <a:rPr lang="en-US" sz="2400" dirty="0" err="1">
                <a:latin typeface="Times New Roman" pitchFamily="18" charset="0"/>
                <a:cs typeface="Times New Roman" pitchFamily="18" charset="0"/>
              </a:rPr>
              <a:t>Farjana</a:t>
            </a:r>
            <a:r>
              <a:rPr lang="en-US" sz="2400" dirty="0">
                <a:latin typeface="Times New Roman" pitchFamily="18" charset="0"/>
                <a:cs typeface="Times New Roman" pitchFamily="18" charset="0"/>
              </a:rPr>
              <a:t>, A., &amp;</a:t>
            </a:r>
            <a:r>
              <a:rPr lang="en-US" sz="2400" dirty="0" err="1">
                <a:latin typeface="Times New Roman" pitchFamily="18" charset="0"/>
                <a:cs typeface="Times New Roman" pitchFamily="18" charset="0"/>
              </a:rPr>
              <a:t>Mamun</a:t>
            </a:r>
            <a:r>
              <a:rPr lang="en-US" sz="2400" dirty="0">
                <a:latin typeface="Times New Roman" pitchFamily="18" charset="0"/>
                <a:cs typeface="Times New Roman" pitchFamily="18" charset="0"/>
              </a:rPr>
              <a:t>, M. (2022): Predicting Bank Loan Eligibility Using Machine Learning </a:t>
            </a:r>
            <a:r>
              <a:rPr lang="en-US" sz="2400" dirty="0" smtClean="0">
                <a:latin typeface="Times New Roman" pitchFamily="18" charset="0"/>
                <a:cs typeface="Times New Roman" pitchFamily="18" charset="0"/>
              </a:rPr>
              <a:t>Models </a:t>
            </a:r>
            <a:r>
              <a:rPr lang="en-US" sz="2400" dirty="0">
                <a:latin typeface="Times New Roman" pitchFamily="18" charset="0"/>
                <a:cs typeface="Times New Roman" pitchFamily="18" charset="0"/>
              </a:rPr>
              <a:t>and Comparison Analysis</a:t>
            </a:r>
          </a:p>
          <a:p>
            <a:pPr algn="just"/>
            <a:r>
              <a:rPr lang="en-IN" sz="2400" dirty="0" err="1" smtClean="0">
                <a:latin typeface="Times New Roman" pitchFamily="18" charset="0"/>
                <a:cs typeface="Times New Roman" pitchFamily="18" charset="0"/>
              </a:rPr>
              <a:t>Kaggle</a:t>
            </a:r>
            <a:endParaRPr lang="en-IN" sz="2400" dirty="0" smtClean="0">
              <a:latin typeface="Times New Roman" pitchFamily="18" charset="0"/>
              <a:cs typeface="Times New Roman" pitchFamily="18" charset="0"/>
            </a:endParaRPr>
          </a:p>
          <a:p>
            <a:pPr algn="just"/>
            <a:r>
              <a:rPr lang="en-IN" sz="2400" dirty="0" err="1" smtClean="0">
                <a:latin typeface="Times New Roman" pitchFamily="18" charset="0"/>
                <a:cs typeface="Times New Roman" pitchFamily="18" charset="0"/>
              </a:rPr>
              <a:t>Skicit</a:t>
            </a:r>
            <a:r>
              <a:rPr lang="en-IN" sz="2400" dirty="0" smtClean="0">
                <a:latin typeface="Times New Roman" pitchFamily="18" charset="0"/>
                <a:cs typeface="Times New Roman" pitchFamily="18" charset="0"/>
              </a:rPr>
              <a:t> learn</a:t>
            </a:r>
          </a:p>
          <a:p>
            <a:pPr algn="just"/>
            <a:r>
              <a:rPr lang="en-IN" sz="2400" dirty="0" smtClean="0">
                <a:latin typeface="Times New Roman" pitchFamily="18" charset="0"/>
                <a:cs typeface="Times New Roman" pitchFamily="18" charset="0"/>
              </a:rPr>
              <a:t>Pandas</a:t>
            </a:r>
          </a:p>
          <a:p>
            <a:pPr algn="just"/>
            <a:r>
              <a:rPr lang="en-IN" sz="2400" dirty="0" err="1" smtClean="0">
                <a:latin typeface="Times New Roman" pitchFamily="18" charset="0"/>
                <a:cs typeface="Times New Roman" pitchFamily="18" charset="0"/>
              </a:rPr>
              <a:t>Github</a:t>
            </a:r>
            <a:endParaRPr lang="en-IN" sz="2400" dirty="0" smtClean="0">
              <a:latin typeface="Times New Roman" pitchFamily="18" charset="0"/>
              <a:cs typeface="Times New Roman" pitchFamily="18" charset="0"/>
            </a:endParaRPr>
          </a:p>
          <a:p>
            <a:pPr algn="just"/>
            <a:r>
              <a:rPr lang="en-IN" sz="2400" dirty="0" err="1" smtClean="0">
                <a:latin typeface="Times New Roman" pitchFamily="18" charset="0"/>
                <a:cs typeface="Times New Roman" pitchFamily="18" charset="0"/>
              </a:rPr>
              <a:t>Matplotlib</a:t>
            </a:r>
            <a:endParaRPr lang="en-IN" sz="24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REFERENCE</a:t>
            </a:r>
            <a:r>
              <a:rPr lang="en-IN" sz="4000" dirty="0" smtClean="0">
                <a:latin typeface="Times New Roman" pitchFamily="18" charset="0"/>
                <a:cs typeface="Times New Roman" pitchFamily="18" charset="0"/>
              </a:rPr>
              <a:t>:</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D6E1A5B-5366-4842-BEBF-D383753CC6FE}"/>
              </a:ext>
            </a:extLst>
          </p:cNvPr>
          <p:cNvSpPr>
            <a:spLocks noGrp="1"/>
          </p:cNvSpPr>
          <p:nvPr>
            <p:ph idx="1"/>
          </p:nvPr>
        </p:nvSpPr>
        <p:spPr/>
        <p:txBody>
          <a:bodyPr>
            <a:normAutofit/>
          </a:bodyPr>
          <a:lstStyle/>
          <a:p>
            <a:pPr algn="just"/>
            <a:r>
              <a:rPr lang="en-IN" sz="2400" b="1" dirty="0" smtClean="0">
                <a:latin typeface="Times New Roman" pitchFamily="18" charset="0"/>
                <a:cs typeface="Times New Roman" pitchFamily="18" charset="0"/>
              </a:rPr>
              <a:t>PROBLEM STATEMENT:</a:t>
            </a:r>
          </a:p>
          <a:p>
            <a:pPr algn="just">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Develop an Artificial Neural Network (ANN) based loan eligibility prediction system to assist financial institutions in determining whether a loan applicant should be approved or denied based on their application </a:t>
            </a:r>
            <a:r>
              <a:rPr lang="en-US" sz="2400" dirty="0" smtClean="0">
                <a:latin typeface="Times New Roman" pitchFamily="18" charset="0"/>
                <a:cs typeface="Times New Roman" pitchFamily="18" charset="0"/>
              </a:rPr>
              <a:t>information.</a:t>
            </a:r>
          </a:p>
          <a:p>
            <a:pPr algn="just">
              <a:buNone/>
            </a:pPr>
            <a:endParaRPr lang="en-US" sz="2400" dirty="0" smtClean="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PROPOSED SYSTEM:</a:t>
            </a:r>
          </a:p>
          <a:p>
            <a:pPr algn="just">
              <a:buNone/>
            </a:pPr>
            <a:r>
              <a:rPr lang="en-IN"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loan eligibility prediction system utilizes Artificial Neural Networks (ANN) to automate the loan approval process for financial </a:t>
            </a:r>
            <a:r>
              <a:rPr lang="en-US" sz="2400" dirty="0" smtClean="0">
                <a:latin typeface="Times New Roman" pitchFamily="18" charset="0"/>
                <a:cs typeface="Times New Roman" pitchFamily="18" charset="0"/>
              </a:rPr>
              <a:t>institutions. The </a:t>
            </a:r>
            <a:r>
              <a:rPr lang="en-US" sz="2400" dirty="0">
                <a:latin typeface="Times New Roman" pitchFamily="18" charset="0"/>
                <a:cs typeface="Times New Roman" pitchFamily="18" charset="0"/>
              </a:rPr>
              <a:t>system takes various applicant information as input and predicts whether the applicant should be approved or denied for a loan.</a:t>
            </a:r>
            <a:endParaRPr lang="en-IN" sz="2400" dirty="0">
              <a:latin typeface="Times New Roman" pitchFamily="18" charset="0"/>
              <a:cs typeface="Times New Roman" pitchFamily="18" charset="0"/>
            </a:endParaRPr>
          </a:p>
        </p:txBody>
      </p:sp>
      <p:sp>
        <p:nvSpPr>
          <p:cNvPr id="2" name="Title 1">
            <a:extLst>
              <a:ext uri="{FF2B5EF4-FFF2-40B4-BE49-F238E27FC236}">
                <a16:creationId xmlns="" xmlns:a16="http://schemas.microsoft.com/office/drawing/2014/main" id="{C34642C7-D92D-9982-61CA-C48AB31C72B3}"/>
              </a:ext>
            </a:extLst>
          </p:cNvPr>
          <p:cNvSpPr>
            <a:spLocks noGrp="1"/>
          </p:cNvSpPr>
          <p:nvPr>
            <p:ph type="title"/>
          </p:nvPr>
        </p:nvSpPr>
        <p:spPr/>
        <p:txBody>
          <a:bodyPr/>
          <a:lstStyle/>
          <a:p>
            <a:r>
              <a:rPr lang="en-IN" sz="3600" b="1" dirty="0" smtClean="0">
                <a:latin typeface="Times New Roman" pitchFamily="18" charset="0"/>
                <a:cs typeface="Times New Roman" pitchFamily="18" charset="0"/>
              </a:rPr>
              <a:t>OUTLINE</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668041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109728" indent="0" algn="just">
              <a:buNone/>
            </a:pPr>
            <a:r>
              <a:rPr lang="en-IN" sz="2400" b="1" dirty="0" smtClean="0">
                <a:latin typeface="Times New Roman" pitchFamily="18" charset="0"/>
                <a:cs typeface="Times New Roman" pitchFamily="18" charset="0"/>
              </a:rPr>
              <a:t> WHY</a:t>
            </a:r>
            <a:r>
              <a:rPr lang="en-IN" sz="2400" b="1" dirty="0" smtClean="0">
                <a:latin typeface="Times New Roman" pitchFamily="18" charset="0"/>
                <a:cs typeface="Times New Roman" pitchFamily="18" charset="0"/>
              </a:rPr>
              <a:t> ANN?</a:t>
            </a:r>
          </a:p>
          <a:p>
            <a:pPr marL="109728" indent="0" algn="just">
              <a:buNone/>
            </a:pPr>
            <a:endParaRPr lang="en-IN"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Nonlinearity </a:t>
            </a:r>
            <a:r>
              <a:rPr lang="en-US" sz="2400" b="1" dirty="0">
                <a:latin typeface="Times New Roman" pitchFamily="18" charset="0"/>
                <a:cs typeface="Times New Roman" pitchFamily="18" charset="0"/>
              </a:rPr>
              <a:t>and Complexity Handling</a:t>
            </a:r>
            <a:r>
              <a:rPr lang="en-US" sz="2400" dirty="0">
                <a:latin typeface="Times New Roman" pitchFamily="18" charset="0"/>
                <a:cs typeface="Times New Roman" pitchFamily="18" charset="0"/>
              </a:rPr>
              <a:t>: ANNs excel at capturing intricate nonlinear relationships within loan application data, enabling them to model the complexities inherent in determining loan eligibility criteria.</a:t>
            </a:r>
          </a:p>
          <a:p>
            <a:r>
              <a:rPr lang="en-US" sz="2400" b="1" dirty="0">
                <a:latin typeface="Times New Roman" pitchFamily="18" charset="0"/>
                <a:cs typeface="Times New Roman" pitchFamily="18" charset="0"/>
              </a:rPr>
              <a:t>Automated Feature Learning</a:t>
            </a:r>
            <a:r>
              <a:rPr lang="en-US" sz="2400" dirty="0">
                <a:latin typeface="Times New Roman" pitchFamily="18" charset="0"/>
                <a:cs typeface="Times New Roman" pitchFamily="18" charset="0"/>
              </a:rPr>
              <a:t>: ANNs have the capability to automatically learn relevant features from raw input data, bypassing the need for manual feature engineering. </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Scalability </a:t>
            </a:r>
            <a:r>
              <a:rPr lang="en-US" sz="2400" b="1" dirty="0">
                <a:latin typeface="Times New Roman" pitchFamily="18" charset="0"/>
                <a:cs typeface="Times New Roman" pitchFamily="18" charset="0"/>
              </a:rPr>
              <a:t>and Generalization</a:t>
            </a:r>
            <a:r>
              <a:rPr lang="en-US" sz="2400" dirty="0">
                <a:latin typeface="Times New Roman" pitchFamily="18" charset="0"/>
                <a:cs typeface="Times New Roman" pitchFamily="18" charset="0"/>
              </a:rPr>
              <a:t>: ANNs can scale effectively to large datasets and generalize well to unseen data, ensuring robust performance across diverse loan applications. Their ability to adapt to changing data distributions and application requirements makes them a suitable choice for dynamic loan eligibility prediction tasks.</a:t>
            </a:r>
          </a:p>
          <a:p>
            <a:pPr algn="just">
              <a:buNone/>
            </a:pP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TECHNIQUES USED &amp; WHY</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Artificial Neural Networks (ANNs) offer a powerful approach to predicting loan eligibility.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Their </a:t>
            </a:r>
            <a:r>
              <a:rPr lang="en-US" sz="2400" dirty="0">
                <a:latin typeface="Times New Roman" pitchFamily="18" charset="0"/>
                <a:cs typeface="Times New Roman" pitchFamily="18" charset="0"/>
              </a:rPr>
              <a:t>ability to handle complex relationships between factors like income and credit score makes them ideal for this task.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We </a:t>
            </a:r>
            <a:r>
              <a:rPr lang="en-US" sz="2400" dirty="0">
                <a:latin typeface="Times New Roman" pitchFamily="18" charset="0"/>
                <a:cs typeface="Times New Roman" pitchFamily="18" charset="0"/>
              </a:rPr>
              <a:t>propose a solution that leverages ANNs. First, historical loan data is collected and prepped for analysis.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Then</a:t>
            </a:r>
            <a:r>
              <a:rPr lang="en-US" sz="2400" dirty="0">
                <a:latin typeface="Times New Roman" pitchFamily="18" charset="0"/>
                <a:cs typeface="Times New Roman" pitchFamily="18" charset="0"/>
              </a:rPr>
              <a:t>, a Multi-layer Perceptron (MLP) ANN is designed, trained using a </a:t>
            </a:r>
            <a:r>
              <a:rPr lang="en-US" sz="2400" dirty="0" err="1">
                <a:latin typeface="Times New Roman" pitchFamily="18" charset="0"/>
                <a:cs typeface="Times New Roman" pitchFamily="18" charset="0"/>
              </a:rPr>
              <a:t>backpropagation</a:t>
            </a:r>
            <a:r>
              <a:rPr lang="en-US" sz="2400" dirty="0">
                <a:latin typeface="Times New Roman" pitchFamily="18" charset="0"/>
                <a:cs typeface="Times New Roman" pitchFamily="18" charset="0"/>
              </a:rPr>
              <a:t> algorithm, and evaluated on its ability to accurately predict loan approvals.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Finally</a:t>
            </a:r>
            <a:r>
              <a:rPr lang="en-US" sz="2400" dirty="0">
                <a:latin typeface="Times New Roman" pitchFamily="18" charset="0"/>
                <a:cs typeface="Times New Roman" pitchFamily="18" charset="0"/>
              </a:rPr>
              <a:t>, the model is deployed and monitored to ensure continued effectiveness. This approach offers lenders a streamlined process and borrowers faster decisions</a:t>
            </a:r>
            <a:r>
              <a:rPr lang="en-US" dirty="0"/>
              <a:t>.</a:t>
            </a:r>
            <a:endParaRPr lang="en-US"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PROPOSED SOLUTION:</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b="1" dirty="0" smtClean="0">
                <a:latin typeface="Times New Roman" pitchFamily="18" charset="0"/>
                <a:cs typeface="Times New Roman" pitchFamily="18" charset="0"/>
              </a:rPr>
              <a:t>SOFTWARE REQUIREMENTS:</a:t>
            </a:r>
          </a:p>
          <a:p>
            <a:pPr lvl="8">
              <a:buNone/>
            </a:pPr>
            <a:r>
              <a:rPr lang="en-US" sz="2400" dirty="0" smtClean="0">
                <a:solidFill>
                  <a:schemeClr val="tx1"/>
                </a:solidFill>
                <a:latin typeface="Times New Roman" pitchFamily="18" charset="0"/>
                <a:cs typeface="Times New Roman" pitchFamily="18" charset="0"/>
              </a:rPr>
              <a:t>1. Python programming language.</a:t>
            </a:r>
          </a:p>
          <a:p>
            <a:pPr lvl="8">
              <a:buNone/>
            </a:pPr>
            <a:r>
              <a:rPr lang="en-US" sz="2400" dirty="0" smtClean="0">
                <a:solidFill>
                  <a:schemeClr val="tx1"/>
                </a:solidFill>
                <a:latin typeface="Times New Roman" pitchFamily="18" charset="0"/>
                <a:cs typeface="Times New Roman" pitchFamily="18" charset="0"/>
              </a:rPr>
              <a:t>2. Libraries: Pandas, </a:t>
            </a:r>
            <a:r>
              <a:rPr lang="en-US" sz="2400" dirty="0" err="1" smtClean="0">
                <a:solidFill>
                  <a:schemeClr val="tx1"/>
                </a:solidFill>
                <a:latin typeface="Times New Roman" pitchFamily="18" charset="0"/>
                <a:cs typeface="Times New Roman" pitchFamily="18" charset="0"/>
              </a:rPr>
              <a:t>Numpy</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Scikit</a:t>
            </a:r>
            <a:r>
              <a:rPr lang="en-US" sz="2400" dirty="0" smtClean="0">
                <a:solidFill>
                  <a:schemeClr val="tx1"/>
                </a:solidFill>
                <a:latin typeface="Times New Roman" pitchFamily="18" charset="0"/>
                <a:cs typeface="Times New Roman" pitchFamily="18" charset="0"/>
              </a:rPr>
              <a:t>-learn.</a:t>
            </a:r>
          </a:p>
          <a:p>
            <a:pPr lvl="8">
              <a:buNone/>
            </a:pPr>
            <a:r>
              <a:rPr lang="en-US" sz="2400" dirty="0" smtClean="0">
                <a:solidFill>
                  <a:schemeClr val="tx1"/>
                </a:solidFill>
                <a:latin typeface="Times New Roman" pitchFamily="18" charset="0"/>
                <a:cs typeface="Times New Roman" pitchFamily="18" charset="0"/>
              </a:rPr>
              <a:t>3. Data visualization tools: </a:t>
            </a:r>
            <a:r>
              <a:rPr lang="en-US" sz="2400" dirty="0" err="1" smtClean="0">
                <a:solidFill>
                  <a:schemeClr val="tx1"/>
                </a:solidFill>
                <a:latin typeface="Times New Roman" pitchFamily="18" charset="0"/>
                <a:cs typeface="Times New Roman" pitchFamily="18" charset="0"/>
              </a:rPr>
              <a:t>Matplotlib</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Seaborn</a:t>
            </a:r>
            <a:r>
              <a:rPr lang="en-US" sz="2400" dirty="0" smtClean="0">
                <a:solidFill>
                  <a:schemeClr val="tx1"/>
                </a:solidFill>
                <a:latin typeface="Times New Roman" pitchFamily="18" charset="0"/>
                <a:cs typeface="Times New Roman" pitchFamily="18" charset="0"/>
              </a:rPr>
              <a:t>.</a:t>
            </a:r>
          </a:p>
          <a:p>
            <a:pPr lvl="8">
              <a:buNone/>
            </a:pPr>
            <a:r>
              <a:rPr lang="en-US" sz="2400" dirty="0" smtClean="0">
                <a:solidFill>
                  <a:schemeClr val="tx1"/>
                </a:solidFill>
                <a:latin typeface="Times New Roman" pitchFamily="18" charset="0"/>
                <a:cs typeface="Times New Roman" pitchFamily="18" charset="0"/>
              </a:rPr>
              <a:t>4. Development environment: </a:t>
            </a:r>
            <a:r>
              <a:rPr lang="en-US" sz="2400" dirty="0" err="1" smtClean="0">
                <a:solidFill>
                  <a:schemeClr val="tx1"/>
                </a:solidFill>
                <a:latin typeface="Times New Roman" pitchFamily="18" charset="0"/>
                <a:cs typeface="Times New Roman" pitchFamily="18" charset="0"/>
              </a:rPr>
              <a:t>Jupyter</a:t>
            </a:r>
            <a:r>
              <a:rPr lang="en-US" sz="24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Notebook.</a:t>
            </a:r>
            <a:endParaRPr lang="en-US" sz="2400" dirty="0" smtClean="0">
              <a:solidFill>
                <a:schemeClr val="tx1"/>
              </a:solidFill>
              <a:latin typeface="Times New Roman" pitchFamily="18" charset="0"/>
              <a:cs typeface="Times New Roman" pitchFamily="18" charset="0"/>
            </a:endParaRPr>
          </a:p>
          <a:p>
            <a:pPr lvl="8">
              <a:buNone/>
            </a:pPr>
            <a:r>
              <a:rPr lang="en-US" sz="2400" dirty="0" smtClean="0">
                <a:solidFill>
                  <a:schemeClr val="tx1"/>
                </a:solidFill>
                <a:latin typeface="Times New Roman" pitchFamily="18" charset="0"/>
                <a:cs typeface="Times New Roman" pitchFamily="18" charset="0"/>
              </a:rPr>
              <a:t>5. Real-time monitoring: Kafka, Apache Spark.</a:t>
            </a:r>
          </a:p>
          <a:p>
            <a:pPr lvl="8">
              <a:buNone/>
            </a:pPr>
            <a:r>
              <a:rPr lang="en-US" sz="2400" dirty="0" smtClean="0">
                <a:solidFill>
                  <a:schemeClr val="tx1"/>
                </a:solidFill>
                <a:latin typeface="Times New Roman" pitchFamily="18" charset="0"/>
                <a:cs typeface="Times New Roman" pitchFamily="18" charset="0"/>
              </a:rPr>
              <a:t>6. Deployment: </a:t>
            </a:r>
            <a:r>
              <a:rPr lang="en-US" sz="2400" dirty="0" err="1" smtClean="0">
                <a:solidFill>
                  <a:schemeClr val="tx1"/>
                </a:solidFill>
                <a:latin typeface="Times New Roman" pitchFamily="18" charset="0"/>
                <a:cs typeface="Times New Roman" pitchFamily="18" charset="0"/>
              </a:rPr>
              <a:t>Docker</a:t>
            </a:r>
            <a:r>
              <a:rPr lang="en-US" sz="2400" dirty="0" smtClean="0">
                <a:solidFill>
                  <a:schemeClr val="tx1"/>
                </a:solidFill>
                <a:latin typeface="Times New Roman" pitchFamily="18" charset="0"/>
                <a:cs typeface="Times New Roman" pitchFamily="18" charset="0"/>
              </a:rPr>
              <a:t>, AWS/Azure.</a:t>
            </a:r>
            <a:endParaRPr lang="en-US" sz="2400" dirty="0">
              <a:solidFill>
                <a:schemeClr val="tx1"/>
              </a:solidFill>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SYSTEM APPROACH</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048" y="902677"/>
            <a:ext cx="10515600" cy="5627077"/>
          </a:xfrm>
        </p:spPr>
        <p:txBody>
          <a:bodyPr>
            <a:noAutofit/>
          </a:bodyPr>
          <a:lstStyle/>
          <a:p>
            <a:pPr>
              <a:buNone/>
            </a:pPr>
            <a:r>
              <a:rPr lang="en-US" sz="2400" b="1" dirty="0" smtClean="0">
                <a:latin typeface="Times New Roman" pitchFamily="18" charset="0"/>
                <a:cs typeface="Times New Roman" pitchFamily="18" charset="0"/>
              </a:rPr>
              <a:t>Data </a:t>
            </a:r>
            <a:r>
              <a:rPr lang="en-US" sz="2400" b="1" dirty="0" smtClean="0">
                <a:latin typeface="Times New Roman" pitchFamily="18" charset="0"/>
                <a:cs typeface="Times New Roman" pitchFamily="18" charset="0"/>
              </a:rPr>
              <a:t>Exploration: </a:t>
            </a:r>
            <a:endParaRPr lang="en-US" sz="2400" b="1"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Investigate loan applicant data for distribution, outliers, and feature relationships, aiming to understand patterns and prepare input for Multilayer Perceptron modeling</a:t>
            </a:r>
            <a:r>
              <a:rPr lang="en-US" sz="2400" dirty="0"/>
              <a:t>.</a:t>
            </a:r>
            <a:endParaRPr lang="en-US" sz="2400" b="1" dirty="0" smtClean="0">
              <a:latin typeface="Times New Roman" pitchFamily="18" charset="0"/>
              <a:cs typeface="Times New Roman" pitchFamily="18" charset="0"/>
            </a:endParaRPr>
          </a:p>
          <a:p>
            <a:pPr marL="109728" indent="0">
              <a:buNone/>
            </a:pPr>
            <a:r>
              <a:rPr lang="en-US" sz="2400" b="1" dirty="0" smtClean="0">
                <a:latin typeface="Times New Roman" pitchFamily="18" charset="0"/>
                <a:cs typeface="Times New Roman" pitchFamily="18" charset="0"/>
              </a:rPr>
              <a:t>Problem </a:t>
            </a:r>
            <a:r>
              <a:rPr lang="en-US" sz="2400" b="1" dirty="0" smtClean="0">
                <a:latin typeface="Times New Roman" pitchFamily="18" charset="0"/>
                <a:cs typeface="Times New Roman" pitchFamily="18" charset="0"/>
              </a:rPr>
              <a:t>Formulation: </a:t>
            </a:r>
            <a:endParaRPr lang="en-US" sz="2400" b="1"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Develop an Artificial Neural Network (ANN) to predict loan eligibility by classifying applicants as approved or denied based on their demographic and financial information, aiming to automate the loan approval process efficiently</a:t>
            </a:r>
            <a:r>
              <a:rPr lang="en-US" sz="2400" dirty="0" smtClean="0"/>
              <a:t>.</a:t>
            </a:r>
            <a:endParaRPr lang="en-US" sz="2400" b="1"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Algorithm </a:t>
            </a:r>
            <a:r>
              <a:rPr lang="en-US" sz="2400" b="1" dirty="0" smtClean="0">
                <a:latin typeface="Times New Roman" pitchFamily="18" charset="0"/>
                <a:cs typeface="Times New Roman" pitchFamily="18" charset="0"/>
              </a:rPr>
              <a:t>Selection:</a:t>
            </a:r>
          </a:p>
          <a:p>
            <a:r>
              <a:rPr lang="en-US" sz="2400" dirty="0">
                <a:latin typeface="Times New Roman" pitchFamily="18" charset="0"/>
                <a:cs typeface="Times New Roman" pitchFamily="18" charset="0"/>
              </a:rPr>
              <a:t>Choose an Artificial Neural Network (ANN) for loan eligibility prediction due to its capability to learn complex patterns from data, handle nonlinear relationships, and perform well in classification tasks, thus facilitating accurate and efficient loan approval decision-making</a:t>
            </a:r>
            <a:r>
              <a:rPr lang="en-US" sz="2400" dirty="0" smtClean="0"/>
              <a:t>.</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a:xfrm>
            <a:off x="838200" y="142101"/>
            <a:ext cx="10515600" cy="924699"/>
          </a:xfrm>
        </p:spPr>
        <p:txBody>
          <a:bodyPr>
            <a:normAutofit/>
          </a:bodyPr>
          <a:lstStyle/>
          <a:p>
            <a:r>
              <a:rPr lang="en-IN" sz="3600" b="1" dirty="0" smtClean="0">
                <a:latin typeface="Times New Roman" pitchFamily="18" charset="0"/>
                <a:cs typeface="Times New Roman" pitchFamily="18" charset="0"/>
              </a:rPr>
              <a:t>ALGORITHM AND DEPLOYMENT:</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863" y="1207477"/>
            <a:ext cx="10615675" cy="4958861"/>
          </a:xfrm>
        </p:spPr>
        <p:txBody>
          <a:bodyPr>
            <a:normAutofit/>
          </a:bodyPr>
          <a:lstStyle/>
          <a:p>
            <a:pPr marL="109728" indent="0">
              <a:buNone/>
            </a:pPr>
            <a:r>
              <a:rPr lang="en-US" sz="2400" b="1" dirty="0">
                <a:latin typeface="Times New Roman" pitchFamily="18" charset="0"/>
                <a:cs typeface="Times New Roman" pitchFamily="18" charset="0"/>
              </a:rPr>
              <a:t>Data Exploration and Preparation</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The code begins by importing necessary libraries such as pandas, </a:t>
            </a:r>
            <a:r>
              <a:rPr lang="en-US" sz="2400" dirty="0" err="1">
                <a:latin typeface="Times New Roman" pitchFamily="18" charset="0"/>
                <a:cs typeface="Times New Roman" pitchFamily="18" charset="0"/>
              </a:rPr>
              <a:t>matplotlib</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seaborn</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TensorFlow</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It loads the dataset from a CSV file and conducts exploratory data analysis (EDA) to understand the data's structure and distributions</a:t>
            </a:r>
            <a:r>
              <a:rPr lang="en-US" sz="2400" dirty="0" smtClean="0"/>
              <a:t>.</a:t>
            </a:r>
          </a:p>
          <a:p>
            <a:pPr marL="109728" indent="0">
              <a:buNone/>
            </a:pPr>
            <a:r>
              <a:rPr lang="en-US" sz="2400" b="1" dirty="0">
                <a:latin typeface="Times New Roman" pitchFamily="18" charset="0"/>
                <a:cs typeface="Times New Roman" pitchFamily="18" charset="0"/>
              </a:rPr>
              <a:t>Model Building</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The deep learning model is built using </a:t>
            </a:r>
            <a:r>
              <a:rPr lang="en-US" sz="2400" dirty="0" err="1">
                <a:latin typeface="Times New Roman" pitchFamily="18" charset="0"/>
                <a:cs typeface="Times New Roman" pitchFamily="18" charset="0"/>
              </a:rPr>
              <a:t>TensorFlow</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Keras</a:t>
            </a:r>
            <a:r>
              <a:rPr lang="en-US" sz="2400" dirty="0">
                <a:latin typeface="Times New Roman" pitchFamily="18" charset="0"/>
                <a:cs typeface="Times New Roman" pitchFamily="18" charset="0"/>
              </a:rPr>
              <a:t> Sequential API</a:t>
            </a:r>
            <a:r>
              <a:rPr lang="en-US" sz="2400" dirty="0" smtClean="0">
                <a:latin typeface="Times New Roman" pitchFamily="18" charset="0"/>
                <a:cs typeface="Times New Roman" pitchFamily="18" charset="0"/>
              </a:rPr>
              <a:t>.</a:t>
            </a:r>
            <a:endParaRPr lang="en-US" sz="2400" dirty="0" smtClean="0"/>
          </a:p>
          <a:p>
            <a:pPr marL="109728" indent="0">
              <a:buNone/>
            </a:pPr>
            <a:r>
              <a:rPr lang="en-US" sz="2400" b="1" dirty="0">
                <a:latin typeface="Times New Roman" pitchFamily="18" charset="0"/>
                <a:cs typeface="Times New Roman" pitchFamily="18" charset="0"/>
              </a:rPr>
              <a:t>Model Compilation and Training</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The model is compiled with the categorical cross-entropy loss function and the Adam optimizer.</a:t>
            </a:r>
          </a:p>
          <a:p>
            <a:endParaRPr lang="en-US" sz="2400" dirty="0"/>
          </a:p>
          <a:p>
            <a:endParaRPr lang="en-US" sz="2400" dirty="0"/>
          </a:p>
          <a:p>
            <a:pPr algn="just">
              <a:buNone/>
            </a:pP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TRAINING PROCESS</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err="1">
                <a:latin typeface="Times New Roman" pitchFamily="18" charset="0"/>
                <a:cs typeface="Times New Roman" pitchFamily="18" charset="0"/>
              </a:rPr>
              <a:t>X_test</a:t>
            </a:r>
            <a:r>
              <a:rPr lang="en-US" sz="2400" dirty="0">
                <a:latin typeface="Times New Roman" pitchFamily="18" charset="0"/>
                <a:cs typeface="Times New Roman" pitchFamily="18" charset="0"/>
              </a:rPr>
              <a:t> represents the input data for which you want to make predictions.</a:t>
            </a:r>
          </a:p>
          <a:p>
            <a:r>
              <a:rPr lang="en-US" sz="2400" dirty="0" err="1">
                <a:latin typeface="Times New Roman" pitchFamily="18" charset="0"/>
                <a:cs typeface="Times New Roman" pitchFamily="18" charset="0"/>
              </a:rPr>
              <a:t>ann_model</a:t>
            </a:r>
            <a:r>
              <a:rPr lang="en-US" sz="2400" dirty="0">
                <a:latin typeface="Times New Roman" pitchFamily="18" charset="0"/>
                <a:cs typeface="Times New Roman" pitchFamily="18" charset="0"/>
              </a:rPr>
              <a:t> is the trained deep learning model as defined in the provided code snippet.</a:t>
            </a:r>
          </a:p>
          <a:p>
            <a:r>
              <a:rPr lang="en-US" sz="2400" dirty="0">
                <a:latin typeface="Times New Roman" pitchFamily="18" charset="0"/>
                <a:cs typeface="Times New Roman" pitchFamily="18" charset="0"/>
              </a:rPr>
              <a:t>predictions contains the predicted probabilities for each class (loan approval or rejection).</a:t>
            </a:r>
          </a:p>
          <a:p>
            <a:r>
              <a:rPr lang="en-US" sz="2400" dirty="0" err="1">
                <a:latin typeface="Times New Roman" pitchFamily="18" charset="0"/>
                <a:cs typeface="Times New Roman" pitchFamily="18" charset="0"/>
              </a:rPr>
              <a:t>binary_predictions</a:t>
            </a:r>
            <a:r>
              <a:rPr lang="en-US" sz="2400" dirty="0">
                <a:latin typeface="Times New Roman" pitchFamily="18" charset="0"/>
                <a:cs typeface="Times New Roman" pitchFamily="18" charset="0"/>
              </a:rPr>
              <a:t> are the binary predictions obtained from the predicted probabilities, where a threshold of 0.5 is used to classify instances as either approved (1) or not approved (0).</a:t>
            </a:r>
          </a:p>
          <a:p>
            <a:pPr>
              <a:buNone/>
            </a:pP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PREDICTION PROCESS:</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3595" y="1371601"/>
            <a:ext cx="10366773" cy="4771291"/>
          </a:xfrm>
        </p:spPr>
        <p:txBody>
          <a:bodyPr>
            <a:normAutofit fontScale="92500" lnSpcReduction="10000"/>
          </a:bodyPr>
          <a:lstStyle/>
          <a:p>
            <a:pPr algn="just"/>
            <a:endParaRPr lang="en-US" dirty="0" smtClean="0"/>
          </a:p>
          <a:p>
            <a:r>
              <a:rPr lang="en-IN" sz="2400" b="1" dirty="0">
                <a:latin typeface="Times New Roman" pitchFamily="18" charset="0"/>
                <a:cs typeface="Times New Roman" pitchFamily="18" charset="0"/>
              </a:rPr>
              <a:t>F1 Score</a:t>
            </a:r>
            <a:r>
              <a:rPr lang="en-IN" sz="2400" dirty="0">
                <a:latin typeface="Times New Roman" pitchFamily="18" charset="0"/>
                <a:cs typeface="Times New Roman" pitchFamily="18" charset="0"/>
              </a:rPr>
              <a:t>: 0.9697</a:t>
            </a:r>
          </a:p>
          <a:p>
            <a:r>
              <a:rPr lang="en-IN" sz="2400" b="1" dirty="0">
                <a:latin typeface="Times New Roman" pitchFamily="18" charset="0"/>
                <a:cs typeface="Times New Roman" pitchFamily="18" charset="0"/>
              </a:rPr>
              <a:t>Precision</a:t>
            </a:r>
            <a:r>
              <a:rPr lang="en-IN" sz="2400" dirty="0">
                <a:latin typeface="Times New Roman" pitchFamily="18" charset="0"/>
                <a:cs typeface="Times New Roman" pitchFamily="18" charset="0"/>
              </a:rPr>
              <a:t>: 0.9796</a:t>
            </a:r>
          </a:p>
          <a:p>
            <a:r>
              <a:rPr lang="en-IN" sz="2400" b="1" dirty="0">
                <a:latin typeface="Times New Roman" pitchFamily="18" charset="0"/>
                <a:cs typeface="Times New Roman" pitchFamily="18" charset="0"/>
              </a:rPr>
              <a:t>Recall</a:t>
            </a:r>
            <a:r>
              <a:rPr lang="en-IN" sz="2400" dirty="0">
                <a:latin typeface="Times New Roman" pitchFamily="18" charset="0"/>
                <a:cs typeface="Times New Roman" pitchFamily="18" charset="0"/>
              </a:rPr>
              <a:t>: 0.9600</a:t>
            </a:r>
          </a:p>
          <a:p>
            <a:r>
              <a:rPr lang="en-IN" sz="2400" b="1" dirty="0">
                <a:latin typeface="Times New Roman" pitchFamily="18" charset="0"/>
                <a:cs typeface="Times New Roman" pitchFamily="18" charset="0"/>
              </a:rPr>
              <a:t>Accuracy</a:t>
            </a:r>
            <a:r>
              <a:rPr lang="en-IN" sz="2400" dirty="0">
                <a:latin typeface="Times New Roman" pitchFamily="18" charset="0"/>
                <a:cs typeface="Times New Roman" pitchFamily="18" charset="0"/>
              </a:rPr>
              <a:t>: 0.9940</a:t>
            </a:r>
          </a:p>
          <a:p>
            <a:endParaRPr lang="en-US" dirty="0" smtClean="0"/>
          </a:p>
          <a:p>
            <a:r>
              <a:rPr lang="en-US" sz="2600" dirty="0">
                <a:latin typeface="Times New Roman" pitchFamily="18" charset="0"/>
                <a:cs typeface="Times New Roman" pitchFamily="18" charset="0"/>
              </a:rPr>
              <a:t>These metrics indicate that the model performs very well in predicting personal loan eligibility</a:t>
            </a:r>
            <a:r>
              <a:rPr lang="en-US" sz="2600" dirty="0" smtClean="0">
                <a:latin typeface="Times New Roman" pitchFamily="18" charset="0"/>
                <a:cs typeface="Times New Roman" pitchFamily="18" charset="0"/>
              </a:rPr>
              <a:t>.</a:t>
            </a:r>
          </a:p>
          <a:p>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The high accuracy suggests that the model is able to correctly classify the majority of instances. </a:t>
            </a:r>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Additionally</a:t>
            </a:r>
            <a:r>
              <a:rPr lang="en-US" sz="2600" dirty="0">
                <a:latin typeface="Times New Roman" pitchFamily="18" charset="0"/>
                <a:cs typeface="Times New Roman" pitchFamily="18" charset="0"/>
              </a:rPr>
              <a:t>, the high precision indicates that among the instances predicted as eligible for a personal loan, a large proportion are actually eligible</a:t>
            </a:r>
            <a:r>
              <a:rPr lang="en-US" dirty="0"/>
              <a:t>. </a:t>
            </a:r>
            <a:endParaRPr lang="en-US" dirty="0"/>
          </a:p>
        </p:txBody>
      </p:sp>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RESULT:</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TotalTime>
  <Words>918</Words>
  <Application>Microsoft Office PowerPoint</Application>
  <PresentationFormat>Custom</PresentationFormat>
  <Paragraphs>83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Loan Eligibility Prediction using Artificial Neural Network</vt:lpstr>
      <vt:lpstr>OUTLINE</vt:lpstr>
      <vt:lpstr>TECHNIQUES USED &amp; WHY</vt:lpstr>
      <vt:lpstr>PROPOSED SOLUTION:</vt:lpstr>
      <vt:lpstr>SYSTEM APPROACH</vt:lpstr>
      <vt:lpstr>ALGORITHM AND DEPLOYMENT:</vt:lpstr>
      <vt:lpstr>TRAINING PROCESS</vt:lpstr>
      <vt:lpstr>PREDICTION PROCESS:</vt:lpstr>
      <vt:lpstr>RESULT:</vt:lpstr>
      <vt:lpstr>CONCLUSION:</vt:lpstr>
      <vt:lpstr>FUTURE SCOPE:</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DETECTION IN INDUSTRIAL PROCESSES USING NEURAL NETWORK Using Random Forest Algorithm</dc:title>
  <dc:creator>R. KARTHIKA</dc:creator>
  <cp:lastModifiedBy>home</cp:lastModifiedBy>
  <cp:revision>21</cp:revision>
  <dcterms:created xsi:type="dcterms:W3CDTF">2024-03-25T09:24:09Z</dcterms:created>
  <dcterms:modified xsi:type="dcterms:W3CDTF">2024-03-26T05:52:38Z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2024-03-25T09:55:01Z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36646b4b-8a80-4220-b59e-d0911ebd85c1</vt:lpwstr>
  </property>
  <property fmtid="{D5CDD505-2E9C-101B-9397-08002B2CF9AE}" pid="7" name="MSIP_Label_defa4170-0d19-0005-0004-bc88714345d2_ActionId">
    <vt:lpwstr>b0795380-bd3a-4f3b-867a-d1c10734aa5c</vt:lpwstr>
  </property>
  <property fmtid="{D5CDD505-2E9C-101B-9397-08002B2CF9AE}" pid="8" name="MSIP_Label_defa4170-0d19-0005-0004-bc88714345d2_ContentBits">
    <vt:lpwstr>0</vt:lpwstr>
  </property>
</Properties>
</file>